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3" r:id="rId3"/>
    <p:sldId id="264" r:id="rId4"/>
    <p:sldId id="258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5" autoAdjust="0"/>
    <p:restoredTop sz="95768" autoAdjust="0"/>
  </p:normalViewPr>
  <p:slideViewPr>
    <p:cSldViewPr snapToGrid="0">
      <p:cViewPr>
        <p:scale>
          <a:sx n="50" d="100"/>
          <a:sy n="50" d="100"/>
        </p:scale>
        <p:origin x="1504" y="2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9E5B93BF-C382-6E48-9E9A-717B76A2AF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doba, BOZP</a:t>
            </a:r>
            <a:endParaRPr lang="en-GB" alt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6490B2CA-5599-6240-9921-BA54DD06C1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</a:t>
            </a:r>
            <a:r>
              <a:rPr lang="cs-CZ" altLang="cs-CZ" dirty="0"/>
              <a:t>.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508343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DAC8CD7D-6EC0-7B44-AB99-812AD25D4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476250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zásady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5D4028EF-21D2-DD47-9087-DA0928FA2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prevence pracovních rizik,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rizikových a úrazových faktorů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informování a projednávání se zaměstnanci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vyvážená účast zaměstnanců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školení zaměstnanců a jejich zástupců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 na náklady zaměstnavatele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odpovědnost nese zaměstnavatel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informací a školení pro zaměstnance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3848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>
            <a:extLst>
              <a:ext uri="{FF2B5EF4-FFF2-40B4-BE49-F238E27FC236}">
                <a16:creationId xmlns:a16="http://schemas.microsoft.com/office/drawing/2014/main" id="{FAC7E184-0F48-2B4F-920A-311079134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220" y="800212"/>
            <a:ext cx="10753200" cy="451576"/>
          </a:xfrm>
        </p:spPr>
        <p:txBody>
          <a:bodyPr/>
          <a:lstStyle/>
          <a:p>
            <a:pPr algn="ctr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 úprava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1DD436-0B31-3D41-9F89-7132CC96C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specifická odvětví činnosti byly vydány zvláštní směrnice upravující BOZP</a:t>
            </a:r>
          </a:p>
          <a:p>
            <a:pPr>
              <a:lnSpc>
                <a:spcPct val="100000"/>
              </a:lnSpc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pracující v prostředí s nebezpečím výbuchu</a:t>
            </a:r>
          </a:p>
          <a:p>
            <a:pPr>
              <a:lnSpc>
                <a:spcPct val="100000"/>
              </a:lnSpc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vykonávající práci na moři</a:t>
            </a:r>
          </a:p>
          <a:p>
            <a:pPr>
              <a:lnSpc>
                <a:spcPct val="100000"/>
              </a:lnSpc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vykonávající práci na stavbách</a:t>
            </a:r>
          </a:p>
          <a:p>
            <a:pPr>
              <a:lnSpc>
                <a:spcPct val="100000"/>
              </a:lnSpc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vykonávající práci s azbestem</a:t>
            </a:r>
          </a:p>
          <a:p>
            <a:pPr>
              <a:lnSpc>
                <a:spcPct val="100000"/>
              </a:lnSpc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Zaměstnanci, kteří mohou být vystaveni biologickým činitelům</a:t>
            </a:r>
          </a:p>
          <a:p>
            <a:pPr>
              <a:lnSpc>
                <a:spcPct val="100000"/>
              </a:lnSpc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Zaměstnanci, kteří mohou být vystaveni chemickým látkám</a:t>
            </a:r>
          </a:p>
          <a:p>
            <a:pPr>
              <a:lnSpc>
                <a:spcPct val="100000"/>
              </a:lnSpc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Zaměstnanci, kteří mohou být vystaveni škodlivým fyzikálním činitelům – hluk, vibrace</a:t>
            </a:r>
          </a:p>
        </p:txBody>
      </p:sp>
    </p:spTree>
    <p:extLst>
      <p:ext uri="{BB962C8B-B14F-4D97-AF65-F5344CB8AC3E}">
        <p14:creationId xmlns:p14="http://schemas.microsoft.com/office/powerpoint/2010/main" val="8746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A32A9B-E714-4C60-9482-39DBCDB511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F536FD-B3F5-45A2-A896-3A634B2D86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CC3F1A-858B-4DED-8825-1B6735CF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dětské práce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3664CE5-0187-4496-87B5-5873348E9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 – zákaz dětské práce v úmluvách o lidských právech (Úmluva o právech dítěte), úmluvy  Mezinárodní organizace práce – nejnižší věk pro vstup do zaměstnání, odstranění nejhorších forem dětské práce,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Unijní právo – Komunitární charta základních sociálních práv pracujících (1989), Listina základních práv Unie,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právo – směrnice Rady 94/33/ES o ochraně mladých lidí při práci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765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D97697-1816-4859-8ADB-D926E1091E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1B800D-124E-4128-AE53-208CA02771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E9D188-F699-4755-82A9-75BD1AC9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800212"/>
            <a:ext cx="10753200" cy="451576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- vymezení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684D9EA-A598-4C03-B3C5-760123F6B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– osoba mladší 15 let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osoba starší 15 let, která nemá ukončenou povinnou školní docházku podle vnitrostátních předpisů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dětí je zakázána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Výjimky - členské státy mohou stanovit pro výkon umělecké, reklamní, sportovní a kulturní činnosti – výkon činnosti nesmí omezovat vzdělávání dítěte a nesmí ohrožovat jeho fyzický, duševní a morální rozvoj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685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4B3D82-3E5A-42FC-8E04-4D935D2D1D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E042E9-40B3-49F4-8A59-47003224AC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F00DF7-0CF6-416B-915C-78AE9352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mladistvých zaměstnanců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21DF48-E752-4DCD-949B-06AFCD219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Mladistvý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osoba mladší 18 let. Není relevantní, zda je osoba zletilá či plně svéprávná podle vnitrostátní úpravy</a:t>
            </a:r>
          </a:p>
          <a:p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některých prací,</a:t>
            </a:r>
          </a:p>
          <a:p>
            <a:pPr lvl="1"/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pracovní doby a dob odpočinku,</a:t>
            </a:r>
          </a:p>
          <a:p>
            <a:pPr lvl="1"/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noční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289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F2466-2CFC-4B6B-965B-91BB7FC5E7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07BCF7-489F-431F-B670-3DC40BBD7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85E117-723F-4E4D-B6C2-6E16DCA7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 pracovní podmínky mladistvých zaměstnanců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3C32063-8D2D-40B6-B484-7C59D9240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516" y="2179976"/>
            <a:ext cx="10960723" cy="4535998"/>
          </a:xfrm>
        </p:spPr>
        <p:txBody>
          <a:bodyPr/>
          <a:lstStyle/>
          <a:p>
            <a:pPr marL="0" lvl="1" indent="0">
              <a:buNone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výkonu některých prací</a:t>
            </a: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Přesahující tělesné a duševní schopnost,</a:t>
            </a: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Škodlivá expozice karcinogeny,</a:t>
            </a: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Zvýšené riziko pracovních úrazů,</a:t>
            </a: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Mimořádné zima, teplo, hluk, vibrace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doba a zákaz dětské práce</a:t>
            </a: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stanovená týdenní pracovní doba 40 h,</a:t>
            </a: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délka denní směny 8h,</a:t>
            </a: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Přestávka v práci po 4,5h práce nejméně 30 min,</a:t>
            </a: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noční práce mezi 22h a 6h nebo 23h a 7h, - výjimka 1h pod dohledem dospělého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136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A6470F-5BFB-48DE-B865-A1D7A7BC2C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F3A0CA-0970-4A6C-A23E-A89B7FFD5B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4151EE-AC75-4220-AA99-D1F3825E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44426"/>
            <a:ext cx="10753200" cy="451576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mateřství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53A6F06-902A-4D1E-8D85-FF6761D0F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bezpečnost a ochrana zdraví při práci. Týká se výhradně žen v souvislosti s těhotenstvím a porodem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směrnice Rady 92/85/EHS 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zavádění opatření pro zlepšení bezpečnosti a ochrany zdraví při práci těhotných zaměstnankyň a zaměstnankyň krátce po porodu nebo kojících zaměstnankyň (desátá směrnice ve smyslu čl. 16 odst. 1 směrnice 89/391/EHS)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Těhotná zaměstnankyně - těhotná zaměstnankyně, která uvědomí svého zaměstnavatele o svém stavu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Kojící zaměstnankyně - každá kojící zaměstnankyně, která uvědomí zaměstnavatele o svém stavu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Zaměstnankyně krátce po porodu – dle vnitrostátních předpisů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757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C44467-A291-49AE-BB1A-3BFAF7DFD9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DB9F34-5466-40CF-A7EB-84B21F11CA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D50DC7-644E-40D4-9A9C-453745B6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8A56C3-49A4-4FB3-97C6-794E0AC6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Přizpůsobení pracovních podmínek a pracovní doby,</a:t>
            </a:r>
          </a:p>
          <a:p>
            <a:pPr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některých prací a převedení na jinou práci (např.. ´fyzicky namáhavé práce, práce, při které je vystavena působení biologických, chemických nebo fyzikálních činitelů),</a:t>
            </a:r>
          </a:p>
          <a:p>
            <a:pPr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Mateřská dovolená – minimálně 14 týdnů, rozdělena do období před porodem a po porodu (minimálně dva týdny povinná),</a:t>
            </a:r>
          </a:p>
          <a:p>
            <a:pPr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Hmotné zajištění v průběhu mateřské dovolené – součást BOZP,  buď formou náhrady mzdy od zaměstnavatele nebo formou dávky sociálního zabezpečení,</a:t>
            </a:r>
          </a:p>
          <a:p>
            <a:pPr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výpovědi od počátku těhotenství do skončení mateřské dovolené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27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8133B5B7-DE40-AD4B-8B33-3CE6A3575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1226" y="568037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alt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  <a:endParaRPr lang="en-GB" alt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620A562-CFCA-5E4C-9550-EF99042AA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doba – pojem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 právní úpravy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vnitrostátní úpravu pracovní doby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Bezpečnost a ochrana zdraví při práci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 právní úpravy, základní zásady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dětské práce, ochrana mladých lidí při práci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těhotných žen a matek</a:t>
            </a:r>
          </a:p>
          <a:p>
            <a:pPr marL="609600" indent="-609600">
              <a:buFontTx/>
              <a:buAutoNum type="arabicPeriod"/>
              <a:defRPr/>
            </a:pPr>
            <a:endParaRPr lang="cs-CZ" alt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110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620E62CB-1E20-9747-A73C-F974A9B0C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729" y="800212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doba - úprava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B923AD9-0A3B-3D45-8832-038CD3248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Evropského parlamentu a Rady 2003/88/ES o některých aspektech úpravy pracovní doby (nahradila předchozí úpravu obsaženou ve směrnici 1993/104),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Evropského parlamentu a Rady 1999/95/ES o uplatňování ustanovení o pracovní době námořníků na palubách plavidel, která využívají přístavy Společenství,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Evropského parlamentu a Rady 2002/15/ES ze dne 11. března 2002 o úpravě pracovní doby osob vykonávajících mobilní činnosti v silniční dopravě,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Rady 2000/79/ES o Evropské dohodě o organizaci pracovní doby mobilních pracovníků v civilním letectví uzavřené mezi Sdružením evropských leteckých společností (AEA), Evropskou federací pracovníků v dopravě (ETF), Evropským sdružením technických letových posádek (ECA), Evropským sdružením leteckých společností (ERA) a Mezinárodním sdružením leteckých dopravců (IACA) 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29120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CE03133-711C-EB42-8F57-9C36D1F0A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096" y="800212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právní úpravy pracovní doby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0CC5D0D4-B055-8947-ACCB-821F41D03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bezpečnosti práce, pracovní hygieny a ochrany zdraví při práci je cíl, který by neměl být podřízen úvahám ryze ekonomické povahy,</a:t>
            </a:r>
          </a:p>
          <a:p>
            <a:pPr eaLnBrk="1" hangingPunct="1"/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Dostatečná doba odpočinku pro všechny pracovníky, </a:t>
            </a:r>
          </a:p>
          <a:p>
            <a:pPr eaLnBrk="1" hangingPunct="1"/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Nutnost omezit délku noční práce, včetně přesčasové práce </a:t>
            </a:r>
          </a:p>
        </p:txBody>
      </p:sp>
    </p:spTree>
    <p:extLst>
      <p:ext uri="{BB962C8B-B14F-4D97-AF65-F5344CB8AC3E}">
        <p14:creationId xmlns:p14="http://schemas.microsoft.com/office/powerpoint/2010/main" val="233836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E6F33577-123F-D743-AAE0-D5C0FC683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362950" cy="1354138"/>
          </a:xfrm>
        </p:spPr>
        <p:txBody>
          <a:bodyPr/>
          <a:lstStyle/>
          <a:p>
            <a:pPr algn="ctr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2003/88/ES o některých aspektech úpravy pracovní doby</a:t>
            </a:r>
            <a:br>
              <a:rPr lang="cs-CZ" altLang="cs-CZ" sz="3600" dirty="0"/>
            </a:br>
            <a:endParaRPr lang="en-GB" altLang="cs-CZ" sz="3600" dirty="0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DF1487DD-2B45-254D-9DBC-1529E2A19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cs-CZ" alt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působnosti:</a:t>
            </a:r>
          </a:p>
          <a:p>
            <a:pPr lvl="1"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týdenní pracovní doby</a:t>
            </a:r>
          </a:p>
          <a:p>
            <a:pPr lvl="1"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Týdenní odpočinek</a:t>
            </a:r>
          </a:p>
          <a:p>
            <a:pPr lvl="1"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Denní odpočinek</a:t>
            </a:r>
          </a:p>
          <a:p>
            <a:pPr lvl="1"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Přestávky</a:t>
            </a:r>
          </a:p>
          <a:p>
            <a:pPr lvl="1"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Dovolená </a:t>
            </a:r>
          </a:p>
          <a:p>
            <a:pPr lvl="1"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aspekty noční práce</a:t>
            </a:r>
          </a:p>
          <a:p>
            <a:pPr lvl="1"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aspekty práce na směny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554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FE7A539C-104C-B34D-8A28-188295CC5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pojmy 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E8136B1-BE1E-AD4E-A5A3-A00325DDC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doba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jakákoli doba, během níž pracovník pracuje, je k dispozici zaměstnavateli a vykonává svou činnost nebo povinnosti v souladu s vnitrostátními právními předpisy nebo zvyklostmi;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odpočinku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každá doba, která není pracovní dobou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Noční doba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každá doba v délce nejméně sedmi hodin, která ve všech případech musí zahrnovat dobu 0:0 a 5 h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směny -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 organizace práce ve směnách, při kterém pracovníci jeden druhého střídají na stejných pracovištích podle určitého rozvrhu, včetně střídajících se turnusů (nepřetržitý nebo přerušovaný), nutnost pracovat v různou dobu během určitého období dnů nebo týdnů </a:t>
            </a:r>
          </a:p>
          <a:p>
            <a:pPr marL="533400" indent="-533400"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17876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341D53CE-1310-BC4F-982D-E2414766C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pracovní dobu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F3153202-8C88-7C45-ACC1-6D4A112FD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stanovená týdenní pracovní doba – 48 h včetně práce přesčas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Denní odpočinek - 11 po sobě jdoucích hodin během 24 hodin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Týdenní doba odpočinku - za každé období sedmi dnů minimální nepřetržitý odpočinek v délce 24 hodin + jedenáctihodinový denní odpočinek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Přestávky v práci  - při pracovní době delší než šest hodin nárok na přestávku na odpočinek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Dovolená za kalendářní rok - nejméně čtyři týdny placené dovolené, nemožnost proplacení dovolené kromě případů skončení pracovního poměru</a:t>
            </a:r>
            <a:r>
              <a:rPr lang="en-GB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024082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314A9547-C585-7342-8AF4-9939D5A0A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Noční práce - požadavky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3FB48320-8D73-894C-A762-551F3BC85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běžná pracovní doba pro noční pracovníky maximálně v průměru 8 hodin za 24 hodin </a:t>
            </a:r>
          </a:p>
          <a:p>
            <a:pPr eaLnBrk="1" hangingPunct="1"/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bezplatné posouzení zdravotního stavu před zařazením na noční práci a v pravidelných odstupech</a:t>
            </a:r>
          </a:p>
          <a:p>
            <a:pPr eaLnBrk="1" hangingPunct="1"/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převedení na denní práci v případě uznání zdravotních obtížích při noční práci </a:t>
            </a:r>
          </a:p>
        </p:txBody>
      </p:sp>
    </p:spTree>
    <p:extLst>
      <p:ext uri="{BB962C8B-B14F-4D97-AF65-F5344CB8AC3E}">
        <p14:creationId xmlns:p14="http://schemas.microsoft.com/office/powerpoint/2010/main" val="381433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732E7FE9-6090-1742-8033-B31D6BDEC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5690" y="800212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Bezpečnost a ochrana zdraví při práci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95044467-09A8-F648-912B-C6CF31B66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Rady 89/391/EHS o zavádění opatření pro zlepšení bezpečnosti a ochrany zdraví zaměstnanců při práci (rámcová směrnice) 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Dílčí směrnice upravující jednotlivé oblasti nebo konkrétní druh činnosti 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působnosti:</a:t>
            </a:r>
          </a:p>
          <a:p>
            <a:pPr lvl="1" eaLnBrk="1" hangingPunct="1"/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Všechny činnosti veřejného i soukromého sektoru </a:t>
            </a:r>
          </a:p>
          <a:p>
            <a:pPr lvl="1" eaLnBrk="1" hangingPunct="1"/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Vyloučení činnosti určitých veřejných služeb (ozbrojené síly, civilní obrana, policie)</a:t>
            </a:r>
            <a:endParaRPr lang="en-GB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19989707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1119</Words>
  <Application>Microsoft Office PowerPoint</Application>
  <PresentationFormat>Širokoúhlá obrazovka</PresentationFormat>
  <Paragraphs>118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Prezentace_MU_CZ</vt:lpstr>
      <vt:lpstr>Pracovní doba, BOZP</vt:lpstr>
      <vt:lpstr>Program přednášky</vt:lpstr>
      <vt:lpstr>Pracovní doba - úprava</vt:lpstr>
      <vt:lpstr>Cíle právní úpravy pracovní doby</vt:lpstr>
      <vt:lpstr>Směrnice 2003/88/ES o některých aspektech úpravy pracovní doby </vt:lpstr>
      <vt:lpstr>Základní pojmy </vt:lpstr>
      <vt:lpstr>Požadavky na pracovní dobu</vt:lpstr>
      <vt:lpstr>Noční práce - požadavky</vt:lpstr>
      <vt:lpstr>Bezpečnost a ochrana zdraví při práci</vt:lpstr>
      <vt:lpstr>Základní zásady</vt:lpstr>
      <vt:lpstr>Zvláštní úprava</vt:lpstr>
      <vt:lpstr>Zákaz dětské práce</vt:lpstr>
      <vt:lpstr>Dítě - vymezení</vt:lpstr>
      <vt:lpstr>Ochrana mladistvých zaměstnanců</vt:lpstr>
      <vt:lpstr>Zvláštní pracovní podmínky mladistvých zaměstnanců</vt:lpstr>
      <vt:lpstr>Ochrana mateřství</vt:lpstr>
      <vt:lpstr>Formy ochrany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Komendová</dc:creator>
  <cp:lastModifiedBy>Jana Komendová</cp:lastModifiedBy>
  <cp:revision>9</cp:revision>
  <cp:lastPrinted>2022-04-04T12:22:55Z</cp:lastPrinted>
  <dcterms:created xsi:type="dcterms:W3CDTF">2021-03-01T14:23:53Z</dcterms:created>
  <dcterms:modified xsi:type="dcterms:W3CDTF">2022-04-04T15:55:13Z</dcterms:modified>
</cp:coreProperties>
</file>