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9"/>
  </p:notesMasterIdLst>
  <p:handoutMasterIdLst>
    <p:handoutMasterId r:id="rId20"/>
  </p:handoutMasterIdLst>
  <p:sldIdLst>
    <p:sldId id="257" r:id="rId2"/>
    <p:sldId id="263" r:id="rId3"/>
    <p:sldId id="264" r:id="rId4"/>
    <p:sldId id="258" r:id="rId5"/>
    <p:sldId id="260" r:id="rId6"/>
    <p:sldId id="262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95" autoAdjust="0"/>
    <p:restoredTop sz="95768" autoAdjust="0"/>
  </p:normalViewPr>
  <p:slideViewPr>
    <p:cSldViewPr snapToGrid="0">
      <p:cViewPr>
        <p:scale>
          <a:sx n="50" d="100"/>
          <a:sy n="50" d="100"/>
        </p:scale>
        <p:origin x="1504" y="2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>
            <a:extLst>
              <a:ext uri="{FF2B5EF4-FFF2-40B4-BE49-F238E27FC236}">
                <a16:creationId xmlns:a16="http://schemas.microsoft.com/office/drawing/2014/main" id="{9E5B93BF-C382-6E48-9E9A-717B76A2AF3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Pracovní doba, BOZP</a:t>
            </a:r>
            <a:endParaRPr lang="en-GB" alt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4" name="Rectangle 3">
            <a:extLst>
              <a:ext uri="{FF2B5EF4-FFF2-40B4-BE49-F238E27FC236}">
                <a16:creationId xmlns:a16="http://schemas.microsoft.com/office/drawing/2014/main" id="{6490B2CA-5599-6240-9921-BA54DD06C1D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 eaLnBrk="1" hangingPunct="1"/>
            <a:r>
              <a:rPr lang="cs-CZ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JUDr. Jana Komendová, Ph.D</a:t>
            </a:r>
            <a:r>
              <a:rPr lang="cs-CZ" altLang="cs-CZ" dirty="0"/>
              <a:t>.</a:t>
            </a:r>
            <a:endParaRPr lang="en-GB" altLang="cs-CZ" dirty="0"/>
          </a:p>
        </p:txBody>
      </p:sp>
    </p:spTree>
    <p:extLst>
      <p:ext uri="{BB962C8B-B14F-4D97-AF65-F5344CB8AC3E}">
        <p14:creationId xmlns:p14="http://schemas.microsoft.com/office/powerpoint/2010/main" val="15083433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DAC8CD7D-6EC0-7B44-AB99-812AD25D4C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476250"/>
            <a:ext cx="8229600" cy="1143000"/>
          </a:xfrm>
        </p:spPr>
        <p:txBody>
          <a:bodyPr/>
          <a:lstStyle/>
          <a:p>
            <a:pPr algn="ctr" eaLnBrk="1" hangingPunct="1"/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zásady</a:t>
            </a:r>
            <a:endParaRPr lang="en-GB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530" name="Rectangle 3">
            <a:extLst>
              <a:ext uri="{FF2B5EF4-FFF2-40B4-BE49-F238E27FC236}">
                <a16:creationId xmlns:a16="http://schemas.microsoft.com/office/drawing/2014/main" id="{5D4028EF-21D2-DD47-9087-DA0928FA22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prevence pracovních rizik,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odstranění rizikových a úrazových faktorů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informování a projednávání se zaměstnanci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vyvážená účast zaměstnanců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školení zaměstnanců a jejich zástupců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zabezpečení na náklady zaměstnavatele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odpovědnost nese zaměstnavatel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zajištění informací a školení pro zaměstnance</a:t>
            </a:r>
            <a:endParaRPr lang="en-GB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GB" altLang="cs-CZ" dirty="0"/>
          </a:p>
        </p:txBody>
      </p:sp>
    </p:spTree>
    <p:extLst>
      <p:ext uri="{BB962C8B-B14F-4D97-AF65-F5344CB8AC3E}">
        <p14:creationId xmlns:p14="http://schemas.microsoft.com/office/powerpoint/2010/main" val="138488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>
            <a:extLst>
              <a:ext uri="{FF2B5EF4-FFF2-40B4-BE49-F238E27FC236}">
                <a16:creationId xmlns:a16="http://schemas.microsoft.com/office/drawing/2014/main" id="{FAC7E184-0F48-2B4F-920A-311079134A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00220" y="800212"/>
            <a:ext cx="10753200" cy="451576"/>
          </a:xfrm>
        </p:spPr>
        <p:txBody>
          <a:bodyPr/>
          <a:lstStyle/>
          <a:p>
            <a:pPr algn="ctr"/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Zvláštní úprava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81DD436-0B31-3D41-9F89-7132CC96C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None/>
              <a:defRPr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specifická odvětví činnosti byly vydány zvláštní směrnice upravující BOZP</a:t>
            </a:r>
          </a:p>
          <a:p>
            <a:pPr>
              <a:lnSpc>
                <a:spcPct val="100000"/>
              </a:lnSpc>
              <a:defRPr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Zaměstnanci pracující v prostředí s nebezpečím výbuchu</a:t>
            </a:r>
          </a:p>
          <a:p>
            <a:pPr>
              <a:lnSpc>
                <a:spcPct val="100000"/>
              </a:lnSpc>
              <a:defRPr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Zaměstnanci vykonávající práci na moři</a:t>
            </a:r>
          </a:p>
          <a:p>
            <a:pPr>
              <a:lnSpc>
                <a:spcPct val="100000"/>
              </a:lnSpc>
              <a:defRPr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Zaměstnanci vykonávající práci na stavbách</a:t>
            </a:r>
          </a:p>
          <a:p>
            <a:pPr>
              <a:lnSpc>
                <a:spcPct val="100000"/>
              </a:lnSpc>
              <a:defRPr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Zaměstnanci vykonávající práci s azbestem</a:t>
            </a:r>
          </a:p>
          <a:p>
            <a:pPr>
              <a:lnSpc>
                <a:spcPct val="100000"/>
              </a:lnSpc>
              <a:defRPr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Zaměstnanci, kteří mohou být vystaveni biologickým činitelům</a:t>
            </a:r>
          </a:p>
          <a:p>
            <a:pPr>
              <a:lnSpc>
                <a:spcPct val="100000"/>
              </a:lnSpc>
              <a:defRPr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Zaměstnanci, kteří mohou být vystaveni chemickým látkám</a:t>
            </a:r>
          </a:p>
          <a:p>
            <a:pPr>
              <a:lnSpc>
                <a:spcPct val="100000"/>
              </a:lnSpc>
              <a:defRPr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Zaměstnanci, kteří mohou být vystaveni škodlivým fyzikálním činitelům – hluk, vibrace</a:t>
            </a:r>
          </a:p>
        </p:txBody>
      </p:sp>
    </p:spTree>
    <p:extLst>
      <p:ext uri="{BB962C8B-B14F-4D97-AF65-F5344CB8AC3E}">
        <p14:creationId xmlns:p14="http://schemas.microsoft.com/office/powerpoint/2010/main" val="87462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3A32A9B-E714-4C60-9482-39DBCDB511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FF536FD-B3F5-45A2-A896-3A634B2D86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CC3F1A-858B-4DED-8825-1B6735CFD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Zákaz dětské práce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3664CE5-0187-4496-87B5-5873348E9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právo – zákaz dětské práce v úmluvách o lidských právech (Úmluva o právech dítěte), úmluvy  Mezinárodní organizace práce – nejnižší věk pro vstup do zaměstnání, odstranění nejhorších forem dětské práce,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Unijní právo – Komunitární charta základních sociálních práv pracujících (1989), Listina základních práv Unie,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Sekundární právo – směrnice Rady 94/33/ES o ochraně mladých lidí při práci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07650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0D97697-1816-4859-8ADB-D926E1091E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11B800D-124E-4128-AE53-208CA02771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5E9D188-F699-4755-82A9-75BD1AC93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800212"/>
            <a:ext cx="10753200" cy="451576"/>
          </a:xfrm>
        </p:spPr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Dítě - vymezení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684D9EA-A598-4C03-B3C5-760123F6B9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Dítě – osoba mladší 15 let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osoba starší 15 let, která nemá ukončenou povinnou školní docházku podle vnitrostátních předpisů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Práce dětí je zakázána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Výjimky - členské státy mohou stanovit pro výkon umělecké, reklamní, sportovní a kulturní činnosti – výkon činnosti nesmí omezovat vzdělávání dítěte a nesmí ohrožovat jeho fyzický, duševní a morální rozvoj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26859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E4B3D82-3E5A-42FC-8E04-4D935D2D1DF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8E042E9-40B3-49F4-8A59-47003224AC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CF00DF7-0CF6-416B-915C-78AE9352C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Ochrana mladistvých zaměstnanců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621DF48-E752-4DCD-949B-06AFCD219A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Mladistvý</a:t>
            </a:r>
            <a:r>
              <a:rPr lang="cs-CZ" alt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osoba mladší 18 let. Není relevantní, zda je osoba zletilá či plně svéprávná podle vnitrostátní úpravy</a:t>
            </a:r>
          </a:p>
          <a:p>
            <a:r>
              <a:rPr lang="cs-CZ" alt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Formy ochrany</a:t>
            </a:r>
            <a:r>
              <a:rPr lang="cs-CZ" alt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lang="cs-CZ" alt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Zákaz některých prací,</a:t>
            </a:r>
          </a:p>
          <a:p>
            <a:pPr lvl="1"/>
            <a:r>
              <a:rPr lang="cs-CZ" alt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Úprava pracovní doby a dob odpočinku,</a:t>
            </a:r>
          </a:p>
          <a:p>
            <a:pPr lvl="1"/>
            <a:r>
              <a:rPr lang="cs-CZ" alt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Zákaz noční práce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72897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C6F2466-2CFC-4B6B-965B-91BB7FC5E76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707BCF7-489F-431F-B670-3DC40BBD781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385E117-723F-4E4D-B6C2-6E16DCA72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Zvláštní pracovní podmínky mladistvých zaměstnanců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3C32063-8D2D-40B6-B484-7C59D92405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0516" y="2179976"/>
            <a:ext cx="10960723" cy="4535998"/>
          </a:xfrm>
        </p:spPr>
        <p:txBody>
          <a:bodyPr/>
          <a:lstStyle/>
          <a:p>
            <a:pPr marL="0" lvl="1" indent="0">
              <a:buNone/>
            </a:pP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Zákaz výkonu některých prací</a:t>
            </a:r>
          </a:p>
          <a:p>
            <a:pPr lvl="1"/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Přesahující tělesné a duševní schopnost,</a:t>
            </a:r>
          </a:p>
          <a:p>
            <a:pPr lvl="1"/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Škodlivá expozice karcinogeny,</a:t>
            </a:r>
          </a:p>
          <a:p>
            <a:pPr lvl="1"/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Zvýšené riziko pracovních úrazů,</a:t>
            </a:r>
          </a:p>
          <a:p>
            <a:pPr lvl="1"/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Mimořádné zima, teplo, hluk, vibrace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alt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Pracovní doba a zákaz dětské práce</a:t>
            </a:r>
          </a:p>
          <a:p>
            <a:pPr lvl="1"/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Maximální stanovená týdenní pracovní doba 40 h,</a:t>
            </a:r>
          </a:p>
          <a:p>
            <a:pPr lvl="1"/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Maximální délka denní směny 8h,</a:t>
            </a:r>
          </a:p>
          <a:p>
            <a:pPr lvl="1"/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Přestávka v práci po 4,5h práce nejméně 30 min,</a:t>
            </a:r>
          </a:p>
          <a:p>
            <a:pPr lvl="1"/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Zákaz noční práce mezi 22h a 6h nebo 23h a 7h, - výjimka 1h pod dohledem dospělého</a:t>
            </a:r>
            <a:endParaRPr lang="en-GB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51363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4A6470F-5BFB-48DE-B865-A1D7A7BC2C3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DF3A0CA-0970-4A6C-A23E-A89B7FFD5B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74151EE-AC75-4220-AA99-D1F3825EA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844426"/>
            <a:ext cx="10753200" cy="451576"/>
          </a:xfrm>
        </p:spPr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Ochrana mateřství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53A6F06-902A-4D1E-8D85-FF6761D0F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Účel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bezpečnost a ochrana zdraví při práci. Týká se výhradně žen v souvislosti s těhotenstvím a porodem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Úprava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směrnice Rady 92/85/EHS o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zavádění opatření pro zlepšení bezpečnosti a ochrany zdraví při práci těhotných zaměstnankyň a zaměstnankyň krátce po porodu nebo kojících zaměstnankyň (desátá směrnice ve smyslu čl. 16 odst. 1 směrnice 89/391/EHS)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pojmy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Těhotná zaměstnankyně - těhotná zaměstnankyně, která uvědomí svého zaměstnavatele o svém stavu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Kojící zaměstnankyně - každá kojící zaměstnankyně, která uvědomí zaměstnavatele o svém stavu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Zaměstnankyně krátce po porodu – dle vnitrostátních předpisů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07572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CC44467-A291-49AE-BB1A-3BFAF7DFD9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0DB9F34-5466-40CF-A7EB-84B21F11CA8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DD50DC7-644E-40D4-9A9C-453745B67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74424"/>
            <a:ext cx="10753200" cy="451576"/>
          </a:xfrm>
        </p:spPr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Formy ochrany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48A56C3-49A4-4FB3-97C6-794E0AC6E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Přizpůsobení pracovních podmínek a pracovní doby,</a:t>
            </a:r>
          </a:p>
          <a:p>
            <a:pPr>
              <a:lnSpc>
                <a:spcPct val="100000"/>
              </a:lnSpc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Zákaz některých prací a převedení na jinou práci (např.. ´fyzicky namáhavé práce, práce, při které je vystavena působení biologických, chemických nebo fyzikálních činitelů),</a:t>
            </a:r>
          </a:p>
          <a:p>
            <a:pPr>
              <a:lnSpc>
                <a:spcPct val="100000"/>
              </a:lnSpc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Mateřská dovolená – minimálně 14 týdnů, rozdělena do období před porodem a po porodu (minimálně dva týdny povinná),</a:t>
            </a:r>
          </a:p>
          <a:p>
            <a:pPr>
              <a:lnSpc>
                <a:spcPct val="100000"/>
              </a:lnSpc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Hmotné zajištění v průběhu mateřské dovolené – součást BOZP,  buď formou náhrady mzdy od zaměstnavatele nebo formou dávky sociálního zabezpečení,</a:t>
            </a:r>
          </a:p>
          <a:p>
            <a:pPr>
              <a:lnSpc>
                <a:spcPct val="100000"/>
              </a:lnSpc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Zákaz výpovědi od počátku těhotenství do skončení mateřské dovolené</a:t>
            </a:r>
            <a:endParaRPr lang="en-GB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8278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>
            <a:extLst>
              <a:ext uri="{FF2B5EF4-FFF2-40B4-BE49-F238E27FC236}">
                <a16:creationId xmlns:a16="http://schemas.microsoft.com/office/drawing/2014/main" id="{8133B5B7-DE40-AD4B-8B33-3CE6A3575C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41226" y="568037"/>
            <a:ext cx="10753200" cy="451576"/>
          </a:xfrm>
        </p:spPr>
        <p:txBody>
          <a:bodyPr/>
          <a:lstStyle/>
          <a:p>
            <a:pPr algn="ctr" eaLnBrk="1" hangingPunct="1"/>
            <a:r>
              <a:rPr lang="cs-CZ" alt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 přednášky</a:t>
            </a:r>
            <a:endParaRPr lang="en-GB" altLang="cs-CZ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620A562-CFCA-5E4C-9550-EF99042AA3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  <a:defRPr/>
            </a:pPr>
            <a:r>
              <a:rPr lang="cs-CZ" alt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Pracovní doba – pojem</a:t>
            </a:r>
          </a:p>
          <a:p>
            <a:pPr marL="609600" indent="-609600">
              <a:buFontTx/>
              <a:buAutoNum type="arabicPeriod"/>
              <a:defRPr/>
            </a:pPr>
            <a:r>
              <a:rPr lang="cs-CZ" alt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Prameny právní úpravy</a:t>
            </a:r>
          </a:p>
          <a:p>
            <a:pPr marL="609600" indent="-609600">
              <a:buFontTx/>
              <a:buAutoNum type="arabicPeriod"/>
              <a:defRPr/>
            </a:pPr>
            <a:r>
              <a:rPr lang="cs-CZ" alt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Požadavky na vnitrostátní úpravu pracovní doby</a:t>
            </a:r>
          </a:p>
          <a:p>
            <a:pPr marL="609600" indent="-609600">
              <a:buFontTx/>
              <a:buAutoNum type="arabicPeriod"/>
              <a:defRPr/>
            </a:pPr>
            <a:r>
              <a:rPr lang="cs-CZ" alt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Bezpečnost a ochrana zdraví při práci</a:t>
            </a:r>
          </a:p>
          <a:p>
            <a:pPr marL="609600" indent="-609600">
              <a:buFontTx/>
              <a:buAutoNum type="arabicPeriod"/>
              <a:defRPr/>
            </a:pPr>
            <a:r>
              <a:rPr lang="cs-CZ" alt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Prameny právní úpravy, základní zásady</a:t>
            </a:r>
          </a:p>
          <a:p>
            <a:pPr marL="609600" indent="-609600">
              <a:buFontTx/>
              <a:buAutoNum type="arabicPeriod"/>
              <a:defRPr/>
            </a:pPr>
            <a:r>
              <a:rPr lang="cs-CZ" alt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Zákaz dětské práce, ochrana mladých lidí při práci</a:t>
            </a:r>
          </a:p>
          <a:p>
            <a:pPr marL="609600" indent="-609600">
              <a:buFontTx/>
              <a:buAutoNum type="arabicPeriod"/>
              <a:defRPr/>
            </a:pPr>
            <a:r>
              <a:rPr lang="cs-CZ" alt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Ochrana těhotných žen a matek</a:t>
            </a:r>
          </a:p>
          <a:p>
            <a:pPr marL="609600" indent="-609600">
              <a:buFontTx/>
              <a:buAutoNum type="arabicPeriod"/>
              <a:defRPr/>
            </a:pPr>
            <a:endParaRPr lang="cs-CZ" alt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21104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620E62CB-1E20-9747-A73C-F974A9B0CC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1729" y="800212"/>
            <a:ext cx="10753200" cy="451576"/>
          </a:xfrm>
        </p:spPr>
        <p:txBody>
          <a:bodyPr/>
          <a:lstStyle/>
          <a:p>
            <a:pPr algn="ctr" eaLnBrk="1" hangingPunct="1"/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Pracovní doba - úprava</a:t>
            </a:r>
            <a:endParaRPr lang="en-GB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2" name="Rectangle 3">
            <a:extLst>
              <a:ext uri="{FF2B5EF4-FFF2-40B4-BE49-F238E27FC236}">
                <a16:creationId xmlns:a16="http://schemas.microsoft.com/office/drawing/2014/main" id="{0B923AD9-0A3B-3D45-8832-038CD3248E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Směrnice Evropského parlamentu a Rady 2003/88/ES o některých aspektech úpravy pracovní doby (nahradila předchozí úpravu obsaženou ve směrnici 1993/104),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Směrnice Evropského parlamentu a Rady 1999/95/ES o uplatňování ustanovení o pracovní době námořníků na palubách plavidel, která využívají přístavy Společenství,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Směrnice Evropského parlamentu a Rady 2002/15/ES ze dne 11. března 2002 o úpravě pracovní doby osob vykonávajících mobilní činnosti v silniční dopravě,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Směrnice Rady 2000/79/ES o Evropské dohodě o organizaci pracovní doby mobilních pracovníků v civilním letectví uzavřené mezi Sdružením evropských leteckých společností (AEA), Evropskou federací pracovníků v dopravě (ETF), Evropským sdružením technických letových posádek (ECA), Evropským sdružením leteckých společností (ERA) a Mezinárodním sdružením leteckých dopravců (IACA)  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en-GB" altLang="cs-CZ" dirty="0"/>
          </a:p>
        </p:txBody>
      </p:sp>
    </p:spTree>
    <p:extLst>
      <p:ext uri="{BB962C8B-B14F-4D97-AF65-F5344CB8AC3E}">
        <p14:creationId xmlns:p14="http://schemas.microsoft.com/office/powerpoint/2010/main" val="4291202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3CE03133-711C-EB42-8F57-9C36D1F0A8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096" y="800212"/>
            <a:ext cx="10753200" cy="451576"/>
          </a:xfrm>
        </p:spPr>
        <p:txBody>
          <a:bodyPr/>
          <a:lstStyle/>
          <a:p>
            <a:pPr algn="ctr" eaLnBrk="1" hangingPunct="1"/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Cíle právní úpravy pracovní doby</a:t>
            </a:r>
            <a:endParaRPr lang="en-GB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0CC5D0D4-B055-8947-ACCB-821F41D033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Zlepšení bezpečnosti práce, pracovní hygieny a ochrany zdraví při práci je cíl, který by neměl být podřízen úvahám ryze ekonomické povahy,</a:t>
            </a:r>
          </a:p>
          <a:p>
            <a:pPr eaLnBrk="1" hangingPunct="1"/>
            <a:r>
              <a:rPr lang="cs-CZ" alt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Dostatečná doba odpočinku pro všechny pracovníky, </a:t>
            </a:r>
          </a:p>
          <a:p>
            <a:pPr eaLnBrk="1" hangingPunct="1"/>
            <a:r>
              <a:rPr lang="cs-CZ" alt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Nutnost omezit délku noční práce, včetně přesčasové práce </a:t>
            </a:r>
          </a:p>
        </p:txBody>
      </p:sp>
    </p:spTree>
    <p:extLst>
      <p:ext uri="{BB962C8B-B14F-4D97-AF65-F5344CB8AC3E}">
        <p14:creationId xmlns:p14="http://schemas.microsoft.com/office/powerpoint/2010/main" val="2338361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E6F33577-123F-D743-AAE0-D5C0FC683E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2313" y="260350"/>
            <a:ext cx="8362950" cy="1354138"/>
          </a:xfrm>
        </p:spPr>
        <p:txBody>
          <a:bodyPr/>
          <a:lstStyle/>
          <a:p>
            <a:pPr algn="ctr" eaLnBrk="1" hangingPunct="1"/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Směrnice 2003/88/ES o některých aspektech úpravy pracovní doby</a:t>
            </a:r>
            <a:br>
              <a:rPr lang="cs-CZ" altLang="cs-CZ" sz="3600" dirty="0"/>
            </a:br>
            <a:endParaRPr lang="en-GB" altLang="cs-CZ" sz="3600" dirty="0"/>
          </a:p>
        </p:txBody>
      </p:sp>
      <p:sp>
        <p:nvSpPr>
          <p:cNvPr id="17410" name="Rectangle 3">
            <a:extLst>
              <a:ext uri="{FF2B5EF4-FFF2-40B4-BE49-F238E27FC236}">
                <a16:creationId xmlns:a16="http://schemas.microsoft.com/office/drawing/2014/main" id="{DF1487DD-2B45-254D-9DBC-1529E2A19B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buFontTx/>
              <a:buNone/>
            </a:pPr>
            <a:r>
              <a:rPr lang="cs-CZ" alt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Věcný rozsah působnosti:</a:t>
            </a:r>
          </a:p>
          <a:p>
            <a:pPr lvl="1" eaLnBrk="1" hangingPunct="1"/>
            <a:r>
              <a:rPr lang="cs-CZ" alt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Délka týdenní pracovní doby</a:t>
            </a:r>
          </a:p>
          <a:p>
            <a:pPr lvl="1" eaLnBrk="1" hangingPunct="1"/>
            <a:r>
              <a:rPr lang="cs-CZ" alt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Týdenní odpočinek</a:t>
            </a:r>
          </a:p>
          <a:p>
            <a:pPr lvl="1" eaLnBrk="1" hangingPunct="1"/>
            <a:r>
              <a:rPr lang="cs-CZ" alt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Denní odpočinek</a:t>
            </a:r>
          </a:p>
          <a:p>
            <a:pPr lvl="1" eaLnBrk="1" hangingPunct="1"/>
            <a:r>
              <a:rPr lang="cs-CZ" alt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Přestávky</a:t>
            </a:r>
          </a:p>
          <a:p>
            <a:pPr lvl="1" eaLnBrk="1" hangingPunct="1"/>
            <a:r>
              <a:rPr lang="cs-CZ" alt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Dovolená </a:t>
            </a:r>
          </a:p>
          <a:p>
            <a:pPr lvl="1" eaLnBrk="1" hangingPunct="1"/>
            <a:r>
              <a:rPr lang="cs-CZ" alt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Některé aspekty noční práce</a:t>
            </a:r>
          </a:p>
          <a:p>
            <a:pPr lvl="1" eaLnBrk="1" hangingPunct="1"/>
            <a:r>
              <a:rPr lang="cs-CZ" alt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Některé aspekty práce na směny</a:t>
            </a:r>
          </a:p>
          <a:p>
            <a:pPr eaLnBrk="1" hangingPunct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15545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FE7A539C-104C-B34D-8A28-188295CC53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pojmy </a:t>
            </a:r>
            <a:endParaRPr lang="en-GB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9E8136B1-BE1E-AD4E-A5A3-A00325DDC2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defRPr/>
            </a:pP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Pracovní doba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jakákoli doba, během níž pracovník pracuje, je k dispozici zaměstnavateli a vykonává svou činnost nebo povinnosti v souladu s vnitrostátními právními předpisy nebo zvyklostmi; </a:t>
            </a:r>
          </a:p>
          <a:p>
            <a:pPr eaLnBrk="1" hangingPunct="1">
              <a:lnSpc>
                <a:spcPct val="100000"/>
              </a:lnSpc>
              <a:defRPr/>
            </a:pP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Doba odpočinku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každá doba, která není pracovní dobou </a:t>
            </a:r>
          </a:p>
          <a:p>
            <a:pPr eaLnBrk="1" hangingPunct="1">
              <a:lnSpc>
                <a:spcPct val="100000"/>
              </a:lnSpc>
              <a:defRPr/>
            </a:pP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Noční doba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každá doba v délce nejméně sedmi hodin, která ve všech případech musí zahrnovat dobu 0:0 a 5 h </a:t>
            </a:r>
          </a:p>
          <a:p>
            <a:pPr eaLnBrk="1" hangingPunct="1">
              <a:lnSpc>
                <a:spcPct val="100000"/>
              </a:lnSpc>
              <a:defRPr/>
            </a:pP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Práce na směny - 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způsob organizace práce ve směnách, při kterém pracovníci jeden druhého střídají na stejných pracovištích podle určitého rozvrhu, včetně střídajících se turnusů (nepřetržitý nebo přerušovaný), nutnost pracovat v různou dobu během určitého období dnů nebo týdnů </a:t>
            </a:r>
          </a:p>
          <a:p>
            <a:pPr marL="533400" indent="-533400">
              <a:defRPr/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4178761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341D53CE-1310-BC4F-982D-E2414766C0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Požadavky na pracovní dobu</a:t>
            </a:r>
            <a:endParaRPr lang="en-GB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58" name="Rectangle 3">
            <a:extLst>
              <a:ext uri="{FF2B5EF4-FFF2-40B4-BE49-F238E27FC236}">
                <a16:creationId xmlns:a16="http://schemas.microsoft.com/office/drawing/2014/main" id="{F3153202-8C88-7C45-ACC1-6D4A112FDB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Maximální stanovená týdenní pracovní doba – 48 h včetně práce přesčas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Denní odpočinek - 11 po sobě jdoucích hodin během 24 hodin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Týdenní doba odpočinku - za každé období sedmi dnů minimální nepřetržitý odpočinek v délce 24 hodin + jedenáctihodinový denní odpočinek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Přestávky v práci  - při pracovní době delší než šest hodin nárok na přestávku na odpočinek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Dovolená za kalendářní rok - nejméně čtyři týdny placené dovolené, nemožnost proplacení dovolené kromě případů skončení pracovního poměru</a:t>
            </a:r>
            <a:r>
              <a:rPr lang="en-GB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/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1024082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>
            <a:extLst>
              <a:ext uri="{FF2B5EF4-FFF2-40B4-BE49-F238E27FC236}">
                <a16:creationId xmlns:a16="http://schemas.microsoft.com/office/drawing/2014/main" id="{314A9547-C585-7342-8AF4-9939D5A0A8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Noční práce - požadavky</a:t>
            </a:r>
            <a:endParaRPr lang="en-GB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482" name="Rectangle 3">
            <a:extLst>
              <a:ext uri="{FF2B5EF4-FFF2-40B4-BE49-F238E27FC236}">
                <a16:creationId xmlns:a16="http://schemas.microsoft.com/office/drawing/2014/main" id="{3FB48320-8D73-894C-A762-551F3BC85D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běžná pracovní doba pro noční pracovníky maximálně v průměru 8 hodin za 24 hodin </a:t>
            </a:r>
          </a:p>
          <a:p>
            <a:pPr eaLnBrk="1" hangingPunct="1"/>
            <a:r>
              <a:rPr lang="cs-CZ" alt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bezplatné posouzení zdravotního stavu před zařazením na noční práci a v pravidelných odstupech</a:t>
            </a:r>
          </a:p>
          <a:p>
            <a:pPr eaLnBrk="1" hangingPunct="1"/>
            <a:r>
              <a:rPr lang="cs-CZ" alt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převedení na denní práci v případě uznání zdravotních obtížích při noční práci </a:t>
            </a:r>
          </a:p>
        </p:txBody>
      </p:sp>
    </p:spTree>
    <p:extLst>
      <p:ext uri="{BB962C8B-B14F-4D97-AF65-F5344CB8AC3E}">
        <p14:creationId xmlns:p14="http://schemas.microsoft.com/office/powerpoint/2010/main" val="3814333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>
            <a:extLst>
              <a:ext uri="{FF2B5EF4-FFF2-40B4-BE49-F238E27FC236}">
                <a16:creationId xmlns:a16="http://schemas.microsoft.com/office/drawing/2014/main" id="{732E7FE9-6090-1742-8033-B31D6BDECB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65690" y="800212"/>
            <a:ext cx="10753200" cy="451576"/>
          </a:xfrm>
        </p:spPr>
        <p:txBody>
          <a:bodyPr/>
          <a:lstStyle/>
          <a:p>
            <a:pPr algn="ctr" eaLnBrk="1" hangingPunct="1"/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Bezpečnost a ochrana zdraví při práci</a:t>
            </a:r>
            <a:endParaRPr lang="en-GB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06" name="Rectangle 3">
            <a:extLst>
              <a:ext uri="{FF2B5EF4-FFF2-40B4-BE49-F238E27FC236}">
                <a16:creationId xmlns:a16="http://schemas.microsoft.com/office/drawing/2014/main" id="{95044467-09A8-F648-912B-C6CF31B667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Směrnice Rady 89/391/EHS o zavádění opatření pro zlepšení bezpečnosti a ochrany zdraví zaměstnanců při práci (rámcová směrnice) </a:t>
            </a:r>
          </a:p>
          <a:p>
            <a:pPr eaLnBrk="1" hangingPunct="1"/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Dílčí směrnice upravující jednotlivé oblasti nebo konkrétní druh činnosti </a:t>
            </a:r>
          </a:p>
          <a:p>
            <a:pPr eaLnBrk="1" hangingPunct="1"/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Oblast působnosti:</a:t>
            </a:r>
          </a:p>
          <a:p>
            <a:pPr lvl="1" eaLnBrk="1" hangingPunct="1"/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Všechny činnosti veřejného i soukromého sektoru </a:t>
            </a:r>
          </a:p>
          <a:p>
            <a:pPr lvl="1" eaLnBrk="1" hangingPunct="1"/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Vyloučení činnosti určitých veřejných služeb (ozbrojené síly, civilní obrana, policie)</a:t>
            </a:r>
            <a:endParaRPr lang="en-GB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GB" altLang="cs-CZ" dirty="0"/>
          </a:p>
        </p:txBody>
      </p:sp>
    </p:spTree>
    <p:extLst>
      <p:ext uri="{BB962C8B-B14F-4D97-AF65-F5344CB8AC3E}">
        <p14:creationId xmlns:p14="http://schemas.microsoft.com/office/powerpoint/2010/main" val="219989707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muni-law-prezentace-16-9-cz-v11</Template>
  <TotalTime>0</TotalTime>
  <Words>1119</Words>
  <Application>Microsoft Office PowerPoint</Application>
  <PresentationFormat>Širokoúhlá obrazovka</PresentationFormat>
  <Paragraphs>118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Tahoma</vt:lpstr>
      <vt:lpstr>Times New Roman</vt:lpstr>
      <vt:lpstr>Wingdings</vt:lpstr>
      <vt:lpstr>Prezentace_MU_CZ</vt:lpstr>
      <vt:lpstr>Pracovní doba, BOZP</vt:lpstr>
      <vt:lpstr>Program přednášky</vt:lpstr>
      <vt:lpstr>Pracovní doba - úprava</vt:lpstr>
      <vt:lpstr>Cíle právní úpravy pracovní doby</vt:lpstr>
      <vt:lpstr>Směrnice 2003/88/ES o některých aspektech úpravy pracovní doby </vt:lpstr>
      <vt:lpstr>Základní pojmy </vt:lpstr>
      <vt:lpstr>Požadavky na pracovní dobu</vt:lpstr>
      <vt:lpstr>Noční práce - požadavky</vt:lpstr>
      <vt:lpstr>Bezpečnost a ochrana zdraví při práci</vt:lpstr>
      <vt:lpstr>Základní zásady</vt:lpstr>
      <vt:lpstr>Zvláštní úprava</vt:lpstr>
      <vt:lpstr>Zákaz dětské práce</vt:lpstr>
      <vt:lpstr>Dítě - vymezení</vt:lpstr>
      <vt:lpstr>Ochrana mladistvých zaměstnanců</vt:lpstr>
      <vt:lpstr>Zvláštní pracovní podmínky mladistvých zaměstnanců</vt:lpstr>
      <vt:lpstr>Ochrana mateřství</vt:lpstr>
      <vt:lpstr>Formy ochrany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Komendová</dc:creator>
  <cp:lastModifiedBy>Jana Komendová</cp:lastModifiedBy>
  <cp:revision>9</cp:revision>
  <cp:lastPrinted>2022-04-04T12:22:55Z</cp:lastPrinted>
  <dcterms:created xsi:type="dcterms:W3CDTF">2021-03-01T14:23:53Z</dcterms:created>
  <dcterms:modified xsi:type="dcterms:W3CDTF">2022-04-04T15:55:13Z</dcterms:modified>
</cp:coreProperties>
</file>