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304" r:id="rId3"/>
    <p:sldId id="258" r:id="rId4"/>
    <p:sldId id="259" r:id="rId5"/>
    <p:sldId id="260" r:id="rId6"/>
    <p:sldId id="264" r:id="rId7"/>
    <p:sldId id="267" r:id="rId8"/>
    <p:sldId id="268" r:id="rId9"/>
    <p:sldId id="269" r:id="rId10"/>
    <p:sldId id="306" r:id="rId11"/>
    <p:sldId id="270" r:id="rId12"/>
    <p:sldId id="271" r:id="rId13"/>
    <p:sldId id="275" r:id="rId14"/>
    <p:sldId id="311" r:id="rId15"/>
    <p:sldId id="272" r:id="rId16"/>
    <p:sldId id="273" r:id="rId17"/>
    <p:sldId id="274" r:id="rId18"/>
    <p:sldId id="276" r:id="rId19"/>
    <p:sldId id="305" r:id="rId20"/>
    <p:sldId id="265" r:id="rId21"/>
    <p:sldId id="266" r:id="rId22"/>
    <p:sldId id="277" r:id="rId23"/>
    <p:sldId id="278" r:id="rId24"/>
    <p:sldId id="307" r:id="rId25"/>
    <p:sldId id="308" r:id="rId26"/>
    <p:sldId id="281" r:id="rId27"/>
    <p:sldId id="283" r:id="rId28"/>
    <p:sldId id="309" r:id="rId29"/>
    <p:sldId id="287" r:id="rId30"/>
    <p:sldId id="310" r:id="rId31"/>
    <p:sldId id="313" r:id="rId32"/>
    <p:sldId id="314" r:id="rId33"/>
    <p:sldId id="285" r:id="rId34"/>
    <p:sldId id="315" r:id="rId35"/>
    <p:sldId id="288" r:id="rId36"/>
    <p:sldId id="292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188085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0" y="-534"/>
      </p:cViewPr>
      <p:guideLst>
        <p:guide orient="horz" pos="2160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1317EE-C6B2-4B82-876D-CF11861BFC5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E1206B-FA30-462C-B317-57C35F5CB119}">
      <dgm:prSet/>
      <dgm:spPr>
        <a:solidFill>
          <a:schemeClr val="accent2"/>
        </a:solidFill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A/ Nalézací řízení</a:t>
          </a:r>
          <a:endParaRPr lang="cs-CZ" b="1" dirty="0">
            <a:solidFill>
              <a:schemeClr val="tx1"/>
            </a:solidFill>
          </a:endParaRPr>
        </a:p>
      </dgm:t>
    </dgm:pt>
    <dgm:pt modelId="{C47D2E02-126C-4A81-A77C-42AC92CA3EF9}" type="parTrans" cxnId="{19ADF38B-E31C-4002-ACCA-83D9A02AE285}">
      <dgm:prSet/>
      <dgm:spPr/>
      <dgm:t>
        <a:bodyPr/>
        <a:lstStyle/>
        <a:p>
          <a:endParaRPr lang="en-US"/>
        </a:p>
      </dgm:t>
    </dgm:pt>
    <dgm:pt modelId="{310D9D2A-0921-49F0-890E-B50BE99833AF}" type="sibTrans" cxnId="{19ADF38B-E31C-4002-ACCA-83D9A02AE285}">
      <dgm:prSet/>
      <dgm:spPr/>
      <dgm:t>
        <a:bodyPr/>
        <a:lstStyle/>
        <a:p>
          <a:endParaRPr lang="en-US"/>
        </a:p>
      </dgm:t>
    </dgm:pt>
    <dgm:pt modelId="{6DB27C70-FCD6-481E-93F8-58355CEF1B47}">
      <dgm:prSet/>
      <dgm:spPr>
        <a:solidFill>
          <a:srgbClr val="00B0F0"/>
        </a:solidFill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B/ Vykonávací (exekuční) řízení</a:t>
          </a:r>
          <a:endParaRPr lang="cs-CZ" b="1" dirty="0">
            <a:solidFill>
              <a:schemeClr val="tx1"/>
            </a:solidFill>
          </a:endParaRPr>
        </a:p>
      </dgm:t>
    </dgm:pt>
    <dgm:pt modelId="{A3BACCAA-AF0A-479E-B368-13F72661E39C}" type="parTrans" cxnId="{04A562E1-E044-4D25-8C80-1E77DBE3F616}">
      <dgm:prSet/>
      <dgm:spPr/>
      <dgm:t>
        <a:bodyPr/>
        <a:lstStyle/>
        <a:p>
          <a:endParaRPr lang="en-US"/>
        </a:p>
      </dgm:t>
    </dgm:pt>
    <dgm:pt modelId="{982EB368-7275-4EC6-8A85-227360C1DE3F}" type="sibTrans" cxnId="{04A562E1-E044-4D25-8C80-1E77DBE3F616}">
      <dgm:prSet/>
      <dgm:spPr/>
      <dgm:t>
        <a:bodyPr/>
        <a:lstStyle/>
        <a:p>
          <a:endParaRPr lang="en-US"/>
        </a:p>
      </dgm:t>
    </dgm:pt>
    <dgm:pt modelId="{00530475-56DD-485D-ACED-2236E390E2C5}">
      <dgm:prSet/>
      <dgm:spPr>
        <a:solidFill>
          <a:srgbClr val="FFC000"/>
        </a:solidFill>
        <a:ln>
          <a:solidFill>
            <a:schemeClr val="bg1"/>
          </a:solidFill>
        </a:ln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C/ </a:t>
          </a:r>
          <a:r>
            <a:rPr lang="cs-CZ" b="1" dirty="0" err="1" smtClean="0">
              <a:solidFill>
                <a:schemeClr val="tx1"/>
              </a:solidFill>
            </a:rPr>
            <a:t>Insolvenční</a:t>
          </a:r>
          <a:r>
            <a:rPr lang="cs-CZ" b="1" dirty="0" smtClean="0">
              <a:solidFill>
                <a:schemeClr val="tx1"/>
              </a:solidFill>
            </a:rPr>
            <a:t> řízení</a:t>
          </a:r>
          <a:endParaRPr lang="cs-CZ" b="1" dirty="0">
            <a:solidFill>
              <a:schemeClr val="tx1"/>
            </a:solidFill>
          </a:endParaRPr>
        </a:p>
      </dgm:t>
    </dgm:pt>
    <dgm:pt modelId="{39F65918-186A-4DB4-897A-92EBFA887789}" type="parTrans" cxnId="{342081A0-5153-4B75-B008-2850C8AE98EF}">
      <dgm:prSet/>
      <dgm:spPr/>
      <dgm:t>
        <a:bodyPr/>
        <a:lstStyle/>
        <a:p>
          <a:endParaRPr lang="en-US"/>
        </a:p>
      </dgm:t>
    </dgm:pt>
    <dgm:pt modelId="{50F88B6D-7550-4A02-8363-3594FE6AEA09}" type="sibTrans" cxnId="{342081A0-5153-4B75-B008-2850C8AE98EF}">
      <dgm:prSet/>
      <dgm:spPr/>
      <dgm:t>
        <a:bodyPr/>
        <a:lstStyle/>
        <a:p>
          <a:endParaRPr lang="en-US"/>
        </a:p>
      </dgm:t>
    </dgm:pt>
    <dgm:pt modelId="{15879B16-6B3B-4F95-953B-364D9F0AC6A7}">
      <dgm:prSet/>
      <dgm:spPr>
        <a:solidFill>
          <a:srgbClr val="7030A0"/>
        </a:solidFill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E/ Rozhodčí řízení</a:t>
          </a:r>
          <a:endParaRPr lang="cs-CZ" b="1" dirty="0">
            <a:solidFill>
              <a:schemeClr val="tx1"/>
            </a:solidFill>
          </a:endParaRPr>
        </a:p>
      </dgm:t>
    </dgm:pt>
    <dgm:pt modelId="{9AEE9695-DF36-4A53-A344-A09083D61B0E}" type="parTrans" cxnId="{2E2DDAF4-F1EE-4B5E-88E8-BBB66388542D}">
      <dgm:prSet/>
      <dgm:spPr/>
      <dgm:t>
        <a:bodyPr/>
        <a:lstStyle/>
        <a:p>
          <a:endParaRPr lang="en-US"/>
        </a:p>
      </dgm:t>
    </dgm:pt>
    <dgm:pt modelId="{66F47A69-1C97-41CC-B6CE-C21B16116ECD}" type="sibTrans" cxnId="{2E2DDAF4-F1EE-4B5E-88E8-BBB66388542D}">
      <dgm:prSet/>
      <dgm:spPr/>
      <dgm:t>
        <a:bodyPr/>
        <a:lstStyle/>
        <a:p>
          <a:endParaRPr lang="en-US"/>
        </a:p>
      </dgm:t>
    </dgm:pt>
    <dgm:pt modelId="{B18C3053-FA33-4531-98CF-2EB875D161CD}">
      <dgm:prSet/>
      <dgm:spPr>
        <a:solidFill>
          <a:srgbClr val="92D050"/>
        </a:solidFill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F/ Smírčí a zajišťovací</a:t>
          </a:r>
          <a:endParaRPr lang="cs-CZ" b="1" dirty="0">
            <a:solidFill>
              <a:schemeClr val="tx1"/>
            </a:solidFill>
          </a:endParaRPr>
        </a:p>
      </dgm:t>
    </dgm:pt>
    <dgm:pt modelId="{5834468B-6438-4A42-B92B-99BA26A514A6}" type="parTrans" cxnId="{AE6E521F-B91C-44B5-BF93-7565B8C172AF}">
      <dgm:prSet/>
      <dgm:spPr/>
      <dgm:t>
        <a:bodyPr/>
        <a:lstStyle/>
        <a:p>
          <a:endParaRPr lang="en-US"/>
        </a:p>
      </dgm:t>
    </dgm:pt>
    <dgm:pt modelId="{645CFE91-89A7-4438-8CFF-A5EC153932B2}" type="sibTrans" cxnId="{AE6E521F-B91C-44B5-BF93-7565B8C172AF}">
      <dgm:prSet/>
      <dgm:spPr/>
      <dgm:t>
        <a:bodyPr/>
        <a:lstStyle/>
        <a:p>
          <a:endParaRPr lang="en-US"/>
        </a:p>
      </dgm:t>
    </dgm:pt>
    <dgm:pt modelId="{C6A75BBA-F571-41EA-A411-33ED9DBF6E22}">
      <dgm:prSet/>
      <dgm:spPr>
        <a:solidFill>
          <a:schemeClr val="accent6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pPr rtl="0"/>
          <a:r>
            <a:rPr lang="cs-CZ" b="1" dirty="0" smtClean="0">
              <a:solidFill>
                <a:schemeClr val="tx1"/>
              </a:solidFill>
            </a:rPr>
            <a:t>D/ Řízení podle části V. OSŘ</a:t>
          </a:r>
          <a:endParaRPr lang="cs-CZ" b="1" dirty="0">
            <a:solidFill>
              <a:schemeClr val="tx1"/>
            </a:solidFill>
          </a:endParaRPr>
        </a:p>
      </dgm:t>
    </dgm:pt>
    <dgm:pt modelId="{D3DF1168-260B-44A4-B124-7DA4CF9D96E0}" type="parTrans" cxnId="{D6EC3F00-E350-476E-A30E-F40E48530702}">
      <dgm:prSet/>
      <dgm:spPr/>
    </dgm:pt>
    <dgm:pt modelId="{B6031234-F432-4610-9307-62B0A6B5D7EE}" type="sibTrans" cxnId="{D6EC3F00-E350-476E-A30E-F40E48530702}">
      <dgm:prSet/>
      <dgm:spPr/>
    </dgm:pt>
    <dgm:pt modelId="{DC381308-D654-430E-9F07-5D7F33FD76C6}" type="pres">
      <dgm:prSet presAssocID="{A51317EE-C6B2-4B82-876D-CF11861BFC5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F528BA-9884-4507-B19F-9A52CB093875}" type="pres">
      <dgm:prSet presAssocID="{C4E1206B-FA30-462C-B317-57C35F5CB119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3A25E1-ACD1-4D3A-8ED8-965C194FB043}" type="pres">
      <dgm:prSet presAssocID="{310D9D2A-0921-49F0-890E-B50BE99833AF}" presName="spacer" presStyleCnt="0"/>
      <dgm:spPr/>
    </dgm:pt>
    <dgm:pt modelId="{42FD9504-BA97-4DA3-A2B7-DBFEDF747DE5}" type="pres">
      <dgm:prSet presAssocID="{6DB27C70-FCD6-481E-93F8-58355CEF1B4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373D70-3C3F-4903-BF09-8C9BD9C4DCAA}" type="pres">
      <dgm:prSet presAssocID="{982EB368-7275-4EC6-8A85-227360C1DE3F}" presName="spacer" presStyleCnt="0"/>
      <dgm:spPr/>
    </dgm:pt>
    <dgm:pt modelId="{7F0FC140-8C3B-4FEB-AB48-CCBD3628BAC9}" type="pres">
      <dgm:prSet presAssocID="{00530475-56DD-485D-ACED-2236E390E2C5}" presName="parentText" presStyleLbl="node1" presStyleIdx="2" presStyleCnt="6" custLinFactNeighborX="-2972" custLinFactNeighborY="1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1663B-40C5-458A-9E0D-E2A9C7CD5978}" type="pres">
      <dgm:prSet presAssocID="{50F88B6D-7550-4A02-8363-3594FE6AEA09}" presName="spacer" presStyleCnt="0"/>
      <dgm:spPr/>
    </dgm:pt>
    <dgm:pt modelId="{F602EEAB-00BD-4C29-AF09-E9820DF8AB94}" type="pres">
      <dgm:prSet presAssocID="{C6A75BBA-F571-41EA-A411-33ED9DBF6E22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F4174-1D36-43BC-A475-5B260874F4A7}" type="pres">
      <dgm:prSet presAssocID="{B6031234-F432-4610-9307-62B0A6B5D7EE}" presName="spacer" presStyleCnt="0"/>
      <dgm:spPr/>
    </dgm:pt>
    <dgm:pt modelId="{66AE3431-5E3C-436A-AE8C-11A3FCFC99FA}" type="pres">
      <dgm:prSet presAssocID="{15879B16-6B3B-4F95-953B-364D9F0AC6A7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E6CE39-6B61-4742-8BCB-CB52ABF8A586}" type="pres">
      <dgm:prSet presAssocID="{66F47A69-1C97-41CC-B6CE-C21B16116ECD}" presName="spacer" presStyleCnt="0"/>
      <dgm:spPr/>
    </dgm:pt>
    <dgm:pt modelId="{EF8967D8-D960-4CD9-9F62-27880C572B13}" type="pres">
      <dgm:prSet presAssocID="{B18C3053-FA33-4531-98CF-2EB875D161CD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052B31-4DD1-4D73-9C21-45A8DAD7E4C7}" type="presOf" srcId="{6DB27C70-FCD6-481E-93F8-58355CEF1B47}" destId="{42FD9504-BA97-4DA3-A2B7-DBFEDF747DE5}" srcOrd="0" destOrd="0" presId="urn:microsoft.com/office/officeart/2005/8/layout/vList2"/>
    <dgm:cxn modelId="{342081A0-5153-4B75-B008-2850C8AE98EF}" srcId="{A51317EE-C6B2-4B82-876D-CF11861BFC57}" destId="{00530475-56DD-485D-ACED-2236E390E2C5}" srcOrd="2" destOrd="0" parTransId="{39F65918-186A-4DB4-897A-92EBFA887789}" sibTransId="{50F88B6D-7550-4A02-8363-3594FE6AEA09}"/>
    <dgm:cxn modelId="{AE6E521F-B91C-44B5-BF93-7565B8C172AF}" srcId="{A51317EE-C6B2-4B82-876D-CF11861BFC57}" destId="{B18C3053-FA33-4531-98CF-2EB875D161CD}" srcOrd="5" destOrd="0" parTransId="{5834468B-6438-4A42-B92B-99BA26A514A6}" sibTransId="{645CFE91-89A7-4438-8CFF-A5EC153932B2}"/>
    <dgm:cxn modelId="{D94538F2-94B0-475F-BB05-5741EA864FB0}" type="presOf" srcId="{15879B16-6B3B-4F95-953B-364D9F0AC6A7}" destId="{66AE3431-5E3C-436A-AE8C-11A3FCFC99FA}" srcOrd="0" destOrd="0" presId="urn:microsoft.com/office/officeart/2005/8/layout/vList2"/>
    <dgm:cxn modelId="{2E2DDAF4-F1EE-4B5E-88E8-BBB66388542D}" srcId="{A51317EE-C6B2-4B82-876D-CF11861BFC57}" destId="{15879B16-6B3B-4F95-953B-364D9F0AC6A7}" srcOrd="4" destOrd="0" parTransId="{9AEE9695-DF36-4A53-A344-A09083D61B0E}" sibTransId="{66F47A69-1C97-41CC-B6CE-C21B16116ECD}"/>
    <dgm:cxn modelId="{975184AD-C823-4761-BBCF-DA3A33020BDC}" type="presOf" srcId="{A51317EE-C6B2-4B82-876D-CF11861BFC57}" destId="{DC381308-D654-430E-9F07-5D7F33FD76C6}" srcOrd="0" destOrd="0" presId="urn:microsoft.com/office/officeart/2005/8/layout/vList2"/>
    <dgm:cxn modelId="{D6EC3F00-E350-476E-A30E-F40E48530702}" srcId="{A51317EE-C6B2-4B82-876D-CF11861BFC57}" destId="{C6A75BBA-F571-41EA-A411-33ED9DBF6E22}" srcOrd="3" destOrd="0" parTransId="{D3DF1168-260B-44A4-B124-7DA4CF9D96E0}" sibTransId="{B6031234-F432-4610-9307-62B0A6B5D7EE}"/>
    <dgm:cxn modelId="{19ADF38B-E31C-4002-ACCA-83D9A02AE285}" srcId="{A51317EE-C6B2-4B82-876D-CF11861BFC57}" destId="{C4E1206B-FA30-462C-B317-57C35F5CB119}" srcOrd="0" destOrd="0" parTransId="{C47D2E02-126C-4A81-A77C-42AC92CA3EF9}" sibTransId="{310D9D2A-0921-49F0-890E-B50BE99833AF}"/>
    <dgm:cxn modelId="{9558A9AA-DEFE-46FA-AF55-511575B0DDC0}" type="presOf" srcId="{00530475-56DD-485D-ACED-2236E390E2C5}" destId="{7F0FC140-8C3B-4FEB-AB48-CCBD3628BAC9}" srcOrd="0" destOrd="0" presId="urn:microsoft.com/office/officeart/2005/8/layout/vList2"/>
    <dgm:cxn modelId="{04A562E1-E044-4D25-8C80-1E77DBE3F616}" srcId="{A51317EE-C6B2-4B82-876D-CF11861BFC57}" destId="{6DB27C70-FCD6-481E-93F8-58355CEF1B47}" srcOrd="1" destOrd="0" parTransId="{A3BACCAA-AF0A-479E-B368-13F72661E39C}" sibTransId="{982EB368-7275-4EC6-8A85-227360C1DE3F}"/>
    <dgm:cxn modelId="{A57D8E6D-3B1A-4E31-882D-9BF87ED45C12}" type="presOf" srcId="{C4E1206B-FA30-462C-B317-57C35F5CB119}" destId="{AAF528BA-9884-4507-B19F-9A52CB093875}" srcOrd="0" destOrd="0" presId="urn:microsoft.com/office/officeart/2005/8/layout/vList2"/>
    <dgm:cxn modelId="{F4702B17-707C-4A7A-A035-705DDCE68113}" type="presOf" srcId="{C6A75BBA-F571-41EA-A411-33ED9DBF6E22}" destId="{F602EEAB-00BD-4C29-AF09-E9820DF8AB94}" srcOrd="0" destOrd="0" presId="urn:microsoft.com/office/officeart/2005/8/layout/vList2"/>
    <dgm:cxn modelId="{190A1167-427E-4139-8E89-7976F695E4CE}" type="presOf" srcId="{B18C3053-FA33-4531-98CF-2EB875D161CD}" destId="{EF8967D8-D960-4CD9-9F62-27880C572B13}" srcOrd="0" destOrd="0" presId="urn:microsoft.com/office/officeart/2005/8/layout/vList2"/>
    <dgm:cxn modelId="{68E81D39-EF28-4ED7-9D33-77E877127BA3}" type="presParOf" srcId="{DC381308-D654-430E-9F07-5D7F33FD76C6}" destId="{AAF528BA-9884-4507-B19F-9A52CB093875}" srcOrd="0" destOrd="0" presId="urn:microsoft.com/office/officeart/2005/8/layout/vList2"/>
    <dgm:cxn modelId="{F780408A-2C4A-495D-ACB7-FE6EC0B61EFF}" type="presParOf" srcId="{DC381308-D654-430E-9F07-5D7F33FD76C6}" destId="{953A25E1-ACD1-4D3A-8ED8-965C194FB043}" srcOrd="1" destOrd="0" presId="urn:microsoft.com/office/officeart/2005/8/layout/vList2"/>
    <dgm:cxn modelId="{85733242-E1D5-484A-9007-FC6B263D689C}" type="presParOf" srcId="{DC381308-D654-430E-9F07-5D7F33FD76C6}" destId="{42FD9504-BA97-4DA3-A2B7-DBFEDF747DE5}" srcOrd="2" destOrd="0" presId="urn:microsoft.com/office/officeart/2005/8/layout/vList2"/>
    <dgm:cxn modelId="{089A319D-6BBD-42DB-828C-006D05CBBD20}" type="presParOf" srcId="{DC381308-D654-430E-9F07-5D7F33FD76C6}" destId="{A1373D70-3C3F-4903-BF09-8C9BD9C4DCAA}" srcOrd="3" destOrd="0" presId="urn:microsoft.com/office/officeart/2005/8/layout/vList2"/>
    <dgm:cxn modelId="{B57B6824-C01E-4A61-B871-88D044399AAF}" type="presParOf" srcId="{DC381308-D654-430E-9F07-5D7F33FD76C6}" destId="{7F0FC140-8C3B-4FEB-AB48-CCBD3628BAC9}" srcOrd="4" destOrd="0" presId="urn:microsoft.com/office/officeart/2005/8/layout/vList2"/>
    <dgm:cxn modelId="{0B1F5E74-7F46-4A02-AE7C-8829211EAC1E}" type="presParOf" srcId="{DC381308-D654-430E-9F07-5D7F33FD76C6}" destId="{E5C1663B-40C5-458A-9E0D-E2A9C7CD5978}" srcOrd="5" destOrd="0" presId="urn:microsoft.com/office/officeart/2005/8/layout/vList2"/>
    <dgm:cxn modelId="{64D6E64E-B67C-4363-9CC2-8B1ABCBB0CF2}" type="presParOf" srcId="{DC381308-D654-430E-9F07-5D7F33FD76C6}" destId="{F602EEAB-00BD-4C29-AF09-E9820DF8AB94}" srcOrd="6" destOrd="0" presId="urn:microsoft.com/office/officeart/2005/8/layout/vList2"/>
    <dgm:cxn modelId="{56D22C9A-D964-4F14-B0C8-00F83DE4BC04}" type="presParOf" srcId="{DC381308-D654-430E-9F07-5D7F33FD76C6}" destId="{DEDF4174-1D36-43BC-A475-5B260874F4A7}" srcOrd="7" destOrd="0" presId="urn:microsoft.com/office/officeart/2005/8/layout/vList2"/>
    <dgm:cxn modelId="{7064213B-E176-4A6F-B202-836B09F853E1}" type="presParOf" srcId="{DC381308-D654-430E-9F07-5D7F33FD76C6}" destId="{66AE3431-5E3C-436A-AE8C-11A3FCFC99FA}" srcOrd="8" destOrd="0" presId="urn:microsoft.com/office/officeart/2005/8/layout/vList2"/>
    <dgm:cxn modelId="{AE06A576-1AA3-48EA-9771-2A26A653178C}" type="presParOf" srcId="{DC381308-D654-430E-9F07-5D7F33FD76C6}" destId="{05E6CE39-6B61-4742-8BCB-CB52ABF8A586}" srcOrd="9" destOrd="0" presId="urn:microsoft.com/office/officeart/2005/8/layout/vList2"/>
    <dgm:cxn modelId="{23E2AE0E-754D-4BE4-9A76-BBAE9C14BECB}" type="presParOf" srcId="{DC381308-D654-430E-9F07-5D7F33FD76C6}" destId="{EF8967D8-D960-4CD9-9F62-27880C572B1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F528BA-9884-4507-B19F-9A52CB093875}">
      <dsp:nvSpPr>
        <dsp:cNvPr id="0" name=""/>
        <dsp:cNvSpPr/>
      </dsp:nvSpPr>
      <dsp:spPr>
        <a:xfrm>
          <a:off x="0" y="40425"/>
          <a:ext cx="9620907" cy="599625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A/ Nalézací řízení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40425"/>
        <a:ext cx="9620907" cy="599625"/>
      </dsp:txXfrm>
    </dsp:sp>
    <dsp:sp modelId="{42FD9504-BA97-4DA3-A2B7-DBFEDF747DE5}">
      <dsp:nvSpPr>
        <dsp:cNvPr id="0" name=""/>
        <dsp:cNvSpPr/>
      </dsp:nvSpPr>
      <dsp:spPr>
        <a:xfrm>
          <a:off x="0" y="712050"/>
          <a:ext cx="9620907" cy="599625"/>
        </a:xfrm>
        <a:prstGeom prst="roundRect">
          <a:avLst/>
        </a:prstGeom>
        <a:solidFill>
          <a:srgbClr val="00B0F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B/ Vykonávací (exekuční) řízení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712050"/>
        <a:ext cx="9620907" cy="599625"/>
      </dsp:txXfrm>
    </dsp:sp>
    <dsp:sp modelId="{7F0FC140-8C3B-4FEB-AB48-CCBD3628BAC9}">
      <dsp:nvSpPr>
        <dsp:cNvPr id="0" name=""/>
        <dsp:cNvSpPr/>
      </dsp:nvSpPr>
      <dsp:spPr>
        <a:xfrm>
          <a:off x="0" y="1383765"/>
          <a:ext cx="9620907" cy="599625"/>
        </a:xfrm>
        <a:prstGeom prst="roundRect">
          <a:avLst/>
        </a:prstGeom>
        <a:solidFill>
          <a:srgbClr val="FFC000"/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C/ </a:t>
          </a:r>
          <a:r>
            <a:rPr lang="cs-CZ" sz="2500" b="1" kern="1200" dirty="0" err="1" smtClean="0">
              <a:solidFill>
                <a:schemeClr val="tx1"/>
              </a:solidFill>
            </a:rPr>
            <a:t>Insolvenční</a:t>
          </a:r>
          <a:r>
            <a:rPr lang="cs-CZ" sz="2500" b="1" kern="1200" dirty="0" smtClean="0">
              <a:solidFill>
                <a:schemeClr val="tx1"/>
              </a:solidFill>
            </a:rPr>
            <a:t> řízení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1383765"/>
        <a:ext cx="9620907" cy="599625"/>
      </dsp:txXfrm>
    </dsp:sp>
    <dsp:sp modelId="{F602EEAB-00BD-4C29-AF09-E9820DF8AB94}">
      <dsp:nvSpPr>
        <dsp:cNvPr id="0" name=""/>
        <dsp:cNvSpPr/>
      </dsp:nvSpPr>
      <dsp:spPr>
        <a:xfrm>
          <a:off x="0" y="2055300"/>
          <a:ext cx="9620907" cy="59962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D/ Řízení podle části V. OSŘ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2055300"/>
        <a:ext cx="9620907" cy="599625"/>
      </dsp:txXfrm>
    </dsp:sp>
    <dsp:sp modelId="{66AE3431-5E3C-436A-AE8C-11A3FCFC99FA}">
      <dsp:nvSpPr>
        <dsp:cNvPr id="0" name=""/>
        <dsp:cNvSpPr/>
      </dsp:nvSpPr>
      <dsp:spPr>
        <a:xfrm>
          <a:off x="0" y="2726925"/>
          <a:ext cx="9620907" cy="599625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E/ Rozhodčí řízení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2726925"/>
        <a:ext cx="9620907" cy="599625"/>
      </dsp:txXfrm>
    </dsp:sp>
    <dsp:sp modelId="{EF8967D8-D960-4CD9-9F62-27880C572B13}">
      <dsp:nvSpPr>
        <dsp:cNvPr id="0" name=""/>
        <dsp:cNvSpPr/>
      </dsp:nvSpPr>
      <dsp:spPr>
        <a:xfrm>
          <a:off x="0" y="3398550"/>
          <a:ext cx="9620907" cy="599625"/>
        </a:xfrm>
        <a:prstGeom prst="roundRect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>
              <a:solidFill>
                <a:schemeClr val="tx1"/>
              </a:solidFill>
            </a:rPr>
            <a:t>F/ Smírčí a zajišťovací</a:t>
          </a:r>
          <a:endParaRPr lang="cs-CZ" sz="2500" b="1" kern="1200" dirty="0">
            <a:solidFill>
              <a:schemeClr val="tx1"/>
            </a:solidFill>
          </a:endParaRPr>
        </a:p>
      </dsp:txBody>
      <dsp:txXfrm>
        <a:off x="0" y="3398550"/>
        <a:ext cx="9620907" cy="59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5B4F4-C6F0-4B0C-A6CE-69F9FA3E7955}" type="datetimeFigureOut">
              <a:rPr lang="en-US" smtClean="0"/>
              <a:pPr/>
              <a:t>2/29/2020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71652-D4E5-43FE-BEF2-FE5828606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kontradiktornosti – právo vyjádřit se ke sporným skutečnostem a důkazům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06ABA-3CE3-4D50-BD08-C332FAEFBE8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25241" y="243841"/>
            <a:ext cx="11425417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652" y="882376"/>
            <a:ext cx="971259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5903" y="3869636"/>
            <a:ext cx="8544097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199D99-F049-400C-8114-A362A0496EC4}" type="datetimeFigureOut">
              <a:rPr lang="cs-CZ" smtClean="0"/>
              <a:pPr/>
              <a:t>29. 2. 2020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A0F803-77FF-4113-8739-C8B70A16840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928164" y="3733800"/>
            <a:ext cx="80195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6579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718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2234" y="762000"/>
            <a:ext cx="2264787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830" y="762000"/>
            <a:ext cx="7239893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9430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085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187" y="1173575"/>
            <a:ext cx="971259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6289" y="4154520"/>
            <a:ext cx="854530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930639" y="4020408"/>
            <a:ext cx="801957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7488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829" y="2057399"/>
            <a:ext cx="4633532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7657" y="2057400"/>
            <a:ext cx="4633532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038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829" y="2001511"/>
            <a:ext cx="4633532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829" y="2721483"/>
            <a:ext cx="4633532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09179" y="1999032"/>
            <a:ext cx="4633532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9179" y="2719322"/>
            <a:ext cx="4633532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279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496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5868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830" y="1097280"/>
            <a:ext cx="3831574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2807" y="1097280"/>
            <a:ext cx="5079063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830" y="2834640"/>
            <a:ext cx="3831574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00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830" y="1097280"/>
            <a:ext cx="3831574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75098" y="1069847"/>
            <a:ext cx="5943395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830" y="2834640"/>
            <a:ext cx="3831574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A6B72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0F803-77FF-4113-8739-C8B70A168405}" type="slidenum">
              <a:rPr lang="cs-CZ" smtClean="0">
                <a:solidFill>
                  <a:srgbClr val="A6B727"/>
                </a:solidFill>
              </a:rPr>
              <a:pPr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357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25241" y="243841"/>
            <a:ext cx="11425417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829" y="609600"/>
            <a:ext cx="9623489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832" y="2057400"/>
            <a:ext cx="9620907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826" y="6223830"/>
            <a:ext cx="22696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B199D99-F049-400C-8114-A362A0496EC4}" type="datetimeFigureOut">
              <a:rPr lang="cs-CZ" smtClean="0">
                <a:solidFill>
                  <a:srgbClr val="A6B727"/>
                </a:solidFill>
              </a:rPr>
              <a:pPr defTabSz="457200"/>
              <a:t>29. 2. 2020</a:t>
            </a:fld>
            <a:endParaRPr lang="cs-CZ">
              <a:solidFill>
                <a:srgbClr val="A6B72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8363" y="6223830"/>
            <a:ext cx="4597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endParaRPr lang="cs-CZ">
              <a:solidFill>
                <a:srgbClr val="A6B72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91434" y="6223830"/>
            <a:ext cx="1662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/>
            <a:fld id="{42A0F803-77FF-4113-8739-C8B70A168405}" type="slidenum">
              <a:rPr lang="cs-CZ" smtClean="0">
                <a:solidFill>
                  <a:srgbClr val="A6B727"/>
                </a:solidFill>
              </a:rPr>
              <a:pPr defTabSz="457200"/>
              <a:t>‹#›</a:t>
            </a:fld>
            <a:endParaRPr lang="cs-CZ">
              <a:solidFill>
                <a:srgbClr val="A6B727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765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Civilní právo procesní a jeho zásady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Civilní právo procesní pro vyšší justiční úředníky I</a:t>
            </a:r>
          </a:p>
          <a:p>
            <a:r>
              <a:rPr lang="cs-CZ" sz="2400" dirty="0" smtClean="0"/>
              <a:t>Jaro 2020</a:t>
            </a:r>
            <a:endParaRPr lang="cs-CZ" sz="2400" dirty="0"/>
          </a:p>
        </p:txBody>
      </p:sp>
    </p:spTree>
    <p:extLst>
      <p:ext uri="{BB962C8B-B14F-4D97-AF65-F5344CB8AC3E}">
        <p14:creationId xmlns="" xmlns:p14="http://schemas.microsoft.com/office/powerpoint/2010/main" val="499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tx1"/>
                </a:solidFill>
              </a:rPr>
              <a:t>Diferenciace nalézacího řízení</a:t>
            </a:r>
          </a:p>
        </p:txBody>
      </p:sp>
      <p:sp>
        <p:nvSpPr>
          <p:cNvPr id="26626" name="Zástupný symbol pro text 9"/>
          <p:cNvSpPr>
            <a:spLocks noGrp="1"/>
          </p:cNvSpPr>
          <p:nvPr>
            <p:ph type="body" idx="1"/>
          </p:nvPr>
        </p:nvSpPr>
        <p:spPr>
          <a:xfrm>
            <a:off x="1003762" y="1724850"/>
            <a:ext cx="4749099" cy="679994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chemeClr val="tx1"/>
                </a:solidFill>
              </a:rPr>
              <a:t>Sporné řízení</a:t>
            </a:r>
          </a:p>
        </p:txBody>
      </p:sp>
      <p:sp>
        <p:nvSpPr>
          <p:cNvPr id="26628" name="Zástupný symbol pro obsah 10"/>
          <p:cNvSpPr>
            <a:spLocks noGrp="1"/>
          </p:cNvSpPr>
          <p:nvPr>
            <p:ph sz="quarter" idx="4294967295"/>
          </p:nvPr>
        </p:nvSpPr>
        <p:spPr>
          <a:xfrm>
            <a:off x="890454" y="2564905"/>
            <a:ext cx="4975717" cy="3674579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Deklaratorní </a:t>
            </a:r>
            <a:r>
              <a:rPr lang="cs-CZ" dirty="0">
                <a:solidFill>
                  <a:schemeClr val="tx1"/>
                </a:solidFill>
              </a:rPr>
              <a:t>rozhodnutí</a:t>
            </a:r>
          </a:p>
          <a:p>
            <a:pPr eaLnBrk="1" hangingPunct="1"/>
            <a:r>
              <a:rPr lang="cs-CZ" smtClean="0">
                <a:solidFill>
                  <a:schemeClr val="tx1"/>
                </a:solidFill>
              </a:rPr>
              <a:t>Reparační funkce</a:t>
            </a:r>
            <a:endParaRPr lang="cs-CZ" dirty="0">
              <a:solidFill>
                <a:schemeClr val="tx1"/>
              </a:solidFill>
            </a:endParaRP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Systém dvou stran v kontradiktorním postavení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Dispoziční a projednací zásada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Formální vymezení stran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Procesní úprava se hodí pro jakýkoliv spor</a:t>
            </a:r>
          </a:p>
        </p:txBody>
      </p:sp>
      <p:sp>
        <p:nvSpPr>
          <p:cNvPr id="26627" name="Zástupný symbol pro text 11"/>
          <p:cNvSpPr>
            <a:spLocks noGrp="1"/>
          </p:cNvSpPr>
          <p:nvPr>
            <p:ph type="body" sz="quarter" idx="3"/>
          </p:nvPr>
        </p:nvSpPr>
        <p:spPr>
          <a:xfrm>
            <a:off x="6188892" y="1724850"/>
            <a:ext cx="4757216" cy="679994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chemeClr val="tx1"/>
                </a:solidFill>
              </a:rPr>
              <a:t>Nesporné řízení</a:t>
            </a:r>
          </a:p>
        </p:txBody>
      </p:sp>
      <p:sp>
        <p:nvSpPr>
          <p:cNvPr id="26629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6014681" y="2564904"/>
            <a:ext cx="4975107" cy="3528392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Konstitutivní </a:t>
            </a:r>
            <a:r>
              <a:rPr lang="cs-CZ" dirty="0">
                <a:solidFill>
                  <a:schemeClr val="tx1"/>
                </a:solidFill>
              </a:rPr>
              <a:t>rozhodnutí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Preventivní funkce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Účastníci nejsou vzájemnými odpůrci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Zásada oficiality a vyšetřovací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Účastenství je někdy vymezeno materiálně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</a:rPr>
              <a:t>Procesní úprava je vždy šita na míru hmotnému právu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B/ Vykonávací(exekuční) řízení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Nucená (za pomoci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státněmocenského</a:t>
            </a:r>
            <a:r>
              <a:rPr lang="cs-CZ" altLang="cs-CZ" sz="2400" dirty="0" smtClean="0">
                <a:solidFill>
                  <a:schemeClr val="tx1"/>
                </a:solidFill>
              </a:rPr>
              <a:t> donucení) realizace povinnosti uvedené v exekučním titulu v případě, že dlužník neplnil dobrovolně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Upraveno v: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Část VI. OSŘ - § 251 a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násl</a:t>
            </a:r>
            <a:r>
              <a:rPr lang="cs-CZ" altLang="cs-CZ" sz="2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EŘ (zákon č. 120/2001 Sb.)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Nemusí nutně následovat po nalézacím řízení</a:t>
            </a: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Zásadně má strukturu sporného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B/ Vykonávací(exekuční) řízení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1113832" y="2057400"/>
            <a:ext cx="9620907" cy="4251920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sz="2900" dirty="0" smtClean="0">
                <a:solidFill>
                  <a:schemeClr val="tx1"/>
                </a:solidFill>
              </a:rPr>
              <a:t>Vybrané způsoby výkonu rozhodnutí na:</a:t>
            </a:r>
          </a:p>
          <a:p>
            <a:r>
              <a:rPr lang="cs-CZ" altLang="cs-CZ" sz="2900" dirty="0" smtClean="0">
                <a:solidFill>
                  <a:schemeClr val="tx1"/>
                </a:solidFill>
              </a:rPr>
              <a:t>Peněžité plnění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Srážky ze mzdy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Prodej movitých věcí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Přikázání pohledávky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Prodej nemovitostí 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Zřízení soudcovského zástavního práva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(Pozastavení řidičského oprávnění – dle EŘ)</a:t>
            </a:r>
          </a:p>
          <a:p>
            <a:r>
              <a:rPr lang="cs-CZ" altLang="cs-CZ" sz="2900" dirty="0" smtClean="0">
                <a:solidFill>
                  <a:schemeClr val="tx1"/>
                </a:solidFill>
              </a:rPr>
              <a:t>Nepeněžité plnění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Rozdělení věci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Vyklizení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Odebrání věci</a:t>
            </a:r>
          </a:p>
          <a:p>
            <a:pPr lvl="1"/>
            <a:r>
              <a:rPr lang="cs-CZ" altLang="cs-CZ" sz="2500" dirty="0" smtClean="0">
                <a:solidFill>
                  <a:schemeClr val="tx1"/>
                </a:solidFill>
              </a:rPr>
              <a:t>Provedení prací a výkonů</a:t>
            </a:r>
          </a:p>
          <a:p>
            <a:pPr lvl="1"/>
            <a:endParaRPr lang="cs-CZ" altLang="cs-CZ" sz="2500" dirty="0" smtClean="0">
              <a:solidFill>
                <a:schemeClr val="tx1"/>
              </a:solidFill>
            </a:endParaRPr>
          </a:p>
          <a:p>
            <a:r>
              <a:rPr lang="cs-CZ" altLang="cs-CZ" sz="2900" dirty="0" smtClean="0">
                <a:solidFill>
                  <a:schemeClr val="tx1"/>
                </a:solidFill>
              </a:rPr>
              <a:t>Poddlužnická žaloba</a:t>
            </a:r>
          </a:p>
          <a:p>
            <a:pPr lvl="1"/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C/ </a:t>
            </a:r>
            <a:r>
              <a:rPr lang="cs-CZ" altLang="cs-CZ" dirty="0" err="1" smtClean="0">
                <a:solidFill>
                  <a:schemeClr val="tx1"/>
                </a:solidFill>
              </a:rPr>
              <a:t>Insolvenční</a:t>
            </a:r>
            <a:r>
              <a:rPr lang="cs-CZ" altLang="cs-CZ" dirty="0" smtClean="0">
                <a:solidFill>
                  <a:schemeClr val="tx1"/>
                </a:solidFill>
              </a:rPr>
              <a:t> řízení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Právní úprava – zákon č. 182/2006, Sb.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insolvenční</a:t>
            </a:r>
            <a:r>
              <a:rPr lang="cs-CZ" altLang="cs-CZ" sz="2400" dirty="0" smtClean="0">
                <a:solidFill>
                  <a:schemeClr val="tx1"/>
                </a:solidFill>
              </a:rPr>
              <a:t> zákon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sz="2400" dirty="0" err="1" smtClean="0">
                <a:solidFill>
                  <a:schemeClr val="tx1"/>
                </a:solidFill>
              </a:rPr>
              <a:t>Insolvenční</a:t>
            </a:r>
            <a:r>
              <a:rPr lang="cs-CZ" sz="2400" dirty="0" smtClean="0">
                <a:solidFill>
                  <a:schemeClr val="tx1"/>
                </a:solidFill>
              </a:rPr>
              <a:t> řízení slouží k řešení </a:t>
            </a:r>
            <a:r>
              <a:rPr lang="cs-CZ" sz="2400" b="1" dirty="0" smtClean="0">
                <a:solidFill>
                  <a:schemeClr val="tx1"/>
                </a:solidFill>
              </a:rPr>
              <a:t>úpadku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Úpadkem je situace, kdy dlužník (úpadce) má </a:t>
            </a:r>
            <a:r>
              <a:rPr lang="cs-CZ" sz="2400" b="1" dirty="0" smtClean="0">
                <a:solidFill>
                  <a:schemeClr val="tx1"/>
                </a:solidFill>
              </a:rPr>
              <a:t>více věřitelů</a:t>
            </a:r>
            <a:r>
              <a:rPr lang="cs-CZ" sz="2400" dirty="0" smtClean="0">
                <a:solidFill>
                  <a:schemeClr val="tx1"/>
                </a:solidFill>
              </a:rPr>
              <a:t> a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buď jeho pasiva převyšují aktiva (</a:t>
            </a:r>
            <a:r>
              <a:rPr lang="cs-CZ" sz="2400" b="1" dirty="0" smtClean="0">
                <a:solidFill>
                  <a:schemeClr val="tx1"/>
                </a:solidFill>
              </a:rPr>
              <a:t>předlužení</a:t>
            </a:r>
            <a:r>
              <a:rPr lang="cs-CZ" sz="2400" dirty="0" smtClean="0">
                <a:solidFill>
                  <a:schemeClr val="tx1"/>
                </a:solidFill>
              </a:rPr>
              <a:t>), nebo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je v </a:t>
            </a:r>
            <a:r>
              <a:rPr lang="cs-CZ" sz="2400" b="1" dirty="0" smtClean="0">
                <a:solidFill>
                  <a:schemeClr val="tx1"/>
                </a:solidFill>
              </a:rPr>
              <a:t>platební neschopnosti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Prvky nalézacího i vykonávacího řízení</a:t>
            </a: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Jednotlivé formy: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Konkurs 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Reorganizace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Oddlužení</a:t>
            </a:r>
          </a:p>
          <a:p>
            <a:pPr lvl="2"/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D/ Řízení </a:t>
            </a:r>
            <a:r>
              <a:rPr lang="cs-CZ" dirty="0">
                <a:solidFill>
                  <a:schemeClr val="tx1"/>
                </a:solidFill>
              </a:rPr>
              <a:t>podle části V. OSŘ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890453" y="2367093"/>
            <a:ext cx="10099333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pPr eaLnBrk="1" hangingPunct="1"/>
            <a:r>
              <a:rPr lang="cs-CZ" sz="2400" dirty="0">
                <a:solidFill>
                  <a:schemeClr val="tx1"/>
                </a:solidFill>
              </a:rPr>
              <a:t>Přezkum rozhodnutí správních orgánů v soukromoprávních věcech</a:t>
            </a:r>
          </a:p>
          <a:p>
            <a:pPr eaLnBrk="1" hangingPunct="1"/>
            <a:endParaRPr lang="cs-CZ" sz="2400" dirty="0">
              <a:solidFill>
                <a:schemeClr val="tx1"/>
              </a:solidFill>
            </a:endParaRPr>
          </a:p>
          <a:p>
            <a:pPr eaLnBrk="1" hangingPunct="1"/>
            <a:r>
              <a:rPr lang="cs-CZ" sz="2400" b="1" dirty="0">
                <a:solidFill>
                  <a:schemeClr val="tx1"/>
                </a:solidFill>
              </a:rPr>
              <a:t>Hybridní</a:t>
            </a:r>
            <a:r>
              <a:rPr lang="cs-CZ" sz="2400" dirty="0">
                <a:solidFill>
                  <a:schemeClr val="tx1"/>
                </a:solidFill>
              </a:rPr>
              <a:t> řízení, obsahující prvky nalézací i přezkumné</a:t>
            </a:r>
          </a:p>
          <a:p>
            <a:pPr eaLnBrk="1" hangingPunct="1"/>
            <a:endParaRPr lang="cs-CZ" sz="2400" dirty="0">
              <a:solidFill>
                <a:schemeClr val="tx1"/>
              </a:solidFill>
            </a:endParaRPr>
          </a:p>
          <a:p>
            <a:pPr eaLnBrk="1" hangingPunct="1"/>
            <a:r>
              <a:rPr lang="cs-CZ" sz="2400" dirty="0">
                <a:solidFill>
                  <a:schemeClr val="tx1"/>
                </a:solidFill>
              </a:rPr>
              <a:t>Řízení má </a:t>
            </a:r>
            <a:r>
              <a:rPr lang="cs-CZ" sz="2400" b="1" dirty="0">
                <a:solidFill>
                  <a:schemeClr val="tx1"/>
                </a:solidFill>
              </a:rPr>
              <a:t>nespornou</a:t>
            </a:r>
            <a:r>
              <a:rPr lang="cs-CZ" sz="2400" dirty="0">
                <a:solidFill>
                  <a:schemeClr val="tx1"/>
                </a:solidFill>
              </a:rPr>
              <a:t> povahu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E/ Rozhodčí řízení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z="2600" dirty="0" smtClean="0">
                <a:solidFill>
                  <a:schemeClr val="tx1"/>
                </a:solidFill>
              </a:rPr>
              <a:t>Alternativa k soudnímu řešení sporu</a:t>
            </a:r>
          </a:p>
          <a:p>
            <a:pPr>
              <a:buNone/>
            </a:pPr>
            <a:endParaRPr lang="cs-CZ" altLang="cs-CZ" sz="2600" dirty="0" smtClean="0">
              <a:solidFill>
                <a:schemeClr val="tx1"/>
              </a:solidFill>
            </a:endParaRPr>
          </a:p>
          <a:p>
            <a:r>
              <a:rPr lang="cs-CZ" altLang="cs-CZ" sz="2600" dirty="0" smtClean="0">
                <a:solidFill>
                  <a:schemeClr val="tx1"/>
                </a:solidFill>
              </a:rPr>
              <a:t>Přenos pravomoci rozhodnout spor z civilních soudů na rozhodce</a:t>
            </a:r>
          </a:p>
          <a:p>
            <a:endParaRPr lang="cs-CZ" altLang="cs-CZ" sz="2600" dirty="0" smtClean="0">
              <a:solidFill>
                <a:schemeClr val="tx1"/>
              </a:solidFill>
            </a:endParaRPr>
          </a:p>
          <a:p>
            <a:r>
              <a:rPr lang="cs-CZ" altLang="cs-CZ" sz="2600" dirty="0" smtClean="0">
                <a:solidFill>
                  <a:schemeClr val="tx1"/>
                </a:solidFill>
              </a:rPr>
              <a:t>Předpoklady realizace rozhodčího řízení:</a:t>
            </a:r>
          </a:p>
          <a:p>
            <a:pPr lvl="1"/>
            <a:r>
              <a:rPr lang="cs-CZ" altLang="cs-CZ" sz="2600" dirty="0" smtClean="0">
                <a:solidFill>
                  <a:schemeClr val="tx1"/>
                </a:solidFill>
              </a:rPr>
              <a:t>A/ Rozhodčí smlouva</a:t>
            </a:r>
          </a:p>
          <a:p>
            <a:pPr lvl="2"/>
            <a:r>
              <a:rPr lang="cs-CZ" altLang="cs-CZ" sz="1900" dirty="0" smtClean="0">
                <a:solidFill>
                  <a:schemeClr val="tx1"/>
                </a:solidFill>
              </a:rPr>
              <a:t>Smlouva o rozhodci</a:t>
            </a:r>
          </a:p>
          <a:p>
            <a:pPr lvl="2"/>
            <a:r>
              <a:rPr lang="cs-CZ" altLang="cs-CZ" sz="1900" dirty="0" smtClean="0">
                <a:solidFill>
                  <a:schemeClr val="tx1"/>
                </a:solidFill>
              </a:rPr>
              <a:t>Rozhodčí doložka</a:t>
            </a:r>
            <a:endParaRPr lang="cs-CZ" altLang="cs-CZ" sz="26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600" dirty="0" smtClean="0">
                <a:solidFill>
                  <a:schemeClr val="tx1"/>
                </a:solidFill>
              </a:rPr>
              <a:t>B/ </a:t>
            </a:r>
            <a:r>
              <a:rPr lang="cs-CZ" altLang="cs-CZ" sz="2600" dirty="0" err="1" smtClean="0">
                <a:solidFill>
                  <a:schemeClr val="tx1"/>
                </a:solidFill>
              </a:rPr>
              <a:t>Arbitrabilita</a:t>
            </a:r>
            <a:r>
              <a:rPr lang="cs-CZ" altLang="cs-CZ" sz="2600" dirty="0" smtClean="0">
                <a:solidFill>
                  <a:schemeClr val="tx1"/>
                </a:solidFill>
              </a:rPr>
              <a:t> sporu</a:t>
            </a:r>
          </a:p>
          <a:p>
            <a:pPr lvl="2"/>
            <a:r>
              <a:rPr lang="cs-CZ" altLang="cs-CZ" sz="1900" dirty="0" smtClean="0">
                <a:solidFill>
                  <a:schemeClr val="tx1"/>
                </a:solidFill>
              </a:rPr>
              <a:t>Lze ve spotřebitelských věcech?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E/ Rozhodčí řízení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Požadavky na osobu rozhodce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Stále rozhodčí soudy a rozhodčí řízení ad hoc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Role civilního soudu v rozhodčím řízení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Pomocná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Kontrolní</a:t>
            </a:r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E/ Rozhodčí řízení</a:t>
            </a: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Výsledek rozhodčího řízení:</a:t>
            </a:r>
          </a:p>
          <a:p>
            <a:pPr lvl="2"/>
            <a:r>
              <a:rPr lang="cs-CZ" altLang="cs-CZ" sz="2000" dirty="0" smtClean="0">
                <a:solidFill>
                  <a:schemeClr val="tx1"/>
                </a:solidFill>
              </a:rPr>
              <a:t>Usnesení rozhodců</a:t>
            </a:r>
          </a:p>
          <a:p>
            <a:pPr lvl="2"/>
            <a:r>
              <a:rPr lang="cs-CZ" altLang="cs-CZ" sz="2000" dirty="0" smtClean="0">
                <a:solidFill>
                  <a:schemeClr val="tx1"/>
                </a:solidFill>
              </a:rPr>
              <a:t>Rozhodčí nález </a:t>
            </a:r>
          </a:p>
          <a:p>
            <a:pPr lvl="3"/>
            <a:r>
              <a:rPr lang="cs-CZ" altLang="cs-CZ" sz="1800" dirty="0" smtClean="0">
                <a:solidFill>
                  <a:schemeClr val="tx1"/>
                </a:solidFill>
              </a:rPr>
              <a:t>Pro strany závazný</a:t>
            </a:r>
          </a:p>
          <a:p>
            <a:pPr lvl="3"/>
            <a:r>
              <a:rPr lang="cs-CZ" altLang="cs-CZ" sz="1800" dirty="0" smtClean="0">
                <a:solidFill>
                  <a:schemeClr val="tx1"/>
                </a:solidFill>
              </a:rPr>
              <a:t>Exekuční titul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Je možné nechat rozhodčí nález přezkoumat? Kým? Za jakých podmínek?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F/ Smírčí, předběžné a zajišťovací řízení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>
                <a:solidFill>
                  <a:schemeClr val="tx1"/>
                </a:solidFill>
              </a:rPr>
              <a:t>Smírčí řízení – prétorský smír - § 67 a násl. OSŘ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Předběžné opatření - § 74 a násl. OSŘ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Lhůty pro rozhodnutí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Jistota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Pouze na návrh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Zvláštní případy:</a:t>
            </a:r>
          </a:p>
          <a:p>
            <a:pPr lvl="2"/>
            <a:r>
              <a:rPr lang="cs-CZ" altLang="cs-CZ" smtClean="0">
                <a:solidFill>
                  <a:schemeClr val="tx1"/>
                </a:solidFill>
              </a:rPr>
              <a:t>Domácí násilí</a:t>
            </a:r>
          </a:p>
          <a:p>
            <a:pPr lvl="2"/>
            <a:r>
              <a:rPr lang="cs-CZ" altLang="cs-CZ" smtClean="0">
                <a:solidFill>
                  <a:schemeClr val="tx1"/>
                </a:solidFill>
              </a:rPr>
              <a:t>Úprava poměrů dítěte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Zajištění důkazu - § 78 a násl. OSŘ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Zajištění předmětu důkazního prostředku ve věcech týkajících se práv z duševního vlastnictví - § 78b a násl. OSŘ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Teoretické koncepce civilního procesu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115889" y="1844824"/>
            <a:ext cx="4633532" cy="777240"/>
          </a:xfrm>
        </p:spPr>
        <p:txBody>
          <a:bodyPr/>
          <a:lstStyle/>
          <a:p>
            <a:r>
              <a:rPr lang="cs-CZ" u="sng" dirty="0" smtClean="0">
                <a:solidFill>
                  <a:schemeClr val="tx1"/>
                </a:solidFill>
              </a:rPr>
              <a:t>Liberální koncepce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113829" y="2721482"/>
            <a:ext cx="4633532" cy="3587838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Individualistické</a:t>
            </a:r>
            <a:r>
              <a:rPr lang="cs-CZ" dirty="0" smtClean="0">
                <a:solidFill>
                  <a:schemeClr val="tx1"/>
                </a:solidFill>
              </a:rPr>
              <a:t> pojetí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CP slouží pouze k prosazování soukromých zájmů stran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promítá se do role soudu a stran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Strany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rozhodují o tom, zda k řízení dojde a co bude jeho předmětem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mohou </a:t>
            </a:r>
            <a:r>
              <a:rPr lang="cs-CZ" b="1" dirty="0" smtClean="0">
                <a:solidFill>
                  <a:schemeClr val="tx1"/>
                </a:solidFill>
              </a:rPr>
              <a:t>nakládat skutkovým stavem</a:t>
            </a:r>
            <a:r>
              <a:rPr lang="cs-CZ" dirty="0" smtClean="0">
                <a:solidFill>
                  <a:schemeClr val="tx1"/>
                </a:solidFill>
              </a:rPr>
              <a:t>; povinnost pravdivosti neplatí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Role soudu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slabá, pasivní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skutkový stav vymezený stranami je pro něj závazný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084441" y="1844824"/>
            <a:ext cx="4633532" cy="777240"/>
          </a:xfrm>
        </p:spPr>
        <p:txBody>
          <a:bodyPr/>
          <a:lstStyle/>
          <a:p>
            <a:r>
              <a:rPr lang="cs-CZ" u="sng" dirty="0" smtClean="0">
                <a:solidFill>
                  <a:schemeClr val="tx1"/>
                </a:solidFill>
              </a:rPr>
              <a:t>Sociální koncepce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109179" y="2719322"/>
            <a:ext cx="4633532" cy="344598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Účel</a:t>
            </a:r>
            <a:r>
              <a:rPr lang="cs-CZ" dirty="0" smtClean="0">
                <a:solidFill>
                  <a:schemeClr val="tx1"/>
                </a:solidFill>
              </a:rPr>
              <a:t> CP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nejen ochrana individuálních zájmů, ale také ochrana právního (tím i sociálního) míru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každý spor je sociální zlo, které je nutno co nejrychleji a nejlevněji překonat; rozsudek by měl odpovídat skutečnému </a:t>
            </a:r>
            <a:r>
              <a:rPr lang="cs-CZ" dirty="0" err="1" smtClean="0">
                <a:solidFill>
                  <a:schemeClr val="tx1"/>
                </a:solidFill>
              </a:rPr>
              <a:t>hmotněprávnímu</a:t>
            </a:r>
            <a:r>
              <a:rPr lang="cs-CZ" dirty="0" smtClean="0">
                <a:solidFill>
                  <a:schemeClr val="tx1"/>
                </a:solidFill>
              </a:rPr>
              <a:t> stavu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Omezení ryzího pojetí projednací zásady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strany – povinnost pravdivosti a úplnosti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soud – materiální vedení řízení (dotazovací, poučovací a vysvětlovací povinnost)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492896"/>
            <a:ext cx="9433048" cy="1356360"/>
          </a:xfrm>
        </p:spPr>
        <p:txBody>
          <a:bodyPr/>
          <a:lstStyle/>
          <a:p>
            <a:r>
              <a:rPr lang="cs-CZ" altLang="cs-CZ" b="1" dirty="0" smtClean="0">
                <a:solidFill>
                  <a:schemeClr val="tx1"/>
                </a:solidFill>
              </a:rPr>
              <a:t>I. Civilní proces a civilní právo procesní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Základní prameny civilního procesu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smtClean="0">
                <a:solidFill>
                  <a:schemeClr val="tx1"/>
                </a:solidFill>
              </a:rPr>
              <a:t>Mezinárodní prameny – zejména čl. 6 Úmluvy o ochraně lidských práv a základních svobod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Ústava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Listina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99/1963 Sb., občanský soudní řád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292/2013 Sb., zákon o zvláštních řízeních soudních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120/2001 Sb., exekuční řád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182/2006 Sb., insolvenční zákon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216/1994 Sb., o rozhodčím řízení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304/2013 Sb., o veřejných rejstřících FO a PO - § 75 a násl.</a:t>
            </a:r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Základní prameny civilního procesu II.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Zákon č. 6/2002 Sb., o soudech a soudcích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549/1991 Sb., o soudních poplatcích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86/1996 Sb., o advokacii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358/1992 Sb., notářský řád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Zákon č. 131/2002 Sb., o řešení některých kompetenčních sporů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r>
              <a:rPr lang="cs-CZ" altLang="cs-CZ" smtClean="0">
                <a:solidFill>
                  <a:schemeClr val="tx1"/>
                </a:solidFill>
              </a:rPr>
              <a:t>Vyhláška č. 37/1992 Sb., o jednacím řádu pro okresní a krajské soudy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Vyhláška č. 177/1996 Sb., advokátní tarif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492896"/>
            <a:ext cx="9433048" cy="1356360"/>
          </a:xfrm>
        </p:spPr>
        <p:txBody>
          <a:bodyPr/>
          <a:lstStyle/>
          <a:p>
            <a:r>
              <a:rPr lang="cs-CZ" altLang="cs-CZ" b="1" dirty="0" smtClean="0">
                <a:solidFill>
                  <a:schemeClr val="tx1"/>
                </a:solidFill>
              </a:rPr>
              <a:t>II. Základní principy civilního procesu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Zásady civilního procesu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Zásady (principy) vyjadřují </a:t>
            </a:r>
            <a:r>
              <a:rPr lang="cs-CZ" altLang="cs-CZ" b="1" dirty="0" smtClean="0">
                <a:solidFill>
                  <a:schemeClr val="tx1"/>
                </a:solidFill>
              </a:rPr>
              <a:t>základní ideje, </a:t>
            </a:r>
            <a:r>
              <a:rPr lang="cs-CZ" altLang="cs-CZ" dirty="0" smtClean="0">
                <a:solidFill>
                  <a:schemeClr val="tx1"/>
                </a:solidFill>
              </a:rPr>
              <a:t>na nichž je proces vybudován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Význam – zejména při interpretaci předpisů a při legislativní činnosti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Vyplývají z různých ustanovení procesních předpisů, ale obvykle nejsou výslovně upraveny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principy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principy vycházející z práva na spravedlivý proces (principy fungování soudnictví)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principy civilního procesu (odvětvové principy)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Přehled </a:t>
            </a:r>
            <a:r>
              <a:rPr lang="cs-CZ" dirty="0" smtClean="0">
                <a:solidFill>
                  <a:schemeClr val="tx1"/>
                </a:solidFill>
              </a:rPr>
              <a:t>odvětvových zásad civilního procesu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90454" y="2367093"/>
            <a:ext cx="4975716" cy="342410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zásada dispoziční a zásada oficiality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zásada projednací a zásada vyšetřovací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zásada poctivosti, pravdy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zásada jednotnosti řízení a zásada koncentrační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9B80311-17BE-4411-B473-48CD3C9875F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14680" y="2367093"/>
            <a:ext cx="4975106" cy="3424107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zásada ústnosti</a:t>
            </a:r>
          </a:p>
          <a:p>
            <a:r>
              <a:rPr lang="cs-CZ" dirty="0">
                <a:solidFill>
                  <a:schemeClr val="tx1"/>
                </a:solidFill>
              </a:rPr>
              <a:t>zásada přímosti</a:t>
            </a:r>
          </a:p>
          <a:p>
            <a:r>
              <a:rPr lang="cs-CZ" dirty="0">
                <a:solidFill>
                  <a:schemeClr val="tx1"/>
                </a:solidFill>
              </a:rPr>
              <a:t>zásada veřejnosti</a:t>
            </a:r>
          </a:p>
          <a:p>
            <a:r>
              <a:rPr lang="cs-CZ" dirty="0">
                <a:solidFill>
                  <a:schemeClr val="tx1"/>
                </a:solidFill>
              </a:rPr>
              <a:t>zásada procesní ekonomie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zásada oboustranného slyšení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zásada volného hodnocení důkazů a legální teorie důkazní</a:t>
            </a:r>
          </a:p>
          <a:p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6425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Zásada dispoziční a zásada oficiality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115889" y="1700808"/>
            <a:ext cx="4633532" cy="777240"/>
          </a:xfrm>
        </p:spPr>
        <p:txBody>
          <a:bodyPr/>
          <a:lstStyle/>
          <a:p>
            <a:r>
              <a:rPr lang="cs-CZ" dirty="0" smtClean="0"/>
              <a:t>DISPOZIČNÍ ZÁSADA</a:t>
            </a:r>
            <a:endParaRPr lang="en-US" dirty="0"/>
          </a:p>
        </p:txBody>
      </p:sp>
      <p:sp>
        <p:nvSpPr>
          <p:cNvPr id="24579" name="Rectangle 3"/>
          <p:cNvSpPr>
            <a:spLocks noGrp="1"/>
          </p:cNvSpPr>
          <p:nvPr>
            <p:ph sz="half" idx="2"/>
          </p:nvPr>
        </p:nvSpPr>
        <p:spPr>
          <a:xfrm>
            <a:off x="1115889" y="2492896"/>
            <a:ext cx="4633532" cy="3744416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Typická pro sporné řízení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Strany rozhodují </a:t>
            </a:r>
            <a:r>
              <a:rPr lang="cs-CZ" dirty="0" smtClean="0">
                <a:solidFill>
                  <a:schemeClr val="tx1"/>
                </a:solidFill>
              </a:rPr>
              <a:t>o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Zahájení </a:t>
            </a:r>
            <a:r>
              <a:rPr lang="cs-CZ" dirty="0" smtClean="0">
                <a:solidFill>
                  <a:schemeClr val="tx1"/>
                </a:solidFill>
              </a:rPr>
              <a:t>řízení (žaloba)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Vymezení </a:t>
            </a:r>
            <a:r>
              <a:rPr lang="cs-CZ" b="1" dirty="0" smtClean="0">
                <a:solidFill>
                  <a:schemeClr val="tx1"/>
                </a:solidFill>
              </a:rPr>
              <a:t>předmětu řízení </a:t>
            </a:r>
            <a:r>
              <a:rPr lang="cs-CZ" dirty="0" smtClean="0">
                <a:solidFill>
                  <a:schemeClr val="tx1"/>
                </a:solidFill>
              </a:rPr>
              <a:t>(žalobní petit a skutková tvrzení)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Soudce je předmětem řízení </a:t>
            </a:r>
            <a:r>
              <a:rPr lang="cs-CZ" b="1" dirty="0" smtClean="0">
                <a:solidFill>
                  <a:schemeClr val="tx1"/>
                </a:solidFill>
              </a:rPr>
              <a:t>vázán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Platí též pro </a:t>
            </a:r>
            <a:r>
              <a:rPr lang="cs-CZ" b="1" dirty="0" smtClean="0">
                <a:solidFill>
                  <a:schemeClr val="tx1"/>
                </a:solidFill>
              </a:rPr>
              <a:t>opravná řízení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Strany mohou </a:t>
            </a:r>
            <a:r>
              <a:rPr lang="cs-CZ" b="1" dirty="0" smtClean="0">
                <a:solidFill>
                  <a:schemeClr val="tx1"/>
                </a:solidFill>
              </a:rPr>
              <a:t>předmět řízení měnit </a:t>
            </a:r>
            <a:r>
              <a:rPr lang="cs-CZ" dirty="0" smtClean="0">
                <a:solidFill>
                  <a:schemeClr val="tx1"/>
                </a:solidFill>
              </a:rPr>
              <a:t>(změna žaloby)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Strany mohou též přivodit </a:t>
            </a:r>
            <a:r>
              <a:rPr lang="cs-CZ" b="1" dirty="0" smtClean="0">
                <a:solidFill>
                  <a:schemeClr val="tx1"/>
                </a:solidFill>
              </a:rPr>
              <a:t>předčasné Skončení řízení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zpětvzetí</a:t>
            </a:r>
            <a:r>
              <a:rPr lang="cs-CZ" dirty="0" smtClean="0">
                <a:solidFill>
                  <a:schemeClr val="tx1"/>
                </a:solidFill>
              </a:rPr>
              <a:t> žaloby, klid řízení, vzdání se nebo </a:t>
            </a:r>
            <a:r>
              <a:rPr lang="cs-CZ" dirty="0" err="1" smtClean="0">
                <a:solidFill>
                  <a:schemeClr val="tx1"/>
                </a:solidFill>
              </a:rPr>
              <a:t>zpětvzetí</a:t>
            </a:r>
            <a:r>
              <a:rPr lang="cs-CZ" dirty="0" smtClean="0">
                <a:solidFill>
                  <a:schemeClr val="tx1"/>
                </a:solidFill>
              </a:rPr>
              <a:t> odvolání, uznání nároku, smír)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6084441" y="1700808"/>
            <a:ext cx="4633532" cy="777240"/>
          </a:xfrm>
        </p:spPr>
        <p:txBody>
          <a:bodyPr/>
          <a:lstStyle/>
          <a:p>
            <a:r>
              <a:rPr lang="cs-CZ" dirty="0" smtClean="0"/>
              <a:t>ZÁSADA OFICIALITY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6109179" y="2564904"/>
            <a:ext cx="4633532" cy="3537698"/>
          </a:xfrm>
        </p:spPr>
        <p:txBody>
          <a:bodyPr>
            <a:normAutofit fontScale="85000" lnSpcReduction="20000"/>
          </a:bodyPr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Typická pro nesporná řízení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 ve sporném řízení, bylo-li řízení žalobou zahájeno, </a:t>
            </a:r>
            <a:r>
              <a:rPr lang="cs-CZ" b="1" dirty="0" smtClean="0">
                <a:solidFill>
                  <a:schemeClr val="tx1"/>
                </a:solidFill>
              </a:rPr>
              <a:t>postupuje v něm soud i bez dalších návrhů</a:t>
            </a:r>
            <a:r>
              <a:rPr lang="cs-CZ" dirty="0" smtClean="0">
                <a:solidFill>
                  <a:schemeClr val="tx1"/>
                </a:solidFill>
              </a:rPr>
              <a:t>, tj. </a:t>
            </a:r>
            <a:r>
              <a:rPr lang="cs-CZ" i="1" dirty="0" smtClean="0">
                <a:solidFill>
                  <a:schemeClr val="tx1"/>
                </a:solidFill>
              </a:rPr>
              <a:t>ex offo </a:t>
            </a:r>
            <a:r>
              <a:rPr lang="cs-CZ" dirty="0" smtClean="0">
                <a:solidFill>
                  <a:schemeClr val="tx1"/>
                </a:solidFill>
              </a:rPr>
              <a:t>(§ 100 odst. 1 OSŘ), např.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 bez návrhu doručuje písemnosti a předvolává svědky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 bez návrhu nařizuje jednání a toto jednání vede atd.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Strany jsou povinny poskytovat soudu </a:t>
            </a:r>
            <a:r>
              <a:rPr lang="cs-CZ" b="1" dirty="0" smtClean="0">
                <a:solidFill>
                  <a:schemeClr val="tx1"/>
                </a:solidFill>
              </a:rPr>
              <a:t>součinnost </a:t>
            </a:r>
            <a:r>
              <a:rPr lang="cs-CZ" dirty="0" smtClean="0">
                <a:solidFill>
                  <a:schemeClr val="tx1"/>
                </a:solidFill>
              </a:rPr>
              <a:t>(§ 6 OSŘ)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Účelem</a:t>
            </a:r>
            <a:r>
              <a:rPr lang="cs-CZ" dirty="0" smtClean="0">
                <a:solidFill>
                  <a:schemeClr val="tx1"/>
                </a:solidFill>
              </a:rPr>
              <a:t> je rychlost, jednoduchost a nenákladnost řízení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Zásada projednací a zásada vyšetřovací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115889" y="1628800"/>
            <a:ext cx="4633532" cy="777240"/>
          </a:xfrm>
        </p:spPr>
        <p:txBody>
          <a:bodyPr/>
          <a:lstStyle/>
          <a:p>
            <a:r>
              <a:rPr lang="cs-CZ" dirty="0" smtClean="0"/>
              <a:t>PROJEDNACÍ ZÁSADA</a:t>
            </a:r>
            <a:endParaRPr lang="en-US" dirty="0"/>
          </a:p>
        </p:txBody>
      </p:sp>
      <p:sp>
        <p:nvSpPr>
          <p:cNvPr id="26627" name="Rectangle 3"/>
          <p:cNvSpPr>
            <a:spLocks noGrp="1"/>
          </p:cNvSpPr>
          <p:nvPr>
            <p:ph sz="half" idx="2"/>
          </p:nvPr>
        </p:nvSpPr>
        <p:spPr>
          <a:xfrm>
            <a:off x="1113829" y="2348880"/>
            <a:ext cx="4633532" cy="4176464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600" dirty="0" smtClean="0">
                <a:solidFill>
                  <a:schemeClr val="tx1"/>
                </a:solidFill>
              </a:rPr>
              <a:t>Typická pro sporné řízení</a:t>
            </a:r>
          </a:p>
          <a:p>
            <a:r>
              <a:rPr lang="cs-CZ" sz="2600" dirty="0" smtClean="0">
                <a:solidFill>
                  <a:schemeClr val="tx1"/>
                </a:solidFill>
              </a:rPr>
              <a:t>Iniciativa a odpovědnost za objasnění skutkového stavu leží především na </a:t>
            </a:r>
            <a:r>
              <a:rPr lang="cs-CZ" sz="2600" b="1" dirty="0" smtClean="0">
                <a:solidFill>
                  <a:schemeClr val="tx1"/>
                </a:solidFill>
              </a:rPr>
              <a:t>stranách</a:t>
            </a:r>
          </a:p>
          <a:p>
            <a:r>
              <a:rPr lang="cs-CZ" sz="2600" b="1" dirty="0" smtClean="0">
                <a:solidFill>
                  <a:schemeClr val="tx1"/>
                </a:solidFill>
              </a:rPr>
              <a:t>Skutkové přednesy </a:t>
            </a:r>
            <a:r>
              <a:rPr lang="cs-CZ" sz="2600" dirty="0" smtClean="0">
                <a:solidFill>
                  <a:schemeClr val="tx1"/>
                </a:solidFill>
              </a:rPr>
              <a:t>musí uvést do řízení </a:t>
            </a:r>
            <a:r>
              <a:rPr lang="cs-CZ" sz="2600" b="1" dirty="0" smtClean="0">
                <a:solidFill>
                  <a:schemeClr val="tx1"/>
                </a:solidFill>
              </a:rPr>
              <a:t>strany</a:t>
            </a:r>
          </a:p>
          <a:p>
            <a:r>
              <a:rPr lang="cs-CZ" sz="2600" b="1" dirty="0" smtClean="0">
                <a:solidFill>
                  <a:schemeClr val="tx1"/>
                </a:solidFill>
              </a:rPr>
              <a:t>Dokazování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Zásadně je na </a:t>
            </a:r>
            <a:r>
              <a:rPr lang="cs-CZ" sz="2200" b="1" dirty="0" smtClean="0">
                <a:solidFill>
                  <a:schemeClr val="tx1"/>
                </a:solidFill>
              </a:rPr>
              <a:t>stranách</a:t>
            </a:r>
            <a:r>
              <a:rPr lang="cs-CZ" sz="2200" dirty="0" smtClean="0">
                <a:solidFill>
                  <a:schemeClr val="tx1"/>
                </a:solidFill>
              </a:rPr>
              <a:t>, aby navrhovaly důkazy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Poučovací povinnost soudce</a:t>
            </a:r>
          </a:p>
          <a:p>
            <a:pPr lvl="1"/>
            <a:r>
              <a:rPr lang="cs-CZ" sz="2200" dirty="0" smtClean="0">
                <a:solidFill>
                  <a:schemeClr val="tx1"/>
                </a:solidFill>
              </a:rPr>
              <a:t>Oprávnění soudce vykonat dokazování </a:t>
            </a:r>
            <a:r>
              <a:rPr lang="cs-CZ" sz="2200" i="1" dirty="0" smtClean="0">
                <a:solidFill>
                  <a:schemeClr val="tx1"/>
                </a:solidFill>
              </a:rPr>
              <a:t>ex offo </a:t>
            </a:r>
            <a:r>
              <a:rPr lang="cs-CZ" sz="2200" dirty="0" smtClean="0">
                <a:solidFill>
                  <a:schemeClr val="tx1"/>
                </a:solidFill>
              </a:rPr>
              <a:t>(§ 120 odst. 2 OSŘ)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6084441" y="1628800"/>
            <a:ext cx="4633532" cy="777240"/>
          </a:xfrm>
        </p:spPr>
        <p:txBody>
          <a:bodyPr/>
          <a:lstStyle/>
          <a:p>
            <a:r>
              <a:rPr lang="cs-CZ" dirty="0" smtClean="0"/>
              <a:t>VYŠETŘOVACÍ ZÁSADA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6109179" y="2420888"/>
            <a:ext cx="4633532" cy="3681714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Především typická pro nesporná řízení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Odpovědnost za zjištění skutkového stavu leží zásadně </a:t>
            </a:r>
            <a:r>
              <a:rPr lang="cs-CZ" altLang="cs-CZ" b="1" dirty="0" smtClean="0">
                <a:solidFill>
                  <a:schemeClr val="tx1"/>
                </a:solidFill>
              </a:rPr>
              <a:t>na soudu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Strany jsou povinny poskytovat soudu </a:t>
            </a:r>
            <a:r>
              <a:rPr lang="cs-CZ" b="1" dirty="0" smtClean="0">
                <a:solidFill>
                  <a:schemeClr val="tx1"/>
                </a:solidFill>
              </a:rPr>
              <a:t>součinnost </a:t>
            </a:r>
            <a:r>
              <a:rPr lang="cs-CZ" dirty="0" smtClean="0">
                <a:solidFill>
                  <a:schemeClr val="tx1"/>
                </a:solidFill>
              </a:rPr>
              <a:t>(§ 6 OSŘ)</a:t>
            </a:r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Neuplatňují se zde břemena tvrzení ani důkazní stejně jako ve sporném řízení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Zásada poctivosti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Zavazuje všechny procesní subjekty a osoby zúčastněné na řízení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Nejvýznamnější projev: povinnost k </a:t>
            </a:r>
            <a:r>
              <a:rPr lang="cs-CZ" b="1" dirty="0" smtClean="0">
                <a:solidFill>
                  <a:schemeClr val="tx1"/>
                </a:solidFill>
              </a:rPr>
              <a:t>poctivému procesnímu jednání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rozporu s ním by bylo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Uvádění nepravdivých přednesů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Vnitřně rozporné procesní jednání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Zneužití práva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Zásada jednotnosti řízení a zásada koncentrační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115889" y="1772816"/>
            <a:ext cx="4633532" cy="777240"/>
          </a:xfrm>
        </p:spPr>
        <p:txBody>
          <a:bodyPr/>
          <a:lstStyle/>
          <a:p>
            <a:r>
              <a:rPr lang="cs-CZ" dirty="0" smtClean="0"/>
              <a:t>ZÁSADA JEDNOTNOSTI ŘÍZENÍ</a:t>
            </a:r>
            <a:endParaRPr lang="en-US" dirty="0"/>
          </a:p>
        </p:txBody>
      </p:sp>
      <p:sp>
        <p:nvSpPr>
          <p:cNvPr id="30723" name="Rectangl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Řízení se nečlení na určité fáze/úseky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6084441" y="1772816"/>
            <a:ext cx="4633532" cy="777240"/>
          </a:xfrm>
        </p:spPr>
        <p:txBody>
          <a:bodyPr/>
          <a:lstStyle/>
          <a:p>
            <a:r>
              <a:rPr lang="cs-CZ" dirty="0" smtClean="0"/>
              <a:t>ZÁSADA KONCENTRAČNÍ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6109179" y="2420888"/>
            <a:ext cx="5159838" cy="39604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Řízení by mělo být pokud možno jednoduché, rychlé a levné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Toho nelze dosáhnout, pokud bude protahováno neustále novými skutkovými přednesy a důkazními návrhy – ty musí být soustředěně uvedeny do řízení co nejdříve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 tomu slouží zejména: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Povinnost součinnosti uložená stranám (§ 6 OSŘ)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Materiální vedení řízení soudem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Prekluze opožděných přednesů a důkazních návrhů (§ 118b OSŘ)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Zákaz novot v odvolacím řízení (§ 205a OSŘ)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Separace nákladů (§ 147/1 OSŘ)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otázka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Jak lze řešit případ, kdy vám někdo zasahuje (ruší) nějaké Vaše subjektivní soukromé právo (např. vlastnické)?</a:t>
            </a:r>
          </a:p>
          <a:p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</a:rPr>
              <a:t>Svépomoc - § 14 OZ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Civilní proces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Zásada ústnosti a zásada písemnosti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Otázka</a:t>
            </a:r>
            <a:r>
              <a:rPr lang="cs-CZ" b="1" dirty="0" smtClean="0">
                <a:solidFill>
                  <a:schemeClr val="tx1"/>
                </a:solidFill>
              </a:rPr>
              <a:t> formy procesních úkonů stran a soudu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moderní civilní proces preferuje ústnost (nikoliv ale výlučně)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Žaloba </a:t>
            </a:r>
            <a:r>
              <a:rPr lang="cs-CZ" dirty="0" smtClean="0">
                <a:solidFill>
                  <a:schemeClr val="tx1"/>
                </a:solidFill>
              </a:rPr>
              <a:t>– písemná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Vyjádření k žalobě </a:t>
            </a:r>
            <a:r>
              <a:rPr lang="cs-CZ" dirty="0" smtClean="0">
                <a:solidFill>
                  <a:schemeClr val="tx1"/>
                </a:solidFill>
              </a:rPr>
              <a:t>– zpravidla písemné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Příprava jednání </a:t>
            </a:r>
            <a:r>
              <a:rPr lang="cs-CZ" dirty="0" smtClean="0">
                <a:solidFill>
                  <a:schemeClr val="tx1"/>
                </a:solidFill>
              </a:rPr>
              <a:t>– písemná či ústní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Jednání </a:t>
            </a:r>
            <a:r>
              <a:rPr lang="cs-CZ" dirty="0" smtClean="0">
                <a:solidFill>
                  <a:schemeClr val="tx1"/>
                </a:solidFill>
              </a:rPr>
              <a:t>- ústní</a:t>
            </a:r>
            <a:endParaRPr lang="cs-CZ" b="1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 projednání věci se zásadně nařizuje jednání (§ 115 OSŘ)</a:t>
            </a:r>
          </a:p>
          <a:p>
            <a:pPr lvl="1"/>
            <a:r>
              <a:rPr lang="cs-CZ" b="1" dirty="0" smtClean="0">
                <a:solidFill>
                  <a:schemeClr val="tx1"/>
                </a:solidFill>
              </a:rPr>
              <a:t>Základem rozhodnutí může být jenom to, co bylo ústně projednáno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Výjimka § 115a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Rozsudek </a:t>
            </a:r>
            <a:r>
              <a:rPr lang="cs-CZ" dirty="0" smtClean="0">
                <a:solidFill>
                  <a:schemeClr val="tx1"/>
                </a:solidFill>
              </a:rPr>
              <a:t>– Ústně vyhlášen, písemně vyhotoven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Opravné prostředky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Písemné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Výjimky z ústního projednání opravných prostředků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Veřejné vyhlášení (v případě dovolání nikoliv ústní, ale vyvěšením na úřední desce)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Rozkazní řízení a řízení o žalobách na ochranu držby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Výlučně procesní povaha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Zásada přímosti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90453" y="2367093"/>
            <a:ext cx="10099333" cy="379821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Základem rozhodnutí může být jenom to, co se odehrálo přímo před samotným nalézacím soudem (soudcem)</a:t>
            </a:r>
          </a:p>
          <a:p>
            <a:r>
              <a:rPr lang="cs-CZ" dirty="0">
                <a:solidFill>
                  <a:schemeClr val="tx1"/>
                </a:solidFill>
              </a:rPr>
              <a:t>Umožňuje volné hodnocení důkazů soudcem</a:t>
            </a:r>
          </a:p>
          <a:p>
            <a:r>
              <a:rPr lang="cs-CZ" b="1" dirty="0">
                <a:solidFill>
                  <a:schemeClr val="tx1"/>
                </a:solidFill>
              </a:rPr>
              <a:t>Několik podob přímosti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Věcná (formální</a:t>
            </a:r>
            <a:r>
              <a:rPr lang="cs-CZ" dirty="0" smtClean="0">
                <a:solidFill>
                  <a:schemeClr val="tx1"/>
                </a:solidFill>
              </a:rPr>
              <a:t>) - </a:t>
            </a:r>
            <a:r>
              <a:rPr lang="cs-CZ" b="1" dirty="0" smtClean="0">
                <a:solidFill>
                  <a:schemeClr val="tx1"/>
                </a:solidFill>
              </a:rPr>
              <a:t>dokazování se provádí při jednání před soudem, který o věci rozhoduje </a:t>
            </a:r>
            <a:r>
              <a:rPr lang="cs-CZ" dirty="0" smtClean="0">
                <a:solidFill>
                  <a:schemeClr val="tx1"/>
                </a:solidFill>
              </a:rPr>
              <a:t>(mimo zajištění důkazů a dožádání)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Materiální (objektivní</a:t>
            </a:r>
            <a:r>
              <a:rPr lang="cs-CZ" dirty="0" smtClean="0">
                <a:solidFill>
                  <a:schemeClr val="tx1"/>
                </a:solidFill>
              </a:rPr>
              <a:t>) - vyžití těch důkazních prostředků, které představují </a:t>
            </a:r>
            <a:r>
              <a:rPr lang="cs-CZ" b="1" dirty="0" smtClean="0">
                <a:solidFill>
                  <a:schemeClr val="tx1"/>
                </a:solidFill>
              </a:rPr>
              <a:t>bezprostřední pramen poznání skutečnosti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Osobní - </a:t>
            </a:r>
            <a:r>
              <a:rPr lang="cs-CZ" b="1" dirty="0" smtClean="0">
                <a:solidFill>
                  <a:schemeClr val="tx1"/>
                </a:solidFill>
              </a:rPr>
              <a:t>rozhodnout ve věci může jenom soudce, který věc projednal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Časová - objasňování skutkového stavu by mělo probíhat </a:t>
            </a:r>
            <a:r>
              <a:rPr lang="cs-CZ" b="1" dirty="0" smtClean="0">
                <a:solidFill>
                  <a:schemeClr val="tx1"/>
                </a:solidFill>
              </a:rPr>
              <a:t>kontinuálně</a:t>
            </a:r>
            <a:r>
              <a:rPr lang="cs-CZ" dirty="0" smtClean="0">
                <a:solidFill>
                  <a:schemeClr val="tx1"/>
                </a:solidFill>
              </a:rPr>
              <a:t>; hodnocení důkazů nesmí být příliš </a:t>
            </a:r>
            <a:r>
              <a:rPr lang="cs-CZ" b="1" dirty="0" smtClean="0">
                <a:solidFill>
                  <a:schemeClr val="tx1"/>
                </a:solidFill>
              </a:rPr>
              <a:t>časově vzdáleno </a:t>
            </a:r>
            <a:r>
              <a:rPr lang="cs-CZ" dirty="0" smtClean="0">
                <a:solidFill>
                  <a:schemeClr val="tx1"/>
                </a:solidFill>
              </a:rPr>
              <a:t>od jejich provádění</a:t>
            </a:r>
          </a:p>
          <a:p>
            <a:pPr lvl="1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3482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Zásada veřejnosti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90453" y="2367093"/>
            <a:ext cx="10099333" cy="3424107"/>
          </a:xfrm>
          <a:prstGeom prst="rect">
            <a:avLst/>
          </a:prstGeo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Jednání </a:t>
            </a:r>
            <a:r>
              <a:rPr lang="cs-CZ" dirty="0">
                <a:solidFill>
                  <a:schemeClr val="tx1"/>
                </a:solidFill>
              </a:rPr>
              <a:t>je veřejné; může se jej zúčastnit </a:t>
            </a:r>
            <a:r>
              <a:rPr lang="cs-CZ" b="1" dirty="0">
                <a:solidFill>
                  <a:schemeClr val="tx1"/>
                </a:solidFill>
              </a:rPr>
              <a:t>kdokoliv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Význam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Ochrana před kabinetní justicí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Prostředek udržování důvěry veřejnosti v soudy</a:t>
            </a:r>
          </a:p>
          <a:p>
            <a:r>
              <a:rPr lang="cs-CZ" b="1" dirty="0">
                <a:solidFill>
                  <a:schemeClr val="tx1"/>
                </a:solidFill>
              </a:rPr>
              <a:t>Výjimky</a:t>
            </a:r>
            <a:r>
              <a:rPr lang="cs-CZ" dirty="0">
                <a:solidFill>
                  <a:schemeClr val="tx1"/>
                </a:solidFill>
              </a:rPr>
              <a:t> viz § 116 OSŘ</a:t>
            </a:r>
          </a:p>
          <a:p>
            <a:r>
              <a:rPr lang="cs-CZ" b="1" dirty="0">
                <a:solidFill>
                  <a:schemeClr val="tx1"/>
                </a:solidFill>
              </a:rPr>
              <a:t>Rozsudek</a:t>
            </a:r>
            <a:r>
              <a:rPr lang="cs-CZ" dirty="0">
                <a:solidFill>
                  <a:schemeClr val="tx1"/>
                </a:solidFill>
              </a:rPr>
              <a:t> se vyhlašuje </a:t>
            </a:r>
            <a:r>
              <a:rPr lang="cs-CZ" b="1" dirty="0">
                <a:solidFill>
                  <a:schemeClr val="tx1"/>
                </a:solidFill>
              </a:rPr>
              <a:t>vždy veřejně </a:t>
            </a:r>
            <a:r>
              <a:rPr lang="cs-CZ" dirty="0">
                <a:solidFill>
                  <a:schemeClr val="tx1"/>
                </a:solidFill>
              </a:rPr>
              <a:t>(§ 156/1 OSŘ), i kdyby byl vynesen bez nařízení jednání nebo i kdyby byla veřejnost vyloučena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180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Zásada oboustranného slyšení (kontradiktornosti)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1113832" y="2132856"/>
            <a:ext cx="9620907" cy="3963144"/>
          </a:xfrm>
        </p:spPr>
        <p:txBody>
          <a:bodyPr>
            <a:normAutofit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Kontradiktornost  můžeme chápat ve dvou rovinách: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Zásada civilního procesu – vyjadřuje protichůdné postavení stran ve sporném řízení</a:t>
            </a:r>
          </a:p>
          <a:p>
            <a:pPr lvl="1"/>
            <a:endParaRPr lang="cs-CZ" alt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Součást práva na spravedlivý proces – možnost účastníků vyjádřit se ke všem skutečnostem, důkazům, návrhům…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Zásada </a:t>
            </a:r>
            <a:r>
              <a:rPr lang="cs-CZ" dirty="0" smtClean="0">
                <a:solidFill>
                  <a:schemeClr val="tx1"/>
                </a:solidFill>
              </a:rPr>
              <a:t>procesní </a:t>
            </a:r>
            <a:r>
              <a:rPr lang="cs-CZ" dirty="0">
                <a:solidFill>
                  <a:schemeClr val="tx1"/>
                </a:solidFill>
              </a:rPr>
              <a:t>ekonomie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890453" y="2018806"/>
            <a:ext cx="10099333" cy="422761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Řízení by mělo být pokud možno </a:t>
            </a:r>
            <a:r>
              <a:rPr lang="cs-CZ" b="1" dirty="0">
                <a:solidFill>
                  <a:schemeClr val="tx1"/>
                </a:solidFill>
              </a:rPr>
              <a:t>jednoduché, rychlé a levné</a:t>
            </a:r>
          </a:p>
          <a:p>
            <a:r>
              <a:rPr lang="cs-CZ" dirty="0">
                <a:solidFill>
                  <a:schemeClr val="tx1"/>
                </a:solidFill>
              </a:rPr>
              <a:t>K tomu slouží zejména: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Postup soudu v řízení </a:t>
            </a:r>
            <a:r>
              <a:rPr lang="cs-CZ" i="1" dirty="0">
                <a:solidFill>
                  <a:schemeClr val="tx1"/>
                </a:solidFill>
              </a:rPr>
              <a:t>ex offo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Povinnost součinnosti uložená stranám (§ 6 OSŘ)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Materiální vedení řízení soudem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Prekluze opožděných přednesů a důkazních návrhů (§ 118b OSŘ)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Povinnost projednat věc při jediném jednání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Zákaz novot v odvolacím řízení (§ 205a OSŘ)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Separace nákladů (§ 147/1 OSŘ)</a:t>
            </a:r>
          </a:p>
        </p:txBody>
      </p:sp>
    </p:spTree>
    <p:extLst>
      <p:ext uri="{BB962C8B-B14F-4D97-AF65-F5344CB8AC3E}">
        <p14:creationId xmlns:p14="http://schemas.microsoft.com/office/powerpoint/2010/main" xmlns="" val="1070486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Zásada volného hodnocení důkazů a legální teorie důkazní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ZÁSADA VOLNÉHO HODNOCENÍ DŮKAZŮ</a:t>
            </a:r>
            <a:endParaRPr lang="en-US" dirty="0"/>
          </a:p>
        </p:txBody>
      </p:sp>
      <p:sp>
        <p:nvSpPr>
          <p:cNvPr id="31747" name="Rectangl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§ 132 OSŘ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Zákon neukládá soudci jakou důkazní sílu (věrohodnost) má přikládat jednotlivým důkazním prostředkům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LEGÁLNÍ TEORIE DŮKAZNÍ</a:t>
            </a:r>
            <a:endParaRPr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Důkazy mají </a:t>
            </a:r>
            <a:r>
              <a:rPr lang="cs-CZ" i="1" dirty="0" smtClean="0">
                <a:solidFill>
                  <a:schemeClr val="tx1"/>
                </a:solidFill>
              </a:rPr>
              <a:t>a priori </a:t>
            </a:r>
            <a:r>
              <a:rPr lang="cs-CZ" dirty="0" smtClean="0">
                <a:solidFill>
                  <a:schemeClr val="tx1"/>
                </a:solidFill>
              </a:rPr>
              <a:t>předepsanou důkazní sílů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Překonaná koncepce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Zakotvení práva na spravedlivý proces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Čl. 6 odst. 1 Úmluvy o ochraně lidských práv a základních svobod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Aplikuje se ve věcech týkajících se občanských práv a závazků nebo trestních obvinění (autonomní výklad)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Judikatura ESLP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Čl. 14 odst. 1 Mezinárodního paktu o občanských a politických právech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Hlava pátá Listiny základních práv a svobod</a:t>
            </a: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Právo na spravedlivý proces</a:t>
            </a: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Procesní charakter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r>
              <a:rPr lang="cs-CZ" altLang="cs-CZ" smtClean="0">
                <a:solidFill>
                  <a:schemeClr val="tx1"/>
                </a:solidFill>
              </a:rPr>
              <a:t>Zachování základních pravidel pro soudní řízení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Principy vycházející z práva na spravedlivý proces (principy fungování soudnictví)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1113832" y="2057400"/>
            <a:ext cx="9620907" cy="4323928"/>
          </a:xfrm>
        </p:spPr>
        <p:txBody>
          <a:bodyPr>
            <a:normAutofit lnSpcReduction="10000"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právo na přístup k soudu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právo na účinné prostředky nápravy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organizační principy </a:t>
            </a:r>
            <a:r>
              <a:rPr lang="cs-CZ" dirty="0" smtClean="0">
                <a:solidFill>
                  <a:schemeClr val="tx1"/>
                </a:solidFill>
              </a:rPr>
              <a:t>(nezávislost soudu, nestrannost soudu, princip zákonného soudce)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principy týkající se průběhu řízení </a:t>
            </a:r>
            <a:r>
              <a:rPr lang="cs-CZ" dirty="0" smtClean="0">
                <a:solidFill>
                  <a:schemeClr val="tx1"/>
                </a:solidFill>
              </a:rPr>
              <a:t>(spravedlnost řízení obecně, princip plné jurisdikce, zásada rovnosti zbraní a zásady s ní související, tj. právo na právní pomoc a právo na tlumočníka, právo být přítomen projednání vlastní věci, právo být slyšen, princip kontradiktornosti, ústavně konformní průběh dokazování, veřejnost a ústnost jednání)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zásady týkající se rozhodnutí soudu </a:t>
            </a:r>
            <a:r>
              <a:rPr lang="cs-CZ" dirty="0" smtClean="0">
                <a:solidFill>
                  <a:schemeClr val="tx1"/>
                </a:solidFill>
              </a:rPr>
              <a:t>(předvídatelnost rozhodnutí, náležité odůvodnění, veřejné vyhlášení rozsudku)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přiměřená délka řízení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Právo na přístup k soudu</a:t>
            </a: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Čl. 36 LZPS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r>
              <a:rPr lang="cs-CZ" altLang="cs-CZ" smtClean="0">
                <a:solidFill>
                  <a:schemeClr val="tx1"/>
                </a:solidFill>
              </a:rPr>
              <a:t>Každý by měl mít právo domáhat se soudní ochrany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r>
              <a:rPr lang="cs-CZ" altLang="cs-CZ" smtClean="0">
                <a:solidFill>
                  <a:schemeClr val="tx1"/>
                </a:solidFill>
              </a:rPr>
              <a:t>Lze toto právo omezit? Jakým způsobem?</a:t>
            </a: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Druhy procesu (soudnictví)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Civilní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Trestní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Správní</a:t>
            </a:r>
          </a:p>
          <a:p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Ústavní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Přiměřená doba řízení</a:t>
            </a: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Pro civilní proces je typické, že zákon nestanovuje pro soud lhůty (výjimky)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Odpovědnost za škodu státu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Kárné provinění soudce </a:t>
            </a:r>
          </a:p>
          <a:p>
            <a:endParaRPr lang="cs-CZ" altLang="cs-CZ" dirty="0" smtClean="0">
              <a:solidFill>
                <a:schemeClr val="tx1"/>
              </a:solidFill>
            </a:endParaRPr>
          </a:p>
          <a:p>
            <a:r>
              <a:rPr lang="cs-CZ" altLang="cs-CZ" dirty="0" smtClean="0">
                <a:solidFill>
                  <a:schemeClr val="tx1"/>
                </a:solidFill>
              </a:rPr>
              <a:t>Prostředky nápravy: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Návrh na určení lhůty k provedení procesního úkonu - § 174a zákona 6/2002 Sb.</a:t>
            </a:r>
          </a:p>
          <a:p>
            <a:r>
              <a:rPr lang="cs-CZ" altLang="cs-CZ" dirty="0" smtClean="0">
                <a:solidFill>
                  <a:schemeClr val="tx1"/>
                </a:solidFill>
              </a:rPr>
              <a:t>Stížnost na průtahy dle § 164 zákona č. 6/2002Sb.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Organizační principy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Nezávislost soudu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Nestrannost soudu – zejména nesmí být podjatý - § 14 a násl. OSŘ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Princip zákonného soudce (včetně zřízení soudu zákonem) – čl. 38 LZPS</a:t>
            </a:r>
          </a:p>
          <a:p>
            <a:endParaRPr lang="cs-CZ" altLang="cs-CZ" smtClean="0">
              <a:solidFill>
                <a:schemeClr val="tx1"/>
              </a:solidFill>
            </a:endParaRP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Zásada nezávislosti a nestrannosti soudů a soudců I.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Základní předpoklad pro naplnění funkce soudnictví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Vyplývá z mnoha právních předpisů různé právní síly: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Čl. 81 a čl. 82 Ústavy 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Čl. 36 Listiny základních práv a svobod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Čl. 6 Úmluvy o ochraně lidských práv a základních svobod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§ 1 a § 79 zákona o soudech a soudcích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Zásada nezávislosti a nestrannosti soudů a soudců II.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Je možné rozlišit: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Institucionální nezávislost soudů 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Funkční nezávislost soudců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Institucionální nezávislost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Nezávislost na „ostatní“ státní moci ve státě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Samostatné organizační uspořádání a úprava pravomoci soudů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Nemožnost přezkumu, rušení nebo změny rozhodnutí soudu jinými orgány než soudy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Zákaz ovlivňování soudců a přísedících ze strany kohokoliv (§79/2 zákona o soudech a soudcích)</a:t>
            </a: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Funkční nezávislost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Soudce je při rozhodování vázaný pouze zákonem a mezinárodní smlouvou, která je součástí právního řádu – Čl. 95 Ústavy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Nejde obecně říct, že je vázán celým právním řádem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Soudce je oprávněn posoudit soulad právního předpisu nižší právní síly se zákonem –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a) pokud je v souladu – je povinen se jím řídit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b) pokud je v rozporu – podzákonný předpis se neaplikuje v konkrétním projednávaném případě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Záruky soudcovské nezávislosti a nestrannosti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smtClean="0">
                <a:solidFill>
                  <a:schemeClr val="tx1"/>
                </a:solidFill>
              </a:rPr>
              <a:t>Samotná osobnost soudce 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Předpoklady § 60 zákona o soudech a soudcích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Neodvolatelnost a nepřeložitelnost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Inkompatibilita(neslučitelnost) funkcí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Způsob ustanovování soudců – jmenování hlavou státu na časově neomezenou dobu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Ústnost a veřejnost jednání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Kárná odpovědnost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Imunita soudce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Ústnost a přímost jednání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Tajnost porad o hlasování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Hmotné zabezpečení</a:t>
            </a: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Zásada zákonného soudce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mtClean="0">
                <a:solidFill>
                  <a:schemeClr val="tx1"/>
                </a:solidFill>
              </a:rPr>
              <a:t>Čl. 38 odst. 1 Listiny základních práv a svobod: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„Nikdo nesmí být odňat svému zákonnému soudci. Příslušnost soudu i soudce stanoví zákon.“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Vyloučení ovlivňování a manipulování s věcmi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Předem jsou zákonem stanovena pravidla, který soud a v jakém složení(obsazení) bude ve věci rozhodovat</a:t>
            </a:r>
          </a:p>
          <a:p>
            <a:r>
              <a:rPr lang="cs-CZ" altLang="cs-CZ" smtClean="0">
                <a:solidFill>
                  <a:schemeClr val="tx1"/>
                </a:solidFill>
              </a:rPr>
              <a:t>Tato zásada se projevuje v institutech: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Příslušnost soudu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Obsazení soudu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Vytvoření rozvrhu práce(§41 zákona o soudech a soudcích)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Podjatost soudce (§ 14 a násl. OSŘ)</a:t>
            </a:r>
          </a:p>
          <a:p>
            <a:pPr lvl="1"/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Principy týkající se průběhu řízení </a:t>
            </a: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Zejména: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Spravedlnost řízení (obecně)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Zásada rovnosti zbraní a zásady s ní související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Princip kontradiktornosti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Ústavně konformní průběh dokazování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Veřejnost a ústnost jednání</a:t>
            </a:r>
          </a:p>
          <a:p>
            <a:pPr lvl="1"/>
            <a:r>
              <a:rPr lang="cs-CZ" altLang="cs-CZ" smtClean="0">
                <a:solidFill>
                  <a:schemeClr val="tx1"/>
                </a:solidFill>
              </a:rPr>
              <a:t>Zásady týkající se rozhodnutí soudu</a:t>
            </a:r>
          </a:p>
          <a:p>
            <a:endParaRPr lang="cs-CZ" altLang="cs-CZ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Civilní proces a civilní právo procesní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Civilní proces </a:t>
            </a:r>
            <a:r>
              <a:rPr lang="cs-CZ" sz="2800" dirty="0" smtClean="0">
                <a:solidFill>
                  <a:schemeClr val="tx1"/>
                </a:solidFill>
              </a:rPr>
              <a:t>- postup soudu, </a:t>
            </a:r>
            <a:r>
              <a:rPr lang="cs-CZ" sz="2800" dirty="0" err="1" smtClean="0">
                <a:solidFill>
                  <a:schemeClr val="tx1"/>
                </a:solidFill>
              </a:rPr>
              <a:t>event</a:t>
            </a:r>
            <a:r>
              <a:rPr lang="cs-CZ" sz="2800" dirty="0" smtClean="0">
                <a:solidFill>
                  <a:schemeClr val="tx1"/>
                </a:solidFill>
              </a:rPr>
              <a:t>. jiných rozhodujících subjektů, účastníků a dalších subjektů při poskytování ochrany porušeným nebo ohroženým subjektivním právům a zákonem chráněným zájmům vyplývajícím z soukromoprávních vztahů, jakož i procesní vztahy, které mezi těmito subjekty při této činnosti vznikají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Civilní proces je možné chápat v širším nebo užším (pouze nalézací sporný proces) pojetí 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Civilní právo procesní </a:t>
            </a:r>
            <a:r>
              <a:rPr lang="cs-CZ" sz="2800" dirty="0" smtClean="0">
                <a:solidFill>
                  <a:schemeClr val="tx1"/>
                </a:solidFill>
              </a:rPr>
              <a:t>– soubor norem a zásad upravujících civilní proces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Rozlišení práva hmotného a procesního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altLang="cs-CZ" sz="2300" dirty="0" smtClean="0">
                <a:solidFill>
                  <a:schemeClr val="tx1"/>
                </a:solidFill>
              </a:rPr>
              <a:t>Jaké kritérium zvolit?</a:t>
            </a:r>
          </a:p>
          <a:p>
            <a:endParaRPr lang="cs-CZ" altLang="cs-CZ" sz="2300" dirty="0" smtClean="0">
              <a:solidFill>
                <a:schemeClr val="tx1"/>
              </a:solidFill>
            </a:endParaRPr>
          </a:p>
          <a:p>
            <a:r>
              <a:rPr lang="cs-CZ" altLang="cs-CZ" sz="2300" dirty="0" smtClean="0">
                <a:solidFill>
                  <a:schemeClr val="tx1"/>
                </a:solidFill>
              </a:rPr>
              <a:t>Možnosti:</a:t>
            </a:r>
          </a:p>
          <a:p>
            <a:endParaRPr lang="cs-CZ" altLang="cs-CZ" sz="23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300" dirty="0" smtClean="0">
                <a:solidFill>
                  <a:schemeClr val="tx1"/>
                </a:solidFill>
              </a:rPr>
              <a:t>Povaha předpisu – nelze použít obecně</a:t>
            </a:r>
          </a:p>
          <a:p>
            <a:pPr lvl="1"/>
            <a:endParaRPr lang="cs-CZ" altLang="cs-CZ" sz="23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300" u="sng" dirty="0" smtClean="0">
                <a:solidFill>
                  <a:schemeClr val="tx1"/>
                </a:solidFill>
              </a:rPr>
              <a:t>Dle předmětu právní regulace </a:t>
            </a:r>
            <a:r>
              <a:rPr lang="cs-CZ" altLang="cs-CZ" sz="2300" dirty="0" smtClean="0">
                <a:solidFill>
                  <a:schemeClr val="tx1"/>
                </a:solidFill>
              </a:rPr>
              <a:t>– </a:t>
            </a:r>
            <a:r>
              <a:rPr lang="cs-CZ" sz="2300" dirty="0" smtClean="0">
                <a:solidFill>
                  <a:schemeClr val="tx1"/>
                </a:solidFill>
              </a:rPr>
              <a:t>normy regulující lidské </a:t>
            </a:r>
            <a:r>
              <a:rPr lang="cs-CZ" sz="2300" b="1" dirty="0" smtClean="0">
                <a:solidFill>
                  <a:schemeClr val="tx1"/>
                </a:solidFill>
              </a:rPr>
              <a:t>chování v řízení </a:t>
            </a:r>
            <a:r>
              <a:rPr lang="cs-CZ" sz="2300" dirty="0" smtClean="0">
                <a:solidFill>
                  <a:schemeClr val="tx1"/>
                </a:solidFill>
              </a:rPr>
              <a:t>zaměřeném na poskytování soudní ochrany před soudními orgán</a:t>
            </a:r>
            <a:endParaRPr lang="cs-CZ" altLang="cs-CZ" sz="2300" dirty="0" smtClean="0">
              <a:solidFill>
                <a:schemeClr val="tx1"/>
              </a:solidFill>
            </a:endParaRPr>
          </a:p>
          <a:p>
            <a:pPr lvl="1"/>
            <a:endParaRPr lang="cs-CZ" altLang="cs-CZ" sz="2300" dirty="0" smtClean="0">
              <a:solidFill>
                <a:schemeClr val="tx1"/>
              </a:solidFill>
            </a:endParaRPr>
          </a:p>
          <a:p>
            <a:r>
              <a:rPr lang="cs-CZ" altLang="cs-CZ" sz="2300" dirty="0" smtClean="0">
                <a:solidFill>
                  <a:schemeClr val="tx1"/>
                </a:solidFill>
              </a:rPr>
              <a:t>Příklady - § 13, 1040, 1041 OZ mají procesní charakter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DRUHY CIVILNÍHO PROCESU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1113832" y="2057400"/>
          <a:ext cx="962090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chemeClr val="tx1"/>
                </a:solidFill>
              </a:rPr>
              <a:t>A/ Nalézací řízení</a:t>
            </a:r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 smtClean="0">
                <a:solidFill>
                  <a:schemeClr val="tx1"/>
                </a:solidFill>
              </a:rPr>
              <a:t>Soud 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Deklaruje, co je právem</a:t>
            </a:r>
          </a:p>
          <a:p>
            <a:pPr lvl="1"/>
            <a:r>
              <a:rPr lang="cs-CZ" altLang="cs-CZ" sz="2400" dirty="0" smtClean="0">
                <a:solidFill>
                  <a:schemeClr val="tx1"/>
                </a:solidFill>
              </a:rPr>
              <a:t>Konstituuje nový právní vztah</a:t>
            </a:r>
          </a:p>
          <a:p>
            <a:endParaRPr lang="cs-CZ" altLang="cs-CZ" sz="2400" dirty="0" smtClean="0">
              <a:solidFill>
                <a:schemeClr val="tx1"/>
              </a:solidFill>
            </a:endParaRPr>
          </a:p>
          <a:p>
            <a:r>
              <a:rPr lang="cs-CZ" altLang="cs-CZ" sz="2400" dirty="0" smtClean="0">
                <a:solidFill>
                  <a:schemeClr val="tx1"/>
                </a:solidFill>
              </a:rPr>
              <a:t>Nalézací řízení může mít povahu sporného i nesporného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>
                <a:solidFill>
                  <a:schemeClr val="tx1"/>
                </a:solidFill>
              </a:rPr>
              <a:t>Sporné a nesporné řízení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Základní rozdíly: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Povaha vydaného rozhodnutí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Uplatnění zásad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Způsob právního zakotvení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Vymezení okruhu účastníků řízení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Postavení účastníků 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Funkce </a:t>
            </a:r>
          </a:p>
          <a:p>
            <a:pPr lvl="2"/>
            <a:r>
              <a:rPr lang="cs-CZ" altLang="cs-CZ" sz="2400" dirty="0" smtClean="0">
                <a:solidFill>
                  <a:schemeClr val="tx1"/>
                </a:solidFill>
              </a:rPr>
              <a:t>Soudní poplatek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2413</Words>
  <Application>Microsoft Office PowerPoint</Application>
  <PresentationFormat>Vlastní</PresentationFormat>
  <Paragraphs>403</Paragraphs>
  <Slides>48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Základ</vt:lpstr>
      <vt:lpstr>Civilní právo procesní a jeho zásady</vt:lpstr>
      <vt:lpstr>I. Civilní proces a civilní právo procesní</vt:lpstr>
      <vt:lpstr>Základní otázka</vt:lpstr>
      <vt:lpstr>Druhy procesu (soudnictví)</vt:lpstr>
      <vt:lpstr>Civilní proces a civilní právo procesní</vt:lpstr>
      <vt:lpstr>Rozlišení práva hmotného a procesního</vt:lpstr>
      <vt:lpstr>DRUHY CIVILNÍHO PROCESU</vt:lpstr>
      <vt:lpstr>A/ Nalézací řízení</vt:lpstr>
      <vt:lpstr>Sporné a nesporné řízení</vt:lpstr>
      <vt:lpstr>Diferenciace nalézacího řízení</vt:lpstr>
      <vt:lpstr>B/ Vykonávací(exekuční) řízení</vt:lpstr>
      <vt:lpstr>B/ Vykonávací(exekuční) řízení</vt:lpstr>
      <vt:lpstr>C/ Insolvenční řízení</vt:lpstr>
      <vt:lpstr>D/ Řízení podle části V. OSŘ</vt:lpstr>
      <vt:lpstr>E/ Rozhodčí řízení</vt:lpstr>
      <vt:lpstr>E/ Rozhodčí řízení</vt:lpstr>
      <vt:lpstr>E/ Rozhodčí řízení</vt:lpstr>
      <vt:lpstr>F/ Smírčí, předběžné a zajišťovací řízení</vt:lpstr>
      <vt:lpstr>Teoretické koncepce civilního procesu</vt:lpstr>
      <vt:lpstr>Základní prameny civilního procesu</vt:lpstr>
      <vt:lpstr>Základní prameny civilního procesu II.</vt:lpstr>
      <vt:lpstr>II. Základní principy civilního procesu </vt:lpstr>
      <vt:lpstr>Zásady civilního procesu</vt:lpstr>
      <vt:lpstr>Základní principy</vt:lpstr>
      <vt:lpstr>Přehled odvětvových zásad civilního procesu</vt:lpstr>
      <vt:lpstr>Zásada dispoziční a zásada oficiality</vt:lpstr>
      <vt:lpstr>Zásada projednací a zásada vyšetřovací</vt:lpstr>
      <vt:lpstr>Zásada poctivosti</vt:lpstr>
      <vt:lpstr>Zásada jednotnosti řízení a zásada koncentrační</vt:lpstr>
      <vt:lpstr>Zásada ústnosti a zásada písemnosti</vt:lpstr>
      <vt:lpstr>Zásada přímosti</vt:lpstr>
      <vt:lpstr>Zásada veřejnosti</vt:lpstr>
      <vt:lpstr>Zásada oboustranného slyšení (kontradiktornosti)</vt:lpstr>
      <vt:lpstr>Zásada procesní ekonomie</vt:lpstr>
      <vt:lpstr>Zásada volného hodnocení důkazů a legální teorie důkazní</vt:lpstr>
      <vt:lpstr>Zakotvení práva na spravedlivý proces</vt:lpstr>
      <vt:lpstr>Právo na spravedlivý proces</vt:lpstr>
      <vt:lpstr>Principy vycházející z práva na spravedlivý proces (principy fungování soudnictví)</vt:lpstr>
      <vt:lpstr>Právo na přístup k soudu</vt:lpstr>
      <vt:lpstr>Přiměřená doba řízení</vt:lpstr>
      <vt:lpstr>Organizační principy</vt:lpstr>
      <vt:lpstr>Zásada nezávislosti a nestrannosti soudů a soudců I.</vt:lpstr>
      <vt:lpstr>Zásada nezávislosti a nestrannosti soudů a soudců II.</vt:lpstr>
      <vt:lpstr>Institucionální nezávislost </vt:lpstr>
      <vt:lpstr>Funkční nezávislost</vt:lpstr>
      <vt:lpstr>Záruky soudcovské nezávislosti a nestrannosti</vt:lpstr>
      <vt:lpstr>Zásada zákonného soudce</vt:lpstr>
      <vt:lpstr>Principy týkající se průběhu řízení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Civilní právo procesní a jeho zásady</dc:title>
  <dc:creator>Jan</dc:creator>
  <cp:lastModifiedBy>Jan</cp:lastModifiedBy>
  <cp:revision>41</cp:revision>
  <dcterms:created xsi:type="dcterms:W3CDTF">2020-02-16T14:01:12Z</dcterms:created>
  <dcterms:modified xsi:type="dcterms:W3CDTF">2020-02-29T18:40:54Z</dcterms:modified>
</cp:coreProperties>
</file>