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15"/>
  </p:notesMasterIdLst>
  <p:handoutMasterIdLst>
    <p:handoutMasterId r:id="rId16"/>
  </p:handoutMasterIdLst>
  <p:sldIdLst>
    <p:sldId id="309" r:id="rId3"/>
    <p:sldId id="441" r:id="rId4"/>
    <p:sldId id="435" r:id="rId5"/>
    <p:sldId id="442" r:id="rId6"/>
    <p:sldId id="443" r:id="rId7"/>
    <p:sldId id="444" r:id="rId8"/>
    <p:sldId id="445" r:id="rId9"/>
    <p:sldId id="446" r:id="rId10"/>
    <p:sldId id="447" r:id="rId11"/>
    <p:sldId id="448" r:id="rId12"/>
    <p:sldId id="449" r:id="rId13"/>
    <p:sldId id="410" r:id="rId14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4747" autoAdjust="0"/>
  </p:normalViewPr>
  <p:slideViewPr>
    <p:cSldViewPr>
      <p:cViewPr varScale="1">
        <p:scale>
          <a:sx n="105" d="100"/>
          <a:sy n="105" d="100"/>
        </p:scale>
        <p:origin x="172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2D1D7FC-8755-4FA8-87DA-D1969CA846B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051083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2728B33-2D8B-4DF7-BA2E-0F8502A6ED7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094874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1"/>
          <p:cNvSpPr txBox="1">
            <a:spLocks noChangeArrowheads="1"/>
          </p:cNvSpPr>
          <p:nvPr/>
        </p:nvSpPr>
        <p:spPr bwMode="auto">
          <a:xfrm>
            <a:off x="2143125" y="755650"/>
            <a:ext cx="2571750" cy="3730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cs-CZ" altLang="cs-CZ"/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724400"/>
            <a:ext cx="5484813" cy="4475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56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  <p:pic>
        <p:nvPicPr>
          <p:cNvPr id="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  <p:pic>
        <p:nvPicPr>
          <p:cNvPr id="7" name="Picture 27" descr="PF_PPT_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cs-CZ"/>
              <a:t>Klepnutím lze upravit styl </a:t>
            </a:r>
            <a:br>
              <a:rPr lang="cs-CZ"/>
            </a:br>
            <a:r>
              <a:rPr lang="cs-CZ"/>
              <a:t>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730BA-41CD-4261-A7F1-5938ECA32DD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8527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BFD67-1775-4962-8D82-B6083876E33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43337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38E09-D258-489D-A322-6725CBE4E3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093925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4192499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0355994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7578585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8637153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6088711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245451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2455936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332125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2D5EB-26C8-475B-9724-DE5EED0C4F7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71514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4837319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0131341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940326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1E4AE-D78D-4462-A866-59E3A2D1730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2371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BA61D-198B-4023-B3C7-182F0B3C71E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98958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E7EE3-6952-41FA-8553-6F524470489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70401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0E25C-B885-4044-A7F4-2A387CA7A11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9281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E71E7-0BA6-4191-A68B-12BB8AC0FF1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58513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4E77B-946D-4626-AB7D-299B8897634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69100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83E29-3813-4942-B45B-C0C3E73CE11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48985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cs-CZ" altLang="cs-CZ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latin typeface="Trebuchet MS" panose="020B0603020202020204" pitchFamily="34" charset="0"/>
              </a:defRPr>
            </a:lvl1pPr>
          </a:lstStyle>
          <a:p>
            <a:pPr>
              <a:defRPr/>
            </a:pPr>
            <a:fld id="{3D1AFA61-EF06-4A2D-BA05-4D73B84B625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31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sz="1400">
                <a:solidFill>
                  <a:srgbClr val="68676C"/>
                </a:solidFill>
                <a:latin typeface="Trebuchet MS" panose="020B0603020202020204" pitchFamily="34" charset="0"/>
              </a:rPr>
              <a:t>www.law.muni.cz</a:t>
            </a:r>
          </a:p>
        </p:txBody>
      </p:sp>
      <p:pic>
        <p:nvPicPr>
          <p:cNvPr id="1032" name="Picture 24" descr="PF_PPT_nahled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  <p:pic>
        <p:nvPicPr>
          <p:cNvPr id="1034" name="Picture 28" descr="PF_PPT_en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5900"/>
            <a:ext cx="202247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50" r:id="rId1"/>
    <p:sldLayoutId id="2147484229" r:id="rId2"/>
    <p:sldLayoutId id="2147484230" r:id="rId3"/>
    <p:sldLayoutId id="2147484231" r:id="rId4"/>
    <p:sldLayoutId id="2147484232" r:id="rId5"/>
    <p:sldLayoutId id="2147484233" r:id="rId6"/>
    <p:sldLayoutId id="2147484234" r:id="rId7"/>
    <p:sldLayoutId id="2147484235" r:id="rId8"/>
    <p:sldLayoutId id="2147484236" r:id="rId9"/>
    <p:sldLayoutId id="2147484237" r:id="rId10"/>
    <p:sldLayoutId id="2147484238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2052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053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r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cs-CZ" altLang="cs-CZ"/>
          </a:p>
        </p:txBody>
      </p:sp>
      <p:pic>
        <p:nvPicPr>
          <p:cNvPr id="2054" name="Picture 24" descr="pruh+znak_PF_13_gray5+fialovy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25" descr="PF_PPT_e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39" r:id="rId1"/>
    <p:sldLayoutId id="2147484240" r:id="rId2"/>
    <p:sldLayoutId id="2147484241" r:id="rId3"/>
    <p:sldLayoutId id="2147484242" r:id="rId4"/>
    <p:sldLayoutId id="2147484243" r:id="rId5"/>
    <p:sldLayoutId id="2147484244" r:id="rId6"/>
    <p:sldLayoutId id="2147484245" r:id="rId7"/>
    <p:sldLayoutId id="2147484246" r:id="rId8"/>
    <p:sldLayoutId id="2147484247" r:id="rId9"/>
    <p:sldLayoutId id="2147484248" r:id="rId10"/>
    <p:sldLayoutId id="2147484249" r:id="rId11"/>
  </p:sldLayoutIdLst>
  <p:hf sldNum="0" hdr="0" dt="0"/>
  <p:txStyles>
    <p:titleStyle>
      <a:lvl1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anose="05000000000000000000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D1E1E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br>
              <a:rPr lang="cs-CZ" altLang="cs-CZ" sz="2400" dirty="0"/>
            </a:br>
            <a:r>
              <a:rPr lang="cs-CZ" altLang="cs-CZ" sz="3200" b="1" dirty="0"/>
              <a:t>Stavební právo, </a:t>
            </a:r>
            <a:br>
              <a:rPr lang="cs-CZ" altLang="cs-CZ" sz="3200" b="1" dirty="0"/>
            </a:br>
            <a:r>
              <a:rPr lang="cs-CZ" altLang="cs-CZ" sz="3200" b="1" dirty="0"/>
              <a:t>souhlasy dle stavebního zákona</a:t>
            </a:r>
            <a:br>
              <a:rPr lang="cs-CZ" altLang="cs-CZ" sz="3200" b="1" dirty="0"/>
            </a:br>
            <a:br>
              <a:rPr lang="cs-CZ" altLang="cs-CZ" sz="3200" b="1" dirty="0"/>
            </a:br>
            <a:r>
              <a:rPr lang="cs-CZ" altLang="cs-CZ" sz="3200" b="1" dirty="0"/>
              <a:t>2021</a:t>
            </a:r>
            <a:br>
              <a:rPr lang="cs-CZ" altLang="cs-CZ" sz="2400" dirty="0"/>
            </a:br>
            <a:r>
              <a:rPr lang="cs-CZ" altLang="cs-CZ" sz="2400" i="1" dirty="0"/>
              <a:t>Alena Kliková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C01C27-BA3B-4CA4-B0AC-0E73BE3C5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Kolaudační souhlas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3D7BA1-27E0-4073-AF0E-759F5AAA9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forma kolaudace</a:t>
            </a:r>
          </a:p>
          <a:p>
            <a:r>
              <a:rPr lang="cs-CZ" dirty="0"/>
              <a:t>Výhody x nevýhody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zákonné podmínky </a:t>
            </a:r>
          </a:p>
          <a:p>
            <a:r>
              <a:rPr lang="cs-CZ" dirty="0"/>
              <a:t>Lhůty </a:t>
            </a:r>
          </a:p>
          <a:p>
            <a:r>
              <a:rPr lang="cs-CZ" dirty="0"/>
              <a:t>Překlopení do společného územního a stavebního řízení</a:t>
            </a:r>
          </a:p>
          <a:p>
            <a:r>
              <a:rPr lang="cs-CZ" dirty="0"/>
              <a:t>Vydání souhlasu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523D446-A32B-4CD8-8BC3-047F86E788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A84684A-E6B4-4571-9806-6203E9B484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6F2D5EB-26C8-475B-9724-DE5EED0C4F7A}" type="slidenum">
              <a:rPr lang="cs-CZ" altLang="cs-CZ" smtClean="0"/>
              <a:pPr>
                <a:defRPr/>
              </a:pPr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659899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B215E2-5F66-49C6-9280-73BF47CF2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Souhlas s odstraněním stavby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7722DF-D257-4176-840E-1117952789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Zjednodušen povolení k odstranění stavby</a:t>
            </a:r>
          </a:p>
          <a:p>
            <a:r>
              <a:rPr lang="cs-CZ" dirty="0"/>
              <a:t>Výhody x nevýhody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Zákonné podmínky </a:t>
            </a:r>
          </a:p>
          <a:p>
            <a:r>
              <a:rPr lang="cs-CZ" dirty="0"/>
              <a:t>Lhůty </a:t>
            </a:r>
          </a:p>
          <a:p>
            <a:r>
              <a:rPr lang="cs-CZ" dirty="0"/>
              <a:t>Překlopení do řízení o povolení odstranění stavby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7E728F3-CCF5-4B6E-B1EF-395AA207A7D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828931B-942B-45E0-B448-99F2544131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6F2D5EB-26C8-475B-9724-DE5EED0C4F7A}" type="slidenum">
              <a:rPr lang="cs-CZ" altLang="cs-CZ" smtClean="0"/>
              <a:pPr>
                <a:defRPr/>
              </a:pPr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67581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962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/>
          </a:p>
          <a:p>
            <a:pPr>
              <a:defRPr/>
            </a:pPr>
            <a:endParaRPr lang="cs-CZ" alt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altLang="cs-CZ" dirty="0"/>
              <a:t>                  </a:t>
            </a: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cs-CZ" altLang="cs-CZ" sz="4000" dirty="0"/>
              <a:t>Děkuji za pozornost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7475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AD8B31E-5FE8-4A66-81CA-0AF4D3047092}" type="slidenum">
              <a:rPr lang="cs-CZ" altLang="cs-CZ" sz="1200" smtClean="0"/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s-CZ" altLang="cs-CZ"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Souhlasy – právní povaha</a:t>
            </a:r>
            <a:br>
              <a:rPr lang="cs-CZ" altLang="cs-CZ" dirty="0"/>
            </a:br>
            <a:endParaRPr lang="cs-CZ" alt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Není rozhodnutím</a:t>
            </a:r>
          </a:p>
          <a:p>
            <a:pPr>
              <a:defRPr/>
            </a:pPr>
            <a:r>
              <a:rPr lang="cs-CZ" dirty="0"/>
              <a:t>Postup dle části IV. správního řádu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Opravné prostředky - přezkum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dirty="0"/>
              <a:t> 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717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96D59F5-1375-4222-B5F6-6E2E86FD3617}" type="slidenum">
              <a:rPr lang="cs-CZ" altLang="cs-CZ" sz="1200" smtClean="0">
                <a:latin typeface="Trebuchet MS" panose="020B0603020202020204" pitchFamily="34" charset="0"/>
              </a:rPr>
              <a:pPr/>
              <a:t>2</a:t>
            </a:fld>
            <a:endParaRPr lang="cs-CZ" altLang="cs-CZ" sz="1200">
              <a:latin typeface="Trebuchet MS" panose="020B0603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br>
              <a:rPr lang="cs-CZ" altLang="cs-CZ" dirty="0"/>
            </a:br>
            <a:r>
              <a:rPr lang="cs-CZ" altLang="cs-CZ" dirty="0"/>
              <a:t>Souhlasy – typy</a:t>
            </a:r>
            <a:endParaRPr lang="en-GB" altLang="cs-CZ" dirty="0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dirty="0"/>
              <a:t>Územní souhlas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dirty="0"/>
              <a:t>Souhlas s ohlášenou stavbou 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dirty="0"/>
              <a:t>Kolaudační souhlas </a:t>
            </a:r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dirty="0"/>
              <a:t>Souhlas s odstraněním stavby</a:t>
            </a:r>
            <a:endParaRPr lang="en-GB" altLang="cs-CZ" dirty="0"/>
          </a:p>
          <a:p>
            <a:pPr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E1910B-D1A6-444B-A42E-8FE87AED8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Územní souhlas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F8131C-FBAE-447C-9F79-E260CF099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zjednodušené povolení k umístění stavby</a:t>
            </a:r>
          </a:p>
          <a:p>
            <a:r>
              <a:rPr lang="cs-CZ" dirty="0"/>
              <a:t>Výhody x nevýhody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zákonné podmínky </a:t>
            </a:r>
          </a:p>
          <a:p>
            <a:r>
              <a:rPr lang="cs-CZ" dirty="0"/>
              <a:t>konkrétní stavební záměry </a:t>
            </a:r>
          </a:p>
          <a:p>
            <a:r>
              <a:rPr lang="cs-CZ" dirty="0"/>
              <a:t>souhlasy sousedů + přílohy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A6722EA-3F83-433E-A44E-52699F91A7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F6552B4-6F98-420B-B571-5C3628F00C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6F2D5EB-26C8-475B-9724-DE5EED0C4F7A}" type="slidenum">
              <a:rPr lang="cs-CZ" altLang="cs-CZ" smtClean="0"/>
              <a:pPr>
                <a:defRPr/>
              </a:pPr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08436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E1910B-D1A6-444B-A42E-8FE87AED8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Územní souhlas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F8131C-FBAE-447C-9F79-E260CF099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Postup stavebního úřadu</a:t>
            </a:r>
          </a:p>
          <a:p>
            <a:r>
              <a:rPr lang="cs-CZ" dirty="0"/>
              <a:t>Lhůty </a:t>
            </a:r>
          </a:p>
          <a:p>
            <a:r>
              <a:rPr lang="cs-CZ" dirty="0"/>
              <a:t>Překlopení do územního řízení</a:t>
            </a:r>
          </a:p>
          <a:p>
            <a:r>
              <a:rPr lang="cs-CZ" dirty="0"/>
              <a:t>Vydání souhlasu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Platnost souhlasu 2 roky 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A6722EA-3F83-433E-A44E-52699F91A7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F6552B4-6F98-420B-B571-5C3628F00C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6F2D5EB-26C8-475B-9724-DE5EED0C4F7A}" type="slidenum">
              <a:rPr lang="cs-CZ" altLang="cs-CZ" smtClean="0"/>
              <a:pPr>
                <a:defRPr/>
              </a:pPr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0792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E1910B-D1A6-444B-A42E-8FE87AED8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Souhlas s ohlášenou stavbou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F8131C-FBAE-447C-9F79-E260CF099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</a:t>
            </a:r>
            <a:r>
              <a:rPr lang="pt-BR" dirty="0" err="1"/>
              <a:t>ednoduš</a:t>
            </a:r>
            <a:r>
              <a:rPr lang="cs-CZ" dirty="0"/>
              <a:t>š</a:t>
            </a:r>
            <a:r>
              <a:rPr lang="pt-BR" dirty="0"/>
              <a:t>í </a:t>
            </a:r>
            <a:r>
              <a:rPr lang="pt-BR" dirty="0" err="1"/>
              <a:t>proces</a:t>
            </a:r>
            <a:r>
              <a:rPr lang="pt-BR" dirty="0"/>
              <a:t> </a:t>
            </a:r>
            <a:r>
              <a:rPr lang="pt-BR" dirty="0" err="1"/>
              <a:t>získání</a:t>
            </a:r>
            <a:r>
              <a:rPr lang="pt-BR" dirty="0"/>
              <a:t> </a:t>
            </a:r>
            <a:r>
              <a:rPr lang="pt-BR" dirty="0" err="1"/>
              <a:t>povolení</a:t>
            </a:r>
            <a:r>
              <a:rPr lang="pt-BR" dirty="0"/>
              <a:t> </a:t>
            </a:r>
            <a:r>
              <a:rPr lang="pt-BR" dirty="0" err="1"/>
              <a:t>provedení</a:t>
            </a:r>
            <a:r>
              <a:rPr lang="pt-BR" dirty="0"/>
              <a:t> </a:t>
            </a:r>
            <a:r>
              <a:rPr lang="pt-BR" dirty="0" err="1"/>
              <a:t>stavby</a:t>
            </a:r>
            <a:endParaRPr lang="cs-CZ" dirty="0"/>
          </a:p>
          <a:p>
            <a:r>
              <a:rPr lang="cs-CZ" dirty="0"/>
              <a:t>Výhody x nevýhody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zákonné podmínky </a:t>
            </a:r>
          </a:p>
          <a:p>
            <a:r>
              <a:rPr lang="cs-CZ" dirty="0"/>
              <a:t>konkrétní stavební záměry </a:t>
            </a:r>
          </a:p>
          <a:p>
            <a:r>
              <a:rPr lang="cs-CZ" dirty="0"/>
              <a:t>souhlasy sousedů + přílohy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A6722EA-3F83-433E-A44E-52699F91A7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F6552B4-6F98-420B-B571-5C3628F00C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6F2D5EB-26C8-475B-9724-DE5EED0C4F7A}" type="slidenum">
              <a:rPr lang="cs-CZ" altLang="cs-CZ" smtClean="0"/>
              <a:pPr>
                <a:defRPr/>
              </a:pPr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1514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E1910B-D1A6-444B-A42E-8FE87AED8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468" y="1114426"/>
            <a:ext cx="7772400" cy="503237"/>
          </a:xfrm>
        </p:spPr>
        <p:txBody>
          <a:bodyPr/>
          <a:lstStyle/>
          <a:p>
            <a:r>
              <a:rPr lang="cs-CZ" dirty="0"/>
              <a:t>Souhlas s ohlášenou stavbou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F8131C-FBAE-447C-9F79-E260CF099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Postup stavebního úřadu</a:t>
            </a:r>
          </a:p>
          <a:p>
            <a:r>
              <a:rPr lang="cs-CZ" dirty="0"/>
              <a:t>Lhůty </a:t>
            </a:r>
          </a:p>
          <a:p>
            <a:r>
              <a:rPr lang="cs-CZ" dirty="0"/>
              <a:t>Překlopení do stavebního řízení</a:t>
            </a:r>
          </a:p>
          <a:p>
            <a:r>
              <a:rPr lang="cs-CZ" dirty="0"/>
              <a:t>Vydání souhlasu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Platnost souhlasu 2 roky 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A6722EA-3F83-433E-A44E-52699F91A7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F6552B4-6F98-420B-B571-5C3628F00C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6F2D5EB-26C8-475B-9724-DE5EED0C4F7A}" type="slidenum">
              <a:rPr lang="cs-CZ" altLang="cs-CZ" smtClean="0"/>
              <a:pPr>
                <a:defRPr/>
              </a:pPr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37403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E1910B-D1A6-444B-A42E-8FE87AED8C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Společný územní souhlas a ohlášení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F8131C-FBAE-447C-9F79-E260CF099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zjednodušené povolení k umístění a povolení realizace stavby</a:t>
            </a:r>
          </a:p>
          <a:p>
            <a:r>
              <a:rPr lang="cs-CZ" dirty="0"/>
              <a:t>Výhody x nevýhody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zákonné podmínky </a:t>
            </a:r>
          </a:p>
          <a:p>
            <a:r>
              <a:rPr lang="cs-CZ" dirty="0"/>
              <a:t>konkrétní stavební záměry </a:t>
            </a:r>
          </a:p>
          <a:p>
            <a:r>
              <a:rPr lang="cs-CZ" dirty="0"/>
              <a:t>souhlasy sousedů + přílohy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A6722EA-3F83-433E-A44E-52699F91A7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F6552B4-6F98-420B-B571-5C3628F00C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6F2D5EB-26C8-475B-9724-DE5EED0C4F7A}" type="slidenum">
              <a:rPr lang="cs-CZ" altLang="cs-CZ" smtClean="0"/>
              <a:pPr>
                <a:defRPr/>
              </a:pPr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5969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E1910B-D1A6-444B-A42E-8FE87AED8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3468" y="1114426"/>
            <a:ext cx="7772400" cy="503237"/>
          </a:xfrm>
        </p:spPr>
        <p:txBody>
          <a:bodyPr/>
          <a:lstStyle/>
          <a:p>
            <a:r>
              <a:rPr lang="cs-CZ" dirty="0"/>
              <a:t>Společný územní souhlas a ohlášení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F8131C-FBAE-447C-9F79-E260CF099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Postup stavebního úřadu</a:t>
            </a:r>
          </a:p>
          <a:p>
            <a:r>
              <a:rPr lang="cs-CZ" dirty="0"/>
              <a:t>Lhůty </a:t>
            </a:r>
          </a:p>
          <a:p>
            <a:r>
              <a:rPr lang="cs-CZ" dirty="0"/>
              <a:t>Překlopení do společného územního a stavebního řízení</a:t>
            </a:r>
          </a:p>
          <a:p>
            <a:r>
              <a:rPr lang="cs-CZ" dirty="0"/>
              <a:t>Vydání souhlasu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Platnost souhlasu 2 roky 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A6722EA-3F83-433E-A44E-52699F91A7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F6552B4-6F98-420B-B571-5C3628F00C9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6F2D5EB-26C8-475B-9724-DE5EED0C4F7A}" type="slidenum">
              <a:rPr lang="cs-CZ" altLang="cs-CZ" smtClean="0"/>
              <a:pPr>
                <a:defRPr/>
              </a:pPr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79123652"/>
      </p:ext>
    </p:extLst>
  </p:cSld>
  <p:clrMapOvr>
    <a:masterClrMapping/>
  </p:clrMapOvr>
</p:sld>
</file>

<file path=ppt/theme/theme1.xml><?xml version="1.0" encoding="utf-8"?>
<a:theme xmlns:a="http://schemas.openxmlformats.org/drawingml/2006/main" name="PF_PPT_prezentace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1091</TotalTime>
  <Words>251</Words>
  <Application>Microsoft Office PowerPoint</Application>
  <PresentationFormat>Předvádění na obrazovce (4:3)</PresentationFormat>
  <Paragraphs>105</Paragraphs>
  <Slides>12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Trebuchet MS</vt:lpstr>
      <vt:lpstr>Wingdings</vt:lpstr>
      <vt:lpstr>PF_PPT_prezentace</vt:lpstr>
      <vt:lpstr>BÉŽOVÁ TITL</vt:lpstr>
      <vt:lpstr> Stavební právo,  souhlasy dle stavebního zákona  2021 Alena Kliková</vt:lpstr>
      <vt:lpstr>Souhlasy – právní povaha </vt:lpstr>
      <vt:lpstr> Souhlasy – typy</vt:lpstr>
      <vt:lpstr>Územní souhlas</vt:lpstr>
      <vt:lpstr>Územní souhlas</vt:lpstr>
      <vt:lpstr>Souhlas s ohlášenou stavbou</vt:lpstr>
      <vt:lpstr>Souhlas s ohlášenou stavbou</vt:lpstr>
      <vt:lpstr>Společný územní souhlas a ohlášení</vt:lpstr>
      <vt:lpstr>Společný územní souhlas a ohlášení</vt:lpstr>
      <vt:lpstr>Kolaudační souhlas</vt:lpstr>
      <vt:lpstr>Souhlas s odstraněním stavby </vt:lpstr>
      <vt:lpstr>Prezentace aplikace PowerPoint</vt:lpstr>
    </vt:vector>
  </TitlesOfParts>
  <Company>Radek Poisl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Nadpis prezentace</dc:title>
  <dc:creator>Radek Poisl</dc:creator>
  <cp:lastModifiedBy>Alena Kliková</cp:lastModifiedBy>
  <cp:revision>64</cp:revision>
  <cp:lastPrinted>2016-12-15T07:46:23Z</cp:lastPrinted>
  <dcterms:created xsi:type="dcterms:W3CDTF">2008-07-15T11:53:06Z</dcterms:created>
  <dcterms:modified xsi:type="dcterms:W3CDTF">2022-02-25T07:47:14Z</dcterms:modified>
</cp:coreProperties>
</file>