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70" r:id="rId7"/>
    <p:sldId id="259" r:id="rId8"/>
    <p:sldId id="260" r:id="rId9"/>
    <p:sldId id="261" r:id="rId10"/>
    <p:sldId id="272" r:id="rId11"/>
    <p:sldId id="262" r:id="rId12"/>
    <p:sldId id="269" r:id="rId13"/>
    <p:sldId id="271" r:id="rId14"/>
    <p:sldId id="273" r:id="rId15"/>
    <p:sldId id="263" r:id="rId16"/>
    <p:sldId id="265" r:id="rId17"/>
    <p:sldId id="275" r:id="rId18"/>
    <p:sldId id="264" r:id="rId19"/>
    <p:sldId id="276" r:id="rId20"/>
    <p:sldId id="267" r:id="rId21"/>
    <p:sldId id="268" r:id="rId22"/>
    <p:sldId id="266" r:id="rId23"/>
    <p:sldId id="27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22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6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46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26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5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8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1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D035-6257-4961-9D33-34BEA0F62091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0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cs-CZ" sz="4800" b="1" dirty="0"/>
            </a:br>
            <a:br>
              <a:rPr lang="cs-CZ" sz="4800" b="1" dirty="0"/>
            </a:br>
            <a:r>
              <a:rPr lang="cs-CZ" sz="4800" b="1" dirty="0"/>
              <a:t>Údržba cesty, užívání, podnikání, podpora, ohledy na životní prostředí, daně (dopravní politika)</a:t>
            </a:r>
            <a:br>
              <a:rPr lang="cs-CZ" sz="4800" b="1" dirty="0"/>
            </a:b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Filip Křepelka </a:t>
            </a:r>
          </a:p>
          <a:p>
            <a:r>
              <a:rPr lang="cs-CZ" sz="3600" dirty="0"/>
              <a:t>6. </a:t>
            </a:r>
            <a:r>
              <a:rPr lang="cs-CZ" sz="3600"/>
              <a:t>lekce </a:t>
            </a:r>
            <a:r>
              <a:rPr lang="cs-CZ" sz="3600" b="1"/>
              <a:t>Dopravní </a:t>
            </a:r>
            <a:r>
              <a:rPr lang="cs-CZ" sz="3600" b="1" dirty="0"/>
              <a:t>a přepravní právo (B) </a:t>
            </a:r>
            <a:br>
              <a:rPr lang="cs-CZ" sz="3600" b="1" dirty="0"/>
            </a:br>
            <a:r>
              <a:rPr lang="cs-CZ" sz="3600" b="1" dirty="0"/>
              <a:t>Mezinárodní dopravní právo (M)</a:t>
            </a:r>
            <a:endParaRPr lang="cs-CZ" sz="3600" dirty="0"/>
          </a:p>
          <a:p>
            <a:r>
              <a:rPr lang="cs-CZ" sz="3600" dirty="0"/>
              <a:t>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603975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Vnitrostátní a mezinárodní doprava / přeprava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Licence obecně vnitrostátní, mezinárodní doprava si žádá shodu států. </a:t>
            </a:r>
          </a:p>
          <a:p>
            <a:r>
              <a:rPr lang="cs-CZ" dirty="0" err="1"/>
              <a:t>Peáž</a:t>
            </a:r>
            <a:r>
              <a:rPr lang="cs-CZ" dirty="0"/>
              <a:t>: cesta vede přes další stát, ale zvláštní režim (včetně pasového, celního apod.) </a:t>
            </a:r>
          </a:p>
          <a:p>
            <a:r>
              <a:rPr lang="cs-CZ" dirty="0"/>
              <a:t>Silniční – dvoustranné a vícestranné liberalizační režimy: vlastní, osobní, nákladní, autobusové linky a zájezdy. </a:t>
            </a:r>
          </a:p>
          <a:p>
            <a:r>
              <a:rPr lang="cs-CZ" dirty="0"/>
              <a:t>Železniční – spolupráce železničních podniků, nyní v Evropě nastupující soutěž též v mezistátní dopravě. </a:t>
            </a:r>
          </a:p>
          <a:p>
            <a:r>
              <a:rPr lang="cs-CZ" dirty="0"/>
              <a:t>Letecká – „devět svobod“.  </a:t>
            </a:r>
          </a:p>
          <a:p>
            <a:r>
              <a:rPr lang="cs-CZ" dirty="0"/>
              <a:t>Námořní – širé moře je volné, přístup do přístavů.  </a:t>
            </a:r>
          </a:p>
          <a:p>
            <a:r>
              <a:rPr lang="cs-CZ" dirty="0"/>
              <a:t>Říční – vnitrostátní toky a jezera, zmezinárodněné řeky.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826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unie a Světová obchodní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politika Evropské unie jako samostatná politika. </a:t>
            </a:r>
          </a:p>
          <a:p>
            <a:r>
              <a:rPr lang="cs-CZ" dirty="0"/>
              <a:t>Snaha vytvořit prostor volného poskytování přepravy. </a:t>
            </a:r>
          </a:p>
          <a:p>
            <a:r>
              <a:rPr lang="cs-CZ" dirty="0"/>
              <a:t>Odůvodnění pochopitelně integrací: hospodářskou stejně jako společenskou. </a:t>
            </a:r>
          </a:p>
          <a:p>
            <a:r>
              <a:rPr lang="cs-CZ" dirty="0"/>
              <a:t>Související sblížení technických norem. </a:t>
            </a:r>
          </a:p>
          <a:p>
            <a:endParaRPr lang="cs-CZ" dirty="0"/>
          </a:p>
          <a:p>
            <a:r>
              <a:rPr lang="cs-CZ" dirty="0"/>
              <a:t>V rámci WTO liberalizace prostřednictvím GATS – závazky jednotlivých států.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65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obsluha jako závazek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Obvyklé v osobní dopravě, výjimečné v nákladní dopravě. </a:t>
            </a:r>
          </a:p>
          <a:p>
            <a:r>
              <a:rPr lang="cs-CZ" dirty="0"/>
              <a:t>Závazek dopravce veřejnosti zajistit obsluhu určité linky. </a:t>
            </a:r>
          </a:p>
          <a:p>
            <a:r>
              <a:rPr lang="cs-CZ" dirty="0"/>
              <a:t>Stanovený jízdní řád jako nabídka přepravy cestujícím jako zákazníkům.   </a:t>
            </a:r>
          </a:p>
          <a:p>
            <a:r>
              <a:rPr lang="cs-CZ" dirty="0"/>
              <a:t>Může být koncipováno jako veřejnoprávní povinnost, postihy při selhávání pokuty, odnětí licence. </a:t>
            </a:r>
          </a:p>
        </p:txBody>
      </p:sp>
    </p:spTree>
    <p:extLst>
      <p:ext uri="{BB962C8B-B14F-4D97-AF65-F5344CB8AC3E}">
        <p14:creationId xmlns:p14="http://schemas.microsoft.com/office/powerpoint/2010/main" val="1743357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na dopravní obslužnost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Často je doprava – zejména osobní - ztrátová. </a:t>
            </a:r>
          </a:p>
          <a:p>
            <a:r>
              <a:rPr lang="cs-CZ" dirty="0"/>
              <a:t>Dopravci jsou ochotni ji provozovat jenom s dotacemi. </a:t>
            </a:r>
          </a:p>
          <a:p>
            <a:r>
              <a:rPr lang="cs-CZ" dirty="0"/>
              <a:t>Přidělování peněz: nyní často nějaké výběrové řízení.  </a:t>
            </a:r>
          </a:p>
          <a:p>
            <a:r>
              <a:rPr lang="cs-CZ" dirty="0"/>
              <a:t>Nebo vlastní provoz (včetně podřazených podniků apod.).</a:t>
            </a:r>
          </a:p>
          <a:p>
            <a:r>
              <a:rPr lang="cs-CZ" dirty="0"/>
              <a:t>Kontrola kvality prostřednictvím dotací.  </a:t>
            </a:r>
          </a:p>
          <a:p>
            <a:endParaRPr lang="cs-CZ" dirty="0"/>
          </a:p>
          <a:p>
            <a:r>
              <a:rPr lang="cs-CZ" dirty="0"/>
              <a:t>Je-li dotace na dopravní obslužnost přiměřená, nejedná se v EU o státní podporu narušující hospodářskou soutěž.  </a:t>
            </a:r>
          </a:p>
        </p:txBody>
      </p:sp>
    </p:spTree>
    <p:extLst>
      <p:ext uri="{BB962C8B-B14F-4D97-AF65-F5344CB8AC3E}">
        <p14:creationId xmlns:p14="http://schemas.microsoft.com/office/powerpoint/2010/main" val="2494344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612B1-DEAD-44A9-BA4F-59012A01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dopravy pro obyvatelstvo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676F03-468D-4F2D-A9B2-78569A08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státní/veřejný monopol</a:t>
            </a:r>
          </a:p>
          <a:p>
            <a:r>
              <a:rPr lang="cs-CZ" dirty="0"/>
              <a:t>Regulace ceny pro cestující. </a:t>
            </a:r>
          </a:p>
          <a:p>
            <a:r>
              <a:rPr lang="cs-CZ" dirty="0"/>
              <a:t>Slevy na jízdném či přeprava zdarma pro některé vymezené kategorie osob (děti, žáci, studenti, zdravotně postižení, výsady…) </a:t>
            </a:r>
          </a:p>
          <a:p>
            <a:r>
              <a:rPr lang="cs-CZ" dirty="0"/>
              <a:t>Nyní v rámci konkurence nutnost integrovat do dotačních programů či zavést příslušné dotační programy včetně sociálních dávek. </a:t>
            </a:r>
          </a:p>
          <a:p>
            <a:r>
              <a:rPr lang="cs-CZ" dirty="0"/>
              <a:t>Sociální dávky na zabezpečení vlastní přepravy.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3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jednotlivých dopravců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Demonopolizace umožňuje vytváření ceny průnikem nabídky a poptávky. </a:t>
            </a:r>
          </a:p>
          <a:p>
            <a:r>
              <a:rPr lang="cs-CZ" dirty="0"/>
              <a:t>Nicméně vesměs přepravu zajišťuje několik málo přepravců: duopol, oligopol. </a:t>
            </a:r>
          </a:p>
          <a:p>
            <a:r>
              <a:rPr lang="cs-CZ" dirty="0"/>
              <a:t>Reálná konkurence je vzácná. </a:t>
            </a:r>
          </a:p>
          <a:p>
            <a:r>
              <a:rPr lang="cs-CZ" dirty="0"/>
              <a:t>Na místě je tedy třeba dohledu proti zneužití. </a:t>
            </a:r>
          </a:p>
          <a:p>
            <a:r>
              <a:rPr lang="cs-CZ" dirty="0"/>
              <a:t>Potlačování kartelů a zneužití dominantního postavení v jednotlivých druzích dopravy? Klasické soutěžní právo se dopravě nevěnuje.  </a:t>
            </a:r>
          </a:p>
        </p:txBody>
      </p:sp>
    </p:spTree>
    <p:extLst>
      <p:ext uri="{BB962C8B-B14F-4D97-AF65-F5344CB8AC3E}">
        <p14:creationId xmlns:p14="http://schemas.microsoft.com/office/powerpoint/2010/main" val="2539012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5633C-6078-496E-BBC4-CA38A8B8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vstupů, zejména paliv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CC141A-4520-435F-825D-D3CDA9A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Nedostatek dopravních prostředků a jejich obstarávání v případě nouze a zvláštní potřeby: války a podobné stavy nouze. Nejenom automobily a další dopravní prostředky, ale dříve dokonce koně. </a:t>
            </a:r>
          </a:p>
          <a:p>
            <a:r>
              <a:rPr lang="cs-CZ" dirty="0"/>
              <a:t>Posilování mobility a připravenosti na ni jako příprava na válku.  </a:t>
            </a:r>
          </a:p>
          <a:p>
            <a:r>
              <a:rPr lang="cs-CZ" dirty="0"/>
              <a:t>Dříve zejména uhlí, posléze – až do současnosti – ropy jako suroviny pro výrobu paliv. </a:t>
            </a:r>
          </a:p>
          <a:p>
            <a:r>
              <a:rPr lang="cs-CZ" dirty="0"/>
              <a:t>Nedostatek paliva pro jednotlivé druhy dopravy jako důvod technologických změn (např. elektrifikace železnice, městská doprava) </a:t>
            </a:r>
          </a:p>
          <a:p>
            <a:r>
              <a:rPr lang="cs-CZ" dirty="0"/>
              <a:t>Nedostatek či nestabilita dodávek elektřiny.  </a:t>
            </a:r>
          </a:p>
        </p:txBody>
      </p:sp>
    </p:spTree>
    <p:extLst>
      <p:ext uri="{BB962C8B-B14F-4D97-AF65-F5344CB8AC3E}">
        <p14:creationId xmlns:p14="http://schemas.microsoft.com/office/powerpoint/2010/main" val="703556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environmentální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Stranou nechme požadavky na bezpečnost provozu a nepoškozování dopravní cesty a zázemí).  </a:t>
            </a:r>
          </a:p>
          <a:p>
            <a:r>
              <a:rPr lang="cs-CZ" dirty="0"/>
              <a:t>Hluk, otřesy, světlo </a:t>
            </a:r>
          </a:p>
          <a:p>
            <a:r>
              <a:rPr lang="cs-CZ" dirty="0"/>
              <a:t>Emise a exhalace: kouř, spaliny </a:t>
            </a:r>
          </a:p>
          <a:p>
            <a:r>
              <a:rPr lang="cs-CZ" dirty="0"/>
              <a:t>Riziko ze znečištění (olej, chemikálie, náklady) </a:t>
            </a:r>
          </a:p>
          <a:p>
            <a:r>
              <a:rPr lang="cs-CZ" dirty="0"/>
              <a:t>Proto již od 19. století místní, následně všeobecná omezení a požadavky na dopravní prostředky a způsoby jejich provozu.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700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environmentální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Emise spalin uhlovodíkových paliv jako ničení životního prostředí v celoplanetárním měřítku: skleníkové plyny – globální oteplování. </a:t>
            </a:r>
          </a:p>
          <a:p>
            <a:r>
              <a:rPr lang="cs-CZ" dirty="0"/>
              <a:t>Podíl dopravy – jednotlivých druhů / trakcí na dopravě ve světovém měřítku.   </a:t>
            </a:r>
          </a:p>
          <a:p>
            <a:r>
              <a:rPr lang="cs-CZ" dirty="0"/>
              <a:t>Posilování úsilí o snížení emisí skleníkových plynů by mohlo mít zásadní dopady na jednotlivé druhy dopravy podle jejich ekologické náročnosti.  </a:t>
            </a:r>
          </a:p>
        </p:txBody>
      </p:sp>
    </p:spTree>
    <p:extLst>
      <p:ext uri="{BB962C8B-B14F-4D97-AF65-F5344CB8AC3E}">
        <p14:creationId xmlns:p14="http://schemas.microsoft.com/office/powerpoint/2010/main" val="3892275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Zdanění dopravy a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Daně jsou významné, ba někdy zásadní pro jednotlivé druhy dopravy. </a:t>
            </a:r>
          </a:p>
          <a:p>
            <a:r>
              <a:rPr lang="cs-CZ" dirty="0"/>
              <a:t>Daně z dopravních prostředků (automobily) </a:t>
            </a:r>
          </a:p>
          <a:p>
            <a:r>
              <a:rPr lang="cs-CZ" dirty="0"/>
              <a:t>Daň z přidané hodnoty: základní či snížená sazba. </a:t>
            </a:r>
          </a:p>
          <a:p>
            <a:r>
              <a:rPr lang="cs-CZ" dirty="0"/>
              <a:t>Spotřební daň na palivo jako vysoká zátěž – osvobození pro některé druhy dopravy (mezinárodní civilní letecká doprava pod IATA)  </a:t>
            </a:r>
          </a:p>
          <a:p>
            <a:r>
              <a:rPr lang="cs-CZ" dirty="0"/>
              <a:t>Zohledňování nákladů na přepravu či vlastní dopravu jako náklady na udržení výnosů (výdaje příjmů). </a:t>
            </a:r>
          </a:p>
          <a:p>
            <a:r>
              <a:rPr lang="cs-CZ" dirty="0"/>
              <a:t>Daňové odpočty za individuální dojíždění za prací, studiem apod.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16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Výstavba cesty a zázemí (infrastruktury)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Velké investice: cesty, silnice, mosty, tunely, železnice, přístavy, kanály, zdymadla, letiště.  </a:t>
            </a:r>
          </a:p>
          <a:p>
            <a:r>
              <a:rPr lang="cs-CZ" dirty="0"/>
              <a:t>Angažmá veřejné moci při výstavbě: důvody dříve a nyní </a:t>
            </a:r>
          </a:p>
          <a:p>
            <a:r>
              <a:rPr lang="cs-CZ" dirty="0"/>
              <a:t>- vojenské, bezpečnostní, udržení soudržnosti státu (ba EU) </a:t>
            </a:r>
          </a:p>
          <a:p>
            <a:r>
              <a:rPr lang="cs-CZ" dirty="0"/>
              <a:t>- hospodářský rozvoj, sociální úroveň, dostupnost pro obyvatelstvo </a:t>
            </a:r>
          </a:p>
          <a:p>
            <a:r>
              <a:rPr lang="cs-CZ" dirty="0"/>
              <a:t>Angažmá soukromého sektoru: důvody – výdělek</a:t>
            </a:r>
          </a:p>
          <a:p>
            <a:r>
              <a:rPr lang="cs-CZ" dirty="0"/>
              <a:t>- vlastní hospodářský zájem na dopravě, výnos z mýta </a:t>
            </a:r>
          </a:p>
          <a:p>
            <a:r>
              <a:rPr lang="cs-CZ" dirty="0"/>
              <a:t>Otázka vlastnictví a jeho významu. </a:t>
            </a:r>
          </a:p>
        </p:txBody>
      </p:sp>
    </p:spTree>
    <p:extLst>
      <p:ext uri="{BB962C8B-B14F-4D97-AF65-F5344CB8AC3E}">
        <p14:creationId xmlns:p14="http://schemas.microsoft.com/office/powerpoint/2010/main" val="2169105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84FAA-2A75-4528-AC8C-11E3AE01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bilance – pro stát a jeho rozpočet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8A315-098C-411C-8621-8C69EC84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doprava / přeprava důležitým zdrojem prostředků pro stát, nebo jsou zásadní,  ba převažující výdaje na dopravní infrastrukturu? </a:t>
            </a:r>
          </a:p>
          <a:p>
            <a:r>
              <a:rPr lang="cs-CZ" dirty="0"/>
              <a:t>Nutnost zvažování výnosů a nákladů včetně zprostředkovaných. </a:t>
            </a:r>
          </a:p>
          <a:p>
            <a:r>
              <a:rPr lang="cs-CZ" dirty="0"/>
              <a:t>Totéž platí pro mezinárodní integraci: kontinentální v EU a globální v rámci WTO.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71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a oddělení cesty/zázemí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Cestná a silniční doprava: veřejně dostupné cesty, soukromé cesty </a:t>
            </a:r>
          </a:p>
          <a:p>
            <a:r>
              <a:rPr lang="cs-CZ" dirty="0"/>
              <a:t>Letecká: prostor samozřejmě dostupný všem, může být však vyhrazen, letiště veřejná, letiště státní, letiště soukromá.  </a:t>
            </a:r>
          </a:p>
          <a:p>
            <a:r>
              <a:rPr lang="cs-CZ" dirty="0"/>
              <a:t>Námořní a říční doprava: obecně oddělené, jenom některé kanály mohou být pro vlastní potřebu.   </a:t>
            </a:r>
          </a:p>
          <a:p>
            <a:r>
              <a:rPr lang="cs-CZ" dirty="0"/>
              <a:t>Železniční doprava: dříve bezvýjimečně propojení kolejí a provozu, nyní v některých případech oddělení, demonopolizace.  </a:t>
            </a:r>
          </a:p>
        </p:txBody>
      </p:sp>
    </p:spTree>
    <p:extLst>
      <p:ext uri="{BB962C8B-B14F-4D97-AF65-F5344CB8AC3E}">
        <p14:creationId xmlns:p14="http://schemas.microsoft.com/office/powerpoint/2010/main" val="93309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Rozložení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Vedle splácení investice též nutnost údržby. </a:t>
            </a:r>
          </a:p>
          <a:p>
            <a:r>
              <a:rPr lang="cs-CZ" dirty="0"/>
              <a:t>Neudržované cesty a zázemí jako velký problém. </a:t>
            </a:r>
          </a:p>
          <a:p>
            <a:endParaRPr lang="cs-CZ" dirty="0"/>
          </a:p>
          <a:p>
            <a:r>
              <a:rPr lang="cs-CZ" dirty="0"/>
              <a:t>Poplatky za užití: letiště, přístavy, </a:t>
            </a:r>
          </a:p>
          <a:p>
            <a:r>
              <a:rPr lang="cs-CZ" dirty="0"/>
              <a:t>Mýto: za využití cesty </a:t>
            </a:r>
          </a:p>
          <a:p>
            <a:r>
              <a:rPr lang="cs-CZ" dirty="0"/>
              <a:t>(nutnost odlišit od cla)  </a:t>
            </a:r>
          </a:p>
          <a:p>
            <a:r>
              <a:rPr lang="cs-CZ" dirty="0"/>
              <a:t>Veřejná úhrada a možnost využití. </a:t>
            </a:r>
          </a:p>
        </p:txBody>
      </p:sp>
    </p:spTree>
    <p:extLst>
      <p:ext uri="{BB962C8B-B14F-4D97-AF65-F5344CB8AC3E}">
        <p14:creationId xmlns:p14="http://schemas.microsoft.com/office/powerpoint/2010/main" val="91391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pro vlastní potřebu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 samozřejmost, právo či výsada?</a:t>
            </a:r>
          </a:p>
          <a:p>
            <a:r>
              <a:rPr lang="cs-CZ" dirty="0"/>
              <a:t>Vlastní financování je obvyklé, příspěvek jiného výjimkou. </a:t>
            </a:r>
          </a:p>
          <a:p>
            <a:r>
              <a:rPr lang="cs-CZ" dirty="0"/>
              <a:t>V jednotlivých druzích dopravy různé druhy dopravních prostředků. </a:t>
            </a:r>
          </a:p>
          <a:p>
            <a:r>
              <a:rPr lang="cs-CZ" dirty="0"/>
              <a:t>Zpoplatnění či zdanění existence dopravního prostředku. </a:t>
            </a:r>
          </a:p>
          <a:p>
            <a:r>
              <a:rPr lang="cs-CZ" dirty="0"/>
              <a:t>Regulace prostřednictvím nároků na řidiče nad rámec ohledů kvůli bezpečnosti.  </a:t>
            </a:r>
          </a:p>
          <a:p>
            <a:r>
              <a:rPr lang="cs-CZ" dirty="0"/>
              <a:t>Co je při provozu dopravního prostředku oprávněn převážet? </a:t>
            </a:r>
          </a:p>
          <a:p>
            <a:r>
              <a:rPr lang="cs-CZ" dirty="0"/>
              <a:t>Koho při provozu dopravního prostředku oprávněn převážet?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5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jako možnost živit se a vydělávat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totéž z hlediska oprávnění. </a:t>
            </a:r>
          </a:p>
          <a:p>
            <a:r>
              <a:rPr lang="cs-CZ" dirty="0"/>
              <a:t>Vesměs přísnější přístup státu. </a:t>
            </a:r>
          </a:p>
          <a:p>
            <a:r>
              <a:rPr lang="cs-CZ" dirty="0"/>
              <a:t>Hraniční režimy přivydělávání, oproti minulosti usnadněné díky moderním komunikačním technologiím: např. Uber. Konkuruje například tradiční oficiální taxislužbě. </a:t>
            </a:r>
          </a:p>
          <a:p>
            <a:r>
              <a:rPr lang="cs-CZ" dirty="0"/>
              <a:t>Licence pro provozovatele. </a:t>
            </a:r>
          </a:p>
          <a:p>
            <a:r>
              <a:rPr lang="cs-CZ" dirty="0"/>
              <a:t>Licence mohla být zároveň vymezený monopol.  </a:t>
            </a:r>
          </a:p>
          <a:p>
            <a:r>
              <a:rPr lang="cs-CZ" dirty="0"/>
              <a:t>Nelegální přeprava: silnice, námořní a říční doprava? </a:t>
            </a:r>
          </a:p>
          <a:p>
            <a:r>
              <a:rPr lang="cs-CZ" dirty="0"/>
              <a:t>Jak zjistitelné a postižitelné?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2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demonopolizace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monopoly pro přepravu v některých druzích dopravy. </a:t>
            </a:r>
          </a:p>
          <a:p>
            <a:r>
              <a:rPr lang="cs-CZ" dirty="0"/>
              <a:t>Během posledních desetiletí trend demonopolizace. </a:t>
            </a:r>
          </a:p>
          <a:p>
            <a:r>
              <a:rPr lang="cs-CZ" dirty="0"/>
              <a:t>Přesvědčení, že hospodářská soutěž je blahodárná. </a:t>
            </a:r>
          </a:p>
          <a:p>
            <a:r>
              <a:rPr lang="cs-CZ" dirty="0"/>
              <a:t>Podobně některá další monopolní odvětví (pošta, telekomunikace, elektroenergetika, plynárenství). </a:t>
            </a:r>
          </a:p>
          <a:p>
            <a:r>
              <a:rPr lang="cs-CZ" dirty="0"/>
              <a:t>Demonopolizace si žádá posílení dozoru: objevují se zvláštní úřady, zapojují se úřady na ochranu hospodářské soutěže.  </a:t>
            </a:r>
          </a:p>
          <a:p>
            <a:r>
              <a:rPr lang="cs-CZ" dirty="0"/>
              <a:t>V Česku demonopolizace agendou Evropské unie.  </a:t>
            </a:r>
          </a:p>
        </p:txBody>
      </p:sp>
    </p:spTree>
    <p:extLst>
      <p:ext uri="{BB962C8B-B14F-4D97-AF65-F5344CB8AC3E}">
        <p14:creationId xmlns:p14="http://schemas.microsoft.com/office/powerpoint/2010/main" val="147161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a nákladní silniční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Oddělení je běžné, silniční doprava je nejvíce dekoncentrovaná. </a:t>
            </a:r>
          </a:p>
          <a:p>
            <a:r>
              <a:rPr lang="cs-CZ" dirty="0"/>
              <a:t>Odlišné kategorie: taxislužba osobními auty, Autobusy (linky) a autokary (zájezdy).  </a:t>
            </a:r>
          </a:p>
          <a:p>
            <a:r>
              <a:rPr lang="cs-CZ" dirty="0"/>
              <a:t>Nákladní doprava vozidly různých velikostí.  </a:t>
            </a:r>
          </a:p>
          <a:p>
            <a:r>
              <a:rPr lang="cs-CZ" dirty="0"/>
              <a:t>Licence na základě splnění technických, personálních a organizačních požadavků. Jaká je míra uvážení?</a:t>
            </a:r>
          </a:p>
          <a:p>
            <a:r>
              <a:rPr lang="cs-CZ" dirty="0"/>
              <a:t>Lze předpokládat, že jednotlivé státy se odlišují podle svého politicko-ekonomického zřízení.  </a:t>
            </a:r>
          </a:p>
        </p:txBody>
      </p:sp>
    </p:spTree>
    <p:extLst>
      <p:ext uri="{BB962C8B-B14F-4D97-AF65-F5344CB8AC3E}">
        <p14:creationId xmlns:p14="http://schemas.microsoft.com/office/powerpoint/2010/main" val="166214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Železniční, letecká, říční, námořní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Železniční v minulosti výlučně unitární, při případné spolupráci či zakotvených právech průjezdu. Nyní v řadě zemí snaha demonopolizovat. Oddělení železniční dopravní cesty a provozu. </a:t>
            </a:r>
          </a:p>
          <a:p>
            <a:r>
              <a:rPr lang="cs-CZ" dirty="0"/>
              <a:t>Letecká osobní (poštovní) doprava často monopolizovaná, historické důvody, často vojensko-politické ambice. </a:t>
            </a:r>
          </a:p>
          <a:p>
            <a:r>
              <a:rPr lang="cs-CZ" dirty="0"/>
              <a:t>Říční doprava – podle poměrů jednotlivých systémů, v Evropě liberalizace v EU </a:t>
            </a:r>
          </a:p>
          <a:p>
            <a:r>
              <a:rPr lang="cs-CZ" dirty="0"/>
              <a:t>Námořní doprava podle poměrů v příslušném státě.  Samotné moře je však volně dostupné. Levné vlajky (</a:t>
            </a:r>
            <a:r>
              <a:rPr lang="cs-CZ" dirty="0" err="1"/>
              <a:t>flags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convenience</a:t>
            </a:r>
            <a:r>
              <a:rPr lang="cs-CZ" dirty="0"/>
              <a:t>) pro mezinárodní nákladní dopravu.  </a:t>
            </a:r>
          </a:p>
        </p:txBody>
      </p:sp>
    </p:spTree>
    <p:extLst>
      <p:ext uri="{BB962C8B-B14F-4D97-AF65-F5344CB8AC3E}">
        <p14:creationId xmlns:p14="http://schemas.microsoft.com/office/powerpoint/2010/main" val="1258143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1086A-41F2-45A3-825F-6E1AA81DB3C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10A495-D09F-4E80-8E19-B7D5553605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D33505-A716-4CBD-8102-B3D8C00AE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1304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  Údržba cesty, užívání, podnikání, podpora, ohledy na životní prostředí, daně (dopravní politika) </vt:lpstr>
      <vt:lpstr>Výstavba cesty a zázemí (infrastruktury) </vt:lpstr>
      <vt:lpstr>Spojení a oddělení cesty/zázemí a provozu </vt:lpstr>
      <vt:lpstr>Rozložení nákladů</vt:lpstr>
      <vt:lpstr>Doprava pro vlastní potřebu  </vt:lpstr>
      <vt:lpstr>Přeprava jako možnost živit se a vydělávat </vt:lpstr>
      <vt:lpstr>Trend demonopolizace </vt:lpstr>
      <vt:lpstr>Osobní a nákladní silniční doprava </vt:lpstr>
      <vt:lpstr>Železniční, letecká, říční, námořní </vt:lpstr>
      <vt:lpstr>Vnitrostátní a mezinárodní doprava / přeprava</vt:lpstr>
      <vt:lpstr>Evropská unie a Světová obchodní organizace</vt:lpstr>
      <vt:lpstr>Dopravní obsluha jako závazek </vt:lpstr>
      <vt:lpstr>Dotace na dopravní obslužnost </vt:lpstr>
      <vt:lpstr>Zajištění dopravy pro obyvatelstvo </vt:lpstr>
      <vt:lpstr>Soutěž jednotlivých dopravců </vt:lpstr>
      <vt:lpstr>Zajištění vstupů, zejména paliv  </vt:lpstr>
      <vt:lpstr>Lokální environmentální problémy</vt:lpstr>
      <vt:lpstr>Globální environmentální problémy</vt:lpstr>
      <vt:lpstr>Zdanění dopravy a přepravy </vt:lpstr>
      <vt:lpstr>Celková bilance – pro stát a jeho rozpočet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85</cp:revision>
  <dcterms:created xsi:type="dcterms:W3CDTF">2020-06-18T17:09:26Z</dcterms:created>
  <dcterms:modified xsi:type="dcterms:W3CDTF">2022-05-30T16:15:00Z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