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DD3CC4-8559-4324-9CD2-9E464B582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1F2D7DD-CBBB-4EC5-98C2-68F2F78F2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C5AFB2-184C-49A3-9AD5-687BADBD2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3D7A-5595-45D6-A50D-1D5DB0CF82A1}" type="datetimeFigureOut">
              <a:rPr lang="cs-CZ" smtClean="0"/>
              <a:t>20.2.2021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4AFEFD-8051-44FE-9987-9F71C8691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9FFB21-2361-4F5C-B48E-65BEBD49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B3C7-2E30-4E25-8BBB-C31267F7F7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4618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27C389-27B2-44D7-86D2-4528E1874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BA59638-C5B6-46D5-96A6-B9E6B47B1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845651-C70D-4C10-8FCD-9EF345671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3D7A-5595-45D6-A50D-1D5DB0CF82A1}" type="datetimeFigureOut">
              <a:rPr lang="cs-CZ" smtClean="0"/>
              <a:t>20.2.2021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4B816C-AEAF-41D1-8821-D35D3A7D4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44A02D-0A2B-4AEF-AEB9-7762B008D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B3C7-2E30-4E25-8BBB-C31267F7F7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1083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EDBC500-ECF2-4F12-AA98-F2EAADC110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7E6FC94-957D-471F-AD29-DAD4C15999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D29D9D-46B7-4CC1-86A4-7BC2186D6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3D7A-5595-45D6-A50D-1D5DB0CF82A1}" type="datetimeFigureOut">
              <a:rPr lang="cs-CZ" smtClean="0"/>
              <a:t>20.2.2021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42DE3B-FD70-4915-8037-973CC3C85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A485F3-1C59-4819-950F-2FBAF5FC3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B3C7-2E30-4E25-8BBB-C31267F7F7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1238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88A392-BEF0-48F0-8561-9D9D1FE1C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8589F64-E422-46C2-96CB-1E0BCB25B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71EB68-6C1F-4C9E-8B0A-E4F052DBE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3D7A-5595-45D6-A50D-1D5DB0CF82A1}" type="datetimeFigureOut">
              <a:rPr lang="cs-CZ" smtClean="0"/>
              <a:t>20.2.2021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C80F32-ABA3-477B-9AC8-2FF97F243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416132-D706-4DD9-ACB2-3018D345C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B3C7-2E30-4E25-8BBB-C31267F7F7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5455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02E60D-6374-4D76-BD13-F26830445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45A2EA9-C444-418F-93AD-19695C410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F3BB2B-544C-462D-B70F-50D1047E7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3D7A-5595-45D6-A50D-1D5DB0CF82A1}" type="datetimeFigureOut">
              <a:rPr lang="cs-CZ" smtClean="0"/>
              <a:t>20.2.2021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1F3F88-952A-4DA1-BD3C-B8F08AB49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FEC81D-6DC2-47DF-834F-7A2DF3028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B3C7-2E30-4E25-8BBB-C31267F7F7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9203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F2EB33-77AC-4194-8E3B-98866F09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085B562-7827-4743-812F-69063453F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6643093-7B0F-41FE-8136-54780D8D6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4792CE3-DC8A-4A86-9E2B-47882A502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3D7A-5595-45D6-A50D-1D5DB0CF82A1}" type="datetimeFigureOut">
              <a:rPr lang="cs-CZ" smtClean="0"/>
              <a:t>20.2.2021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3D1422-5DA5-426F-8C00-9EF9DD9A7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73CCDDF-5FB4-40CA-A064-D2B7B647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B3C7-2E30-4E25-8BBB-C31267F7F7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147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6AD127-618F-4976-9B7B-690916B97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2E04A92-8E73-442D-AF13-3D69DFDF6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A068B7E-7249-4409-B141-8257F4999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EABBB34-3719-45AC-996E-948927058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20817079-D7D1-4B98-91C2-E46083CEFC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357F0EE-4BC1-48EC-AFB9-E662CCFB9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3D7A-5595-45D6-A50D-1D5DB0CF82A1}" type="datetimeFigureOut">
              <a:rPr lang="cs-CZ" smtClean="0"/>
              <a:t>20.2.2021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6414B30-5A8A-47D0-859A-A6A62B90D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4B90C62-BFE7-4465-9656-F858C85D4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B3C7-2E30-4E25-8BBB-C31267F7F7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5786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3521CF-1EB0-46D4-B48A-E0C13B498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A98203A-75F7-4A93-8E88-556C2A590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3D7A-5595-45D6-A50D-1D5DB0CF82A1}" type="datetimeFigureOut">
              <a:rPr lang="cs-CZ" smtClean="0"/>
              <a:t>20.2.2021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FEEABCE-626E-4A27-A2A4-AF12929F5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95E8B39-F9EE-43DD-9DE9-667F228B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B3C7-2E30-4E25-8BBB-C31267F7F7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811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6BF2E3D-6722-44A7-85DA-CDFE0DFAC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3D7A-5595-45D6-A50D-1D5DB0CF82A1}" type="datetimeFigureOut">
              <a:rPr lang="cs-CZ" smtClean="0"/>
              <a:t>20.2.2021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FE1EA84-67CE-491F-9DC7-80AD66977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708F905-CC02-4957-A100-B3D91FFD9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B3C7-2E30-4E25-8BBB-C31267F7F7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4752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8BD9EF-DB26-4AE3-9376-AD29DDB09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E0F54C-5D17-4292-8AC1-7CE460836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C16A8FE-4C07-42F8-A88F-757F871583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A23396F-BC9B-4956-A31B-3632ADBC6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3D7A-5595-45D6-A50D-1D5DB0CF82A1}" type="datetimeFigureOut">
              <a:rPr lang="cs-CZ" smtClean="0"/>
              <a:t>20.2.2021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A8EC222-4A0A-462C-A745-0282B8B62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8B50005-06DE-4825-8E63-869F944A5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B3C7-2E30-4E25-8BBB-C31267F7F7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6961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D6590-7C9E-479D-BA43-B810F2C61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513F35E-B47B-461F-AC9E-8F3BAC6510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C64F25F-E796-4F3D-B75B-D1C0BA6C94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0C56A52-5037-4330-B255-730FE926B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3D7A-5595-45D6-A50D-1D5DB0CF82A1}" type="datetimeFigureOut">
              <a:rPr lang="cs-CZ" smtClean="0"/>
              <a:t>20.2.2021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03688C1-7BEA-4EE0-9458-2797FA2D0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4E81B79-D748-4FFF-BFF8-68D2C79B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BB3C7-2E30-4E25-8BBB-C31267F7F7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2798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1D7F4ED-9DDA-4401-ADB4-4DE8AAE70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50ECAAC-8BCB-41A9-987A-5ACA7C280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79CA9B-04F4-459F-8FC8-744F2C818B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23D7A-5595-45D6-A50D-1D5DB0CF82A1}" type="datetimeFigureOut">
              <a:rPr lang="cs-CZ" smtClean="0"/>
              <a:t>20.2.2021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87735C-2C69-4F61-8C43-968D0EBB3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793434-8470-4358-B514-2BE88AB4E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BB3C7-2E30-4E25-8BBB-C31267F7F7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092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hyperlink" Target="https://www.zakonyprolidi.cz/cs/1994-216#f1575935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F430C8-FDBA-44C4-AF53-7B9964ED7A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ROZHODCE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89D211C-B0F5-4234-AEA2-C1399D246D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PŘEDNÁŠKA Č. 2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8577465-60E0-4FE6-AEC9-440065BC4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83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030"/>
    </mc:Choice>
    <mc:Fallback>
      <p:transition spd="slow" advTm="174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3835AF-386D-4F59-98EA-55FA0B605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ROZHODČÍ SOUDY STÁLÉ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4E1D6A-C480-4F20-A362-45BBA7BA7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ROZHODČÍ SOUD PŘI HOSPODÁŘSKÉ A AGRÁRNÍ KOMOŘE ČR</a:t>
            </a:r>
          </a:p>
          <a:p>
            <a:endParaRPr lang="cs-CZ" dirty="0"/>
          </a:p>
          <a:p>
            <a:r>
              <a:rPr lang="cs-CZ" dirty="0"/>
              <a:t>ROZHODČÍ ŘÁD</a:t>
            </a:r>
          </a:p>
          <a:p>
            <a:endParaRPr lang="cs-CZ" dirty="0"/>
          </a:p>
          <a:p>
            <a:r>
              <a:rPr lang="cs-CZ" dirty="0"/>
              <a:t>LISTINA ROZHODCŮ </a:t>
            </a:r>
          </a:p>
          <a:p>
            <a:endParaRPr lang="cs-CZ" dirty="0"/>
          </a:p>
          <a:p>
            <a:r>
              <a:rPr lang="cs-CZ" dirty="0"/>
              <a:t>SAZEBNÍK 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406A681-7FC9-444D-8269-A8315B89B2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66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787"/>
    </mc:Choice>
    <mc:Fallback>
      <p:transition spd="slow" advTm="203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59C55D-358A-4704-9FFA-7248975F4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ROZHODČÍ SOUDY V ZAHRANIČÍ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9AD2E33-3070-46E5-95DC-1EE9CECEC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ROZHODČÍ SOUD PŘI MOK V PAŘÍŽI</a:t>
            </a:r>
          </a:p>
          <a:p>
            <a:endParaRPr lang="cs-CZ" dirty="0"/>
          </a:p>
          <a:p>
            <a:r>
              <a:rPr lang="cs-CZ" dirty="0"/>
              <a:t>DALŠÍ ROZHODČÍ SOUDY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21915B6-5AD1-4D27-99C7-81AACC0EE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48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889"/>
    </mc:Choice>
    <mc:Fallback>
      <p:transition spd="slow" advTm="158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0267AD-1BDB-48C1-8F08-FA5AA182BE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7D523D-316B-48E0-97A5-9C6B56C6CC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DĚKUJI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45A0239-794E-4A39-8FB0-AE678D268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48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67"/>
    </mc:Choice>
    <mc:Fallback>
      <p:transition spd="slow" advTm="25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3DBE5D-1E87-4647-9CA9-6F00F65A4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8DB04F-3BEA-4747-BC29-FF66A8C5F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1. ROZHODCE </a:t>
            </a:r>
          </a:p>
          <a:p>
            <a:r>
              <a:rPr lang="cs-CZ" dirty="0"/>
              <a:t>A) POJEM</a:t>
            </a:r>
          </a:p>
          <a:p>
            <a:r>
              <a:rPr lang="cs-CZ" dirty="0"/>
              <a:t>B) POŽADAVKY</a:t>
            </a:r>
          </a:p>
          <a:p>
            <a:r>
              <a:rPr lang="cs-CZ" dirty="0"/>
              <a:t>C) ZPŮSOB USTANOVENÍ</a:t>
            </a:r>
          </a:p>
          <a:p>
            <a:r>
              <a:rPr lang="cs-CZ" dirty="0"/>
              <a:t>2. ROZHODČÍ SENÁT </a:t>
            </a:r>
          </a:p>
          <a:p>
            <a:r>
              <a:rPr lang="cs-CZ" dirty="0"/>
              <a:t>A) POJEM</a:t>
            </a:r>
          </a:p>
          <a:p>
            <a:r>
              <a:rPr lang="cs-CZ" dirty="0"/>
              <a:t>B) USTANOVENÍ</a:t>
            </a:r>
          </a:p>
          <a:p>
            <a:r>
              <a:rPr lang="cs-CZ" dirty="0"/>
              <a:t>3. ROZHODČÍ SOUD </a:t>
            </a:r>
          </a:p>
          <a:p>
            <a:r>
              <a:rPr lang="cs-CZ" dirty="0"/>
              <a:t>4. ZÁSADA KOMPETENZ - KOMPETENZ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7344DC7-C1F3-4AF3-A9B9-DA8C86B44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50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85"/>
    </mc:Choice>
    <mc:Fallback>
      <p:transition spd="slow" advTm="27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59464D-48FE-4D8F-8FDD-FAD677BBC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ROZHODCE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381E578-A4AF-4D26-A81C-93A5764B1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PŘEDPOKLADY PRO VÝKON FUNKCE ROZHODCE: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A) EXISTENCE PLATNÉ ROZHODČÍ SMLOUVY</a:t>
            </a:r>
          </a:p>
          <a:p>
            <a:r>
              <a:rPr lang="cs-CZ" dirty="0"/>
              <a:t>B) SPLNĚNÍ PODMÍNEK KLADENÝCH NA OSOBU</a:t>
            </a:r>
          </a:p>
          <a:p>
            <a:r>
              <a:rPr lang="cs-CZ" dirty="0"/>
              <a:t>C) USTAVENÍ OSOBY JAKO ROZHODCE S TÍM, ŽE JDE O OSOBU FYZICKOU</a:t>
            </a:r>
          </a:p>
          <a:p>
            <a:r>
              <a:rPr lang="cs-CZ" dirty="0"/>
              <a:t>D) SOUHLAS OSOBY S USTAVENÍM JAKO ROZHODCE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84482E3-16CF-4714-A189-111834FC4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19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150"/>
    </mc:Choice>
    <mc:Fallback>
      <p:transition spd="slow" advTm="128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AF4E83-1294-41EB-877A-169BEB46E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PŘEDPOKLADY OSOBY  ROZHODCE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E039EF5-FB66-4DFA-A7A1-49FF3152A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§ 118 ZMPS – ZPŮSOBILOST CIZINCE BÝT ROZHODCEM – VAZBA NA JEHO ZPŮSOBILOST DLE LEX PATRIAE</a:t>
            </a:r>
          </a:p>
          <a:p>
            <a:endParaRPr lang="cs-CZ" dirty="0"/>
          </a:p>
          <a:p>
            <a:r>
              <a:rPr lang="cs-CZ" dirty="0"/>
              <a:t>§ 4  odst. 1 ZRŘ: </a:t>
            </a:r>
          </a:p>
          <a:p>
            <a:endParaRPr lang="cs-CZ" dirty="0"/>
          </a:p>
          <a:p>
            <a:r>
              <a:rPr lang="cs-CZ" dirty="0"/>
              <a:t>Rozhodcem může být občan České republiky, který je zletilý, bezúhonný a plně svéprávný, pokud zvláštní předpis</a:t>
            </a:r>
            <a:r>
              <a:rPr lang="cs-CZ" b="1" baseline="30000" dirty="0">
                <a:hlinkClick r:id="rId4"/>
              </a:rPr>
              <a:t>2</a:t>
            </a:r>
            <a:r>
              <a:rPr lang="cs-CZ" b="1" dirty="0">
                <a:hlinkClick r:id="rId4"/>
              </a:rPr>
              <a:t>)</a:t>
            </a:r>
            <a:r>
              <a:rPr lang="cs-CZ" dirty="0"/>
              <a:t> nestanoví jinak. 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0AB00C7-2DAD-4013-87A3-BB16567EAF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96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628"/>
    </mc:Choice>
    <mc:Fallback>
      <p:transition spd="slow" advTm="410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5D6448-AB31-4DF0-B592-181DC3BAC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OTÁZKY SOUVISEJÍCÍ S USTAVENÍM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6684AF-170E-45B5-AFDE-7FE9888E1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POČET – LICHÝ – SAMOROZHODCE – SENÁT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ROZHODČÍ LISTINY U STÁLÝCH ROZHODČÍCH SOUDŮ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C71256A-8A18-490E-86CD-B30223EB4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92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485"/>
    </mc:Choice>
    <mc:Fallback>
      <p:transition spd="slow" advTm="349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E39DBF-AAB7-413D-8A0D-0E717938F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ŘÁDNÉ A NÁHRADNÍ URČENÍ ROZHODCE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8E781C1-DFB9-4B47-80D8-578600270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ŘÁDNÉ</a:t>
            </a:r>
          </a:p>
          <a:p>
            <a:endParaRPr lang="cs-CZ" dirty="0"/>
          </a:p>
          <a:p>
            <a:r>
              <a:rPr lang="cs-CZ" dirty="0"/>
              <a:t>A) URČENÍ PŘÍMO V ROZHODČÍ SMLOUVĚ</a:t>
            </a:r>
          </a:p>
          <a:p>
            <a:r>
              <a:rPr lang="cs-CZ" dirty="0"/>
              <a:t>B) UVEDENÍM MECHANISMU V ROZHODČÍ SMLOUVĚ (I APPOINTING AUTHORITY)</a:t>
            </a:r>
          </a:p>
          <a:p>
            <a:r>
              <a:rPr lang="cs-CZ" dirty="0"/>
              <a:t>C) ÚPRAVA V ŘÁDU ROZHODČÍHO SOUDU </a:t>
            </a:r>
          </a:p>
          <a:p>
            <a:r>
              <a:rPr lang="cs-CZ" dirty="0"/>
              <a:t>D) ODKAZ NA ŘÁD ČI PŘIJETÍ VLASTNÍCH PRAVIDEL DLE § 19 ODST. 4</a:t>
            </a:r>
          </a:p>
          <a:p>
            <a:r>
              <a:rPr lang="cs-CZ" dirty="0"/>
              <a:t>E) POSTUP DLE ZÁKONA - § 7 ODST. 2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658E495-63C6-4B99-9DE8-60DC2A9A9D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7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763"/>
    </mc:Choice>
    <mc:Fallback>
      <p:transition spd="slow" advTm="398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E8B03C-BE1D-46B3-B647-D14D31CB6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ŘÁDNÉ A NÁHRADNÍ URČENÍ ROZHODCE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48E0A6-005E-47DA-9393-3982DA909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NÁHRADNÍ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JMENOVÁNÍ SOUDEM  - § 9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18FF165-D030-4B2E-94D9-DA1923C65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27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877"/>
    </mc:Choice>
    <mc:Fallback>
      <p:transition spd="slow" advTm="169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AC03E1-4DD7-456F-BAAB-AA378A0A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VYLOUČENÍ ROZHODCE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42C902-2C33-48E1-B936-D2D3C08AF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§8 ZRŘ</a:t>
            </a:r>
          </a:p>
          <a:p>
            <a:endParaRPr lang="cs-CZ" dirty="0"/>
          </a:p>
          <a:p>
            <a:r>
              <a:rPr lang="cs-CZ" dirty="0"/>
              <a:t>§ 10 ZRŘ</a:t>
            </a:r>
          </a:p>
          <a:p>
            <a:endParaRPr lang="cs-CZ" dirty="0"/>
          </a:p>
          <a:p>
            <a:r>
              <a:rPr lang="cs-CZ" dirty="0"/>
              <a:t>POSTUP: § 12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530B995-5F28-475C-BE3A-CF02BA771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9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072"/>
    </mc:Choice>
    <mc:Fallback>
      <p:transition spd="slow" advTm="233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D2EF2E-EA50-4766-BC94-1E8D57B74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ROZHODČÍ SENÁT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6F8673-8756-4591-8D13-447C50948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POČET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STANOVÍ STRANY, ŘÁD, ZÁKON, VYUŽITÍ SOUDU OBECNÉHO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CB8F0C8-BC50-40ED-8A8D-603C755ED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4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787"/>
    </mc:Choice>
    <mc:Fallback>
      <p:transition spd="slow" advTm="160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275</Words>
  <Application>Microsoft Office PowerPoint</Application>
  <PresentationFormat>Širokoúhlá obrazovka</PresentationFormat>
  <Paragraphs>71</Paragraphs>
  <Slides>12</Slides>
  <Notes>0</Notes>
  <HiddenSlides>0</HiddenSlides>
  <MMClips>12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ROZHODCE </vt:lpstr>
      <vt:lpstr>OSNOVA</vt:lpstr>
      <vt:lpstr>ROZHODCE </vt:lpstr>
      <vt:lpstr>PŘEDPOKLADY OSOBY  ROZHODCE</vt:lpstr>
      <vt:lpstr>DALŠÍ OTÁZKY SOUVISEJÍCÍ S USTAVENÍM</vt:lpstr>
      <vt:lpstr>ŘÁDNÉ A NÁHRADNÍ URČENÍ ROZHODCE</vt:lpstr>
      <vt:lpstr>ŘÁDNÉ A NÁHRADNÍ URČENÍ ROZHODCE</vt:lpstr>
      <vt:lpstr>VYLOUČENÍ ROZHODCE</vt:lpstr>
      <vt:lpstr>ROZHODČÍ SENÁT</vt:lpstr>
      <vt:lpstr>ROZHODČÍ SOUDY STÁLÉ</vt:lpstr>
      <vt:lpstr>ROZHODČÍ SOUDY V ZAHRANIČÍ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ZÁKLADNÍ INSTITUTY ROZHODČÍHO ŘÍZENÍ </dc:title>
  <dc:creator>Naděžda Rozehnalová</dc:creator>
  <cp:lastModifiedBy>Naděžda Rozehnalová</cp:lastModifiedBy>
  <cp:revision>9</cp:revision>
  <dcterms:created xsi:type="dcterms:W3CDTF">2021-02-20T11:58:48Z</dcterms:created>
  <dcterms:modified xsi:type="dcterms:W3CDTF">2021-02-20T16:27:02Z</dcterms:modified>
</cp:coreProperties>
</file>