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44"/>
  </p:notesMasterIdLst>
  <p:sldIdLst>
    <p:sldId id="257" r:id="rId6"/>
    <p:sldId id="258" r:id="rId7"/>
    <p:sldId id="326" r:id="rId8"/>
    <p:sldId id="313" r:id="rId9"/>
    <p:sldId id="315" r:id="rId10"/>
    <p:sldId id="288" r:id="rId11"/>
    <p:sldId id="260" r:id="rId12"/>
    <p:sldId id="333" r:id="rId13"/>
    <p:sldId id="330" r:id="rId14"/>
    <p:sldId id="261" r:id="rId15"/>
    <p:sldId id="320" r:id="rId16"/>
    <p:sldId id="321" r:id="rId17"/>
    <p:sldId id="322" r:id="rId18"/>
    <p:sldId id="332" r:id="rId19"/>
    <p:sldId id="331" r:id="rId20"/>
    <p:sldId id="329" r:id="rId21"/>
    <p:sldId id="262" r:id="rId22"/>
    <p:sldId id="264" r:id="rId23"/>
    <p:sldId id="265" r:id="rId24"/>
    <p:sldId id="266" r:id="rId25"/>
    <p:sldId id="267" r:id="rId26"/>
    <p:sldId id="286" r:id="rId27"/>
    <p:sldId id="263" r:id="rId28"/>
    <p:sldId id="268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9" r:id="rId37"/>
    <p:sldId id="280" r:id="rId38"/>
    <p:sldId id="281" r:id="rId39"/>
    <p:sldId id="282" r:id="rId40"/>
    <p:sldId id="283" r:id="rId41"/>
    <p:sldId id="284" r:id="rId42"/>
    <p:sldId id="334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viewProps" Target="view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B0A26-9B00-4C57-B907-7432DC691C89}" type="datetimeFigureOut">
              <a:rPr lang="cs-CZ" smtClean="0"/>
              <a:t>20.2.2021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AA9CC-A1E8-40E3-B696-4F894EE8C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562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Zástupný symbol pro obrázek snímku 1">
            <a:extLst>
              <a:ext uri="{FF2B5EF4-FFF2-40B4-BE49-F238E27FC236}">
                <a16:creationId xmlns:a16="http://schemas.microsoft.com/office/drawing/2014/main" id="{1A3E0A29-ABEA-4543-9AB7-6EB6F0926CE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Zástupný symbol pro poznámky 2">
            <a:extLst>
              <a:ext uri="{FF2B5EF4-FFF2-40B4-BE49-F238E27FC236}">
                <a16:creationId xmlns:a16="http://schemas.microsoft.com/office/drawing/2014/main" id="{739D8049-F4DF-4398-ADF1-FCD4CA25B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20836" name="Zástupný symbol pro číslo snímku 3">
            <a:extLst>
              <a:ext uri="{FF2B5EF4-FFF2-40B4-BE49-F238E27FC236}">
                <a16:creationId xmlns:a16="http://schemas.microsoft.com/office/drawing/2014/main" id="{D1393548-5B89-4902-8B13-4BEA41BF8B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5764D93-E8F2-4D5B-8673-8DF532910783}" type="slidenum">
              <a:rPr lang="cs-CZ" altLang="cs-CZ"/>
              <a:pPr algn="r"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Zástupný symbol pro obrázek snímku 1">
            <a:extLst>
              <a:ext uri="{FF2B5EF4-FFF2-40B4-BE49-F238E27FC236}">
                <a16:creationId xmlns:a16="http://schemas.microsoft.com/office/drawing/2014/main" id="{AEBB0192-A26F-4180-AE36-6D6D5A7519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Zástupný symbol pro poznámky 2">
            <a:extLst>
              <a:ext uri="{FF2B5EF4-FFF2-40B4-BE49-F238E27FC236}">
                <a16:creationId xmlns:a16="http://schemas.microsoft.com/office/drawing/2014/main" id="{6ECCD320-7AFD-4AFF-A3AA-DAE83B4DC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21860" name="Zástupný symbol pro číslo snímku 3">
            <a:extLst>
              <a:ext uri="{FF2B5EF4-FFF2-40B4-BE49-F238E27FC236}">
                <a16:creationId xmlns:a16="http://schemas.microsoft.com/office/drawing/2014/main" id="{EA51F03D-23C0-4308-AF76-A930F9050C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47A0D94-D46E-4154-A6A7-A0C21D9A88F6}" type="slidenum">
              <a:rPr lang="cs-CZ" altLang="cs-CZ"/>
              <a:pPr algn="r" eaLnBrk="1" hangingPunct="1"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492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-6350"/>
            <a:ext cx="12192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5" name="Picture 7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554567" y="-63500"/>
            <a:ext cx="3119967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431801"/>
            <a:ext cx="7188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8521701" y="2457450"/>
            <a:ext cx="3670300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6800" y="3860800"/>
            <a:ext cx="7958667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06800" y="3141663"/>
            <a:ext cx="7958667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606800" y="6442075"/>
            <a:ext cx="6614584" cy="2794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C042EB-1957-4CF8-A1B1-A7E5FA0EC46B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25CFDF-8D71-4B9C-A9A2-E91C06F9F24F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78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8E30D5-3C86-4F92-A1C6-01D961EA025A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09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-6350"/>
            <a:ext cx="12192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Picture 7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554567" y="-63500"/>
            <a:ext cx="3119967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431801"/>
            <a:ext cx="7188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8521701" y="2457450"/>
            <a:ext cx="3670300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6800" y="3860800"/>
            <a:ext cx="7958667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06800" y="3141663"/>
            <a:ext cx="7958667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606800" y="6442075"/>
            <a:ext cx="6614584" cy="2794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4B156A-675F-428D-9394-B59EBB39498D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539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0003C3-7036-4C04-907F-4519EBE595A4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298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697DE5-80D6-4D1F-A3E2-CA8C2C60419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145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772704-1579-4FEE-8AC0-BC492BA53D0D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155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50C399-F641-4C22-B916-B66912506A4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6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EFED6-21E2-4FA6-81E4-960D3550220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200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5467176-3E41-421C-9DA8-D4D0F25C8AFB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647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CC1841F-170A-4138-BD0C-2985007A69EE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9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A18C87-8C90-4E6A-AC44-A1065D02B585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3987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C92544-3626-4814-9D7B-814212996EA5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164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FBDE8E-2BA3-44C8-8F8D-5D3977290590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000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6ACE5EC-AAB5-4C51-BD02-E0342572D23B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200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-6350"/>
            <a:ext cx="12192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Picture 7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554567" y="-63500"/>
            <a:ext cx="3119967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431801"/>
            <a:ext cx="7188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8521701" y="2457450"/>
            <a:ext cx="3670300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6800" y="3860800"/>
            <a:ext cx="7958667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06800" y="3141663"/>
            <a:ext cx="7958667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606800" y="6442075"/>
            <a:ext cx="6614584" cy="2794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4B156A-675F-428D-9394-B59EBB39498D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7722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0003C3-7036-4C04-907F-4519EBE595A4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0017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697DE5-80D6-4D1F-A3E2-CA8C2C60419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0214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772704-1579-4FEE-8AC0-BC492BA53D0D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28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50C399-F641-4C22-B916-B66912506A4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6081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EFED6-21E2-4FA6-81E4-960D3550220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4734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5467176-3E41-421C-9DA8-D4D0F25C8AFB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69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17B3E5-6620-4976-9441-8B4F181D3C44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101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CC1841F-170A-4138-BD0C-2985007A69EE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0582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C92544-3626-4814-9D7B-814212996EA5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6939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FBDE8E-2BA3-44C8-8F8D-5D3977290590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9565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6ACE5EC-AAB5-4C51-BD02-E0342572D23B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5689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-6350"/>
            <a:ext cx="12192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Picture 7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554567" y="-63500"/>
            <a:ext cx="3119967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431801"/>
            <a:ext cx="7188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8521701" y="2457450"/>
            <a:ext cx="3670300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6800" y="3860800"/>
            <a:ext cx="7958667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06800" y="3141663"/>
            <a:ext cx="7958667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606800" y="6442075"/>
            <a:ext cx="6614584" cy="2794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4B156A-675F-428D-9394-B59EBB39498D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1080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0003C3-7036-4C04-907F-4519EBE595A4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8750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697DE5-80D6-4D1F-A3E2-CA8C2C60419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9634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772704-1579-4FEE-8AC0-BC492BA53D0D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1556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50C399-F641-4C22-B916-B66912506A4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2166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EFED6-21E2-4FA6-81E4-960D3550220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01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164361-E2EE-46DD-A182-5CD266D24528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453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5467176-3E41-421C-9DA8-D4D0F25C8AFB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93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CC1841F-170A-4138-BD0C-2985007A69EE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8787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C92544-3626-4814-9D7B-814212996EA5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1608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FBDE8E-2BA3-44C8-8F8D-5D3977290590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0561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6ACE5EC-AAB5-4C51-BD02-E0342572D23B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5857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-6350"/>
            <a:ext cx="12192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Picture 7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554567" y="-63500"/>
            <a:ext cx="3119967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431801"/>
            <a:ext cx="7188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8521701" y="2457450"/>
            <a:ext cx="3670300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6800" y="3860800"/>
            <a:ext cx="7958667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06800" y="3141663"/>
            <a:ext cx="7958667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606800" y="6442075"/>
            <a:ext cx="6614584" cy="2794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4B156A-675F-428D-9394-B59EBB39498D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9185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0003C3-7036-4C04-907F-4519EBE595A4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42196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697DE5-80D6-4D1F-A3E2-CA8C2C60419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653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772704-1579-4FEE-8AC0-BC492BA53D0D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0404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50C399-F641-4C22-B916-B66912506A4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32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2C9427-7A8B-4402-BE63-220B8E8404C0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899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EFED6-21E2-4FA6-81E4-960D3550220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5211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5467176-3E41-421C-9DA8-D4D0F25C8AFB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354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CC1841F-170A-4138-BD0C-2985007A69EE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2368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C92544-3626-4814-9D7B-814212996EA5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96796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FBDE8E-2BA3-44C8-8F8D-5D3977290590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7396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6ACE5EC-AAB5-4C51-BD02-E0342572D23B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69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FDEA4A-1CAB-4049-87D2-B430FBDEE9D4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50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2EEA77-B8AE-4F34-B43B-BED984D6BC9E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70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7741F7-627F-425D-B44C-99877C1F8587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74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607D60-B311-4695-BD07-0CAB72DF40FE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65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-6350"/>
            <a:ext cx="12192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98034" y="6442076"/>
            <a:ext cx="9116484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rebuchet MS" panose="020B0603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8BB6FD-6AB9-4D34-BA8A-55749655A438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8784167" y="161925"/>
            <a:ext cx="28807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srgbClr val="68676C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www.law.muni.cz</a:t>
            </a:r>
          </a:p>
        </p:txBody>
      </p:sp>
      <p:pic>
        <p:nvPicPr>
          <p:cNvPr id="3080" name="Picture 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14313"/>
            <a:ext cx="323003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67" y="-6350"/>
            <a:ext cx="3119967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8521701" y="819150"/>
            <a:ext cx="3670300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024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-6350"/>
            <a:ext cx="12192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98034" y="6442076"/>
            <a:ext cx="9116484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rebuchet MS" panose="020B0603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4DC91E-084B-448E-B97C-5A8284DC7629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8784167" y="161925"/>
            <a:ext cx="288078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srgbClr val="68676C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www.law.muni.cz</a:t>
            </a:r>
          </a:p>
        </p:txBody>
      </p:sp>
      <p:pic>
        <p:nvPicPr>
          <p:cNvPr id="1032" name="Picture 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14313"/>
            <a:ext cx="323003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67" y="-6350"/>
            <a:ext cx="3119967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8521701" y="819150"/>
            <a:ext cx="3670300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36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-6350"/>
            <a:ext cx="12192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98034" y="6442076"/>
            <a:ext cx="9116484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rebuchet MS" panose="020B0603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4DC91E-084B-448E-B97C-5A8284DC7629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8784167" y="161925"/>
            <a:ext cx="288078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srgbClr val="68676C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www.law.muni.cz</a:t>
            </a:r>
          </a:p>
        </p:txBody>
      </p:sp>
      <p:pic>
        <p:nvPicPr>
          <p:cNvPr id="1032" name="Picture 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14313"/>
            <a:ext cx="323003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67" y="-6350"/>
            <a:ext cx="3119967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8521701" y="819150"/>
            <a:ext cx="3670300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810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-6350"/>
            <a:ext cx="12192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98034" y="6442076"/>
            <a:ext cx="9116484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rebuchet MS" panose="020B0603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4DC91E-084B-448E-B97C-5A8284DC7629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8784167" y="161925"/>
            <a:ext cx="288078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srgbClr val="68676C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www.law.muni.cz</a:t>
            </a:r>
          </a:p>
        </p:txBody>
      </p:sp>
      <p:pic>
        <p:nvPicPr>
          <p:cNvPr id="1032" name="Picture 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14313"/>
            <a:ext cx="323003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67" y="-6350"/>
            <a:ext cx="3119967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8521701" y="819150"/>
            <a:ext cx="3670300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87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-6350"/>
            <a:ext cx="12192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98034" y="6442076"/>
            <a:ext cx="9116484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rebuchet MS" panose="020B0603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4DC91E-084B-448E-B97C-5A8284DC7629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8784167" y="161925"/>
            <a:ext cx="288078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srgbClr val="68676C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www.law.muni.cz</a:t>
            </a:r>
          </a:p>
        </p:txBody>
      </p:sp>
      <p:pic>
        <p:nvPicPr>
          <p:cNvPr id="1032" name="Picture 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14313"/>
            <a:ext cx="323003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67" y="-6350"/>
            <a:ext cx="3119967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8521701" y="819150"/>
            <a:ext cx="3670300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498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6800" y="3860800"/>
            <a:ext cx="7958667" cy="2783840"/>
          </a:xfrm>
        </p:spPr>
        <p:txBody>
          <a:bodyPr/>
          <a:lstStyle/>
          <a:p>
            <a:pPr eaLnBrk="1" hangingPunct="1"/>
            <a:br>
              <a:rPr lang="cs-CZ" altLang="cs-CZ" sz="4200" dirty="0"/>
            </a:br>
            <a:r>
              <a:rPr lang="cs-CZ" altLang="cs-CZ" sz="4200" dirty="0"/>
              <a:t>ŘEŠENÍ SPORŮ V MEZINÁRODNÍM OBCHODĚ</a:t>
            </a:r>
            <a:br>
              <a:rPr lang="cs-CZ" altLang="cs-CZ" sz="4200" dirty="0"/>
            </a:br>
            <a:br>
              <a:rPr lang="cs-CZ" altLang="cs-CZ" sz="4200" dirty="0"/>
            </a:br>
            <a:endParaRPr lang="cs-CZ" altLang="cs-CZ" sz="4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8080904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6437" y="1773239"/>
            <a:ext cx="10846914" cy="4644978"/>
          </a:xfrm>
        </p:spPr>
        <p:txBody>
          <a:bodyPr/>
          <a:lstStyle/>
          <a:p>
            <a:pPr marL="457200" lvl="1" indent="0" eaLnBrk="1" hangingPunct="1"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ADR v obchodních věcech, ADR v neobchodních věcech</a:t>
            </a:r>
          </a:p>
          <a:p>
            <a:pPr lvl="1" eaLnBrk="1" hangingPunct="1"/>
            <a:r>
              <a:rPr lang="cs-CZ" altLang="cs-CZ" sz="2400" dirty="0">
                <a:solidFill>
                  <a:srgbClr val="000000"/>
                </a:solidFill>
              </a:rPr>
              <a:t>Rozvoj v rámci autonomie vůle stran</a:t>
            </a:r>
          </a:p>
          <a:p>
            <a:pPr marL="0" indent="0">
              <a:buNone/>
            </a:pPr>
            <a:r>
              <a:rPr lang="cs-CZ" dirty="0"/>
              <a:t>  MEDIACE, KONCILIACE, MED ARB……………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PODSTATA: OSOBA TŘETÍ BEZ VAZEB NA STRANY HLEDÁ SMÍRNÉ ŘEŠENÍ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 RÁMCI AUTONOMIE VŮLE STRAN SI LZE VYTVOŘIT JAKOUKOLI TAKTIKU PRO DOSAŽENÍ DOHODY A TAKÉ JI JAKKOLI NAZVAT</a:t>
            </a:r>
          </a:p>
          <a:p>
            <a:endParaRPr lang="cs-CZ" dirty="0"/>
          </a:p>
          <a:p>
            <a:r>
              <a:rPr lang="cs-CZ" dirty="0"/>
              <a:t>MARKETINGOVÝ TAH? – PROČ 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051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801D29BA-473B-4AD9-A17E-8816171F7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MEDIACE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5EF2A057-6634-40FA-AFC0-8F80C524B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113" y="1773238"/>
            <a:ext cx="7772400" cy="4779962"/>
          </a:xfrm>
        </p:spPr>
        <p:txBody>
          <a:bodyPr/>
          <a:lstStyle/>
          <a:p>
            <a:r>
              <a:rPr lang="cs-CZ" altLang="cs-CZ"/>
              <a:t>TŘETÍ, NEUTRÁLNÍ STRANA – MEDIÁTOR – SE SNAŽÍ POMOCI STRANÁM DOSÁHNOUT VZÁJEMNĚ VHODNÉ A PŘIJATELNÉ ŘEŠENÍ</a:t>
            </a:r>
          </a:p>
          <a:p>
            <a:endParaRPr lang="cs-CZ" altLang="cs-CZ"/>
          </a:p>
          <a:p>
            <a:r>
              <a:rPr lang="cs-CZ" altLang="cs-CZ"/>
              <a:t>NEMÁ PRAVOMOC VYDAT ZÁVAZNÉ ROZHODNUTÍ </a:t>
            </a:r>
          </a:p>
          <a:p>
            <a:endParaRPr lang="cs-CZ" altLang="cs-CZ"/>
          </a:p>
          <a:p>
            <a:r>
              <a:rPr lang="cs-CZ" altLang="cs-CZ"/>
              <a:t>KDO POSKYTUJE – KANCELÁŘE, MEZINÁRODNÍ ORGANIZACE, JEDINCI, SVAZY …………</a:t>
            </a:r>
          </a:p>
          <a:p>
            <a:endParaRPr lang="cs-CZ" altLang="cs-CZ"/>
          </a:p>
          <a:p>
            <a:r>
              <a:rPr lang="cs-CZ" altLang="cs-CZ"/>
              <a:t>ZAJÍMAVÝ ODKAZ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cs-CZ"/>
              <a:t>http://www.wipo.int/amc/en/mediation/what-mediation.html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00ED8E23-BB96-4738-AD70-B1F0589EB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KONCILIACE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D982CB45-9416-4AD3-8F87-746DAC8C4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 NĚKTERÝCH PŘÍPADECH POVAŽOVANÉ ZA SYNONYMUM MEDIACE</a:t>
            </a:r>
          </a:p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JINAK: PONĚKUD ROZDÍLNÁ PODOBA JEDNÁNÍ, AKTIVNĚJŠÍ ČINNOST KONCILIÁTORA </a:t>
            </a:r>
          </a:p>
          <a:p>
            <a:endParaRPr lang="cs-CZ" altLang="cs-CZ"/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r>
              <a:rPr lang="cs-CZ" altLang="cs-CZ"/>
              <a:t>KDO: STEJNÉ JAKO U MEDIACE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18F367A8-C3EF-494A-B67B-998BF8807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MINI TRIAL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82055398-A210-43A5-B545-E274D6629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RYCHLÁ METODA ZACHOVÁVAJÍCÍ EKONOMICKÉ VAZBY</a:t>
            </a:r>
          </a:p>
          <a:p>
            <a:endParaRPr lang="cs-CZ" altLang="cs-CZ"/>
          </a:p>
          <a:p>
            <a:r>
              <a:rPr lang="cs-CZ" altLang="cs-CZ"/>
              <a:t>STRANY ÚČASTNY SVÝM NEJVYŠŠÍM MANAGEMENTEM</a:t>
            </a:r>
          </a:p>
          <a:p>
            <a:endParaRPr lang="cs-CZ" altLang="cs-CZ"/>
          </a:p>
          <a:p>
            <a:r>
              <a:rPr lang="cs-CZ" altLang="cs-CZ"/>
              <a:t>INSTITUCE – NAPŘ. VIZ NÍŽE CEPANI – DODÁVÁ ZPROSTŘEDKOVATELE</a:t>
            </a:r>
          </a:p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ZAJÍMAVÝ ODKAZ</a:t>
            </a:r>
          </a:p>
          <a:p>
            <a:r>
              <a:rPr lang="cs-CZ" altLang="cs-CZ"/>
              <a:t>http://www.cepani.be</a:t>
            </a:r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C588A94F-587C-4E4D-AB38-E17A7763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PŘECHODOVÉ FORMY 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C92648D9-F562-487E-892E-5B2CCFA54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113" y="2209801"/>
            <a:ext cx="7772400" cy="3921125"/>
          </a:xfrm>
        </p:spPr>
        <p:txBody>
          <a:bodyPr/>
          <a:lstStyle/>
          <a:p>
            <a:r>
              <a:rPr lang="cs-CZ" altLang="cs-CZ"/>
              <a:t>MED – ARB (MEDIATION-ARBITRATIO)</a:t>
            </a:r>
          </a:p>
          <a:p>
            <a:endParaRPr lang="cs-CZ" altLang="cs-CZ"/>
          </a:p>
          <a:p>
            <a:r>
              <a:rPr lang="cs-CZ" altLang="cs-CZ" sz="2000" i="1"/>
              <a:t>VZOR DOLOŽKY: „VEŠKERÉ SPORY VZNIKLÉ Z TÉTO SMLOUVY BUDOU ŘEŠENY V RÁMCI MEDIACE NABÍZENÉ INSTITUCÍ ABC. POKUD STRANY NEDOSÁHNOU ŘEŠENÍ DO 30 DNŮ, MĚNÍ SE OPRÁVNĚNÍ MEDIÁTORA NA OPRÁVNĚNÍ SPOR ROZHODNOUT V RÁMCI ROZHODČÍHO ŘÍZENÍ“.</a:t>
            </a:r>
          </a:p>
          <a:p>
            <a:endParaRPr lang="cs-CZ" altLang="cs-CZ" sz="2000" i="1"/>
          </a:p>
          <a:p>
            <a:r>
              <a:rPr lang="cs-CZ" altLang="cs-CZ" b="1"/>
              <a:t>PROBLÉMY</a:t>
            </a:r>
            <a:r>
              <a:rPr lang="cs-CZ" altLang="cs-CZ"/>
              <a:t>: NEREALIZOVATELNÉ Z POHLEDU NĚKTERÝCH PRÁVNÍCH ÚPRAV. NAPŘ. I ČR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F298BB8-6C04-4418-B472-2469ECA6D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ZÁVĚR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9C5C174E-5EF3-46E3-A515-9BF0E1155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NUTNÁ DOHODA </a:t>
            </a:r>
            <a:r>
              <a:rPr lang="cs-CZ" altLang="cs-CZ" i="1"/>
              <a:t>(STRANY SE ZAVAZUJÍ PŘEDLOŽIT SVŮJ SPOR MEDIÁTOROVI USTANOVENÉMU V SOULADU S PRAVIDLY CENTRA PRO ŘEŠENÍ SPORŮ WIPO“)</a:t>
            </a:r>
          </a:p>
          <a:p>
            <a:endParaRPr lang="cs-CZ" altLang="cs-CZ" i="1"/>
          </a:p>
          <a:p>
            <a:r>
              <a:rPr lang="cs-CZ" altLang="cs-CZ"/>
              <a:t>NUTNÁ DOBROVOLNOST V PODŘÍZENÍ SE PROCESU</a:t>
            </a:r>
          </a:p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NUTNOST PODŘÍZENÍ SE DOSAŽENÉ DOHODĚ. EXEKUČNÍ TITUL SPÍŠE VÝJIMKOU – NOTÁŘSKÝ ZÁPIS…………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Nadpis 1">
            <a:extLst>
              <a:ext uri="{FF2B5EF4-FFF2-40B4-BE49-F238E27FC236}">
                <a16:creationId xmlns:a16="http://schemas.microsoft.com/office/drawing/2014/main" id="{075CC13D-3D08-451C-9E3A-80714AD04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FORMULACE</a:t>
            </a:r>
          </a:p>
        </p:txBody>
      </p:sp>
      <p:sp>
        <p:nvSpPr>
          <p:cNvPr id="94211" name="Zástupný symbol pro obsah 2">
            <a:extLst>
              <a:ext uri="{FF2B5EF4-FFF2-40B4-BE49-F238E27FC236}">
                <a16:creationId xmlns:a16="http://schemas.microsoft.com/office/drawing/2014/main" id="{81118DF7-0E47-4456-9CEE-B30F79F00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9" y="1773238"/>
            <a:ext cx="8493125" cy="4679950"/>
          </a:xfrm>
        </p:spPr>
        <p:txBody>
          <a:bodyPr/>
          <a:lstStyle/>
          <a:p>
            <a:endParaRPr lang="cs-CZ" altLang="cs-CZ"/>
          </a:p>
          <a:p>
            <a:r>
              <a:rPr lang="cs-CZ" altLang="cs-CZ"/>
              <a:t>VEŠKERÉ SPORY VZNIKLÉ MEZI STRANAMI BUDOU ŘEŠENY SMÍRNĚ VYBRANÝM MEDIÁTOREM.</a:t>
            </a:r>
          </a:p>
          <a:p>
            <a:endParaRPr lang="cs-CZ" altLang="cs-CZ"/>
          </a:p>
          <a:p>
            <a:r>
              <a:rPr lang="cs-CZ" altLang="cs-CZ"/>
              <a:t>VEŠKERÉ SPORY VZNIKLÉ MEZI STRANAMI BUDOU ŘEŠENY V RÁMCI KONCILIACE REALIZOVANÉ RS MOK V PAŘÍŽI.</a:t>
            </a:r>
          </a:p>
          <a:p>
            <a:endParaRPr lang="cs-CZ" altLang="cs-CZ"/>
          </a:p>
          <a:p>
            <a:r>
              <a:rPr lang="cs-CZ" altLang="cs-CZ"/>
              <a:t>STRANY DÁVAJÍ URČENÉMU EXPERTOVI KONEČNÝM ZPŮSOBEM ŘEŠIT SPORY TECHNICKÉHO RÁZU VZNIKLÉ PŘI VÝSTAVBĚ OBJEKTU.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292B61-198F-4388-99BA-4904D45D72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Tereza Kyselovská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9A0187-B657-4233-B880-2C8F9D7B28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EDDFCF-391D-414D-88E6-1BBB6CE2424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Iniciativy EU v oblasti ADR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2008 – Směrnice Evropského parlamentu a Rady</a:t>
            </a:r>
          </a:p>
          <a:p>
            <a:pPr marL="0" indent="0">
              <a:buNone/>
            </a:pPr>
            <a:r>
              <a:rPr lang="cs-CZ" cap="small" dirty="0"/>
              <a:t>2008/52/ES ze dne 21. května 2008 o některých</a:t>
            </a:r>
          </a:p>
          <a:p>
            <a:pPr marL="0" indent="0">
              <a:buNone/>
            </a:pPr>
            <a:r>
              <a:rPr lang="cs-CZ" cap="small" dirty="0"/>
              <a:t>aspektech mediace v občanských a obchodních věcech</a:t>
            </a:r>
          </a:p>
          <a:p>
            <a:endParaRPr lang="cs-CZ" cap="small" dirty="0"/>
          </a:p>
          <a:p>
            <a:r>
              <a:rPr lang="cs-CZ" cap="small" dirty="0"/>
              <a:t>usnadnit přístup k alternativnímu řešení sporů a</a:t>
            </a:r>
          </a:p>
          <a:p>
            <a:r>
              <a:rPr lang="cs-CZ" cap="small" dirty="0"/>
              <a:t>podporovat smírné řešení sporů</a:t>
            </a:r>
          </a:p>
          <a:p>
            <a:r>
              <a:rPr lang="cs-CZ" cap="small" dirty="0"/>
              <a:t>přeshraniční spory v občanských a obchodních věcech</a:t>
            </a:r>
          </a:p>
          <a:p>
            <a:r>
              <a:rPr lang="cs-CZ" cap="small" dirty="0"/>
              <a:t>(s výjimkou sporů týkajících se práv a povinností, o kterých</a:t>
            </a:r>
          </a:p>
          <a:p>
            <a:r>
              <a:rPr lang="cs-CZ" cap="small" dirty="0"/>
              <a:t>nemohou strany rozhodnout – rodinné či pracovní spory)</a:t>
            </a:r>
          </a:p>
          <a:p>
            <a:r>
              <a:rPr lang="cs-CZ" cap="small" dirty="0"/>
              <a:t>možnost uplatnit i na vnitrostátní spory</a:t>
            </a:r>
          </a:p>
        </p:txBody>
      </p:sp>
    </p:spTree>
    <p:extLst>
      <p:ext uri="{BB962C8B-B14F-4D97-AF65-F5344CB8AC3E}">
        <p14:creationId xmlns:p14="http://schemas.microsoft.com/office/powerpoint/2010/main" val="3364260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ZÁKONNÁ ÚPRAVA – REFLEXE V ČR – SMÍŠENÉ ADR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č. 202/2012 Sb., o mediaci a o změně některých zákonů (dále jen zákon o mediaci)</a:t>
            </a:r>
          </a:p>
          <a:p>
            <a:endParaRPr lang="cs-CZ" altLang="cs-CZ" dirty="0"/>
          </a:p>
          <a:p>
            <a:r>
              <a:rPr lang="cs-CZ" altLang="cs-CZ" dirty="0"/>
              <a:t>ÚPRAVA RŮZNÝCH SEGMENTŮ BEZ ROZLIŠENÍ, TJ. NETRESTNÍ MEDIACE</a:t>
            </a:r>
          </a:p>
          <a:p>
            <a:endParaRPr lang="cs-CZ" altLang="cs-CZ" dirty="0"/>
          </a:p>
          <a:p>
            <a:r>
              <a:rPr lang="cs-CZ" altLang="cs-CZ" dirty="0"/>
              <a:t>PARADOX V NÁZVU. LZE REGULOVAT PRÁVNĚ MEDIACI?  NIKOLI. </a:t>
            </a:r>
          </a:p>
        </p:txBody>
      </p:sp>
    </p:spTree>
    <p:extLst>
      <p:ext uri="{BB962C8B-B14F-4D97-AF65-F5344CB8AC3E}">
        <p14:creationId xmlns:p14="http://schemas.microsoft.com/office/powerpoint/2010/main" val="2670924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CÍLEM  ÚPRAVY JE: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752600" y="1773238"/>
            <a:ext cx="8915400" cy="4856162"/>
          </a:xfrm>
        </p:spPr>
        <p:txBody>
          <a:bodyPr/>
          <a:lstStyle/>
          <a:p>
            <a:r>
              <a:rPr lang="cs-CZ" altLang="cs-CZ"/>
              <a:t>……..možnost rychle, efektivně, bez časové a ekonomické náročnosti a na základě dohody, tedy bez nepřátelských postojů, řešit konflikty a přitom:</a:t>
            </a:r>
          </a:p>
          <a:p>
            <a:r>
              <a:rPr lang="cs-CZ" altLang="cs-CZ"/>
              <a:t>mít pocit kontroly nad procesem řešení konfliktu a jeho výsledkem, </a:t>
            </a:r>
          </a:p>
          <a:p>
            <a:r>
              <a:rPr lang="cs-CZ" altLang="cs-CZ"/>
              <a:t>mít pocit emoční podpory, </a:t>
            </a:r>
          </a:p>
          <a:p>
            <a:r>
              <a:rPr lang="cs-CZ" altLang="cs-CZ"/>
              <a:t>mít pocit soukromí při řešení konfliktu a pocit uchovávání důvěrných informací, </a:t>
            </a:r>
          </a:p>
          <a:p>
            <a:r>
              <a:rPr lang="cs-CZ" altLang="cs-CZ"/>
              <a:t>mít možnost pochopit druhou stranu a možnost být sám pochopen, </a:t>
            </a:r>
          </a:p>
          <a:p>
            <a:r>
              <a:rPr lang="cs-CZ" altLang="cs-CZ"/>
              <a:t>mít možnost snížení napětí a zlepšení vzájemných vztahů, </a:t>
            </a:r>
          </a:p>
          <a:p>
            <a:r>
              <a:rPr lang="cs-CZ" altLang="cs-CZ"/>
              <a:t>mít možnost uchování prostoru pro další budoucí spolupráci. „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4527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1. OBECNĚ K ŘEŠENÍ SPORŮ </a:t>
            </a:r>
          </a:p>
          <a:p>
            <a:endParaRPr lang="cs-CZ" dirty="0"/>
          </a:p>
          <a:p>
            <a:r>
              <a:rPr lang="cs-CZ" dirty="0"/>
              <a:t>2. MEDIACE, KONCILIACE……….ANALÝZA</a:t>
            </a:r>
          </a:p>
          <a:p>
            <a:endParaRPr lang="cs-CZ" dirty="0"/>
          </a:p>
          <a:p>
            <a:r>
              <a:rPr lang="cs-CZ" dirty="0"/>
              <a:t>3. ROZHODČÍ ŘÍZENÍ DEFINICE</a:t>
            </a:r>
          </a:p>
          <a:p>
            <a:endParaRPr lang="cs-CZ" dirty="0"/>
          </a:p>
          <a:p>
            <a:r>
              <a:rPr lang="cs-CZ" dirty="0"/>
              <a:t>4. DOKTRÍNY ROZHODČÍHO ŘÍZENÍ</a:t>
            </a:r>
          </a:p>
          <a:p>
            <a:endParaRPr lang="cs-CZ" dirty="0"/>
          </a:p>
          <a:p>
            <a:r>
              <a:rPr lang="cs-CZ" dirty="0"/>
              <a:t>5. PRAMENY ROZHODČÍHO ŘÍZENÍ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086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PRŮBĚH MEDIACE Z POHLEDU PRÁVA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PODPIS SMLOUVY MEZI MEDIÁTOREM A STRANAMI (§ 4 ODST. 2)</a:t>
            </a:r>
          </a:p>
          <a:p>
            <a:endParaRPr lang="cs-CZ" altLang="cs-CZ" dirty="0"/>
          </a:p>
          <a:p>
            <a:r>
              <a:rPr lang="cs-CZ" altLang="cs-CZ" dirty="0"/>
              <a:t>VLIV NA BĚH LHŮT - §§ 32 A 33, PO DOBU MEDIACE NEBĚŽÍ, ZDE VÝSLOVNÁ ÚPRAVA OPĚT</a:t>
            </a:r>
          </a:p>
          <a:p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MEDIAČNÍ DOHODA -§ 6 – JEDEN ZE ZPŮSOBŮ UKONČENÍ MEDIACE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73137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UPRAVOVANÉ OTÁZKY 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výkon  mediace realizované „zapsanými“ mediátory,</a:t>
            </a:r>
          </a:p>
          <a:p>
            <a:endParaRPr lang="cs-CZ" altLang="cs-CZ"/>
          </a:p>
          <a:p>
            <a:r>
              <a:rPr lang="cs-CZ" altLang="cs-CZ"/>
              <a:t>požadavky na </a:t>
            </a:r>
            <a:r>
              <a:rPr lang="cs-CZ" altLang="cs-CZ" b="1"/>
              <a:t>osobu „zapsaného mediátora</a:t>
            </a:r>
            <a:r>
              <a:rPr lang="cs-CZ" altLang="cs-CZ"/>
              <a:t>“ a výkon dohledu státních orgánů nad její činností, resp. tam, kde se jedná o zapsaného mediátora advokáta upravuje vazby v rámci výkonu advokátní činnosti a činnost advokátní komory,</a:t>
            </a:r>
          </a:p>
          <a:p>
            <a:endParaRPr lang="cs-CZ" altLang="cs-CZ"/>
          </a:p>
          <a:p>
            <a:r>
              <a:rPr lang="cs-CZ" altLang="cs-CZ"/>
              <a:t>účinky právních úkonů realizovaných v průběhu mediace či v souvislosti s jejím průběhem a ukončením. 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0554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ROZHODČÍ ŘÍZENÍ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799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cap="small" dirty="0"/>
              <a:t>Dobrovolné postoupení řešení sporu neutrální třetí straně, </a:t>
            </a:r>
            <a:r>
              <a:rPr lang="cs-CZ" cap="small" dirty="0">
                <a:solidFill>
                  <a:schemeClr val="accent6"/>
                </a:solidFill>
              </a:rPr>
              <a:t>rozhodcům či rozhodčímu soudu</a:t>
            </a:r>
            <a:r>
              <a:rPr lang="cs-CZ" cap="small" dirty="0"/>
              <a:t> ( tj. soukromým</a:t>
            </a:r>
          </a:p>
          <a:p>
            <a:pPr marL="0" indent="0">
              <a:buNone/>
            </a:pPr>
            <a:r>
              <a:rPr lang="cs-CZ" cap="small" dirty="0"/>
              <a:t>osobám, nestátní instituci), která vydá po provedeném</a:t>
            </a:r>
          </a:p>
          <a:p>
            <a:pPr marL="0" indent="0">
              <a:buNone/>
            </a:pPr>
            <a:r>
              <a:rPr lang="cs-CZ" cap="small" dirty="0"/>
              <a:t>řízení závazné a vykonatelné </a:t>
            </a:r>
            <a:r>
              <a:rPr lang="cs-CZ" cap="small" dirty="0" err="1"/>
              <a:t>rozhodnutÍ</a:t>
            </a:r>
            <a:r>
              <a:rPr lang="cs-CZ" cap="small" dirty="0"/>
              <a:t> – ROZHODČÍ NÁLEZ. </a:t>
            </a:r>
          </a:p>
          <a:p>
            <a:pPr marL="0" indent="0">
              <a:buNone/>
            </a:pPr>
            <a:endParaRPr lang="cs-CZ" cap="small" dirty="0"/>
          </a:p>
          <a:p>
            <a:pPr marL="0" indent="0">
              <a:buNone/>
            </a:pPr>
            <a:r>
              <a:rPr lang="cs-CZ" cap="small" dirty="0"/>
              <a:t>MEZINÁRODNÍ PRVEK – MEZINÁRODNÍ ROZHODČÍ ŘÍZENÍ</a:t>
            </a:r>
          </a:p>
          <a:p>
            <a:pPr marL="0" indent="0">
              <a:buNone/>
            </a:pPr>
            <a:endParaRPr lang="cs-CZ" cap="small" dirty="0"/>
          </a:p>
          <a:p>
            <a:pPr marL="0" indent="0">
              <a:buNone/>
            </a:pPr>
            <a:r>
              <a:rPr lang="cs-CZ" cap="small" dirty="0"/>
              <a:t>PROBLÉMOVÝ VS. NEPROBLÉMOVÝ</a:t>
            </a:r>
          </a:p>
          <a:p>
            <a:pPr marL="0" indent="0">
              <a:buNone/>
            </a:pPr>
            <a:endParaRPr lang="cs-CZ" cap="small" dirty="0"/>
          </a:p>
          <a:p>
            <a:pPr marL="0" indent="0">
              <a:buNone/>
            </a:pPr>
            <a:endParaRPr lang="cs-CZ" cap="small" dirty="0"/>
          </a:p>
        </p:txBody>
      </p:sp>
    </p:spTree>
    <p:extLst>
      <p:ext uri="{BB962C8B-B14F-4D97-AF65-F5344CB8AC3E}">
        <p14:creationId xmlns:p14="http://schemas.microsoft.com/office/powerpoint/2010/main" val="1109546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VS. NEVÝHODY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ano</a:t>
            </a:r>
            <a:r>
              <a:rPr lang="cs-CZ" cap="smal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nižší formálnost,  flexibilita procesních</a:t>
            </a:r>
          </a:p>
          <a:p>
            <a:r>
              <a:rPr lang="cs-CZ" cap="smal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pravidel, rychlost – </a:t>
            </a:r>
            <a:r>
              <a:rPr lang="cs-CZ" cap="small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jednoinstančnost</a:t>
            </a:r>
            <a:r>
              <a:rPr lang="cs-CZ" cap="smal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výběr rozhodců,</a:t>
            </a:r>
          </a:p>
          <a:p>
            <a:r>
              <a:rPr lang="cs-CZ" cap="small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sudiště, PRO OBLAST MIMO EVROPSKÝ JUSTIČNÍ PROSTOR I LEPŠÍ VYKONATELNOST ROZHODNUTÍ</a:t>
            </a:r>
          </a:p>
          <a:p>
            <a:endParaRPr lang="cs-CZ" cap="small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cap="small" dirty="0">
              <a:solidFill>
                <a:srgbClr val="000000"/>
              </a:solidFill>
              <a:latin typeface="ArialMT"/>
            </a:endParaRPr>
          </a:p>
          <a:p>
            <a:endParaRPr lang="cs-CZ" cap="small" dirty="0">
              <a:solidFill>
                <a:srgbClr val="000000"/>
              </a:solidFill>
              <a:latin typeface="ArialMT"/>
            </a:endParaRPr>
          </a:p>
          <a:p>
            <a:r>
              <a:rPr lang="cs-CZ" cap="small" dirty="0">
                <a:solidFill>
                  <a:srgbClr val="00287D"/>
                </a:solidFill>
                <a:latin typeface="Wingdings-Regular"/>
              </a:rPr>
              <a:t> </a:t>
            </a:r>
            <a:r>
              <a:rPr lang="cs-CZ" cap="small" dirty="0">
                <a:solidFill>
                  <a:schemeClr val="accent2"/>
                </a:solidFill>
                <a:latin typeface="ArialMT"/>
              </a:rPr>
              <a:t>proč ne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: </a:t>
            </a:r>
            <a:r>
              <a:rPr lang="cs-CZ" cap="small" dirty="0" err="1">
                <a:solidFill>
                  <a:srgbClr val="000000"/>
                </a:solidFill>
                <a:latin typeface="ArialMT"/>
              </a:rPr>
              <a:t>jednoinstančnost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, nižší formálnost, větší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flexibilita, různé pojetí </a:t>
            </a:r>
            <a:r>
              <a:rPr lang="cs-CZ" cap="small" dirty="0" err="1">
                <a:solidFill>
                  <a:schemeClr val="accent2"/>
                </a:solidFill>
                <a:latin typeface="ArialMT"/>
              </a:rPr>
              <a:t>arbitrability</a:t>
            </a:r>
            <a:endParaRPr lang="cs-CZ" cap="small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847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PŮSOBENÍ DVOU VÝSTAVBOVÝCH PRINCIPŮ</a:t>
            </a:r>
          </a:p>
          <a:p>
            <a:endParaRPr lang="cs-CZ" dirty="0"/>
          </a:p>
          <a:p>
            <a:r>
              <a:rPr lang="cs-CZ" dirty="0"/>
              <a:t>AUTONOMIE VŮLE ……………….ROZHODČÍ SMLOUVA A DALŠÍ ASPEKTY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SPOLUPŮSOBENÍ STÁTU ……..GARANCE MOCI VEŘEJNÉ</a:t>
            </a:r>
          </a:p>
        </p:txBody>
      </p:sp>
    </p:spTree>
    <p:extLst>
      <p:ext uri="{BB962C8B-B14F-4D97-AF65-F5344CB8AC3E}">
        <p14:creationId xmlns:p14="http://schemas.microsoft.com/office/powerpoint/2010/main" val="2973918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cap="small" dirty="0"/>
              <a:t>vnitrostátní </a:t>
            </a:r>
            <a:r>
              <a:rPr lang="cs-CZ" cap="small" dirty="0" err="1"/>
              <a:t>vs</a:t>
            </a:r>
            <a:r>
              <a:rPr lang="cs-CZ" cap="small" dirty="0"/>
              <a:t> mezinárodní rozhodčí řízení</a:t>
            </a:r>
          </a:p>
          <a:p>
            <a:endParaRPr lang="cs-CZ" cap="small" dirty="0"/>
          </a:p>
          <a:p>
            <a:endParaRPr lang="cs-CZ" cap="small" dirty="0"/>
          </a:p>
          <a:p>
            <a:r>
              <a:rPr lang="cs-CZ" cap="small" dirty="0"/>
              <a:t> domácí </a:t>
            </a:r>
            <a:r>
              <a:rPr lang="cs-CZ" cap="small" dirty="0" err="1"/>
              <a:t>vs</a:t>
            </a:r>
            <a:r>
              <a:rPr lang="cs-CZ" cap="small" dirty="0"/>
              <a:t> cizí rozhodčí řízení</a:t>
            </a:r>
          </a:p>
          <a:p>
            <a:endParaRPr lang="cs-CZ" cap="small" dirty="0"/>
          </a:p>
          <a:p>
            <a:endParaRPr lang="cs-CZ" cap="small" dirty="0"/>
          </a:p>
          <a:p>
            <a:r>
              <a:rPr lang="cs-CZ" cap="small" dirty="0"/>
              <a:t> ad hoc rozhodčí řízení </a:t>
            </a:r>
            <a:r>
              <a:rPr lang="cs-CZ" cap="small" dirty="0" err="1"/>
              <a:t>vs</a:t>
            </a:r>
            <a:r>
              <a:rPr lang="cs-CZ" cap="small" dirty="0"/>
              <a:t> řízení před stálými rozhodčími soudy</a:t>
            </a:r>
          </a:p>
          <a:p>
            <a:endParaRPr lang="cs-CZ" cap="small" dirty="0"/>
          </a:p>
          <a:p>
            <a:r>
              <a:rPr lang="cs-CZ" cap="small" dirty="0"/>
              <a:t>KOMERČNÍ ARBITRÁŽ VS. INVESTIČNÍ ARBITRÁŽ</a:t>
            </a:r>
          </a:p>
        </p:txBody>
      </p:sp>
    </p:spTree>
    <p:extLst>
      <p:ext uri="{BB962C8B-B14F-4D97-AF65-F5344CB8AC3E}">
        <p14:creationId xmlns:p14="http://schemas.microsoft.com/office/powerpoint/2010/main" val="16673180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ŘÍZENÍ - DOKTRÍNY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ZÁSADNÍ OVLIVNĚNÍ UCHOPENÍ ŘÍZENÍ </a:t>
            </a:r>
          </a:p>
          <a:p>
            <a:endParaRPr lang="cs-CZ" dirty="0"/>
          </a:p>
          <a:p>
            <a:r>
              <a:rPr lang="cs-CZ" dirty="0"/>
              <a:t>JURISDIKČNÍ</a:t>
            </a:r>
          </a:p>
          <a:p>
            <a:endParaRPr lang="cs-CZ" dirty="0"/>
          </a:p>
          <a:p>
            <a:r>
              <a:rPr lang="cs-CZ" dirty="0"/>
              <a:t>SMLUVNÍ </a:t>
            </a:r>
          </a:p>
          <a:p>
            <a:endParaRPr lang="cs-CZ" dirty="0"/>
          </a:p>
          <a:p>
            <a:r>
              <a:rPr lang="cs-CZ" dirty="0"/>
              <a:t>SMÍŠENÁ</a:t>
            </a:r>
          </a:p>
          <a:p>
            <a:endParaRPr lang="cs-CZ" dirty="0"/>
          </a:p>
          <a:p>
            <a:r>
              <a:rPr lang="cs-CZ" dirty="0"/>
              <a:t>AUTONOMNÍ </a:t>
            </a:r>
          </a:p>
        </p:txBody>
      </p:sp>
    </p:spTree>
    <p:extLst>
      <p:ext uri="{BB962C8B-B14F-4D97-AF65-F5344CB8AC3E}">
        <p14:creationId xmlns:p14="http://schemas.microsoft.com/office/powerpoint/2010/main" val="5030274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JURISDIKČNÍ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„Konkrétní stát a jeho právní řád mají moc</a:t>
            </a:r>
          </a:p>
          <a:p>
            <a:pPr marL="0" indent="0">
              <a:buNone/>
            </a:pPr>
            <a:r>
              <a:rPr lang="cs-CZ" cap="small" dirty="0">
                <a:solidFill>
                  <a:srgbClr val="000000"/>
                </a:solidFill>
                <a:latin typeface="ArialMT"/>
              </a:rPr>
              <a:t>kontrolovat a řídit rozhodčí řízení realizovaná v dosahu</a:t>
            </a:r>
          </a:p>
          <a:p>
            <a:pPr marL="0" indent="0">
              <a:buNone/>
            </a:pPr>
            <a:r>
              <a:rPr lang="cs-CZ" cap="small" dirty="0">
                <a:solidFill>
                  <a:srgbClr val="000000"/>
                </a:solidFill>
                <a:latin typeface="ArialMT"/>
              </a:rPr>
              <a:t>své jurisdikce.“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potlačena role autonomie vůle stran (rozhodčí smlouvy)</a:t>
            </a:r>
          </a:p>
          <a:p>
            <a:r>
              <a:rPr lang="pt-BR" cap="small" dirty="0">
                <a:solidFill>
                  <a:srgbClr val="00287D"/>
                </a:solidFill>
                <a:latin typeface="Wingdings-Regular"/>
              </a:rPr>
              <a:t> </a:t>
            </a:r>
            <a:r>
              <a:rPr lang="pt-BR" cap="small" dirty="0">
                <a:solidFill>
                  <a:srgbClr val="000000"/>
                </a:solidFill>
                <a:latin typeface="ArialMT"/>
              </a:rPr>
              <a:t>RŘ se opírá o stát (jeho právo)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RŘ má své fórum, normy fóra na RŘ dopadají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problematické v on-line sporech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projevy – spotřebitelské rozhodčí řízení – dnes v ČR není přípustné (jen dozvuky s divnou pachutí)</a:t>
            </a:r>
            <a:endParaRPr lang="cs-CZ" cap="small" dirty="0"/>
          </a:p>
        </p:txBody>
      </p:sp>
    </p:spTree>
    <p:extLst>
      <p:ext uri="{BB962C8B-B14F-4D97-AF65-F5344CB8AC3E}">
        <p14:creationId xmlns:p14="http://schemas.microsoft.com/office/powerpoint/2010/main" val="5595194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0151" y="1773239"/>
            <a:ext cx="10363200" cy="4819150"/>
          </a:xfrm>
        </p:spPr>
        <p:txBody>
          <a:bodyPr/>
          <a:lstStyle/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„Rozhodčí řízení má svůj základ ve vůli stran (rozhodčí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smlouvě) a jeho realizace je na této vůli závislá.“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autonomie vůle stran je určujícím kritériem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aspekty RŘ jsou v dispozici stran (rozhodců)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v čisté podobě může vést k </a:t>
            </a:r>
            <a:r>
              <a:rPr lang="cs-CZ" cap="small" dirty="0" err="1">
                <a:solidFill>
                  <a:srgbClr val="000000"/>
                </a:solidFill>
                <a:latin typeface="ArialMT"/>
              </a:rPr>
              <a:t>delokalizaci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 a denacionalizaci RŘ</a:t>
            </a:r>
          </a:p>
          <a:p>
            <a:r>
              <a:rPr lang="cs-CZ" cap="small" dirty="0">
                <a:solidFill>
                  <a:srgbClr val="00287D"/>
                </a:solidFill>
                <a:latin typeface="Wingdings-Regular"/>
              </a:rPr>
              <a:t> 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právo fóra vyplňuje mezery v rozhodčí smlouvě</a:t>
            </a:r>
          </a:p>
          <a:p>
            <a:r>
              <a:rPr lang="pl-PL" cap="small" dirty="0">
                <a:solidFill>
                  <a:srgbClr val="00287D"/>
                </a:solidFill>
                <a:latin typeface="Wingdings-Regular"/>
              </a:rPr>
              <a:t> </a:t>
            </a:r>
            <a:r>
              <a:rPr lang="pl-PL" cap="small" dirty="0">
                <a:solidFill>
                  <a:srgbClr val="000000"/>
                </a:solidFill>
                <a:latin typeface="ArialMT"/>
              </a:rPr>
              <a:t>RN je považován za narovnání</a:t>
            </a:r>
            <a:endParaRPr lang="cs-CZ" cap="small" dirty="0">
              <a:solidFill>
                <a:srgbClr val="000000"/>
              </a:solidFill>
              <a:latin typeface="ArialMT"/>
            </a:endParaRP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problémy – nucený výkon RN, co je domácí a co cizí RN?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vyhnutí se kontrolním funkcím? (právo na spravedlivý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proces?)</a:t>
            </a:r>
            <a:endParaRPr lang="cs-CZ" cap="small" dirty="0"/>
          </a:p>
        </p:txBody>
      </p:sp>
    </p:spTree>
    <p:extLst>
      <p:ext uri="{BB962C8B-B14F-4D97-AF65-F5344CB8AC3E}">
        <p14:creationId xmlns:p14="http://schemas.microsoft.com/office/powerpoint/2010/main" val="25354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4B0936F6-938C-4E0A-957E-42499D4819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KONFLIKT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C4039455-CD9A-4375-B566-11F5447FFA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KONFLIKT – RŮZNÉ OBLASTI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>
                <a:latin typeface="Arial" panose="020B0604020202020204" pitchFamily="34" charset="0"/>
              </a:rPr>
              <a:t> </a:t>
            </a: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KONFLIKT A VSTUP MOCI VEŘEJNÉ DO ŘEŠENÍ</a:t>
            </a: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  <a:p>
            <a:pPr eaLnBrk="1" hangingPunct="1"/>
            <a:endParaRPr lang="cs-CZ" altLang="cs-CZ"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KONFLIKT – SPOR - ŘEŠENÍ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SMÍŠENÁ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„Vazba práva konkrétního státu a vůle stran – RŘ je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institut </a:t>
            </a:r>
            <a:r>
              <a:rPr lang="cs-CZ" cap="small" dirty="0" err="1">
                <a:solidFill>
                  <a:srgbClr val="000000"/>
                </a:solidFill>
                <a:latin typeface="ArialMT"/>
              </a:rPr>
              <a:t>sui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 </a:t>
            </a:r>
            <a:r>
              <a:rPr lang="cs-CZ" cap="small" dirty="0" err="1">
                <a:solidFill>
                  <a:srgbClr val="000000"/>
                </a:solidFill>
                <a:latin typeface="ArialMT"/>
              </a:rPr>
              <a:t>generis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, který má základ v autonomii vůle a</a:t>
            </a:r>
          </a:p>
          <a:p>
            <a:r>
              <a:rPr lang="pl-PL" cap="small" dirty="0">
                <a:solidFill>
                  <a:srgbClr val="000000"/>
                </a:solidFill>
                <a:latin typeface="ArialMT"/>
              </a:rPr>
              <a:t>své procesní účinky odvozuje od státu.“</a:t>
            </a:r>
          </a:p>
          <a:p>
            <a:endParaRPr lang="cs-CZ" cap="small" dirty="0">
              <a:solidFill>
                <a:srgbClr val="00287D"/>
              </a:solidFill>
              <a:latin typeface="Wingdings-Regular"/>
            </a:endParaRPr>
          </a:p>
          <a:p>
            <a:r>
              <a:rPr lang="cs-CZ" cap="small" dirty="0">
                <a:solidFill>
                  <a:srgbClr val="00287D"/>
                </a:solidFill>
                <a:latin typeface="Wingdings-Regular"/>
              </a:rPr>
              <a:t> 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rozhodčí řízení nestojí (a nemůže stát) mimo právní řád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ten rozhoduje o možnosti konání, o </a:t>
            </a:r>
            <a:r>
              <a:rPr lang="cs-CZ" cap="small" dirty="0" err="1">
                <a:solidFill>
                  <a:srgbClr val="000000"/>
                </a:solidFill>
                <a:latin typeface="ArialMT"/>
              </a:rPr>
              <a:t>arbitrabilitě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, účincích</a:t>
            </a:r>
          </a:p>
          <a:p>
            <a:pPr marL="0" indent="0">
              <a:buNone/>
            </a:pPr>
            <a:r>
              <a:rPr lang="cs-CZ" cap="small" dirty="0">
                <a:solidFill>
                  <a:srgbClr val="000000"/>
                </a:solidFill>
                <a:latin typeface="ArialMT"/>
              </a:rPr>
              <a:t>RN</a:t>
            </a:r>
          </a:p>
          <a:p>
            <a:r>
              <a:rPr lang="cs-CZ" cap="small" dirty="0">
                <a:solidFill>
                  <a:srgbClr val="00287D"/>
                </a:solidFill>
                <a:latin typeface="Wingdings-Regular"/>
              </a:rPr>
              <a:t> 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ovšem výraznou roli hraje i autonomie vůle stran</a:t>
            </a:r>
          </a:p>
          <a:p>
            <a:r>
              <a:rPr lang="pl-PL" cap="small" dirty="0">
                <a:solidFill>
                  <a:srgbClr val="000000"/>
                </a:solidFill>
                <a:latin typeface="ArialMT"/>
              </a:rPr>
              <a:t>silné vazby RŘ na fórum, ale nikoliv nepřekonatelné</a:t>
            </a:r>
          </a:p>
          <a:p>
            <a:r>
              <a:rPr lang="cs-CZ" cap="small" dirty="0">
                <a:solidFill>
                  <a:srgbClr val="00287D"/>
                </a:solidFill>
                <a:latin typeface="Wingdings-Regular"/>
              </a:rPr>
              <a:t> </a:t>
            </a:r>
            <a:r>
              <a:rPr lang="cs-CZ" i="1" cap="small" dirty="0">
                <a:solidFill>
                  <a:srgbClr val="000000"/>
                </a:solidFill>
                <a:latin typeface="Arial-ItalicMT"/>
              </a:rPr>
              <a:t>lex </a:t>
            </a:r>
            <a:r>
              <a:rPr lang="cs-CZ" i="1" cap="small" dirty="0" err="1">
                <a:solidFill>
                  <a:srgbClr val="000000"/>
                </a:solidFill>
                <a:latin typeface="Arial-ItalicMT"/>
              </a:rPr>
              <a:t>fori</a:t>
            </a:r>
            <a:r>
              <a:rPr lang="cs-CZ" i="1" cap="small" dirty="0">
                <a:solidFill>
                  <a:srgbClr val="000000"/>
                </a:solidFill>
                <a:latin typeface="Arial-ItalicMT"/>
              </a:rPr>
              <a:t> 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vs. </a:t>
            </a:r>
            <a:r>
              <a:rPr lang="cs-CZ" i="1" cap="small" dirty="0">
                <a:solidFill>
                  <a:srgbClr val="000000"/>
                </a:solidFill>
                <a:latin typeface="Arial-ItalicMT"/>
              </a:rPr>
              <a:t>lex </a:t>
            </a:r>
            <a:r>
              <a:rPr lang="cs-CZ" i="1" cap="small" dirty="0" err="1">
                <a:solidFill>
                  <a:srgbClr val="000000"/>
                </a:solidFill>
                <a:latin typeface="Arial-ItalicMT"/>
              </a:rPr>
              <a:t>arbitri</a:t>
            </a:r>
            <a:endParaRPr lang="cs-CZ" cap="small" dirty="0"/>
          </a:p>
        </p:txBody>
      </p:sp>
    </p:spTree>
    <p:extLst>
      <p:ext uri="{BB962C8B-B14F-4D97-AF65-F5344CB8AC3E}">
        <p14:creationId xmlns:p14="http://schemas.microsoft.com/office/powerpoint/2010/main" val="3277400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AUTONOMNÍ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solidFill>
                <a:srgbClr val="000000"/>
              </a:solidFill>
              <a:latin typeface="ArialMT"/>
            </a:endParaRP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Vazba na nestátní právo, globalizační tendence v právu atd.</a:t>
            </a:r>
          </a:p>
          <a:p>
            <a:endParaRPr lang="cs-CZ" cap="small" dirty="0">
              <a:solidFill>
                <a:srgbClr val="000000"/>
              </a:solidFill>
              <a:latin typeface="ArialMT"/>
            </a:endParaRP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rozhodčí řízení je autonomní institut</a:t>
            </a:r>
          </a:p>
          <a:p>
            <a:endParaRPr lang="cs-CZ" cap="small" dirty="0">
              <a:solidFill>
                <a:srgbClr val="000000"/>
              </a:solidFill>
              <a:latin typeface="ArialMT"/>
            </a:endParaRP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neovlivnění fórem</a:t>
            </a:r>
          </a:p>
          <a:p>
            <a:endParaRPr lang="pl-PL" cap="small" dirty="0">
              <a:solidFill>
                <a:srgbClr val="000000"/>
              </a:solidFill>
              <a:latin typeface="ArialMT"/>
            </a:endParaRPr>
          </a:p>
          <a:p>
            <a:r>
              <a:rPr lang="pl-PL" cap="small" dirty="0">
                <a:solidFill>
                  <a:srgbClr val="000000"/>
                </a:solidFill>
                <a:latin typeface="ArialMT"/>
              </a:rPr>
              <a:t>odpoutání se od práva jako takového</a:t>
            </a:r>
          </a:p>
          <a:p>
            <a:endParaRPr lang="cs-CZ" cap="small" dirty="0">
              <a:solidFill>
                <a:srgbClr val="000000"/>
              </a:solidFill>
              <a:latin typeface="ArialMT"/>
            </a:endParaRP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investiční arbitráž</a:t>
            </a:r>
            <a:endParaRPr lang="cs-CZ" cap="small" dirty="0"/>
          </a:p>
        </p:txBody>
      </p:sp>
    </p:spTree>
    <p:extLst>
      <p:ext uri="{BB962C8B-B14F-4D97-AF65-F5344CB8AC3E}">
        <p14:creationId xmlns:p14="http://schemas.microsoft.com/office/powerpoint/2010/main" val="33429683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ROZHODČÍHO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ZÁKON</a:t>
            </a:r>
          </a:p>
          <a:p>
            <a:endParaRPr lang="cs-CZ" dirty="0"/>
          </a:p>
          <a:p>
            <a:r>
              <a:rPr lang="cs-CZ" dirty="0"/>
              <a:t>MEZINÁRODNÍ ÚMLUVY</a:t>
            </a:r>
          </a:p>
          <a:p>
            <a:endParaRPr lang="cs-CZ" dirty="0"/>
          </a:p>
          <a:p>
            <a:r>
              <a:rPr lang="cs-CZ" dirty="0"/>
              <a:t>UNIJNÍ PRÁVO ………..?????????????</a:t>
            </a:r>
          </a:p>
          <a:p>
            <a:endParaRPr lang="cs-CZ" dirty="0"/>
          </a:p>
          <a:p>
            <a:r>
              <a:rPr lang="cs-CZ" dirty="0"/>
              <a:t>SOFT PŘEDPISY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4824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ÚMLUVY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Úmluva o ochraně lidských práv a základních svobod</a:t>
            </a:r>
          </a:p>
          <a:p>
            <a:pPr marL="0" indent="0">
              <a:buNone/>
            </a:pPr>
            <a:r>
              <a:rPr lang="pl-PL" cap="small" dirty="0"/>
              <a:t>§ </a:t>
            </a:r>
            <a:r>
              <a:rPr lang="pl-PL" cap="small" dirty="0">
                <a:solidFill>
                  <a:schemeClr val="accent2"/>
                </a:solidFill>
              </a:rPr>
              <a:t>článek 6 – právo na spravedlivý proces</a:t>
            </a:r>
          </a:p>
          <a:p>
            <a:pPr marL="0" indent="0">
              <a:buNone/>
            </a:pPr>
            <a:r>
              <a:rPr lang="cs-CZ" cap="small" dirty="0"/>
              <a:t> Každý má právo na to, aby jeho záležitost byla spravedlivě,</a:t>
            </a:r>
          </a:p>
          <a:p>
            <a:r>
              <a:rPr lang="cs-CZ" cap="small" dirty="0"/>
              <a:t>veřejně a v přiměřené lhůtě projednána nezávislým a</a:t>
            </a:r>
          </a:p>
          <a:p>
            <a:r>
              <a:rPr lang="cs-CZ" cap="small" dirty="0"/>
              <a:t>nestranným soudem, zřízeným zákonem, který rozhodne o</a:t>
            </a:r>
          </a:p>
          <a:p>
            <a:r>
              <a:rPr lang="cs-CZ" cap="small" dirty="0"/>
              <a:t>jeho občanských právech nebo závazcích nebo o</a:t>
            </a:r>
          </a:p>
          <a:p>
            <a:r>
              <a:rPr lang="cs-CZ" cap="small" dirty="0"/>
              <a:t>oprávněnosti jakéhokoli trestního obvinění proti němu.</a:t>
            </a:r>
          </a:p>
          <a:p>
            <a:endParaRPr lang="cs-CZ" cap="small" dirty="0"/>
          </a:p>
          <a:p>
            <a:r>
              <a:rPr lang="cs-CZ" cap="small" dirty="0"/>
              <a:t> od striktního odmítání k úvahám, čeho se lze v rámci RŘ</a:t>
            </a:r>
          </a:p>
          <a:p>
            <a:r>
              <a:rPr lang="cs-CZ" cap="small" dirty="0"/>
              <a:t>vzdát</a:t>
            </a:r>
          </a:p>
        </p:txBody>
      </p:sp>
    </p:spTree>
    <p:extLst>
      <p:ext uri="{BB962C8B-B14F-4D97-AF65-F5344CB8AC3E}">
        <p14:creationId xmlns:p14="http://schemas.microsoft.com/office/powerpoint/2010/main" val="861131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ÚMLUVY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000000"/>
                </a:solidFill>
                <a:latin typeface="ArialMT"/>
              </a:rPr>
              <a:t>Ženevský protokol o doložkách o rozsudím</a:t>
            </a:r>
          </a:p>
          <a:p>
            <a:endParaRPr lang="cs-CZ" sz="2800" b="0" i="0" u="none" strike="noStrike" baseline="0" dirty="0">
              <a:solidFill>
                <a:srgbClr val="00287D"/>
              </a:solidFill>
              <a:latin typeface="Wingdings-Regular"/>
            </a:endParaRPr>
          </a:p>
          <a:p>
            <a:r>
              <a:rPr lang="cs-CZ" sz="2800" b="0" i="0" u="none" strike="noStrike" baseline="0" dirty="0">
                <a:solidFill>
                  <a:srgbClr val="00287D"/>
                </a:solidFill>
                <a:latin typeface="Wingdings-Regular"/>
              </a:rPr>
              <a:t> </a:t>
            </a:r>
            <a:r>
              <a:rPr lang="cs-CZ" sz="2800" dirty="0">
                <a:solidFill>
                  <a:srgbClr val="000000"/>
                </a:solidFill>
                <a:latin typeface="ArialMT"/>
              </a:rPr>
              <a:t>Ženevská úmluva o vykonatelnosti cizích rozhodčích</a:t>
            </a:r>
          </a:p>
          <a:p>
            <a:r>
              <a:rPr lang="cs-CZ" sz="2800" dirty="0">
                <a:solidFill>
                  <a:srgbClr val="000000"/>
                </a:solidFill>
                <a:latin typeface="ArialMT"/>
              </a:rPr>
              <a:t>výroků</a:t>
            </a:r>
          </a:p>
          <a:p>
            <a:endParaRPr lang="cs-CZ" sz="2800" dirty="0">
              <a:solidFill>
                <a:srgbClr val="000000"/>
              </a:solidFill>
              <a:latin typeface="ArialMT"/>
            </a:endParaRPr>
          </a:p>
          <a:p>
            <a:r>
              <a:rPr lang="cs-CZ" sz="2800" dirty="0">
                <a:solidFill>
                  <a:srgbClr val="000000"/>
                </a:solidFill>
                <a:latin typeface="ArialMT"/>
              </a:rPr>
              <a:t>Newyorská úmluva o uznání a výkonu cizích rozhodčích</a:t>
            </a:r>
          </a:p>
          <a:p>
            <a:r>
              <a:rPr lang="cs-CZ" sz="2800" dirty="0">
                <a:solidFill>
                  <a:srgbClr val="000000"/>
                </a:solidFill>
                <a:latin typeface="ArialMT"/>
              </a:rPr>
              <a:t>nálezů (</a:t>
            </a:r>
            <a:r>
              <a:rPr lang="cs-CZ" sz="2800" dirty="0" err="1">
                <a:solidFill>
                  <a:srgbClr val="000000"/>
                </a:solidFill>
                <a:latin typeface="ArialMT"/>
              </a:rPr>
              <a:t>vyhl</a:t>
            </a:r>
            <a:r>
              <a:rPr lang="cs-CZ" sz="2800" dirty="0">
                <a:solidFill>
                  <a:srgbClr val="000000"/>
                </a:solidFill>
                <a:latin typeface="ArialMT"/>
              </a:rPr>
              <a:t>. č. 74/1959)</a:t>
            </a:r>
          </a:p>
          <a:p>
            <a:r>
              <a:rPr lang="cs-CZ" dirty="0">
                <a:solidFill>
                  <a:srgbClr val="000000"/>
                </a:solidFill>
                <a:latin typeface="ArialMT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0243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ÚMLUVY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Evropská úmluva o mezinárodní obchodní arbitráži (</a:t>
            </a:r>
            <a:r>
              <a:rPr lang="cs-CZ" cap="small" dirty="0" err="1">
                <a:solidFill>
                  <a:srgbClr val="000000"/>
                </a:solidFill>
                <a:latin typeface="ArialMT"/>
              </a:rPr>
              <a:t>vyhl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.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č. 176/1964)</a:t>
            </a:r>
          </a:p>
          <a:p>
            <a:endParaRPr lang="cs-CZ" cap="small" dirty="0">
              <a:solidFill>
                <a:srgbClr val="000000"/>
              </a:solidFill>
              <a:latin typeface="ArialMT"/>
            </a:endParaRP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Úmluva o řešení sporů z investic mezi státy a občany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druhých států (Washingtonská úmluva, </a:t>
            </a:r>
            <a:r>
              <a:rPr lang="cs-CZ" cap="small" dirty="0" err="1">
                <a:solidFill>
                  <a:srgbClr val="000000"/>
                </a:solidFill>
                <a:latin typeface="ArialMT"/>
              </a:rPr>
              <a:t>vyhl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. č.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420/1992)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smlouvy o právní pomoci</a:t>
            </a:r>
          </a:p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smlouvy o ochraně investic</a:t>
            </a:r>
            <a:endParaRPr lang="cs-CZ" cap="small" dirty="0"/>
          </a:p>
        </p:txBody>
      </p:sp>
    </p:spTree>
    <p:extLst>
      <p:ext uri="{BB962C8B-B14F-4D97-AF65-F5344CB8AC3E}">
        <p14:creationId xmlns:p14="http://schemas.microsoft.com/office/powerpoint/2010/main" val="15693858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469" y="1773239"/>
            <a:ext cx="11188882" cy="6012224"/>
          </a:xfrm>
        </p:spPr>
        <p:txBody>
          <a:bodyPr/>
          <a:lstStyle/>
          <a:p>
            <a:pPr marL="0" indent="0">
              <a:buNone/>
            </a:pPr>
            <a:r>
              <a:rPr lang="cs-CZ" cap="small" dirty="0"/>
              <a:t>zákon o rozhodčím řízení, 216/2994 Sb.</a:t>
            </a:r>
          </a:p>
          <a:p>
            <a:r>
              <a:rPr lang="cs-CZ" cap="small" dirty="0">
                <a:solidFill>
                  <a:schemeClr val="accent2"/>
                </a:solidFill>
              </a:rPr>
              <a:t>§ 30: Nestanoví-li zákon jinak, užijí se na řízení před rozhodci </a:t>
            </a:r>
            <a:r>
              <a:rPr lang="cs-CZ" b="1" cap="small" dirty="0">
                <a:solidFill>
                  <a:schemeClr val="accent2"/>
                </a:solidFill>
              </a:rPr>
              <a:t>přiměřeně </a:t>
            </a:r>
            <a:r>
              <a:rPr lang="cs-CZ" cap="small" dirty="0">
                <a:solidFill>
                  <a:schemeClr val="accent2"/>
                </a:solidFill>
              </a:rPr>
              <a:t>ustanovení občanského soudního řádu.</a:t>
            </a:r>
          </a:p>
          <a:p>
            <a:pPr marL="0" indent="0">
              <a:buNone/>
            </a:pPr>
            <a:endParaRPr lang="cs-CZ" cap="small" dirty="0">
              <a:solidFill>
                <a:schemeClr val="accent2"/>
              </a:solidFill>
            </a:endParaRPr>
          </a:p>
          <a:p>
            <a:r>
              <a:rPr lang="cs-CZ" cap="small" dirty="0"/>
              <a:t>občanský soudní řád, zák. č. 99/1963 Sb.</a:t>
            </a:r>
          </a:p>
          <a:p>
            <a:r>
              <a:rPr lang="cs-CZ" cap="small" dirty="0"/>
              <a:t> </a:t>
            </a:r>
            <a:r>
              <a:rPr lang="cs-CZ" cap="small" dirty="0">
                <a:solidFill>
                  <a:srgbClr val="00B0F0"/>
                </a:solidFill>
              </a:rPr>
              <a:t>32 Odo 1528/2005</a:t>
            </a:r>
          </a:p>
          <a:p>
            <a:r>
              <a:rPr lang="cs-CZ" cap="small" dirty="0">
                <a:solidFill>
                  <a:srgbClr val="00B0F0"/>
                </a:solidFill>
              </a:rPr>
              <a:t>Rozhodčí řízení nepodléhá občanskému soudnímu řádu přímo a jeho jednotlivá ustanovení nelze použít v rozhodčím řízení mechanicky</a:t>
            </a:r>
            <a:r>
              <a:rPr lang="cs-CZ" cap="small" dirty="0"/>
              <a:t>.</a:t>
            </a:r>
          </a:p>
          <a:p>
            <a:pPr marL="0" indent="0">
              <a:buNone/>
            </a:pPr>
            <a:endParaRPr lang="cs-CZ" cap="small" dirty="0"/>
          </a:p>
          <a:p>
            <a:r>
              <a:rPr lang="cs-CZ" cap="small" dirty="0"/>
              <a:t> ZMPS</a:t>
            </a:r>
          </a:p>
          <a:p>
            <a:r>
              <a:rPr lang="cs-CZ" cap="small" dirty="0"/>
              <a:t> problematika uznání a výkonu cizího rozhodčího nálezu</a:t>
            </a:r>
          </a:p>
        </p:txBody>
      </p:sp>
    </p:spTree>
    <p:extLst>
      <p:ext uri="{BB962C8B-B14F-4D97-AF65-F5344CB8AC3E}">
        <p14:creationId xmlns:p14="http://schemas.microsoft.com/office/powerpoint/2010/main" val="5038945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UNIJNÍ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>
                <a:solidFill>
                  <a:srgbClr val="000000"/>
                </a:solidFill>
                <a:latin typeface="ArialMT"/>
              </a:rPr>
              <a:t>1. povinnost rozhodce aplikovat unijní právo</a:t>
            </a:r>
          </a:p>
          <a:p>
            <a:endParaRPr lang="cs-CZ" cap="small" dirty="0">
              <a:solidFill>
                <a:srgbClr val="000000"/>
              </a:solidFill>
              <a:latin typeface="ArialMT"/>
            </a:endParaRPr>
          </a:p>
          <a:p>
            <a:r>
              <a:rPr lang="cs-CZ" cap="small" dirty="0">
                <a:solidFill>
                  <a:srgbClr val="00287D"/>
                </a:solidFill>
                <a:latin typeface="ArialMT"/>
              </a:rPr>
              <a:t>2. 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možnost rozhodce podat předběžnou otázku k SD EU</a:t>
            </a:r>
          </a:p>
          <a:p>
            <a:endParaRPr lang="cs-CZ" cap="small" dirty="0">
              <a:solidFill>
                <a:srgbClr val="000000"/>
              </a:solidFill>
              <a:latin typeface="ArialMT"/>
            </a:endParaRPr>
          </a:p>
          <a:p>
            <a:r>
              <a:rPr lang="cs-CZ" cap="small" dirty="0">
                <a:solidFill>
                  <a:srgbClr val="00287D"/>
                </a:solidFill>
                <a:latin typeface="ArialMT"/>
              </a:rPr>
              <a:t>3. </a:t>
            </a:r>
            <a:r>
              <a:rPr lang="cs-CZ" cap="small" dirty="0">
                <a:solidFill>
                  <a:srgbClr val="000000"/>
                </a:solidFill>
                <a:latin typeface="ArialMT"/>
              </a:rPr>
              <a:t>rozhodčí řízení ve vztahu k normám MPS a MPP</a:t>
            </a:r>
          </a:p>
          <a:p>
            <a:endParaRPr lang="cs-CZ" sz="1200" cap="small" dirty="0">
              <a:solidFill>
                <a:srgbClr val="000000"/>
              </a:solidFill>
              <a:latin typeface="TrebuchetMS"/>
            </a:endParaRPr>
          </a:p>
          <a:p>
            <a:endParaRPr lang="cs-CZ" sz="1200" cap="small" dirty="0">
              <a:solidFill>
                <a:srgbClr val="000000"/>
              </a:solidFill>
              <a:latin typeface="TrebuchetMS"/>
            </a:endParaRPr>
          </a:p>
          <a:p>
            <a:r>
              <a:rPr lang="cs-CZ" cap="small" dirty="0">
                <a:solidFill>
                  <a:schemeClr val="accent2"/>
                </a:solidFill>
                <a:latin typeface="TrebuchetMS"/>
              </a:rPr>
              <a:t>NE ZCELA JASNÁ POZICE, POSTUPNĚ VYJASŇOVÁNO</a:t>
            </a:r>
            <a:endParaRPr lang="cs-CZ" cap="small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9356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007A6D4-8B66-4F6E-8004-25A1AE184C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DĚKUJI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092A803-9361-4B02-9E32-58A1526841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082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Nadpis 1">
            <a:extLst>
              <a:ext uri="{FF2B5EF4-FFF2-40B4-BE49-F238E27FC236}">
                <a16:creationId xmlns:a16="http://schemas.microsoft.com/office/drawing/2014/main" id="{319EDFEB-83AB-449D-BC4A-DDE93CCAA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Metody řešení sporů</a:t>
            </a:r>
          </a:p>
        </p:txBody>
      </p:sp>
      <p:graphicFrame>
        <p:nvGraphicFramePr>
          <p:cNvPr id="8227" name="Group 35">
            <a:extLst>
              <a:ext uri="{FF2B5EF4-FFF2-40B4-BE49-F238E27FC236}">
                <a16:creationId xmlns:a16="http://schemas.microsoft.com/office/drawing/2014/main" id="{7D839ACE-100E-40F2-B515-EA8DADA853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514384"/>
              </p:ext>
            </p:extLst>
          </p:nvPr>
        </p:nvGraphicFramePr>
        <p:xfrm>
          <a:off x="1299262" y="1762126"/>
          <a:ext cx="7772400" cy="4943475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 ADR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2. Rozhodčí řízení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3. Řízení u soudů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Dobrovolnost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Dobrovolnost + přivolení a zaštítění mocí veřejnou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Návrh na zahájení řízení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Základ - dohoda stran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Základ – dohoda stran (rozhodčí doložka nebo smlouva)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Dohoda jen někdy a jen o některých otázkách - prorogace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Výsledek – dohoda stran, kompromis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Výsledek – rozhodčí nález, exekuční titul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Výsledek -r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ozhodnutí – exekuční titul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Pohyb mimo přímou právní regulaci procesu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Spolupůsobení moci veřejné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Působení moci veřejné, procesní předpisy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Cíl – hledání kompromisu, ne právního řešení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Mocenské vyřešení problémů, byť s prvky hledání konsensu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Cíl – mocenské vyřešení problému v souladu s právním řádem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02E30F-3D5C-4EFA-9626-714E776BC7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9BC008-F9D5-4256-BE9B-F3F767BBC3B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Nadpis 1">
            <a:extLst>
              <a:ext uri="{FF2B5EF4-FFF2-40B4-BE49-F238E27FC236}">
                <a16:creationId xmlns:a16="http://schemas.microsoft.com/office/drawing/2014/main" id="{FDEE02C5-E9FA-45A6-9EDE-0811DE870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Metody řešení sporů</a:t>
            </a:r>
          </a:p>
        </p:txBody>
      </p:sp>
      <p:sp>
        <p:nvSpPr>
          <p:cNvPr id="96259" name="Zástupný symbol pro obsah 2">
            <a:extLst>
              <a:ext uri="{FF2B5EF4-FFF2-40B4-BE49-F238E27FC236}">
                <a16:creationId xmlns:a16="http://schemas.microsoft.com/office/drawing/2014/main" id="{2606B4CA-FB00-40D2-BA26-C107042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/>
              <a:t>Výběr mezi metodami</a:t>
            </a:r>
          </a:p>
          <a:p>
            <a:pPr eaLnBrk="1" hangingPunct="1"/>
            <a:r>
              <a:rPr lang="cs-CZ" altLang="cs-CZ"/>
              <a:t>Psychologické faktory</a:t>
            </a:r>
          </a:p>
          <a:p>
            <a:pPr eaLnBrk="1" hangingPunct="1"/>
            <a:r>
              <a:rPr lang="cs-CZ" altLang="cs-CZ"/>
              <a:t>Právní meze – např. arbitrabilita sporu, výkon rozhodnutí, přípustnost prorogace atd.</a:t>
            </a:r>
          </a:p>
          <a:p>
            <a:pPr eaLnBrk="1" hangingPunct="1"/>
            <a:r>
              <a:rPr lang="cs-CZ" altLang="cs-CZ"/>
              <a:t>Kulturní faktory – Asie x Evropa</a:t>
            </a:r>
          </a:p>
          <a:p>
            <a:pPr eaLnBrk="1" hangingPunct="1"/>
            <a:r>
              <a:rPr lang="cs-CZ" altLang="cs-CZ"/>
              <a:t>Míra znalostí o možnostech řešení sporů, o jejich výhodách a nevýhodách</a:t>
            </a:r>
          </a:p>
          <a:p>
            <a:pPr eaLnBrk="1" hangingPunct="1"/>
            <a:r>
              <a:rPr lang="cs-CZ" altLang="cs-CZ"/>
              <a:t>Skutečnosti právně významné pro průběh řízení, nucený výkon rozhodnutí</a:t>
            </a:r>
          </a:p>
          <a:p>
            <a:pPr eaLnBrk="1" hangingPunct="1"/>
            <a:r>
              <a:rPr lang="cs-CZ" altLang="cs-CZ"/>
              <a:t>Finanční faktory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098D3F-78CA-41CA-B576-6573F70B38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006DB4-F3EA-4DC7-888E-DBD25EFC59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06441E-5172-46CC-A310-95F7EE2F097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362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FAF18C-7CC6-43EA-9E82-7D3B9386B7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ALTERNATIVNÍ ZPŮSOBY ŘEŠENÍ SPORŮ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D10E0A-8820-4861-B638-23900997C6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462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 ADR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dobrovolnost</a:t>
            </a:r>
          </a:p>
          <a:p>
            <a:r>
              <a:rPr lang="cs-CZ" cap="small" dirty="0"/>
              <a:t> </a:t>
            </a:r>
          </a:p>
          <a:p>
            <a:r>
              <a:rPr lang="cs-CZ" cap="small" dirty="0"/>
              <a:t>dohoda stran (na začátku i na konci)</a:t>
            </a:r>
          </a:p>
          <a:p>
            <a:endParaRPr lang="cs-CZ" cap="small" dirty="0"/>
          </a:p>
          <a:p>
            <a:r>
              <a:rPr lang="cs-CZ" cap="small" dirty="0"/>
              <a:t> mimo rovinu práva (nikoliv protiprávní – DNES DÍLČÍ ASPEKT ZOHLEDNĚN - § 647 oz)</a:t>
            </a:r>
          </a:p>
          <a:p>
            <a:endParaRPr lang="cs-CZ" cap="small" dirty="0"/>
          </a:p>
          <a:p>
            <a:r>
              <a:rPr lang="cs-CZ" cap="small" dirty="0"/>
              <a:t> mimo „zájem“ práva (přestává platit – snahy o regulaci)</a:t>
            </a:r>
          </a:p>
          <a:p>
            <a:endParaRPr lang="cs-CZ" cap="small" dirty="0"/>
          </a:p>
          <a:p>
            <a:r>
              <a:rPr lang="cs-CZ" cap="small" dirty="0"/>
              <a:t> psychologie – hledání kompromisu</a:t>
            </a:r>
          </a:p>
          <a:p>
            <a:r>
              <a:rPr lang="cs-CZ" cap="smal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1912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1EDB4C-17A1-4473-B119-17192C3DC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1769D3-07DC-4C18-BD2C-48988C30D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647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 případě uzavření dohody o mimosoudním jednání věřitele a dlužníka o právu nebo o okolnosti, která právo zakládá, počne promlčecí lhůta běžet poté, co věřitel nebo dlužník výslovně odmítne v takovém jednání pokračovat; počala-li promlčecí lhůta běžet již dříve, po dobu jednání neběží.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17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89B10-2F41-4DCF-90B2-957779C02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76B804-73A6-4EB7-B8B7-B5CA3EE30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small" dirty="0"/>
              <a:t>proč ano: pokračování spolupráce, náklady, čas</a:t>
            </a:r>
          </a:p>
          <a:p>
            <a:r>
              <a:rPr lang="cs-CZ" cap="small" dirty="0"/>
              <a:t> </a:t>
            </a:r>
          </a:p>
          <a:p>
            <a:endParaRPr lang="cs-CZ" cap="small" dirty="0"/>
          </a:p>
          <a:p>
            <a:endParaRPr lang="cs-CZ" cap="small" dirty="0"/>
          </a:p>
          <a:p>
            <a:r>
              <a:rPr lang="cs-CZ" cap="small" dirty="0"/>
              <a:t>proč ne: „jen“ nová dohoda (tj. pouhé protahování </a:t>
            </a:r>
            <a:r>
              <a:rPr lang="cs-CZ" cap="small" dirty="0" err="1"/>
              <a:t>sporuvs</a:t>
            </a:r>
            <a:r>
              <a:rPr lang="cs-CZ" cap="small" dirty="0"/>
              <a:t> § 647 OZ – STAVĚNÍ LHŮT PO DOBU JEDNÁNÍ), odhalení strategie</a:t>
            </a:r>
          </a:p>
          <a:p>
            <a:endParaRPr lang="cs-CZ" cap="small" dirty="0"/>
          </a:p>
          <a:p>
            <a:endParaRPr lang="cs-CZ" cap="small" dirty="0"/>
          </a:p>
          <a:p>
            <a:r>
              <a:rPr lang="cs-CZ" cap="small" dirty="0"/>
              <a:t> smysl u NĚKTERÝCH TYPŮ SMLUV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110621"/>
      </p:ext>
    </p:extLst>
  </p:cSld>
  <p:clrMapOvr>
    <a:masterClrMapping/>
  </p:clrMapOvr>
</p:sld>
</file>

<file path=ppt/theme/theme1.xml><?xml version="1.0" encoding="utf-8"?>
<a:theme xmlns:a="http://schemas.openxmlformats.org/drawingml/2006/main" name="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1713</Words>
  <Application>Microsoft Office PowerPoint</Application>
  <PresentationFormat>Širokoúhlá obrazovka</PresentationFormat>
  <Paragraphs>323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38</vt:i4>
      </vt:variant>
    </vt:vector>
  </HeadingPairs>
  <TitlesOfParts>
    <vt:vector size="52" baseType="lpstr">
      <vt:lpstr>Arial</vt:lpstr>
      <vt:lpstr>Arial-ItalicMT</vt:lpstr>
      <vt:lpstr>ArialMT</vt:lpstr>
      <vt:lpstr>Calibri</vt:lpstr>
      <vt:lpstr>Times New Roman</vt:lpstr>
      <vt:lpstr>Trebuchet MS</vt:lpstr>
      <vt:lpstr>TrebuchetMS</vt:lpstr>
      <vt:lpstr>Wingdings</vt:lpstr>
      <vt:lpstr>Wingdings-Regular</vt:lpstr>
      <vt:lpstr>3558[1]</vt:lpstr>
      <vt:lpstr>1_3558[1]</vt:lpstr>
      <vt:lpstr>2_3558[1]</vt:lpstr>
      <vt:lpstr>3_3558[1]</vt:lpstr>
      <vt:lpstr>4_3558[1]</vt:lpstr>
      <vt:lpstr> ŘEŠENÍ SPORŮ V MEZINÁRODNÍM OBCHODĚ  </vt:lpstr>
      <vt:lpstr>OSNOVA</vt:lpstr>
      <vt:lpstr>KONFLIKT</vt:lpstr>
      <vt:lpstr>Metody řešení sporů</vt:lpstr>
      <vt:lpstr>Metody řešení sporů</vt:lpstr>
      <vt:lpstr>ALTERNATIVNÍ ZPŮSOBY ŘEŠENÍ SPORŮ </vt:lpstr>
      <vt:lpstr>SOFT ADR </vt:lpstr>
      <vt:lpstr>Prezentace aplikace PowerPoint</vt:lpstr>
      <vt:lpstr>ADR</vt:lpstr>
      <vt:lpstr>DRUHY?</vt:lpstr>
      <vt:lpstr>MEDIACE</vt:lpstr>
      <vt:lpstr>KONCILIACE</vt:lpstr>
      <vt:lpstr>MINI TRIAL</vt:lpstr>
      <vt:lpstr>PŘECHODOVÉ FORMY </vt:lpstr>
      <vt:lpstr>ZÁVĚR</vt:lpstr>
      <vt:lpstr>FORMULACE</vt:lpstr>
      <vt:lpstr>Iniciativy EU v oblasti ADR</vt:lpstr>
      <vt:lpstr>ZÁKONNÁ ÚPRAVA – REFLEXE V ČR – SMÍŠENÉ ADR</vt:lpstr>
      <vt:lpstr>CÍLEM  ÚPRAVY JE:</vt:lpstr>
      <vt:lpstr>PRŮBĚH MEDIACE Z POHLEDU PRÁVA</vt:lpstr>
      <vt:lpstr>UPRAVOVANÉ OTÁZKY </vt:lpstr>
      <vt:lpstr>ROZHODČÍ ŘÍZENÍ</vt:lpstr>
      <vt:lpstr>DEFINICE</vt:lpstr>
      <vt:lpstr>VÝHODY VS. NEVÝHODY</vt:lpstr>
      <vt:lpstr>PODSTATA </vt:lpstr>
      <vt:lpstr>ČLENĚNÍ</vt:lpstr>
      <vt:lpstr>ROZHODČÍ ŘÍZENÍ - DOKTRÍNY</vt:lpstr>
      <vt:lpstr>JURISDIKČNÍ</vt:lpstr>
      <vt:lpstr>SMLUVNÍ</vt:lpstr>
      <vt:lpstr>SMÍŠENÁ</vt:lpstr>
      <vt:lpstr>AUTONOMNÍ</vt:lpstr>
      <vt:lpstr>PRAMENY ROZHODČÍHO ŘÍZENÍ</vt:lpstr>
      <vt:lpstr>MEZINÁRODNÍ ÚMLUVY</vt:lpstr>
      <vt:lpstr>MEZINÁRODNÍ ÚMLUVY</vt:lpstr>
      <vt:lpstr>MEZINÁRODNÍ ÚMLUVY</vt:lpstr>
      <vt:lpstr>ZÁKONY</vt:lpstr>
      <vt:lpstr>UNIJNÍ PRÁVO</vt:lpstr>
      <vt:lpstr>DĚKUJI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ČÍSLO 1 ŘEŠENÍ SPORŮ V MEZINÁRODNÍM OBCHODĚ</dc:title>
  <dc:creator>Naděžda Rozehnalová</dc:creator>
  <cp:lastModifiedBy>Naděžda Rozehnalová</cp:lastModifiedBy>
  <cp:revision>16</cp:revision>
  <dcterms:created xsi:type="dcterms:W3CDTF">2019-10-02T07:24:20Z</dcterms:created>
  <dcterms:modified xsi:type="dcterms:W3CDTF">2021-02-20T11:50:44Z</dcterms:modified>
</cp:coreProperties>
</file>