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8" r:id="rId4"/>
    <p:sldId id="265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7EABE5-3A17-498B-977F-ED7CB7117177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653136"/>
            <a:ext cx="5648672" cy="985664"/>
          </a:xfrm>
        </p:spPr>
        <p:txBody>
          <a:bodyPr>
            <a:normAutofit/>
          </a:bodyPr>
          <a:lstStyle/>
          <a:p>
            <a:r>
              <a:rPr lang="cs-CZ" sz="2800" dirty="0"/>
              <a:t>MUDr. Milena </a:t>
            </a:r>
            <a:r>
              <a:rPr lang="cs-CZ" sz="2800" dirty="0" err="1"/>
              <a:t>Zimulová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Psychické poruchy dle 10. revize mezinárodní klasifikace nemocí</a:t>
            </a:r>
          </a:p>
        </p:txBody>
      </p:sp>
    </p:spTree>
    <p:extLst>
      <p:ext uri="{BB962C8B-B14F-4D97-AF65-F5344CB8AC3E}">
        <p14:creationId xmlns:p14="http://schemas.microsoft.com/office/powerpoint/2010/main" val="328836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1042BA97-78FA-4DA0-AB4B-4582F1563616}" type="slidenum">
              <a:rPr lang="cs-CZ" altLang="cs-CZ" smtClean="0"/>
              <a:pPr eaLnBrk="1" hangingPunct="1"/>
              <a:t>2</a:t>
            </a:fld>
            <a:endParaRPr lang="cs-CZ" altLang="cs-CZ"/>
          </a:p>
        </p:txBody>
      </p:sp>
      <p:pic>
        <p:nvPicPr>
          <p:cNvPr id="32771" name="Picture 2" descr="skenovat0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36575"/>
            <a:ext cx="7993062" cy="570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4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skenovat0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4813"/>
            <a:ext cx="6985000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5B837B-4F63-4FEF-A9C0-B05CC8C6F26F}" type="slidenum">
              <a:rPr lang="cs-CZ" altLang="cs-CZ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214032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280B962E-33EE-42C3-AB7F-FA4E49F061D6}" type="slidenum">
              <a:rPr lang="cs-CZ" altLang="cs-CZ" smtClean="0"/>
              <a:pPr eaLnBrk="1" hangingPunct="1"/>
              <a:t>4</a:t>
            </a:fld>
            <a:endParaRPr lang="cs-CZ" altLang="cs-CZ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z="4000"/>
              <a:t>Závěry studie Drážďanské univerzity</a:t>
            </a:r>
            <a:r>
              <a:rPr lang="cs-CZ" altLang="cs-CZ" sz="2000"/>
              <a:t> ( informace server Daily Telegraph 5.9.2011 )</a:t>
            </a:r>
            <a:endParaRPr lang="cs-CZ" altLang="cs-CZ" sz="400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Tříleté studium duševního zdraví obyvatel 27 zemí evropské unie, Švýcarska, Norska a Islandu</a:t>
            </a:r>
          </a:p>
          <a:p>
            <a:pPr eaLnBrk="1" hangingPunct="1"/>
            <a:r>
              <a:rPr lang="cs-CZ" altLang="cs-CZ" sz="2800"/>
              <a:t>Sledovaní 100 základních mentálních poruch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   ( od úzkosti a depresí přes schizofrenii až po neurotické problémy )</a:t>
            </a:r>
          </a:p>
          <a:p>
            <a:pPr eaLnBrk="1" hangingPunct="1"/>
            <a:r>
              <a:rPr lang="cs-CZ" altLang="cs-CZ" sz="2800"/>
              <a:t>Výsledky: 165 milionů Evropanů trpí nějakou mentální chorobou nebo dysfunkcí –tj. 38% z 514 milionů obyvatel těchto států</a:t>
            </a:r>
          </a:p>
          <a:p>
            <a:pPr eaLnBrk="1" hangingPunct="1"/>
            <a:endParaRPr lang="cs-CZ" altLang="cs-CZ" sz="2800"/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158014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PŘEHLED ZÁKLADNÍCH KATEGORIÍ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F00- F09</a:t>
            </a:r>
          </a:p>
          <a:p>
            <a:pPr marL="0" indent="0">
              <a:buNone/>
            </a:pPr>
            <a:r>
              <a:rPr lang="cs-CZ" dirty="0"/>
              <a:t>ORGANICKÉ DUŠEVNÍ PORUCHY VČETNĚ</a:t>
            </a:r>
          </a:p>
          <a:p>
            <a:pPr marL="0" indent="0">
              <a:buNone/>
            </a:pPr>
            <a:r>
              <a:rPr lang="cs-CZ" dirty="0"/>
              <a:t>SYMPTOMATICKÝCH</a:t>
            </a:r>
          </a:p>
          <a:p>
            <a:r>
              <a:rPr lang="cs-CZ" b="1" dirty="0"/>
              <a:t>F10-F19</a:t>
            </a:r>
          </a:p>
          <a:p>
            <a:pPr marL="0" indent="0">
              <a:buNone/>
            </a:pPr>
            <a:r>
              <a:rPr lang="pl-PL" dirty="0"/>
              <a:t>DUŠEVNÍ PORUCHY A PORUCHY CHOVÁNÍ</a:t>
            </a:r>
          </a:p>
          <a:p>
            <a:pPr marL="0" indent="0">
              <a:buNone/>
            </a:pPr>
            <a:r>
              <a:rPr lang="cs-CZ" dirty="0"/>
              <a:t>VYVOLANÉ ÚČINKEM PSYCHOAKTIVNÍCH LÁTEK</a:t>
            </a:r>
          </a:p>
          <a:p>
            <a:r>
              <a:rPr lang="cs-CZ" b="1" dirty="0"/>
              <a:t>F20 - F29</a:t>
            </a:r>
          </a:p>
          <a:p>
            <a:pPr marL="0" indent="0">
              <a:buNone/>
            </a:pPr>
            <a:r>
              <a:rPr lang="cs-CZ" dirty="0"/>
              <a:t>SCHIZOFRENIE, SCHIZOFRENNÍ PORUCHY</a:t>
            </a:r>
          </a:p>
          <a:p>
            <a:pPr marL="0" indent="0">
              <a:buNone/>
            </a:pPr>
            <a:r>
              <a:rPr lang="cs-CZ" dirty="0"/>
              <a:t>A PORUCHY S BLUDY</a:t>
            </a:r>
          </a:p>
          <a:p>
            <a:r>
              <a:rPr lang="cs-CZ" b="1" dirty="0"/>
              <a:t>F30 - F39</a:t>
            </a:r>
          </a:p>
          <a:p>
            <a:pPr marL="0" indent="0">
              <a:buNone/>
            </a:pPr>
            <a:r>
              <a:rPr lang="cs-CZ" dirty="0"/>
              <a:t>PORUCHY NÁLADY (AFEKTIVNÍ PORUCHY)</a:t>
            </a:r>
          </a:p>
          <a:p>
            <a:r>
              <a:rPr lang="cs-CZ" b="1" dirty="0"/>
              <a:t>F40 - F49</a:t>
            </a:r>
          </a:p>
          <a:p>
            <a:pPr marL="0" indent="0">
              <a:buNone/>
            </a:pPr>
            <a:r>
              <a:rPr lang="cs-CZ" dirty="0"/>
              <a:t>NEUROTICKÉ PORUCHY, PORUCHY VYVOLANÉ STRESEM A SOMATOFORMNÍ PORUCHY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F50 - F59</a:t>
            </a:r>
          </a:p>
          <a:p>
            <a:pPr marL="0" indent="0">
              <a:buNone/>
            </a:pPr>
            <a:r>
              <a:rPr lang="cs-CZ" dirty="0"/>
              <a:t>BEHAVIORÁLNÍ SYNDROMY SPOJENÉ S FYZIOLOGICKÝMI PORUCHAMI A SOMATICKÝMI FAKTORY</a:t>
            </a:r>
          </a:p>
          <a:p>
            <a:r>
              <a:rPr lang="cs-CZ" b="1" dirty="0"/>
              <a:t>F60 - F69</a:t>
            </a:r>
          </a:p>
          <a:p>
            <a:pPr marL="0" indent="0">
              <a:buNone/>
            </a:pPr>
            <a:r>
              <a:rPr lang="pl-PL" dirty="0"/>
              <a:t>PORUCHY OSOBNOSTI A CHOVÁNÍ U DOSPĚLÝCH</a:t>
            </a:r>
          </a:p>
          <a:p>
            <a:r>
              <a:rPr lang="cs-CZ" b="1" dirty="0"/>
              <a:t>F70 - F79</a:t>
            </a:r>
          </a:p>
          <a:p>
            <a:pPr marL="0" indent="0">
              <a:buNone/>
            </a:pPr>
            <a:r>
              <a:rPr lang="cs-CZ" dirty="0"/>
              <a:t>MENTÁLNÍ RETARDACE (DUŠEVNÍ OPOŽDĚNÍ)</a:t>
            </a:r>
          </a:p>
          <a:p>
            <a:r>
              <a:rPr lang="cs-CZ" b="1" dirty="0"/>
              <a:t>F80 - F89</a:t>
            </a:r>
          </a:p>
          <a:p>
            <a:pPr marL="0" indent="0">
              <a:buNone/>
            </a:pPr>
            <a:r>
              <a:rPr lang="cs-CZ" dirty="0"/>
              <a:t>PORUCHY PSYCHICKÉHO VÝVOJE</a:t>
            </a:r>
          </a:p>
          <a:p>
            <a:r>
              <a:rPr lang="cs-CZ" b="1" dirty="0"/>
              <a:t>F90 - F98</a:t>
            </a:r>
          </a:p>
          <a:p>
            <a:pPr marL="0" indent="0">
              <a:buNone/>
            </a:pPr>
            <a:r>
              <a:rPr lang="cs-CZ" dirty="0"/>
              <a:t>PORUCHY CHOVÁNÍ A EMOCÍ SE ZAČÁTKEM OBVYKLEV DĚTSTVÍ A </a:t>
            </a:r>
          </a:p>
          <a:p>
            <a:pPr marL="0" indent="0">
              <a:buNone/>
            </a:pPr>
            <a:r>
              <a:rPr lang="cs-CZ" dirty="0"/>
              <a:t>V ADOLESCENCI</a:t>
            </a:r>
          </a:p>
          <a:p>
            <a:r>
              <a:rPr lang="cs-CZ" b="1" dirty="0"/>
              <a:t>F99</a:t>
            </a:r>
          </a:p>
          <a:p>
            <a:pPr marL="0" indent="0">
              <a:buNone/>
            </a:pPr>
            <a:r>
              <a:rPr lang="cs-CZ" dirty="0"/>
              <a:t>NESPECIFIKOVANÁ DUŠEVNÍ PORUCHA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95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Autofit/>
          </a:bodyPr>
          <a:lstStyle/>
          <a:p>
            <a:br>
              <a:rPr lang="cs-CZ" sz="2000" dirty="0"/>
            </a:br>
            <a:r>
              <a:rPr lang="pl-PL" sz="2000" b="1" dirty="0"/>
              <a:t>DUŠEVNí PORUCHY A PORUCHY CHOVÁNÍ</a:t>
            </a:r>
            <a:br>
              <a:rPr lang="pl-PL" sz="2000" b="1" dirty="0"/>
            </a:br>
            <a:r>
              <a:rPr lang="cs-CZ" sz="2000" b="1" dirty="0"/>
              <a:t>VYVOLANÉ ÚČINKEM </a:t>
            </a:r>
            <a:r>
              <a:rPr lang="cs-CZ" sz="2000" b="1" dirty="0" err="1"/>
              <a:t>PSYCHOAKTIVNíCH</a:t>
            </a:r>
            <a:br>
              <a:rPr lang="cs-CZ" sz="2000" b="1" dirty="0"/>
            </a:br>
            <a:r>
              <a:rPr lang="cs-CZ" sz="2000" b="1" dirty="0"/>
              <a:t>LÁTEK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F10.- </a:t>
            </a:r>
            <a:r>
              <a:rPr lang="cs-CZ" dirty="0"/>
              <a:t>poruchy vyvolané požíváním alkohol u</a:t>
            </a:r>
          </a:p>
          <a:p>
            <a:r>
              <a:rPr lang="cs-CZ" b="1" dirty="0"/>
              <a:t>F11.- </a:t>
            </a:r>
            <a:r>
              <a:rPr lang="cs-CZ" dirty="0"/>
              <a:t>poruchy vyvolané požíváním </a:t>
            </a:r>
            <a:r>
              <a:rPr lang="cs-CZ" dirty="0" err="1"/>
              <a:t>opioidů</a:t>
            </a:r>
            <a:endParaRPr lang="cs-CZ" dirty="0"/>
          </a:p>
          <a:p>
            <a:r>
              <a:rPr lang="cs-CZ" b="1" dirty="0"/>
              <a:t>F12.- </a:t>
            </a:r>
            <a:r>
              <a:rPr lang="cs-CZ" dirty="0"/>
              <a:t>poruchy vyvolané požíváním </a:t>
            </a:r>
            <a:r>
              <a:rPr lang="cs-CZ" dirty="0" err="1"/>
              <a:t>kanabioidů</a:t>
            </a:r>
            <a:endParaRPr lang="cs-CZ" dirty="0"/>
          </a:p>
          <a:p>
            <a:r>
              <a:rPr lang="cs-CZ" b="1" dirty="0"/>
              <a:t>F13.- </a:t>
            </a:r>
            <a:r>
              <a:rPr lang="cs-CZ" dirty="0"/>
              <a:t>poruchy vyvolané požíváním sedativ nebo </a:t>
            </a:r>
            <a:r>
              <a:rPr lang="cs-CZ" dirty="0" err="1"/>
              <a:t>hybnotik</a:t>
            </a:r>
            <a:endParaRPr lang="cs-CZ" dirty="0"/>
          </a:p>
          <a:p>
            <a:r>
              <a:rPr lang="cs-CZ" b="1" dirty="0"/>
              <a:t>F14.- </a:t>
            </a:r>
            <a:r>
              <a:rPr lang="cs-CZ" dirty="0"/>
              <a:t>poruchy vyvolané požíváním kokainu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F15.- </a:t>
            </a:r>
            <a:r>
              <a:rPr lang="cs-CZ" dirty="0"/>
              <a:t>poruchy vyvolané požíváním jiných stimulancií </a:t>
            </a:r>
            <a:r>
              <a:rPr lang="cs-CZ" i="1" dirty="0"/>
              <a:t>/</a:t>
            </a:r>
            <a:r>
              <a:rPr lang="cs-CZ" dirty="0"/>
              <a:t>včetně kofeinu</a:t>
            </a:r>
            <a:r>
              <a:rPr lang="cs-CZ" i="1" dirty="0"/>
              <a:t>/</a:t>
            </a:r>
          </a:p>
          <a:p>
            <a:r>
              <a:rPr lang="cs-CZ" b="1" dirty="0"/>
              <a:t>F 16.- </a:t>
            </a:r>
            <a:r>
              <a:rPr lang="cs-CZ" dirty="0"/>
              <a:t>poruchy vyvolané požíváním halucinogenů</a:t>
            </a:r>
          </a:p>
          <a:p>
            <a:r>
              <a:rPr lang="cs-CZ" b="1" dirty="0"/>
              <a:t>F17.- </a:t>
            </a:r>
            <a:r>
              <a:rPr lang="cs-CZ" dirty="0"/>
              <a:t>poruchy vyvolané užíváním tabáku</a:t>
            </a:r>
          </a:p>
          <a:p>
            <a:r>
              <a:rPr lang="cs-CZ" b="1" dirty="0"/>
              <a:t>F18.- </a:t>
            </a:r>
            <a:r>
              <a:rPr lang="cs-CZ" dirty="0"/>
              <a:t>poruchy vyvolané ulíváním organických rozpouštědel</a:t>
            </a:r>
          </a:p>
          <a:p>
            <a:r>
              <a:rPr lang="cs-CZ" b="1" dirty="0"/>
              <a:t>F 19.- </a:t>
            </a:r>
            <a:r>
              <a:rPr lang="cs-CZ" dirty="0"/>
              <a:t>poruchy vyvolané požíváním několika látek</a:t>
            </a:r>
          </a:p>
        </p:txBody>
      </p:sp>
    </p:spTree>
    <p:extLst>
      <p:ext uri="{BB962C8B-B14F-4D97-AF65-F5344CB8AC3E}">
        <p14:creationId xmlns:p14="http://schemas.microsoft.com/office/powerpoint/2010/main" val="33376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272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Georgia</vt:lpstr>
      <vt:lpstr>Tahoma</vt:lpstr>
      <vt:lpstr>Wingdings</vt:lpstr>
      <vt:lpstr>Wingdings 2</vt:lpstr>
      <vt:lpstr>Administrativní</vt:lpstr>
      <vt:lpstr>Psychické poruchy dle 10. revize mezinárodní klasifikace nemocí</vt:lpstr>
      <vt:lpstr>Prezentace aplikace PowerPoint</vt:lpstr>
      <vt:lpstr>Prezentace aplikace PowerPoint</vt:lpstr>
      <vt:lpstr>Závěry studie Drážďanské univerzity ( informace server Daily Telegraph 5.9.2011 )</vt:lpstr>
      <vt:lpstr>PŘEHLED ZÁKLADNÍCH KATEGORIÍ</vt:lpstr>
      <vt:lpstr> DUŠEVNí PORUCHY A PORUCHY CHOVÁNÍ VYVOLANÉ ÚČINKEM PSYCHOAKTIVNíCH LÁTEK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Zimula</dc:creator>
  <cp:lastModifiedBy>Věra Kalvodová</cp:lastModifiedBy>
  <cp:revision>8</cp:revision>
  <cp:lastPrinted>2019-03-08T07:26:39Z</cp:lastPrinted>
  <dcterms:created xsi:type="dcterms:W3CDTF">2017-03-09T17:13:46Z</dcterms:created>
  <dcterms:modified xsi:type="dcterms:W3CDTF">2022-03-31T06:37:51Z</dcterms:modified>
</cp:coreProperties>
</file>