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67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5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66FD5-D2B0-401C-BAFF-5BE8429C4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757AC4-160B-453A-B741-107323567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31010D-0C92-403D-A2C7-8F25DB55B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8ED147-B5CA-4002-A3FE-3CD962429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5035A6-FBD1-4086-900C-831A3DDA3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06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4F8CBE-3F15-4B60-A9DB-BC63C6188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AC4B73-DBA4-4522-BD8D-9CFF0F34F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4402E9-68AD-4FB0-9D4B-205D3325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0BE5AA-62A6-4A44-B059-AA4ED9EF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236D32-A27F-4BED-B0B4-0F745F4A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45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4E9B453-E599-4387-A7D1-1C8F7C22F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29C73C-B0A2-4D20-94D6-B85468567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8D90D8-6031-4426-A0F8-97FA1FA4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F6CBE9-8E76-4AC7-8BAA-E17CD4A02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121E8-5FA9-4292-83D7-1AAF1F47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7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77DE5-0B3D-4BCF-AD8F-60DC2C845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741405-F216-4FB8-91CB-927A470E5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517712-3BBC-474F-990B-7A402F8B8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1BA717-DF25-4E5C-9AE2-9E184BD0C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8B7086-542C-48E1-884B-C5CC4278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31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91BB6-8127-4477-9000-192B11F7B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A485684-FA16-493C-BF95-B33EABDE1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5FEC05-A12D-43F7-B02B-BFD96535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AA7A80-6300-423C-982D-B73DDD71F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67D0BD-2781-448A-B5C6-E5755CE5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07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DC7C23-CDF6-456F-B387-B847FACDF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6C8903-D3EE-41A4-8E42-CFFC7307F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0F5254-13D7-416B-B3F6-8E63C9F31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B6B5AB-1ABC-4072-B319-FCF94281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9650BA-87C6-4EFE-8A5A-F9F586A2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7D8329-9849-4C5C-BAD5-77E03ADBC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66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986A4-1B3C-459F-94F3-A58C0A5A1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9B7553-9396-4BA6-8CE9-B682FFC11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972DD27-938D-467D-8D59-C73A909D8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870EAE0-0E44-43CC-8DFD-58D01EF346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5ECC584-23C5-4D0F-A90C-8DFBEF9B6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0EAC92-C5A0-4002-BD49-C07B8729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C5BDA1-BFF5-4790-963B-A60E46AF7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CBA8AF-7E23-4325-9E8E-A8BDF3042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32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B19FB-EEC5-45E7-9A6A-A1DBFC877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53E76F0-6C1B-440B-A4EB-2EC2707B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386CCE-33D6-4D88-8FF5-C0073BC12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2DD343-0E3F-49C5-A173-5EFF203A8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68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247C15A-7A6E-4818-9310-BECE4A348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C9248CE-B581-44EC-A298-32B88DB4D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9BC9C0-C92F-4E9C-A2C8-6ED2E55D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38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9F152-8E17-4BF0-ACED-4488B0FCA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1952C4-6F5F-4153-BAE8-7C48A3E3F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9AE2DEC-A6D6-4D48-A29C-9F2D07F28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8C18B2-0293-4D41-8BF3-A9DC2AF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49A1F7-3231-4975-B976-63C01EEE2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B1738B-495B-4F55-8123-3E1F424C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08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5AA33-64A3-41F2-85DE-E3D0E7A6E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2B87F2-D5D8-4615-8459-F313341A1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77E1879-C90B-4BFA-8983-F1AC12E51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43D67F-D02B-40CF-A500-4140D031B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27DA94-A9D4-48D0-AB88-940838168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82C8CC-2BA7-4BF6-922E-5D578CBA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85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7920C1-7C3B-4658-BDCC-95E0198EA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2439AEF-8504-405D-986F-59A594844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28C4A5-BC04-49B4-9571-046CBEFA9B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6FF99-589B-4029-9B73-0B6E254F05F8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B83D9-EA7C-4DB3-A91A-C2DB533221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2BB41E-1A09-404D-8D06-DFB26166E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342E-AC66-4D57-A668-73CE879E0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50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FISKÁLNÍ ZŘÍZENÍ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 </a:t>
            </a:r>
            <a:r>
              <a:rPr lang="cs-CZ" dirty="0" err="1"/>
              <a:t>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588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Segment veřejné politiky.</a:t>
            </a:r>
          </a:p>
          <a:p>
            <a:r>
              <a:rPr lang="cs-CZ" dirty="0"/>
              <a:t>Meze: </a:t>
            </a:r>
          </a:p>
          <a:p>
            <a:pPr marL="457200" indent="-457200">
              <a:buAutoNum type="alphaLcParenR"/>
            </a:pPr>
            <a:r>
              <a:rPr lang="cs-CZ" b="1" dirty="0"/>
              <a:t>ekonomické</a:t>
            </a:r>
            <a:r>
              <a:rPr lang="cs-CZ" dirty="0"/>
              <a:t> - rozsah příjmů a výdajů, </a:t>
            </a:r>
          </a:p>
          <a:p>
            <a:pPr marL="457200" indent="-457200">
              <a:buAutoNum type="alphaLcParenR"/>
            </a:pPr>
            <a:r>
              <a:rPr lang="cs-CZ" b="1" dirty="0"/>
              <a:t>právní</a:t>
            </a:r>
            <a:r>
              <a:rPr lang="cs-CZ" dirty="0"/>
              <a:t> – mandatorní výdaje, fiskální odpovědnost, fiskální závazky</a:t>
            </a:r>
          </a:p>
          <a:p>
            <a:r>
              <a:rPr lang="cs-CZ" b="1" dirty="0"/>
              <a:t>Rozpočtová politika</a:t>
            </a:r>
          </a:p>
          <a:p>
            <a:r>
              <a:rPr lang="cs-CZ" b="1" dirty="0"/>
              <a:t>Daňová politika </a:t>
            </a:r>
            <a:r>
              <a:rPr lang="cs-CZ" dirty="0"/>
              <a:t>– meze daňového systému</a:t>
            </a:r>
          </a:p>
          <a:p>
            <a:r>
              <a:rPr lang="cs-CZ" dirty="0"/>
              <a:t>Normy finančního práva jsou nástrojem realizace fiskální politiky a jejich použití se mimo jiné odvíjí od kondice veřejné ekonomiky, zároveň představují i jejich meze.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Fiskální politika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60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Věcná decentralizace</a:t>
            </a:r>
          </a:p>
          <a:p>
            <a:r>
              <a:rPr lang="cs-CZ" dirty="0"/>
              <a:t>Fiskální decentralizace:</a:t>
            </a:r>
          </a:p>
          <a:p>
            <a:r>
              <a:rPr lang="cs-CZ" dirty="0"/>
              <a:t>umožňuje tvorbu a užití relativně autonomního materiálního základu pro poskytování veřejných statků veřejnou samosprávou.  </a:t>
            </a:r>
          </a:p>
          <a:p>
            <a:r>
              <a:rPr lang="cs-CZ" dirty="0"/>
              <a:t>Fiskální federalizmus dává relativní samostatnost veřejné samosprávě, která tak hospodaří autonomně podle vlastního rozpočtu schváleného v samostatné působnosti na svou vlastní odpovědnost.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Fiskální federalizmus 1</a:t>
            </a:r>
          </a:p>
        </p:txBody>
      </p:sp>
    </p:spTree>
    <p:extLst>
      <p:ext uri="{BB962C8B-B14F-4D97-AF65-F5344CB8AC3E}">
        <p14:creationId xmlns:p14="http://schemas.microsoft.com/office/powerpoint/2010/main" val="1361299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Decentralizace veřejné správy</a:t>
            </a:r>
          </a:p>
          <a:p>
            <a:r>
              <a:rPr lang="cs-CZ" dirty="0"/>
              <a:t>Rozvoj veřejné samosprávy – decentralizace působnosti – decentralizace kompetencí – decentralizace fiskálních kompetencí </a:t>
            </a:r>
          </a:p>
          <a:p>
            <a:r>
              <a:rPr lang="cs-CZ" dirty="0"/>
              <a:t>Decentralizace věcná – decentralizace fiskální</a:t>
            </a:r>
          </a:p>
          <a:p>
            <a:r>
              <a:rPr lang="cs-CZ" dirty="0"/>
              <a:t>Dělba produkce veřejných statků – znalost prostředí (potřeb)</a:t>
            </a:r>
          </a:p>
          <a:p>
            <a:r>
              <a:rPr lang="cs-CZ" dirty="0"/>
              <a:t>Centrální statky, lokální statky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Fiskální federalizmus 2</a:t>
            </a:r>
          </a:p>
        </p:txBody>
      </p:sp>
    </p:spTree>
    <p:extLst>
      <p:ext uri="{BB962C8B-B14F-4D97-AF65-F5344CB8AC3E}">
        <p14:creationId xmlns:p14="http://schemas.microsoft.com/office/powerpoint/2010/main" val="2504361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fiskálního federalizmu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Vertikální</a:t>
            </a:r>
            <a:r>
              <a:rPr lang="cs-CZ" dirty="0"/>
              <a:t> – neexistence horizontálních vazeb</a:t>
            </a:r>
          </a:p>
          <a:p>
            <a:pPr marL="514350" indent="-514350">
              <a:buAutoNum type="alphaLcParenR"/>
            </a:pPr>
            <a:r>
              <a:rPr lang="cs-CZ" u="sng" dirty="0"/>
              <a:t>Centralizovaný</a:t>
            </a:r>
            <a:r>
              <a:rPr lang="cs-CZ" dirty="0"/>
              <a:t> – redistribuce, dotace </a:t>
            </a:r>
          </a:p>
          <a:p>
            <a:pPr marL="514350" indent="-514350">
              <a:buAutoNum type="alphaLcParenR"/>
            </a:pPr>
            <a:r>
              <a:rPr lang="cs-CZ" u="sng" dirty="0"/>
              <a:t>Decentralizovaný</a:t>
            </a:r>
            <a:r>
              <a:rPr lang="cs-CZ" dirty="0"/>
              <a:t> – slabý stát, nulová solidarita</a:t>
            </a:r>
          </a:p>
          <a:p>
            <a:r>
              <a:rPr lang="cs-CZ" b="1" dirty="0"/>
              <a:t>Horizontální</a:t>
            </a:r>
            <a:r>
              <a:rPr lang="cs-CZ" dirty="0"/>
              <a:t> – princip solidarity </a:t>
            </a:r>
          </a:p>
          <a:p>
            <a:r>
              <a:rPr lang="cs-CZ" b="1" dirty="0"/>
              <a:t>Kombinovaný</a:t>
            </a:r>
            <a:r>
              <a:rPr lang="cs-CZ" dirty="0"/>
              <a:t> – redistribuce, vlastní příjmy, CZ</a:t>
            </a:r>
          </a:p>
          <a:p>
            <a:endParaRPr lang="cs-CZ" dirty="0"/>
          </a:p>
          <a:p>
            <a:r>
              <a:rPr lang="cs-CZ" dirty="0"/>
              <a:t>Finanční soběstačnost, finanční autonomie – zákon o rozpočtovém určení daní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037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Zásada fiskálního federalizmu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Primární konstrukční princip fiskálního práva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Rozpočtové právo státní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Rozpočtové právo lokální</a:t>
            </a:r>
          </a:p>
          <a:p>
            <a:r>
              <a:rPr lang="cs-CZ" dirty="0">
                <a:solidFill>
                  <a:srgbClr val="FF0000"/>
                </a:solidFill>
              </a:rPr>
              <a:t>Berní právo státní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Právo místních poplatků (lokální daňové právo)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619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Evropská charta místní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15. 10. 1985 – Štrasburk (1.9.1999 ČR)</a:t>
            </a:r>
          </a:p>
          <a:p>
            <a:r>
              <a:rPr lang="cs-CZ" dirty="0"/>
              <a:t>Principy demokracie, decentralizace, participace občanů na správě, autonomie</a:t>
            </a:r>
          </a:p>
          <a:p>
            <a:r>
              <a:rPr lang="cs-CZ" dirty="0"/>
              <a:t>ČR – výhrady: daňový federalizmus, konzultace, legální určení zdrojů x čl. 9</a:t>
            </a:r>
          </a:p>
        </p:txBody>
      </p:sp>
    </p:spTree>
    <p:extLst>
      <p:ext uri="{BB962C8B-B14F-4D97-AF65-F5344CB8AC3E}">
        <p14:creationId xmlns:p14="http://schemas.microsoft.com/office/powerpoint/2010/main" val="52005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Projevy fiskálního federalizmu v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u="sng" dirty="0"/>
              <a:t>Rozpočtová pravidla</a:t>
            </a:r>
          </a:p>
          <a:p>
            <a:r>
              <a:rPr lang="cs-CZ" dirty="0"/>
              <a:t>218/2000 Sb. – zákon o rozpočtových pravidlech </a:t>
            </a:r>
          </a:p>
          <a:p>
            <a:r>
              <a:rPr lang="cs-CZ" dirty="0"/>
              <a:t>250/2000 Sb. – zákon o rozpočtových pravidlech územních rozpočtů</a:t>
            </a:r>
          </a:p>
          <a:p>
            <a:pPr>
              <a:buFontTx/>
              <a:buChar char="-"/>
            </a:pPr>
            <a:r>
              <a:rPr lang="cs-CZ" dirty="0"/>
              <a:t>Vadné označení „velká“ x „malá“</a:t>
            </a:r>
          </a:p>
          <a:p>
            <a:pPr>
              <a:buFontTx/>
              <a:buChar char="-"/>
            </a:pPr>
            <a:r>
              <a:rPr lang="cs-CZ" dirty="0"/>
              <a:t>Bez přímé subsidiarity, analogie </a:t>
            </a:r>
          </a:p>
          <a:p>
            <a:r>
              <a:rPr lang="cs-CZ" dirty="0"/>
              <a:t>Jiná pravidla – zájmová samospráva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81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u="sng" dirty="0"/>
              <a:t>Legální asignace daní</a:t>
            </a:r>
          </a:p>
          <a:p>
            <a:r>
              <a:rPr lang="cs-CZ" dirty="0"/>
              <a:t>243/2000 Sb. – zákon o  rozpočtovém určení výnosů některých daní územním samosprávným celkům a některým státním fondům (</a:t>
            </a:r>
            <a:r>
              <a:rPr lang="cs-CZ" b="1" dirty="0"/>
              <a:t>zákon o rozpočtovém určení daní</a:t>
            </a:r>
            <a:r>
              <a:rPr lang="cs-CZ" dirty="0"/>
              <a:t>)</a:t>
            </a:r>
          </a:p>
          <a:p>
            <a:pPr marL="0" indent="0" algn="ctr">
              <a:buNone/>
            </a:pPr>
            <a:r>
              <a:rPr lang="cs-CZ" u="sng" dirty="0"/>
              <a:t>Autonomní zdroje</a:t>
            </a:r>
          </a:p>
          <a:p>
            <a:pPr algn="just"/>
            <a:r>
              <a:rPr lang="cs-CZ" dirty="0"/>
              <a:t>565/1990 Sb. – zákon o místních poplatcích</a:t>
            </a:r>
          </a:p>
        </p:txBody>
      </p:sp>
    </p:spTree>
    <p:extLst>
      <p:ext uri="{BB962C8B-B14F-4D97-AF65-F5344CB8AC3E}">
        <p14:creationId xmlns:p14="http://schemas.microsoft.com/office/powerpoint/2010/main" val="103952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Rozpočtové právo</a:t>
            </a:r>
          </a:p>
          <a:p>
            <a:r>
              <a:rPr lang="cs-CZ" dirty="0"/>
              <a:t>Berní právo</a:t>
            </a:r>
          </a:p>
          <a:p>
            <a:r>
              <a:rPr lang="cs-CZ" dirty="0"/>
              <a:t>Právní regulace veřejných výdajů</a:t>
            </a:r>
          </a:p>
          <a:p>
            <a:r>
              <a:rPr lang="cs-CZ" i="1" dirty="0"/>
              <a:t>Bilanční právo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Teleologická vazba </a:t>
            </a:r>
            <a:r>
              <a:rPr lang="cs-CZ" dirty="0"/>
              <a:t>– materiální základ fungování státu</a:t>
            </a:r>
          </a:p>
          <a:p>
            <a:pPr marL="0" indent="0">
              <a:buNone/>
            </a:pPr>
            <a:r>
              <a:rPr lang="cs-CZ" b="1" dirty="0"/>
              <a:t>Metodologická vazba</a:t>
            </a:r>
            <a:r>
              <a:rPr lang="cs-CZ" dirty="0"/>
              <a:t> – obligační prvky, </a:t>
            </a:r>
            <a:r>
              <a:rPr lang="cs-CZ" dirty="0" err="1"/>
              <a:t>autoaplikace</a:t>
            </a:r>
            <a:r>
              <a:rPr lang="cs-CZ" dirty="0"/>
              <a:t>, dvouetapová aplikace právních norem</a:t>
            </a:r>
          </a:p>
          <a:p>
            <a:pPr marL="0" indent="0">
              <a:buNone/>
            </a:pPr>
            <a:r>
              <a:rPr lang="cs-CZ" b="1" dirty="0"/>
              <a:t>Politická vazba </a:t>
            </a:r>
            <a:r>
              <a:rPr lang="cs-CZ" dirty="0"/>
              <a:t>– fiskální politika státu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fiskálního práva</a:t>
            </a:r>
          </a:p>
        </p:txBody>
      </p:sp>
    </p:spTree>
    <p:extLst>
      <p:ext uri="{BB962C8B-B14F-4D97-AF65-F5344CB8AC3E}">
        <p14:creationId xmlns:p14="http://schemas.microsoft.com/office/powerpoint/2010/main" val="3564070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Soustava veřejných fondů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u="sng" dirty="0"/>
              <a:t>Státní</a:t>
            </a:r>
          </a:p>
          <a:p>
            <a:pPr algn="just"/>
            <a:r>
              <a:rPr lang="cs-CZ" dirty="0"/>
              <a:t>Státní rozpočet</a:t>
            </a:r>
          </a:p>
          <a:p>
            <a:pPr algn="just"/>
            <a:r>
              <a:rPr lang="cs-CZ" dirty="0"/>
              <a:t>Rozpočty a fondy OSS a (st.)PO</a:t>
            </a:r>
          </a:p>
          <a:p>
            <a:pPr algn="just"/>
            <a:r>
              <a:rPr lang="cs-CZ" dirty="0"/>
              <a:t>Autonomní veřejné fondy státu:</a:t>
            </a:r>
          </a:p>
          <a:p>
            <a:pPr marL="514350" indent="-514350" algn="just">
              <a:buAutoNum type="alphaLcParenR"/>
            </a:pPr>
            <a:r>
              <a:rPr lang="cs-CZ" dirty="0"/>
              <a:t>Státní účelové fondy</a:t>
            </a:r>
          </a:p>
          <a:p>
            <a:pPr marL="514350" indent="-514350" algn="just">
              <a:buAutoNum type="alphaLcParenR"/>
            </a:pPr>
            <a:r>
              <a:rPr lang="cs-CZ" dirty="0"/>
              <a:t>Státní fondy na podporu podnikání</a:t>
            </a:r>
          </a:p>
          <a:p>
            <a:pPr marL="514350" indent="-514350" algn="just">
              <a:buAutoNum type="alphaLcParenR"/>
            </a:pPr>
            <a:r>
              <a:rPr lang="cs-CZ" dirty="0"/>
              <a:t>Státní svěřenecké fondy</a:t>
            </a:r>
          </a:p>
          <a:p>
            <a:pPr marL="514350" indent="-514350" algn="just">
              <a:buAutoNum type="alphaLcParenR"/>
            </a:pPr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205894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MRKÝVKA, P. </a:t>
            </a:r>
            <a:r>
              <a:rPr lang="cs-CZ" i="1" dirty="0"/>
              <a:t>Propedeutika finančního práva I – obecná část. </a:t>
            </a:r>
            <a:r>
              <a:rPr lang="cs-CZ" dirty="0"/>
              <a:t>Brno : Masarykova univerzita 2014</a:t>
            </a:r>
          </a:p>
          <a:p>
            <a:r>
              <a:rPr lang="cs-CZ" dirty="0"/>
              <a:t>MRKÝVKA P., PAŘÍZKOVÁ, I., TOMÁŠKOVÁ, E. </a:t>
            </a:r>
            <a:r>
              <a:rPr lang="cs-CZ" i="1" dirty="0"/>
              <a:t>Veřejné finance a fiskální právo. </a:t>
            </a:r>
            <a:r>
              <a:rPr lang="cs-CZ" dirty="0"/>
              <a:t>Brno : Masarykova univerzita 2014</a:t>
            </a:r>
          </a:p>
          <a:p>
            <a:r>
              <a:rPr lang="cs-CZ" dirty="0"/>
              <a:t>BARILARI, A., BUVIER, M. </a:t>
            </a:r>
            <a:r>
              <a:rPr lang="cs-CZ" i="1" dirty="0"/>
              <a:t>La LOLF: </a:t>
            </a:r>
            <a:r>
              <a:rPr lang="cs-CZ" i="1" dirty="0" err="1"/>
              <a:t>une</a:t>
            </a:r>
            <a:r>
              <a:rPr lang="cs-CZ" i="1" dirty="0"/>
              <a:t> </a:t>
            </a:r>
            <a:r>
              <a:rPr lang="cs-CZ" i="1" dirty="0" err="1"/>
              <a:t>nouvelle</a:t>
            </a:r>
            <a:r>
              <a:rPr lang="cs-CZ" i="1" dirty="0"/>
              <a:t> </a:t>
            </a:r>
            <a:r>
              <a:rPr lang="cs-CZ" i="1" dirty="0" err="1"/>
              <a:t>gouvernance</a:t>
            </a:r>
            <a:r>
              <a:rPr lang="cs-CZ" i="1" dirty="0"/>
              <a:t> </a:t>
            </a:r>
            <a:r>
              <a:rPr lang="cs-CZ" i="1" dirty="0" err="1"/>
              <a:t>financière</a:t>
            </a:r>
            <a:r>
              <a:rPr lang="cs-CZ" i="1" dirty="0"/>
              <a:t> de </a:t>
            </a:r>
            <a:r>
              <a:rPr lang="cs-CZ" i="1" dirty="0" err="1"/>
              <a:t>l´État</a:t>
            </a:r>
            <a:r>
              <a:rPr lang="cs-CZ" i="1" dirty="0"/>
              <a:t>. </a:t>
            </a:r>
            <a:r>
              <a:rPr lang="cs-CZ" dirty="0"/>
              <a:t>Paris : LGDJ 2010 </a:t>
            </a:r>
          </a:p>
          <a:p>
            <a:r>
              <a:rPr lang="cs-CZ" dirty="0"/>
              <a:t>MIEMIEC, W., SAWICKA, K., MIEMIEC, M. </a:t>
            </a:r>
            <a:r>
              <a:rPr lang="cs-CZ" i="1" dirty="0" err="1"/>
              <a:t>Prawo</a:t>
            </a:r>
            <a:r>
              <a:rPr lang="cs-CZ" i="1" dirty="0"/>
              <a:t> </a:t>
            </a:r>
            <a:r>
              <a:rPr lang="cs-CZ" i="1" dirty="0" err="1"/>
              <a:t>finansów</a:t>
            </a:r>
            <a:r>
              <a:rPr lang="cs-CZ" i="1" dirty="0"/>
              <a:t> </a:t>
            </a:r>
            <a:r>
              <a:rPr lang="cs-CZ" i="1" dirty="0" err="1"/>
              <a:t>publicznych</a:t>
            </a:r>
            <a:r>
              <a:rPr lang="cs-CZ" i="1" dirty="0"/>
              <a:t> </a:t>
            </a:r>
            <a:r>
              <a:rPr lang="cs-CZ" i="1" dirty="0" err="1"/>
              <a:t>sektora</a:t>
            </a:r>
            <a:r>
              <a:rPr lang="cs-CZ" i="1" dirty="0"/>
              <a:t> </a:t>
            </a:r>
            <a:r>
              <a:rPr lang="cs-CZ" i="1" dirty="0" err="1"/>
              <a:t>samorządowego</a:t>
            </a:r>
            <a:r>
              <a:rPr lang="cs-CZ" dirty="0"/>
              <a:t>. </a:t>
            </a:r>
            <a:r>
              <a:rPr lang="cs-CZ" dirty="0" err="1"/>
              <a:t>Warszawa</a:t>
            </a:r>
            <a:r>
              <a:rPr lang="cs-CZ" dirty="0"/>
              <a:t> : LEX a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 business 2013.  </a:t>
            </a:r>
            <a:r>
              <a:rPr lang="cs-CZ" dirty="0" err="1"/>
              <a:t>Warszawa</a:t>
            </a:r>
            <a:r>
              <a:rPr lang="cs-CZ" dirty="0"/>
              <a:t> : LEX a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 business 2013</a:t>
            </a:r>
          </a:p>
          <a:p>
            <a:r>
              <a:rPr lang="cs-CZ" dirty="0"/>
              <a:t>MRKÝVKA, P. </a:t>
            </a:r>
            <a:r>
              <a:rPr lang="cs-CZ" i="1" dirty="0"/>
              <a:t>Determinace a diverzifikace finančního práva. </a:t>
            </a:r>
            <a:r>
              <a:rPr lang="cs-CZ" dirty="0"/>
              <a:t>Brno : Masarykova univerzita 2012</a:t>
            </a:r>
          </a:p>
          <a:p>
            <a:r>
              <a:rPr lang="cs-CZ" dirty="0"/>
              <a:t>PAŘÍZKOVÁ, I. </a:t>
            </a:r>
            <a:r>
              <a:rPr lang="cs-CZ" i="1" dirty="0"/>
              <a:t>Finance územní samosprávy.</a:t>
            </a:r>
            <a:r>
              <a:rPr lang="cs-CZ" dirty="0"/>
              <a:t> Brno : Masarykova univerzita 2008</a:t>
            </a:r>
          </a:p>
          <a:p>
            <a:r>
              <a:rPr lang="cs-CZ" dirty="0"/>
              <a:t>RADVAN, M. a kol. </a:t>
            </a:r>
            <a:r>
              <a:rPr lang="cs-CZ" i="1" dirty="0"/>
              <a:t>Finanční právo a finanční správa – berní právo. </a:t>
            </a:r>
            <a:r>
              <a:rPr lang="cs-CZ" dirty="0"/>
              <a:t>Brno : Masarykova univerzita et Doplněk 2008</a:t>
            </a:r>
          </a:p>
          <a:p>
            <a:r>
              <a:rPr lang="cs-CZ" dirty="0"/>
              <a:t>RUŚKOWSKI, E. </a:t>
            </a:r>
            <a:r>
              <a:rPr lang="cs-CZ" i="1" dirty="0"/>
              <a:t>Instrumenty </a:t>
            </a:r>
            <a:r>
              <a:rPr lang="cs-CZ" i="1" dirty="0" err="1"/>
              <a:t>nowego</a:t>
            </a:r>
            <a:r>
              <a:rPr lang="cs-CZ" i="1" dirty="0"/>
              <a:t> </a:t>
            </a:r>
            <a:r>
              <a:rPr lang="cs-CZ" i="1" dirty="0" err="1"/>
              <a:t>zarz</a:t>
            </a:r>
            <a:r>
              <a:rPr lang="pl-PL" i="1" dirty="0" err="1"/>
              <a:t>ądzania</a:t>
            </a:r>
            <a:r>
              <a:rPr lang="pl-PL" i="1" dirty="0"/>
              <a:t> finansami publicznymi w wybranych krajach Unii Europejskiej. </a:t>
            </a:r>
            <a:r>
              <a:rPr lang="pl-PL" dirty="0"/>
              <a:t>Białystok : Temida2 2011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4278594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Státní účelové fondy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Právnické osoby veřejného práva - „státní fond“</a:t>
            </a:r>
          </a:p>
          <a:p>
            <a:r>
              <a:rPr lang="cs-CZ" dirty="0"/>
              <a:t>Obecná úprava: rozpočtová pravidla</a:t>
            </a:r>
          </a:p>
          <a:p>
            <a:r>
              <a:rPr lang="cs-CZ" dirty="0"/>
              <a:t>Zřizují se zákonem</a:t>
            </a:r>
          </a:p>
          <a:p>
            <a:pPr marL="514350" indent="-514350">
              <a:buAutoNum type="arabicPeriod"/>
            </a:pPr>
            <a:r>
              <a:rPr lang="cs-CZ" dirty="0"/>
              <a:t>Státní fond životního prostředí</a:t>
            </a:r>
          </a:p>
          <a:p>
            <a:pPr marL="514350" indent="-514350">
              <a:buAutoNum type="arabicPeriod"/>
            </a:pPr>
            <a:r>
              <a:rPr lang="cs-CZ" dirty="0"/>
              <a:t>Státní zemědělský intervenční fond</a:t>
            </a:r>
          </a:p>
          <a:p>
            <a:pPr marL="514350" indent="-514350">
              <a:buAutoNum type="arabicPeriod"/>
            </a:pPr>
            <a:r>
              <a:rPr lang="cs-CZ" dirty="0"/>
              <a:t>Státní fond kinematografie</a:t>
            </a:r>
          </a:p>
          <a:p>
            <a:pPr marL="514350" indent="-514350">
              <a:buAutoNum type="arabicPeriod"/>
            </a:pPr>
            <a:r>
              <a:rPr lang="cs-CZ" dirty="0"/>
              <a:t>Státní fond kultury</a:t>
            </a:r>
          </a:p>
          <a:p>
            <a:pPr marL="514350" indent="-514350">
              <a:buAutoNum type="arabicPeriod"/>
            </a:pPr>
            <a:r>
              <a:rPr lang="cs-CZ" dirty="0"/>
              <a:t>Státní fond rozvoje bydlení</a:t>
            </a:r>
          </a:p>
          <a:p>
            <a:pPr marL="514350" indent="-514350">
              <a:buAutoNum type="arabicPeriod"/>
            </a:pPr>
            <a:r>
              <a:rPr lang="cs-CZ" dirty="0"/>
              <a:t>Státní fond dopravní infrastruktury</a:t>
            </a:r>
          </a:p>
          <a:p>
            <a:pPr marL="0" indent="0">
              <a:buNone/>
            </a:pPr>
            <a:r>
              <a:rPr lang="cs-CZ" i="1" dirty="0"/>
              <a:t>Státní fond pro zúrodnění půdy – jen správa starých pohledávek MF</a:t>
            </a:r>
          </a:p>
        </p:txBody>
      </p:sp>
    </p:spTree>
    <p:extLst>
      <p:ext uri="{BB962C8B-B14F-4D97-AF65-F5344CB8AC3E}">
        <p14:creationId xmlns:p14="http://schemas.microsoft.com/office/powerpoint/2010/main" val="3272307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Fondy státu na podporu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Zřízeny ze zákona nebo na základě usnesení vlády  jako obchodní korporace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Podpůrný a garanční rolnický a lesnický fond, a.s.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Českomoravská záruční a rozvojová banka, a.s.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Česká exportní banka, a.s.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Exportní garanční a pojišťovací společnost, </a:t>
            </a:r>
            <a:r>
              <a:rPr lang="cs-CZ" dirty="0" err="1"/>
              <a:t>a.s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409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Státní svěřenecké fondy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Fond veřejného zdravotního pojištění</a:t>
            </a:r>
          </a:p>
          <a:p>
            <a:r>
              <a:rPr lang="cs-CZ" dirty="0"/>
              <a:t>Fond sociálního pojištění</a:t>
            </a:r>
          </a:p>
          <a:p>
            <a:r>
              <a:rPr lang="cs-CZ" dirty="0"/>
              <a:t>Fond pojištění na podporu v nezaměstnanosti</a:t>
            </a:r>
          </a:p>
          <a:p>
            <a:r>
              <a:rPr lang="cs-CZ" dirty="0"/>
              <a:t>Fond pojištění vkladů </a:t>
            </a:r>
          </a:p>
        </p:txBody>
      </p:sp>
    </p:spTree>
    <p:extLst>
      <p:ext uri="{BB962C8B-B14F-4D97-AF65-F5344CB8AC3E}">
        <p14:creationId xmlns:p14="http://schemas.microsoft.com/office/powerpoint/2010/main" val="1586990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Národní fond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§ 37</a:t>
            </a:r>
          </a:p>
          <a:p>
            <a:pPr marL="0" indent="0">
              <a:buNone/>
            </a:pPr>
            <a:r>
              <a:rPr lang="cs-CZ" dirty="0"/>
              <a:t>Národní fond je souhrn</a:t>
            </a:r>
          </a:p>
          <a:p>
            <a:pPr marL="0" indent="0">
              <a:buNone/>
            </a:pPr>
            <a:r>
              <a:rPr lang="cs-CZ" dirty="0"/>
              <a:t> a) peněžních prostředků, které svěřuje Evropské unie České republice k realizaci programů nebo projektů spolufinancovaných z rozpočtu Evropské unie,</a:t>
            </a:r>
          </a:p>
          <a:p>
            <a:pPr marL="0" indent="0">
              <a:buNone/>
            </a:pPr>
            <a:r>
              <a:rPr lang="cs-CZ" dirty="0"/>
              <a:t>b) peněžních prostředků přechodového nástroje (</a:t>
            </a:r>
            <a:r>
              <a:rPr lang="cs-CZ" dirty="0" err="1"/>
              <a:t>Transition</a:t>
            </a:r>
            <a:r>
              <a:rPr lang="cs-CZ" dirty="0"/>
              <a:t> </a:t>
            </a:r>
            <a:r>
              <a:rPr lang="cs-CZ" dirty="0" err="1"/>
              <a:t>Facility</a:t>
            </a:r>
            <a:r>
              <a:rPr lang="cs-CZ" dirty="0"/>
              <a:t>) a</a:t>
            </a:r>
          </a:p>
          <a:p>
            <a:pPr marL="0" indent="0">
              <a:buNone/>
            </a:pPr>
            <a:r>
              <a:rPr lang="cs-CZ" dirty="0"/>
              <a:t>c) peněžních prostředků finančních mechanismů, které jsou České republice svěřeny na základě mezinárodních smluv, včetně úroků z nich.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94589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Decentralizované veřejné fondy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Rozpočty obcí</a:t>
            </a:r>
          </a:p>
          <a:p>
            <a:r>
              <a:rPr lang="cs-CZ" dirty="0"/>
              <a:t>Rozpočty krajů</a:t>
            </a:r>
          </a:p>
          <a:p>
            <a:r>
              <a:rPr lang="cs-CZ" dirty="0"/>
              <a:t>Rozpočty svazků obcí</a:t>
            </a:r>
          </a:p>
          <a:p>
            <a:r>
              <a:rPr lang="cs-CZ" dirty="0"/>
              <a:t>účelové fondy územní samosprávy</a:t>
            </a:r>
          </a:p>
          <a:p>
            <a:r>
              <a:rPr lang="cs-CZ" dirty="0"/>
              <a:t>Rozpočty OS a PO</a:t>
            </a:r>
          </a:p>
          <a:p>
            <a:r>
              <a:rPr lang="cs-CZ" dirty="0"/>
              <a:t>Rozpočty a fondy zájmové samosprávy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8955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Diverzifikace rozpočtového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Fiskální zřízení státu</a:t>
            </a:r>
          </a:p>
          <a:p>
            <a:r>
              <a:rPr lang="cs-CZ" dirty="0"/>
              <a:t>Soustava veřejných fondů</a:t>
            </a:r>
          </a:p>
          <a:p>
            <a:r>
              <a:rPr lang="cs-CZ" dirty="0"/>
              <a:t>Subjekty sektoru veřejných financí</a:t>
            </a:r>
          </a:p>
          <a:p>
            <a:r>
              <a:rPr lang="cs-CZ" dirty="0"/>
              <a:t>Zásady rozpočtového práva</a:t>
            </a:r>
          </a:p>
          <a:p>
            <a:r>
              <a:rPr lang="cs-CZ" dirty="0"/>
              <a:t>Zásady hospodaření s veřejnými prostředky</a:t>
            </a:r>
          </a:p>
          <a:p>
            <a:r>
              <a:rPr lang="cs-CZ" dirty="0"/>
              <a:t>Kontrolní mechanizmus</a:t>
            </a:r>
          </a:p>
          <a:p>
            <a:r>
              <a:rPr lang="cs-CZ" dirty="0"/>
              <a:t>Veřejný dluh</a:t>
            </a:r>
          </a:p>
          <a:p>
            <a:r>
              <a:rPr lang="cs-CZ" dirty="0"/>
              <a:t>Střednědobý a dlouhodobý výhled (plán)</a:t>
            </a:r>
          </a:p>
          <a:p>
            <a:r>
              <a:rPr lang="cs-CZ" dirty="0"/>
              <a:t>Roční rozpočet </a:t>
            </a:r>
          </a:p>
          <a:p>
            <a:r>
              <a:rPr lang="cs-CZ" dirty="0"/>
              <a:t>Legislativní proces </a:t>
            </a:r>
          </a:p>
          <a:p>
            <a:r>
              <a:rPr lang="cs-CZ" dirty="0"/>
              <a:t>Rozpočtový proces</a:t>
            </a:r>
          </a:p>
          <a:p>
            <a:r>
              <a:rPr lang="cs-CZ" dirty="0"/>
              <a:t>Národní fond</a:t>
            </a:r>
          </a:p>
          <a:p>
            <a:r>
              <a:rPr lang="cs-CZ" dirty="0"/>
              <a:t>Audit </a:t>
            </a:r>
          </a:p>
          <a:p>
            <a:r>
              <a:rPr lang="cs-CZ" dirty="0"/>
              <a:t>Rozpočtová kázeň</a:t>
            </a:r>
          </a:p>
        </p:txBody>
      </p:sp>
    </p:spTree>
    <p:extLst>
      <p:ext uri="{BB962C8B-B14F-4D97-AF65-F5344CB8AC3E}">
        <p14:creationId xmlns:p14="http://schemas.microsoft.com/office/powerpoint/2010/main" val="3216549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Diverzifikace berního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Daňový federalizmus</a:t>
            </a:r>
          </a:p>
          <a:p>
            <a:r>
              <a:rPr lang="cs-CZ" dirty="0"/>
              <a:t>Soustavy složek daně </a:t>
            </a:r>
            <a:r>
              <a:rPr lang="cs-CZ" i="1" dirty="0" err="1"/>
              <a:t>sensu</a:t>
            </a:r>
            <a:r>
              <a:rPr lang="cs-CZ" i="1" dirty="0"/>
              <a:t> largo</a:t>
            </a:r>
          </a:p>
          <a:p>
            <a:r>
              <a:rPr lang="cs-CZ" dirty="0"/>
              <a:t>Legislativní zásady </a:t>
            </a:r>
          </a:p>
          <a:p>
            <a:r>
              <a:rPr lang="cs-CZ" dirty="0"/>
              <a:t>Pravidla dvouetapové aplikace berního práva</a:t>
            </a:r>
          </a:p>
          <a:p>
            <a:pPr marL="514350" indent="-514350">
              <a:buAutoNum type="alphaLcParenR"/>
            </a:pPr>
            <a:r>
              <a:rPr lang="cs-CZ" dirty="0"/>
              <a:t>Pravidla </a:t>
            </a:r>
            <a:r>
              <a:rPr lang="cs-CZ" dirty="0" err="1"/>
              <a:t>autoaplikace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Pravidla správy daní</a:t>
            </a:r>
          </a:p>
          <a:p>
            <a:r>
              <a:rPr lang="cs-CZ" dirty="0"/>
              <a:t>Právo přímých daní</a:t>
            </a:r>
          </a:p>
          <a:p>
            <a:r>
              <a:rPr lang="cs-CZ" dirty="0"/>
              <a:t>Právo nepřímých daní a cel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847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Diverzifikace regulace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pravidla veřejných výdajů</a:t>
            </a:r>
          </a:p>
          <a:p>
            <a:r>
              <a:rPr lang="cs-CZ" dirty="0"/>
              <a:t>Nástroje distribuce</a:t>
            </a:r>
          </a:p>
          <a:p>
            <a:r>
              <a:rPr lang="cs-CZ" dirty="0"/>
              <a:t>Zadávání veřejných zakázek</a:t>
            </a:r>
          </a:p>
          <a:p>
            <a:r>
              <a:rPr lang="cs-CZ" dirty="0"/>
              <a:t>Kontrolní mechanizmy</a:t>
            </a:r>
          </a:p>
          <a:p>
            <a:r>
              <a:rPr lang="cs-CZ" dirty="0"/>
              <a:t>Rezortní specifika</a:t>
            </a:r>
          </a:p>
          <a:p>
            <a:r>
              <a:rPr lang="cs-CZ" dirty="0"/>
              <a:t>Pravidla účelového financování</a:t>
            </a:r>
          </a:p>
          <a:p>
            <a:r>
              <a:rPr lang="cs-CZ" dirty="0"/>
              <a:t>Rozhodovací procesy</a:t>
            </a:r>
          </a:p>
        </p:txBody>
      </p:sp>
    </p:spTree>
    <p:extLst>
      <p:ext uri="{BB962C8B-B14F-4D97-AF65-F5344CB8AC3E}">
        <p14:creationId xmlns:p14="http://schemas.microsoft.com/office/powerpoint/2010/main" val="98963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Druhý segment finanční suverenity státu:</a:t>
            </a:r>
          </a:p>
          <a:p>
            <a:pPr marL="457200" indent="-457200">
              <a:buAutoNum type="arabicPeriod"/>
            </a:pPr>
            <a:r>
              <a:rPr lang="cs-CZ" dirty="0"/>
              <a:t>Monetární suverenita</a:t>
            </a:r>
          </a:p>
          <a:p>
            <a:pPr marL="457200" indent="-457200">
              <a:buAutoNum type="arabicPeriod"/>
            </a:pPr>
            <a:r>
              <a:rPr lang="cs-CZ" dirty="0"/>
              <a:t>Fiskální suverenita =</a:t>
            </a:r>
          </a:p>
          <a:p>
            <a:pPr marL="0" indent="0">
              <a:buNone/>
            </a:pPr>
            <a:r>
              <a:rPr lang="cs-CZ" dirty="0"/>
              <a:t>= stav, kdy společenství zorganizované ve stát je schopno regulovat veřejné finance, hospodařit se svými prostředky samostatně a nezávisle, vytvářet si vlastní fiskální politiku, rozhodovat o svých veřejných příjmech a výdajích, organizovat si své vlastní centralizované i decentralizované fondy.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Fiskální suverenita</a:t>
            </a:r>
          </a:p>
        </p:txBody>
      </p:sp>
    </p:spTree>
    <p:extLst>
      <p:ext uri="{BB962C8B-B14F-4D97-AF65-F5344CB8AC3E}">
        <p14:creationId xmlns:p14="http://schemas.microsoft.com/office/powerpoint/2010/main" val="352916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fiskální suverenity</a:t>
            </a:r>
          </a:p>
          <a:p>
            <a:r>
              <a:rPr lang="cs-CZ" dirty="0"/>
              <a:t>Schopnost státu ukládat, vybírat, vymáhat daně a výnos z nich rozdělovat do jím určených fondů.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suverenita</a:t>
            </a:r>
          </a:p>
        </p:txBody>
      </p:sp>
    </p:spTree>
    <p:extLst>
      <p:ext uri="{BB962C8B-B14F-4D97-AF65-F5344CB8AC3E}">
        <p14:creationId xmlns:p14="http://schemas.microsoft.com/office/powerpoint/2010/main" val="168725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Suverenitu nepopírá skutečnost, že stát může svoji „fiskální svobodu“ svobodně omezit vstupem do mezinárodních svazků, které mohou určovat např. meze veřejného dluhu, a to s ohledem na provázanost národních ekonomik, členství v hospodářských společenstvích, včetně měnové či případné fiskální unie. </a:t>
            </a:r>
          </a:p>
          <a:p>
            <a:r>
              <a:rPr lang="cs-CZ" dirty="0"/>
              <a:t>Fiskální odpovědnost - EU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Cedování fiskální suverenity</a:t>
            </a:r>
          </a:p>
        </p:txBody>
      </p:sp>
    </p:spTree>
    <p:extLst>
      <p:ext uri="{BB962C8B-B14F-4D97-AF65-F5344CB8AC3E}">
        <p14:creationId xmlns:p14="http://schemas.microsoft.com/office/powerpoint/2010/main" val="419461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Stav z hlediska práva = </a:t>
            </a:r>
            <a:r>
              <a:rPr lang="cs-CZ" b="1" dirty="0"/>
              <a:t>fiskální část</a:t>
            </a:r>
            <a:r>
              <a:rPr lang="cs-CZ" dirty="0"/>
              <a:t> finančního práva, jako specifická regulace výkonu veřejné finanční činnosti v oblasti veřejných financí.</a:t>
            </a:r>
          </a:p>
          <a:p>
            <a:r>
              <a:rPr lang="cs-CZ" dirty="0"/>
              <a:t>Subsystém finančního práva</a:t>
            </a:r>
          </a:p>
          <a:p>
            <a:r>
              <a:rPr lang="cs-CZ" dirty="0"/>
              <a:t>Právní regulace fiskálních vztahů = společenské vztahy, které vznikají, realizují se a zanikají v procesu tvorby, rozdělování, přerozdělování veřejných peněžních fondů → </a:t>
            </a:r>
            <a:r>
              <a:rPr lang="cs-CZ" b="1" dirty="0"/>
              <a:t>veřejné finance</a:t>
            </a:r>
          </a:p>
          <a:p>
            <a:r>
              <a:rPr lang="cs-CZ" dirty="0"/>
              <a:t>Fiskální právo</a:t>
            </a:r>
          </a:p>
          <a:p>
            <a:r>
              <a:rPr lang="cs-CZ" dirty="0"/>
              <a:t>Právo veřejných financí …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Fiskální suverenita ČR</a:t>
            </a:r>
          </a:p>
        </p:txBody>
      </p:sp>
    </p:spTree>
    <p:extLst>
      <p:ext uri="{BB962C8B-B14F-4D97-AF65-F5344CB8AC3E}">
        <p14:creationId xmlns:p14="http://schemas.microsoft.com/office/powerpoint/2010/main" val="4147669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Relativně samostatný ucelený subsystém finančního práva.</a:t>
            </a:r>
          </a:p>
          <a:p>
            <a:r>
              <a:rPr lang="cs-CZ" dirty="0"/>
              <a:t>Inkorporovaný soubor finančněprávních norem, které upravují společenské vztahy vznikající, realizující se a zanikající v procesu tvorby, rozdělování a užití veřejných peněžních fondů</a:t>
            </a:r>
          </a:p>
          <a:p>
            <a:r>
              <a:rPr lang="cs-CZ" dirty="0"/>
              <a:t>Fiskální vztahy = veřejné finance = předmět regulace fiskálního práva (</a:t>
            </a:r>
            <a:r>
              <a:rPr lang="cs-CZ" dirty="0" err="1"/>
              <a:t>fčfp</a:t>
            </a:r>
            <a:r>
              <a:rPr lang="cs-CZ" dirty="0"/>
              <a:t>)</a:t>
            </a:r>
          </a:p>
          <a:p>
            <a:r>
              <a:rPr lang="cs-CZ" dirty="0"/>
              <a:t>Rozmanitost předmětu – diverzifikace fiskálního práva - subsystémy nižšího řádu, které upravují zejména fiskální zřízení státu, soustavu veřejných fondů (rozpočtů), veřejné příjmy, veřejné výdaje, správu veřejného dluhu, kontrolní mechanizmy, odpovědnost. 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Fiskální právo</a:t>
            </a:r>
          </a:p>
        </p:txBody>
      </p:sp>
    </p:spTree>
    <p:extLst>
      <p:ext uri="{BB962C8B-B14F-4D97-AF65-F5344CB8AC3E}">
        <p14:creationId xmlns:p14="http://schemas.microsoft.com/office/powerpoint/2010/main" val="3181732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fiskální část finančního práva je vázána:</a:t>
            </a:r>
          </a:p>
          <a:p>
            <a:pPr marL="457200" indent="-457200">
              <a:buAutoNum type="arabicPeriod"/>
            </a:pPr>
            <a:r>
              <a:rPr lang="cs-CZ" b="1" dirty="0"/>
              <a:t>předmětem regulace </a:t>
            </a:r>
            <a:r>
              <a:rPr lang="cs-CZ" dirty="0"/>
              <a:t>– veřejné finance, </a:t>
            </a:r>
          </a:p>
          <a:p>
            <a:pPr marL="457200" indent="-457200">
              <a:buAutoNum type="arabicPeriod"/>
            </a:pPr>
            <a:r>
              <a:rPr lang="cs-CZ" b="1" dirty="0"/>
              <a:t>účelem regulace </a:t>
            </a:r>
            <a:r>
              <a:rPr lang="cs-CZ" dirty="0"/>
              <a:t>– zajištění materiálního základu k fungování státu, poskytování veřejných statků a tím naplnění funkcí státu a veřejné samosprávy. Cestou „</a:t>
            </a:r>
            <a:r>
              <a:rPr lang="cs-CZ" b="1" dirty="0"/>
              <a:t>řízení přes peníze</a:t>
            </a:r>
            <a:r>
              <a:rPr lang="cs-CZ" dirty="0"/>
              <a:t>“ formuje se i podoba, kvalita, množství a dostupnost veřejných statků. </a:t>
            </a:r>
            <a:r>
              <a:rPr lang="cs-CZ" b="1" dirty="0"/>
              <a:t>Realizace veřejné fiskální politiky</a:t>
            </a:r>
            <a:r>
              <a:rPr lang="cs-CZ" dirty="0"/>
              <a:t>.</a:t>
            </a:r>
          </a:p>
          <a:p>
            <a:pPr marL="457200" indent="-457200">
              <a:buAutoNum type="arabicPeriod"/>
            </a:pPr>
            <a:r>
              <a:rPr lang="cs-CZ" b="1" dirty="0"/>
              <a:t>metodou regulace</a:t>
            </a:r>
            <a:r>
              <a:rPr lang="cs-CZ" dirty="0"/>
              <a:t>.  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Systémová soudržnost</a:t>
            </a:r>
          </a:p>
        </p:txBody>
      </p:sp>
    </p:spTree>
    <p:extLst>
      <p:ext uri="{BB962C8B-B14F-4D97-AF65-F5344CB8AC3E}">
        <p14:creationId xmlns:p14="http://schemas.microsoft.com/office/powerpoint/2010/main" val="3023948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inklinuje k vyšší míře použití nástrojů charakteristických pro soukromoprávní metodu (smlouva) – </a:t>
            </a:r>
            <a:r>
              <a:rPr lang="cs-CZ" b="1" dirty="0"/>
              <a:t>obligační metoda</a:t>
            </a:r>
            <a:r>
              <a:rPr lang="cs-CZ" dirty="0"/>
              <a:t>, a </a:t>
            </a:r>
          </a:p>
          <a:p>
            <a:r>
              <a:rPr lang="cs-CZ" b="1" dirty="0"/>
              <a:t>dvouetapová aplikace </a:t>
            </a:r>
            <a:r>
              <a:rPr lang="cs-CZ" dirty="0"/>
              <a:t>norem finančního práva </a:t>
            </a:r>
            <a:r>
              <a:rPr lang="cs-CZ" b="1" dirty="0"/>
              <a:t>s primární odpovědností aktivního subjektu</a:t>
            </a:r>
            <a:r>
              <a:rPr lang="cs-CZ" dirty="0"/>
              <a:t> (adresáta finanční správy, příjemce dotace, daňového subjektu) za určení fiskálních povinností a realizaci fiskálních práv – </a:t>
            </a:r>
            <a:r>
              <a:rPr lang="cs-CZ" b="1" dirty="0"/>
              <a:t>metoda </a:t>
            </a:r>
            <a:r>
              <a:rPr lang="cs-CZ" b="1" dirty="0" err="1"/>
              <a:t>autoaplikace</a:t>
            </a:r>
            <a:r>
              <a:rPr lang="cs-CZ" dirty="0"/>
              <a:t>, s následnou (sekundární)</a:t>
            </a:r>
            <a:r>
              <a:rPr lang="cs-CZ" b="1" dirty="0"/>
              <a:t> mocenskou metodu</a:t>
            </a:r>
            <a:r>
              <a:rPr lang="cs-CZ" dirty="0"/>
              <a:t>, kde převažují prvky vlastní veřejné správě. Další vzájemné vazby vyplývají z realizace fiskální politiky státu a veřejné ekonomiky, kdy normy finančního práva jsou nástrojem realizace fiskální politiky a jejich použití se mimo jiné odvíjí od kondice veřejné ekonomiky, zároveň představují i jejich meze.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regulace</a:t>
            </a:r>
          </a:p>
        </p:txBody>
      </p:sp>
    </p:spTree>
    <p:extLst>
      <p:ext uri="{BB962C8B-B14F-4D97-AF65-F5344CB8AC3E}">
        <p14:creationId xmlns:p14="http://schemas.microsoft.com/office/powerpoint/2010/main" val="1491500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1360</Words>
  <Application>Microsoft Office PowerPoint</Application>
  <PresentationFormat>Širokoúhlá obrazovka</PresentationFormat>
  <Paragraphs>180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FISKÁLNÍ ZŘÍZENÍ</vt:lpstr>
      <vt:lpstr>Literatura</vt:lpstr>
      <vt:lpstr>Fiskální suverenita</vt:lpstr>
      <vt:lpstr>Daňová suverenita</vt:lpstr>
      <vt:lpstr>Cedování fiskální suverenity</vt:lpstr>
      <vt:lpstr>Fiskální suverenita ČR</vt:lpstr>
      <vt:lpstr>Fiskální právo</vt:lpstr>
      <vt:lpstr>Systémová soudržnost</vt:lpstr>
      <vt:lpstr>Metoda regulace</vt:lpstr>
      <vt:lpstr>Fiskální politika</vt:lpstr>
      <vt:lpstr>Fiskální federalizmus 1</vt:lpstr>
      <vt:lpstr>Fiskální federalizmus 2</vt:lpstr>
      <vt:lpstr>Typy fiskálního federalizmu</vt:lpstr>
      <vt:lpstr>Zásada fiskálního federalizmu</vt:lpstr>
      <vt:lpstr>Evropská charta místní samosprávy</vt:lpstr>
      <vt:lpstr>Projevy fiskálního federalizmu v právu</vt:lpstr>
      <vt:lpstr>Prezentace aplikace PowerPoint</vt:lpstr>
      <vt:lpstr>Systém fiskálního práva</vt:lpstr>
      <vt:lpstr>Soustava veřejných fondů</vt:lpstr>
      <vt:lpstr>Státní účelové fondy</vt:lpstr>
      <vt:lpstr>Fondy státu na podporu podnikání</vt:lpstr>
      <vt:lpstr>Státní svěřenecké fondy</vt:lpstr>
      <vt:lpstr>ostatní</vt:lpstr>
      <vt:lpstr>Decentralizované veřejné fondy</vt:lpstr>
      <vt:lpstr>Diverzifikace rozpočtového práva</vt:lpstr>
      <vt:lpstr>Diverzifikace berního práva</vt:lpstr>
      <vt:lpstr>Diverzifikace regulace výdajů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FISKÁLNÍ ZŘÍZENÍ</dc:title>
  <dc:creator>Petr Mrkývka</dc:creator>
  <cp:lastModifiedBy>Petr Mrkývka</cp:lastModifiedBy>
  <cp:revision>1</cp:revision>
  <dcterms:created xsi:type="dcterms:W3CDTF">2022-03-08T12:21:37Z</dcterms:created>
  <dcterms:modified xsi:type="dcterms:W3CDTF">2022-03-08T12:23:58Z</dcterms:modified>
</cp:coreProperties>
</file>