
<file path=[Content_Types].xml><?xml version="1.0" encoding="utf-8"?>
<Types xmlns="http://schemas.openxmlformats.org/package/2006/content-types">
  <Default Extension="png" ContentType="image/png"/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6" r:id="rId4"/>
    <p:sldId id="262" r:id="rId5"/>
    <p:sldId id="264" r:id="rId6"/>
    <p:sldId id="281" r:id="rId7"/>
    <p:sldId id="279" r:id="rId8"/>
    <p:sldId id="258" r:id="rId9"/>
    <p:sldId id="268" r:id="rId10"/>
    <p:sldId id="270" r:id="rId11"/>
    <p:sldId id="269" r:id="rId12"/>
    <p:sldId id="261" r:id="rId13"/>
    <p:sldId id="266" r:id="rId14"/>
    <p:sldId id="259" r:id="rId15"/>
    <p:sldId id="260" r:id="rId16"/>
    <p:sldId id="267" r:id="rId17"/>
    <p:sldId id="278" r:id="rId18"/>
    <p:sldId id="271" r:id="rId19"/>
    <p:sldId id="275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95768" autoAdjust="0"/>
  </p:normalViewPr>
  <p:slideViewPr>
    <p:cSldViewPr snapToGrid="0">
      <p:cViewPr varScale="1">
        <p:scale>
          <a:sx n="69" d="100"/>
          <a:sy n="69" d="100"/>
        </p:scale>
        <p:origin x="46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strategy/eu-budget/long-term-eu-budget/2021-2027_cs" TargetMode="External"/><Relationship Id="rId7" Type="http://schemas.openxmlformats.org/officeDocument/2006/relationships/hyperlink" Target="https://www.dotaceeu.cz/cs/uvod" TargetMode="External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regional_policy/cs/" TargetMode="External"/><Relationship Id="rId5" Type="http://schemas.openxmlformats.org/officeDocument/2006/relationships/hyperlink" Target="https://www.planobnovycr.cz/" TargetMode="External"/><Relationship Id="rId4" Type="http://schemas.openxmlformats.org/officeDocument/2006/relationships/hyperlink" Target="https://ec.europa.eu/info/strategy/recovery-plan-europe_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Evropské finanční právo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Fondy Evropské unie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Romana Buzková</a:t>
            </a:r>
          </a:p>
          <a:p>
            <a:pPr algn="r"/>
            <a:r>
              <a:rPr lang="cs-CZ" i="1" dirty="0"/>
              <a:t>b</a:t>
            </a:r>
            <a:r>
              <a:rPr lang="cs-CZ" i="1" dirty="0" smtClean="0"/>
              <a:t>uzkova.romana@gmail.com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Evropské </a:t>
            </a:r>
            <a:r>
              <a:rPr lang="cs-CZ" dirty="0"/>
              <a:t>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Sdílené řízení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Shared</a:t>
            </a:r>
            <a:r>
              <a:rPr lang="cs-CZ" dirty="0" smtClean="0"/>
              <a:t> management</a:t>
            </a:r>
          </a:p>
          <a:p>
            <a:r>
              <a:rPr lang="cs-CZ" dirty="0" smtClean="0"/>
              <a:t>Financování řídí Evropská komise společně </a:t>
            </a:r>
            <a:r>
              <a:rPr lang="cs-CZ" b="1" dirty="0" smtClean="0"/>
              <a:t>s členskými státy</a:t>
            </a:r>
            <a:r>
              <a:rPr lang="en-IE" b="1" dirty="0" smtClean="0"/>
              <a:t>, </a:t>
            </a:r>
            <a:r>
              <a:rPr lang="en-IE" b="1" dirty="0" err="1" smtClean="0"/>
              <a:t>kter</a:t>
            </a:r>
            <a:r>
              <a:rPr lang="cs-CZ" b="1" dirty="0" err="1" smtClean="0"/>
              <a:t>ým</a:t>
            </a:r>
            <a:r>
              <a:rPr lang="cs-CZ" b="1" dirty="0" smtClean="0"/>
              <a:t> je svěřena realizace na národní úrovni</a:t>
            </a:r>
          </a:p>
          <a:p>
            <a:r>
              <a:rPr lang="cs-CZ" dirty="0" smtClean="0"/>
              <a:t>Cca 70</a:t>
            </a:r>
            <a:r>
              <a:rPr lang="en-IE" dirty="0" smtClean="0"/>
              <a:t>% </a:t>
            </a:r>
            <a:r>
              <a:rPr lang="cs-CZ" dirty="0" smtClean="0"/>
              <a:t>unijního rozpočtu</a:t>
            </a:r>
          </a:p>
          <a:p>
            <a:r>
              <a:rPr lang="cs-CZ" dirty="0" smtClean="0"/>
              <a:t>Orgány členských států vybírají úspěšné projekty a nesou primární zodpovědnost za vytvoření systému řízení a kontroly</a:t>
            </a:r>
          </a:p>
          <a:p>
            <a:r>
              <a:rPr lang="cs-CZ" dirty="0" smtClean="0"/>
              <a:t>Komise hraje úlohu dohledu </a:t>
            </a:r>
          </a:p>
          <a:p>
            <a:r>
              <a:rPr lang="cs-CZ" dirty="0"/>
              <a:t>Fondy politiky soudržnosti (např. Evropský fond pro regionální rozvoj</a:t>
            </a:r>
            <a:r>
              <a:rPr lang="cs-CZ" dirty="0" smtClean="0"/>
              <a:t>) a další (viz obecné nařízení 2021</a:t>
            </a:r>
            <a:r>
              <a:rPr lang="en-IE" dirty="0" smtClean="0"/>
              <a:t>/1060)</a:t>
            </a:r>
            <a:endParaRPr lang="cs-CZ" dirty="0"/>
          </a:p>
          <a:p>
            <a:endParaRPr lang="cs-CZ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8892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řízení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Indirect</a:t>
            </a:r>
            <a:r>
              <a:rPr lang="cs-CZ" dirty="0" smtClean="0"/>
              <a:t> management</a:t>
            </a:r>
          </a:p>
          <a:p>
            <a:r>
              <a:rPr lang="cs-CZ" dirty="0" smtClean="0"/>
              <a:t>Financování řídí partnerské organizace nebo jiné subjekty v EU či třetích zemích</a:t>
            </a:r>
          </a:p>
          <a:p>
            <a:r>
              <a:rPr lang="cs-CZ" dirty="0" smtClean="0"/>
              <a:t>Cca 10</a:t>
            </a:r>
            <a:r>
              <a:rPr lang="en-IE" dirty="0" smtClean="0"/>
              <a:t>% </a:t>
            </a:r>
            <a:r>
              <a:rPr lang="en-IE" dirty="0" err="1" smtClean="0"/>
              <a:t>unijn</a:t>
            </a:r>
            <a:r>
              <a:rPr lang="cs-CZ" dirty="0" err="1" smtClean="0"/>
              <a:t>ího</a:t>
            </a:r>
            <a:r>
              <a:rPr lang="cs-CZ" dirty="0" smtClean="0"/>
              <a:t> rozpočtu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1681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2021-2027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Vyjednávání</a:t>
            </a:r>
            <a:r>
              <a:rPr lang="cs-CZ" dirty="0"/>
              <a:t> </a:t>
            </a:r>
            <a:r>
              <a:rPr lang="cs-CZ" dirty="0" smtClean="0"/>
              <a:t>VFR nebylo snadné</a:t>
            </a:r>
          </a:p>
          <a:p>
            <a:pPr lvl="1"/>
            <a:r>
              <a:rPr lang="cs-CZ" dirty="0" smtClean="0"/>
              <a:t>Brexit, návrhy právních předpisů představeny již v roce 2018, volby do EP v roce 2019, Zelená dohoda pro Evropu (zelený přechod a digitalizace), pandemie Covid-19 (ekonomická obnova)</a:t>
            </a:r>
            <a:endParaRPr lang="cs-CZ" dirty="0"/>
          </a:p>
          <a:p>
            <a:r>
              <a:rPr lang="cs-CZ" dirty="0" smtClean="0"/>
              <a:t>Dosud největší dlouhodobý rozpočet v historii </a:t>
            </a:r>
            <a:r>
              <a:rPr lang="en-IE" dirty="0" smtClean="0"/>
              <a:t>EU</a:t>
            </a:r>
            <a:endParaRPr lang="cs-CZ" dirty="0" smtClean="0"/>
          </a:p>
          <a:p>
            <a:pPr lvl="1"/>
            <a:r>
              <a:rPr lang="cs-CZ" dirty="0" smtClean="0"/>
              <a:t>VFR + NGEU</a:t>
            </a:r>
          </a:p>
          <a:p>
            <a:r>
              <a:rPr lang="cs-CZ" dirty="0"/>
              <a:t>N</a:t>
            </a:r>
            <a:r>
              <a:rPr lang="cs-CZ" dirty="0" smtClean="0"/>
              <a:t>ové výzvy a priority, nový vlastní zdroj</a:t>
            </a:r>
          </a:p>
          <a:p>
            <a:r>
              <a:rPr lang="cs-CZ" dirty="0"/>
              <a:t>P</a:t>
            </a:r>
            <a:r>
              <a:rPr lang="cs-CZ" dirty="0" smtClean="0"/>
              <a:t>ůjčování na finančních trzích → zadlužení</a:t>
            </a:r>
          </a:p>
        </p:txBody>
      </p:sp>
    </p:spTree>
    <p:extLst>
      <p:ext uri="{BB962C8B-B14F-4D97-AF65-F5344CB8AC3E}">
        <p14:creationId xmlns:p14="http://schemas.microsoft.com/office/powerpoint/2010/main" val="28510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VFR 2021-2027 a NGEU</a:t>
            </a:r>
            <a:endParaRPr lang="en-IE" dirty="0"/>
          </a:p>
        </p:txBody>
      </p:sp>
      <p:pic>
        <p:nvPicPr>
          <p:cNvPr id="6" name="Zástupný obsah 8">
            <a:extLst>
              <a:ext uri="{FF2B5EF4-FFF2-40B4-BE49-F238E27FC236}">
                <a16:creationId xmlns:a16="http://schemas.microsoft.com/office/drawing/2014/main" id="{ACF6F041-DDC5-4A34-B62B-E8E97A3A4B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67" y="1418853"/>
            <a:ext cx="8802267" cy="4547838"/>
          </a:xfrm>
        </p:spPr>
      </p:pic>
    </p:spTree>
    <p:extLst>
      <p:ext uri="{BB962C8B-B14F-4D97-AF65-F5344CB8AC3E}">
        <p14:creationId xmlns:p14="http://schemas.microsoft.com/office/powerpoint/2010/main" val="1051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 </a:t>
            </a:r>
            <a:r>
              <a:rPr lang="cs-CZ" dirty="0" err="1" smtClean="0"/>
              <a:t>NextGenerationEU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Unijní plán na podporu oživení</a:t>
            </a:r>
          </a:p>
          <a:p>
            <a:r>
              <a:rPr lang="cs-CZ" dirty="0" smtClean="0"/>
              <a:t>Dočasný instrument</a:t>
            </a:r>
          </a:p>
          <a:p>
            <a:r>
              <a:rPr lang="cs-CZ" dirty="0" smtClean="0"/>
              <a:t>Příjmy </a:t>
            </a:r>
            <a:r>
              <a:rPr lang="cs-CZ" dirty="0"/>
              <a:t>z nových vlastních zdrojů zavedených po roce 2021 budou použity na předčasné splacení </a:t>
            </a:r>
            <a:r>
              <a:rPr lang="cs-CZ" dirty="0" smtClean="0"/>
              <a:t>půjček</a:t>
            </a:r>
          </a:p>
          <a:p>
            <a:pPr lvl="1"/>
            <a:r>
              <a:rPr lang="cs-CZ" dirty="0" smtClean="0"/>
              <a:t>Musí být splaceny do roku 2058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 smtClean="0"/>
          </a:p>
          <a:p>
            <a:endParaRPr lang="en-IE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01" y="4055288"/>
            <a:ext cx="4906302" cy="256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66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 pro oživení a odolnost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Recovery</a:t>
            </a:r>
            <a:r>
              <a:rPr lang="cs-CZ" dirty="0" smtClean="0"/>
              <a:t> and </a:t>
            </a:r>
            <a:r>
              <a:rPr lang="cs-CZ" dirty="0" err="1" smtClean="0"/>
              <a:t>Resilience</a:t>
            </a:r>
            <a:r>
              <a:rPr lang="cs-CZ" dirty="0" smtClean="0"/>
              <a:t> </a:t>
            </a:r>
            <a:r>
              <a:rPr lang="cs-CZ" dirty="0" err="1" smtClean="0"/>
              <a:t>Facility</a:t>
            </a:r>
            <a:r>
              <a:rPr lang="cs-CZ" dirty="0" smtClean="0"/>
              <a:t> (RRF)</a:t>
            </a:r>
          </a:p>
          <a:p>
            <a:r>
              <a:rPr lang="cs-CZ" dirty="0" smtClean="0"/>
              <a:t>Hlavní prvek </a:t>
            </a:r>
            <a:r>
              <a:rPr lang="cs-CZ" dirty="0" err="1" smtClean="0"/>
              <a:t>NextGenerationEU</a:t>
            </a:r>
            <a:r>
              <a:rPr lang="cs-CZ" dirty="0" smtClean="0"/>
              <a:t>, který poskytuje </a:t>
            </a:r>
            <a:r>
              <a:rPr lang="cs-CZ" dirty="0"/>
              <a:t>finanční podporu ve formě grantů a </a:t>
            </a:r>
            <a:r>
              <a:rPr lang="cs-CZ" dirty="0" smtClean="0"/>
              <a:t>půjček</a:t>
            </a:r>
          </a:p>
          <a:p>
            <a:r>
              <a:rPr lang="cs-CZ" dirty="0" smtClean="0"/>
              <a:t>Členské státy musí vypracovat své národní plány obnovy</a:t>
            </a:r>
          </a:p>
          <a:p>
            <a:pPr lvl="1"/>
            <a:r>
              <a:rPr lang="cs-CZ" dirty="0" smtClean="0"/>
              <a:t>Minimálně 37</a:t>
            </a:r>
            <a:r>
              <a:rPr lang="en-IE" dirty="0" smtClean="0"/>
              <a:t>%</a:t>
            </a:r>
            <a:r>
              <a:rPr lang="cs-CZ" dirty="0" smtClean="0"/>
              <a:t> zdrojů musí jít na zelenou a 20</a:t>
            </a:r>
            <a:r>
              <a:rPr lang="en-IE" dirty="0" smtClean="0"/>
              <a:t>%</a:t>
            </a:r>
            <a:r>
              <a:rPr lang="cs-CZ" dirty="0" smtClean="0"/>
              <a:t> zdrojů na digitální transformaci</a:t>
            </a:r>
          </a:p>
          <a:p>
            <a:r>
              <a:rPr lang="cs-CZ" dirty="0" smtClean="0"/>
              <a:t>Plány schvaluje Rada na základě doporučení Evropské komise</a:t>
            </a:r>
          </a:p>
          <a:p>
            <a:r>
              <a:rPr lang="cs-CZ" dirty="0" smtClean="0"/>
              <a:t>Český plán obnovy ve výši </a:t>
            </a:r>
            <a:r>
              <a:rPr lang="en-IE" dirty="0" smtClean="0"/>
              <a:t>180 milliard K</a:t>
            </a:r>
            <a:r>
              <a:rPr lang="cs-CZ" dirty="0" smtClean="0"/>
              <a:t>č schválen v září 2021</a:t>
            </a:r>
          </a:p>
          <a:p>
            <a:pPr lvl="1"/>
            <a:r>
              <a:rPr lang="cs-CZ" dirty="0" smtClean="0"/>
              <a:t>Evropská komise již také vyplatila předběžnou platbu 915 milionů EUR, což odpovídá 13</a:t>
            </a:r>
            <a:r>
              <a:rPr lang="en-IE" dirty="0" smtClean="0"/>
              <a:t>% </a:t>
            </a:r>
            <a:r>
              <a:rPr lang="en-IE" dirty="0" err="1" smtClean="0"/>
              <a:t>celkov</a:t>
            </a:r>
            <a:r>
              <a:rPr lang="cs-CZ" dirty="0" err="1" smtClean="0"/>
              <a:t>ého</a:t>
            </a:r>
            <a:r>
              <a:rPr lang="cs-CZ" dirty="0" smtClean="0"/>
              <a:t> finančního přídělu</a:t>
            </a:r>
          </a:p>
          <a:p>
            <a:pPr marL="72000" indent="0">
              <a:buNone/>
            </a:pPr>
            <a:endParaRPr lang="cs-CZ" dirty="0" smtClean="0"/>
          </a:p>
          <a:p>
            <a:endParaRPr lang="cs-CZ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295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vybraných fondů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období 2014-2020 tvořily EFRR, ESF, FS, EZFRV a ENRF tzv. Evropské strukturální a investiční fondy (ESIF)</a:t>
            </a:r>
          </a:p>
          <a:p>
            <a:r>
              <a:rPr lang="cs-CZ" dirty="0" smtClean="0"/>
              <a:t>Podporují jednotlivé </a:t>
            </a:r>
            <a:r>
              <a:rPr lang="cs-CZ" smtClean="0"/>
              <a:t>politiky EU</a:t>
            </a:r>
            <a:endParaRPr lang="en-IE" dirty="0"/>
          </a:p>
          <a:p>
            <a:r>
              <a:rPr lang="cs-CZ" dirty="0" smtClean="0"/>
              <a:t>Pro ČR je v období 2021-2027 v rámci politiky soudržnosti vyčleněno více než 21 miliard EUR</a:t>
            </a:r>
          </a:p>
          <a:p>
            <a:r>
              <a:rPr lang="cs-CZ" dirty="0" smtClean="0"/>
              <a:t>Operační programy nově: </a:t>
            </a:r>
          </a:p>
          <a:p>
            <a:pPr lvl="1"/>
            <a:r>
              <a:rPr lang="cs-CZ" dirty="0" smtClean="0"/>
              <a:t>Doprava, Integrovaný regionální operační program, Technologie a aplikace pro konkurenceschopnost, Jan Amos Komenský, Životní prostředí, Spravedlivá transformace, Zaměstnanost+, Technická pomoc, Rybářství</a:t>
            </a:r>
          </a:p>
          <a:p>
            <a:pPr lvl="1"/>
            <a:endParaRPr lang="cs-CZ" dirty="0" smtClean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Získání dotace krok za krokem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projektového záměru, nalezení vhodné výzvy</a:t>
            </a:r>
          </a:p>
          <a:p>
            <a:r>
              <a:rPr lang="cs-CZ" dirty="0"/>
              <a:t>Podání žádosti o podporu (elektronicky)</a:t>
            </a:r>
          </a:p>
          <a:p>
            <a:r>
              <a:rPr lang="cs-CZ" dirty="0"/>
              <a:t>Hodnocení a výběr žádostí (na dotaci není právní nárok!)</a:t>
            </a:r>
          </a:p>
          <a:p>
            <a:r>
              <a:rPr lang="cs-CZ" dirty="0"/>
              <a:t>Realizace projektu a monitorování</a:t>
            </a:r>
          </a:p>
          <a:p>
            <a:r>
              <a:rPr lang="cs-CZ" dirty="0"/>
              <a:t>Žádost o </a:t>
            </a:r>
            <a:r>
              <a:rPr lang="cs-CZ" dirty="0" smtClean="0"/>
              <a:t>platbu </a:t>
            </a:r>
          </a:p>
          <a:p>
            <a:r>
              <a:rPr lang="cs-CZ" dirty="0"/>
              <a:t>V</a:t>
            </a:r>
            <a:r>
              <a:rPr lang="cs-CZ" dirty="0" smtClean="0"/>
              <a:t>yhodnocení </a:t>
            </a:r>
            <a:r>
              <a:rPr lang="cs-CZ" dirty="0"/>
              <a:t>a vyúčtování</a:t>
            </a:r>
          </a:p>
          <a:p>
            <a:r>
              <a:rPr lang="cs-CZ" dirty="0"/>
              <a:t>Kontrola a publicita projektu</a:t>
            </a:r>
          </a:p>
          <a:p>
            <a:r>
              <a:rPr lang="cs-CZ" dirty="0"/>
              <a:t>Udržitelnost </a:t>
            </a:r>
            <a:r>
              <a:rPr lang="cs-CZ" dirty="0" smtClean="0"/>
              <a:t>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1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Charakterizujte </a:t>
            </a:r>
            <a:r>
              <a:rPr lang="cs-CZ" dirty="0" smtClean="0"/>
              <a:t>vybraný fond </a:t>
            </a:r>
            <a:endParaRPr lang="cs-CZ" dirty="0"/>
          </a:p>
          <a:p>
            <a:pPr lvl="1"/>
            <a:r>
              <a:rPr lang="cs-CZ" dirty="0"/>
              <a:t>Včetně jeho cílů, oblastí podpory, financovaných </a:t>
            </a:r>
            <a:r>
              <a:rPr lang="cs-CZ" dirty="0" smtClean="0"/>
              <a:t>programů </a:t>
            </a:r>
            <a:r>
              <a:rPr lang="cs-CZ" dirty="0"/>
              <a:t>atd. </a:t>
            </a:r>
            <a:endParaRPr lang="cs-CZ" dirty="0" smtClean="0"/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Uveďte příklad projektu, který byl z daného fondu podpořen </a:t>
            </a:r>
            <a:r>
              <a:rPr lang="cs-CZ" dirty="0" smtClean="0"/>
              <a:t>ve vaší obci nebo kraji</a:t>
            </a:r>
          </a:p>
          <a:p>
            <a:endParaRPr lang="cs-CZ" dirty="0"/>
          </a:p>
          <a:p>
            <a:r>
              <a:rPr lang="cs-CZ" dirty="0" smtClean="0"/>
              <a:t>Byly dle Vašeho názoru finanční prostředky smysluplně využity?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12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odkazy</a:t>
            </a:r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34"/>
          <a:stretch/>
        </p:blipFill>
        <p:spPr>
          <a:xfrm>
            <a:off x="6096600" y="3925438"/>
            <a:ext cx="3906982" cy="2756007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>
                <a:hlinkClick r:id="rId3"/>
              </a:rPr>
              <a:t>Dlouhodobý</a:t>
            </a:r>
            <a:r>
              <a:rPr lang="en-IE" dirty="0">
                <a:hlinkClick r:id="rId3"/>
              </a:rPr>
              <a:t> </a:t>
            </a:r>
            <a:r>
              <a:rPr lang="en-IE" dirty="0" err="1">
                <a:hlinkClick r:id="rId3"/>
              </a:rPr>
              <a:t>rozpočet</a:t>
            </a:r>
            <a:r>
              <a:rPr lang="en-IE" dirty="0">
                <a:hlinkClick r:id="rId3"/>
              </a:rPr>
              <a:t> EU </a:t>
            </a:r>
            <a:r>
              <a:rPr lang="en-IE" dirty="0" err="1">
                <a:hlinkClick r:id="rId3"/>
              </a:rPr>
              <a:t>na</a:t>
            </a:r>
            <a:r>
              <a:rPr lang="en-IE" dirty="0">
                <a:hlinkClick r:id="rId3"/>
              </a:rPr>
              <a:t> </a:t>
            </a:r>
            <a:r>
              <a:rPr lang="en-IE" dirty="0" err="1">
                <a:hlinkClick r:id="rId3"/>
              </a:rPr>
              <a:t>období</a:t>
            </a:r>
            <a:r>
              <a:rPr lang="en-IE" dirty="0">
                <a:hlinkClick r:id="rId3"/>
              </a:rPr>
              <a:t> 2021–2027 | </a:t>
            </a:r>
            <a:r>
              <a:rPr lang="en-IE" dirty="0" err="1">
                <a:hlinkClick r:id="rId3"/>
              </a:rPr>
              <a:t>Evropská</a:t>
            </a:r>
            <a:r>
              <a:rPr lang="en-IE" dirty="0">
                <a:hlinkClick r:id="rId3"/>
              </a:rPr>
              <a:t> </a:t>
            </a:r>
            <a:r>
              <a:rPr lang="en-IE" dirty="0" err="1">
                <a:hlinkClick r:id="rId3"/>
              </a:rPr>
              <a:t>komise</a:t>
            </a:r>
            <a:r>
              <a:rPr lang="en-IE" dirty="0">
                <a:hlinkClick r:id="rId3"/>
              </a:rPr>
              <a:t> (europa.eu)</a:t>
            </a:r>
            <a:endParaRPr lang="en-IE" dirty="0" smtClean="0">
              <a:hlinkClick r:id="rId4"/>
            </a:endParaRPr>
          </a:p>
          <a:p>
            <a:r>
              <a:rPr lang="en-IE" dirty="0" err="1" smtClean="0">
                <a:hlinkClick r:id="rId4"/>
              </a:rPr>
              <a:t>Plán</a:t>
            </a:r>
            <a:r>
              <a:rPr lang="en-IE" dirty="0" smtClean="0">
                <a:hlinkClick r:id="rId4"/>
              </a:rPr>
              <a:t> </a:t>
            </a:r>
            <a:r>
              <a:rPr lang="en-IE" dirty="0" err="1">
                <a:hlinkClick r:id="rId4"/>
              </a:rPr>
              <a:t>na</a:t>
            </a:r>
            <a:r>
              <a:rPr lang="en-IE" dirty="0">
                <a:hlinkClick r:id="rId4"/>
              </a:rPr>
              <a:t> </a:t>
            </a:r>
            <a:r>
              <a:rPr lang="en-IE" dirty="0" err="1">
                <a:hlinkClick r:id="rId4"/>
              </a:rPr>
              <a:t>podporu</a:t>
            </a:r>
            <a:r>
              <a:rPr lang="en-IE" dirty="0">
                <a:hlinkClick r:id="rId4"/>
              </a:rPr>
              <a:t> </a:t>
            </a:r>
            <a:r>
              <a:rPr lang="en-IE" dirty="0" err="1">
                <a:hlinkClick r:id="rId4"/>
              </a:rPr>
              <a:t>oživení</a:t>
            </a:r>
            <a:r>
              <a:rPr lang="en-IE" dirty="0">
                <a:hlinkClick r:id="rId4"/>
              </a:rPr>
              <a:t> </a:t>
            </a:r>
            <a:r>
              <a:rPr lang="en-IE" dirty="0" err="1">
                <a:hlinkClick r:id="rId4"/>
              </a:rPr>
              <a:t>Evropy</a:t>
            </a:r>
            <a:r>
              <a:rPr lang="en-IE" dirty="0">
                <a:hlinkClick r:id="rId4"/>
              </a:rPr>
              <a:t> | </a:t>
            </a:r>
            <a:r>
              <a:rPr lang="en-IE" dirty="0" err="1">
                <a:hlinkClick r:id="rId4"/>
              </a:rPr>
              <a:t>Evropská</a:t>
            </a:r>
            <a:r>
              <a:rPr lang="en-IE" dirty="0">
                <a:hlinkClick r:id="rId4"/>
              </a:rPr>
              <a:t> </a:t>
            </a:r>
            <a:r>
              <a:rPr lang="en-IE" dirty="0" err="1">
                <a:hlinkClick r:id="rId4"/>
              </a:rPr>
              <a:t>komise</a:t>
            </a:r>
            <a:r>
              <a:rPr lang="en-IE" dirty="0">
                <a:hlinkClick r:id="rId4"/>
              </a:rPr>
              <a:t> (europa.eu</a:t>
            </a:r>
            <a:r>
              <a:rPr lang="en-IE" dirty="0" smtClean="0">
                <a:hlinkClick r:id="rId4"/>
              </a:rPr>
              <a:t>)</a:t>
            </a:r>
            <a:endParaRPr lang="cs-CZ" dirty="0" smtClean="0"/>
          </a:p>
          <a:p>
            <a:r>
              <a:rPr lang="en-IE" dirty="0" err="1">
                <a:hlinkClick r:id="rId5"/>
              </a:rPr>
              <a:t>Národní</a:t>
            </a:r>
            <a:r>
              <a:rPr lang="en-IE" dirty="0">
                <a:hlinkClick r:id="rId5"/>
              </a:rPr>
              <a:t> </a:t>
            </a:r>
            <a:r>
              <a:rPr lang="en-IE" dirty="0" err="1">
                <a:hlinkClick r:id="rId5"/>
              </a:rPr>
              <a:t>plán</a:t>
            </a:r>
            <a:r>
              <a:rPr lang="en-IE" dirty="0">
                <a:hlinkClick r:id="rId5"/>
              </a:rPr>
              <a:t> </a:t>
            </a:r>
            <a:r>
              <a:rPr lang="en-IE" dirty="0" err="1">
                <a:hlinkClick r:id="rId5"/>
              </a:rPr>
              <a:t>obnovy</a:t>
            </a:r>
            <a:r>
              <a:rPr lang="en-IE" dirty="0">
                <a:hlinkClick r:id="rId5"/>
              </a:rPr>
              <a:t> (planobnovycr.cz</a:t>
            </a:r>
            <a:r>
              <a:rPr lang="en-IE" dirty="0" smtClean="0">
                <a:hlinkClick r:id="rId5"/>
              </a:rPr>
              <a:t>)</a:t>
            </a:r>
            <a:endParaRPr lang="cs-CZ" dirty="0" smtClean="0"/>
          </a:p>
          <a:p>
            <a:r>
              <a:rPr lang="en-IE" dirty="0" err="1">
                <a:hlinkClick r:id="rId6"/>
              </a:rPr>
              <a:t>Inforegio</a:t>
            </a:r>
            <a:r>
              <a:rPr lang="en-IE" dirty="0">
                <a:hlinkClick r:id="rId6"/>
              </a:rPr>
              <a:t> - </a:t>
            </a:r>
            <a:r>
              <a:rPr lang="en-IE" dirty="0" err="1">
                <a:hlinkClick r:id="rId6"/>
              </a:rPr>
              <a:t>Regionální</a:t>
            </a:r>
            <a:r>
              <a:rPr lang="en-IE" dirty="0">
                <a:hlinkClick r:id="rId6"/>
              </a:rPr>
              <a:t> </a:t>
            </a:r>
            <a:r>
              <a:rPr lang="en-IE" dirty="0" err="1">
                <a:hlinkClick r:id="rId6"/>
              </a:rPr>
              <a:t>politika</a:t>
            </a:r>
            <a:r>
              <a:rPr lang="en-IE" dirty="0">
                <a:hlinkClick r:id="rId6"/>
              </a:rPr>
              <a:t> EU - </a:t>
            </a:r>
            <a:r>
              <a:rPr lang="en-IE" dirty="0" err="1">
                <a:hlinkClick r:id="rId6"/>
              </a:rPr>
              <a:t>Regionální</a:t>
            </a:r>
            <a:r>
              <a:rPr lang="en-IE" dirty="0">
                <a:hlinkClick r:id="rId6"/>
              </a:rPr>
              <a:t> </a:t>
            </a:r>
            <a:r>
              <a:rPr lang="en-IE" dirty="0" err="1">
                <a:hlinkClick r:id="rId6"/>
              </a:rPr>
              <a:t>politika</a:t>
            </a:r>
            <a:r>
              <a:rPr lang="en-IE" dirty="0">
                <a:hlinkClick r:id="rId6"/>
              </a:rPr>
              <a:t> - </a:t>
            </a:r>
            <a:r>
              <a:rPr lang="en-IE" dirty="0" err="1">
                <a:hlinkClick r:id="rId6"/>
              </a:rPr>
              <a:t>Evropská</a:t>
            </a:r>
            <a:r>
              <a:rPr lang="en-IE" dirty="0">
                <a:hlinkClick r:id="rId6"/>
              </a:rPr>
              <a:t> </a:t>
            </a:r>
            <a:r>
              <a:rPr lang="en-IE" dirty="0" err="1">
                <a:hlinkClick r:id="rId6"/>
              </a:rPr>
              <a:t>komise</a:t>
            </a:r>
            <a:r>
              <a:rPr lang="en-IE" dirty="0">
                <a:hlinkClick r:id="rId6"/>
              </a:rPr>
              <a:t> (europa.eu)</a:t>
            </a:r>
            <a:endParaRPr lang="cs-CZ" dirty="0" smtClean="0"/>
          </a:p>
          <a:p>
            <a:r>
              <a:rPr lang="en-IE" dirty="0" err="1" smtClean="0">
                <a:hlinkClick r:id="rId7"/>
              </a:rPr>
              <a:t>DotaceEU</a:t>
            </a:r>
            <a:r>
              <a:rPr lang="en-IE" dirty="0" smtClean="0">
                <a:hlinkClick r:id="rId7"/>
              </a:rPr>
              <a:t> </a:t>
            </a:r>
            <a:r>
              <a:rPr lang="en-IE" dirty="0">
                <a:hlinkClick r:id="rId7"/>
              </a:rPr>
              <a:t>- </a:t>
            </a:r>
            <a:r>
              <a:rPr lang="en-IE" dirty="0" err="1">
                <a:hlinkClick r:id="rId7"/>
              </a:rPr>
              <a:t>Úvod</a:t>
            </a:r>
            <a:endParaRPr lang="cs-CZ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943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Opakování: unijní rozpočet a víceletý finanční rámec</a:t>
            </a:r>
          </a:p>
          <a:p>
            <a:r>
              <a:rPr lang="cs-CZ" dirty="0" smtClean="0"/>
              <a:t>Unijní fondy a programy</a:t>
            </a:r>
          </a:p>
          <a:p>
            <a:r>
              <a:rPr lang="cs-CZ" dirty="0" smtClean="0"/>
              <a:t>Správa finančních prostředků EU (typy řízení)</a:t>
            </a:r>
          </a:p>
          <a:p>
            <a:r>
              <a:rPr lang="cs-CZ" dirty="0" smtClean="0"/>
              <a:t>Období 2021-2027</a:t>
            </a:r>
          </a:p>
          <a:p>
            <a:r>
              <a:rPr lang="cs-CZ" dirty="0" smtClean="0"/>
              <a:t>Plán obnovy</a:t>
            </a:r>
          </a:p>
          <a:p>
            <a:r>
              <a:rPr lang="cs-CZ" dirty="0"/>
              <a:t>C</a:t>
            </a:r>
            <a:r>
              <a:rPr lang="cs-CZ" dirty="0" smtClean="0"/>
              <a:t>harakteristika vybraných fondů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6872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a víceletý finanční rámec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Víceletý finanční rámec = sedmiletý finanční plán EU</a:t>
            </a:r>
          </a:p>
          <a:p>
            <a:r>
              <a:rPr lang="cs-CZ" dirty="0" smtClean="0"/>
              <a:t>Jednotlivé roční rozpočty s ním musí být v souladu</a:t>
            </a:r>
          </a:p>
          <a:p>
            <a:r>
              <a:rPr lang="cs-CZ" dirty="0" smtClean="0"/>
              <a:t>Nutná shoda všech členských států </a:t>
            </a:r>
          </a:p>
          <a:p>
            <a:pPr lvl="1"/>
            <a:r>
              <a:rPr lang="cs-CZ" dirty="0" smtClean="0"/>
              <a:t>VFR má formu nařízení Rady (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Pokud není schválen včas, čerpání finančních prostředků se zpozdí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411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dirty="0" smtClean="0"/>
              <a:t>Tradiční vlastní zdroje: cla</a:t>
            </a:r>
          </a:p>
          <a:p>
            <a:pPr lvl="1"/>
            <a:r>
              <a:rPr lang="cs-CZ" dirty="0" smtClean="0"/>
              <a:t>Členské státy si ponechávají 25</a:t>
            </a:r>
            <a:r>
              <a:rPr lang="en-IE" dirty="0" smtClean="0"/>
              <a:t>%</a:t>
            </a:r>
            <a:endParaRPr lang="cs-CZ" dirty="0" smtClean="0"/>
          </a:p>
          <a:p>
            <a:r>
              <a:rPr lang="pl-PL" dirty="0" err="1"/>
              <a:t>Vlastní</a:t>
            </a:r>
            <a:r>
              <a:rPr lang="pl-PL" dirty="0"/>
              <a:t> </a:t>
            </a:r>
            <a:r>
              <a:rPr lang="pl-PL" dirty="0" err="1"/>
              <a:t>zdroj</a:t>
            </a:r>
            <a:r>
              <a:rPr lang="pl-PL" dirty="0"/>
              <a:t> </a:t>
            </a:r>
            <a:r>
              <a:rPr lang="pl-PL" dirty="0" err="1"/>
              <a:t>založený</a:t>
            </a:r>
            <a:r>
              <a:rPr lang="pl-PL" dirty="0"/>
              <a:t> na dani z </a:t>
            </a:r>
            <a:r>
              <a:rPr lang="pl-PL" dirty="0" err="1"/>
              <a:t>přidané</a:t>
            </a:r>
            <a:r>
              <a:rPr lang="pl-PL" dirty="0"/>
              <a:t> </a:t>
            </a:r>
            <a:r>
              <a:rPr lang="pl-PL" dirty="0" err="1" smtClean="0"/>
              <a:t>hodnoty</a:t>
            </a:r>
            <a:endParaRPr lang="en-GB" dirty="0" smtClean="0"/>
          </a:p>
          <a:p>
            <a:r>
              <a:rPr lang="en-GB" dirty="0" smtClean="0"/>
              <a:t>P</a:t>
            </a:r>
            <a:r>
              <a:rPr lang="cs-CZ" dirty="0" err="1" smtClean="0"/>
              <a:t>říspěvky</a:t>
            </a:r>
            <a:r>
              <a:rPr lang="cs-CZ" dirty="0" smtClean="0"/>
              <a:t> členských států založené na HND</a:t>
            </a:r>
          </a:p>
          <a:p>
            <a:r>
              <a:rPr lang="cs-CZ" dirty="0" smtClean="0"/>
              <a:t>Vlastní zdroj odvozený od množství plastového obalového odpadu, který není recyklován</a:t>
            </a:r>
          </a:p>
          <a:p>
            <a:pPr lvl="1"/>
            <a:r>
              <a:rPr lang="cs-CZ" dirty="0" smtClean="0"/>
              <a:t>Od 1. ledna 2021</a:t>
            </a:r>
          </a:p>
          <a:p>
            <a:r>
              <a:rPr lang="cs-CZ" i="1" dirty="0" smtClean="0"/>
              <a:t>Potenciální nové zdroje</a:t>
            </a:r>
            <a:r>
              <a:rPr lang="cs-CZ" i="1" dirty="0"/>
              <a:t>?</a:t>
            </a:r>
            <a:r>
              <a:rPr lang="cs-CZ" i="1" dirty="0" smtClean="0"/>
              <a:t> </a:t>
            </a:r>
          </a:p>
          <a:p>
            <a:pPr lvl="1"/>
            <a:r>
              <a:rPr lang="cs-CZ" i="1" dirty="0"/>
              <a:t>M</a:t>
            </a:r>
            <a:r>
              <a:rPr lang="cs-CZ" i="1" dirty="0" smtClean="0"/>
              <a:t>echanismus </a:t>
            </a:r>
            <a:r>
              <a:rPr lang="cs-CZ" i="1" dirty="0"/>
              <a:t>uhlíkového vyrovnání na </a:t>
            </a:r>
            <a:r>
              <a:rPr lang="cs-CZ" i="1" dirty="0" smtClean="0"/>
              <a:t>hranicích</a:t>
            </a:r>
            <a:r>
              <a:rPr lang="cs-CZ" i="1" dirty="0"/>
              <a:t>, </a:t>
            </a:r>
            <a:r>
              <a:rPr lang="cs-CZ" i="1" dirty="0" smtClean="0"/>
              <a:t>vlastní </a:t>
            </a:r>
            <a:r>
              <a:rPr lang="cs-CZ" i="1" dirty="0"/>
              <a:t>zdroj ze systému EU pro obchodování s </a:t>
            </a:r>
            <a:r>
              <a:rPr lang="cs-CZ" i="1" dirty="0" smtClean="0"/>
              <a:t>emisemi, digitální daň, daň z finančních transakcí, společný základ daně z příjmů právnických osob   </a:t>
            </a:r>
            <a:endParaRPr lang="pl-PL" i="1" dirty="0" smtClean="0"/>
          </a:p>
          <a:p>
            <a:pPr lvl="1"/>
            <a:endParaRPr lang="cs-CZ" dirty="0" smtClean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36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 (v miliardách EUR)</a:t>
            </a:r>
            <a:endParaRPr lang="en-I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0792" y="1418463"/>
            <a:ext cx="8850416" cy="467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fondů a programů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29"/>
          </p:nvPr>
        </p:nvSpPr>
        <p:spPr>
          <a:xfrm>
            <a:off x="720000" y="1701505"/>
            <a:ext cx="5531280" cy="4139998"/>
          </a:xfrm>
        </p:spPr>
        <p:txBody>
          <a:bodyPr/>
          <a:lstStyle/>
          <a:p>
            <a:r>
              <a:rPr lang="cs-CZ" u="sng" dirty="0" smtClean="0"/>
              <a:t>Fondy:</a:t>
            </a:r>
          </a:p>
          <a:p>
            <a:pPr lvl="1"/>
            <a:r>
              <a:rPr lang="cs-CZ" dirty="0" smtClean="0"/>
              <a:t>Evropský fond pro regionální rozvoj</a:t>
            </a:r>
            <a:endParaRPr lang="en-IE" dirty="0" smtClean="0"/>
          </a:p>
          <a:p>
            <a:pPr lvl="1"/>
            <a:r>
              <a:rPr lang="cs-CZ" dirty="0" smtClean="0"/>
              <a:t>Evropský sociální fond+</a:t>
            </a:r>
          </a:p>
          <a:p>
            <a:pPr lvl="1"/>
            <a:r>
              <a:rPr lang="cs-CZ" dirty="0" smtClean="0"/>
              <a:t>Fond soudržnosti</a:t>
            </a:r>
            <a:endParaRPr lang="en-IE" dirty="0" smtClean="0"/>
          </a:p>
          <a:p>
            <a:pPr lvl="1"/>
            <a:r>
              <a:rPr lang="en-IE" dirty="0" smtClean="0"/>
              <a:t>Fond pro </a:t>
            </a:r>
            <a:r>
              <a:rPr lang="en-IE" dirty="0" err="1" smtClean="0"/>
              <a:t>spravedlivou</a:t>
            </a:r>
            <a:r>
              <a:rPr lang="en-IE" dirty="0" smtClean="0"/>
              <a:t> </a:t>
            </a:r>
            <a:r>
              <a:rPr lang="en-IE" dirty="0" err="1" smtClean="0"/>
              <a:t>transformaci</a:t>
            </a:r>
            <a:endParaRPr lang="cs-CZ" dirty="0" smtClean="0"/>
          </a:p>
          <a:p>
            <a:pPr lvl="1"/>
            <a:r>
              <a:rPr lang="cs-CZ" dirty="0" smtClean="0"/>
              <a:t>Evropský zemědělský fond pro rozvoj venkova</a:t>
            </a:r>
          </a:p>
          <a:p>
            <a:pPr lvl="1"/>
            <a:r>
              <a:rPr lang="cs-CZ" dirty="0" smtClean="0"/>
              <a:t>Evropský námořní, rybářský a akvakulturní fond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 err="1" smtClean="0"/>
              <a:t>InvestEU</a:t>
            </a:r>
            <a:r>
              <a:rPr lang="cs-CZ" dirty="0" smtClean="0"/>
              <a:t>, Azylový a migrační fond, Fond solidarity Evropské unie, </a:t>
            </a:r>
            <a:r>
              <a:rPr lang="en-IE" dirty="0" smtClean="0"/>
              <a:t>N</a:t>
            </a:r>
            <a:r>
              <a:rPr lang="cs-CZ" dirty="0" err="1" smtClean="0"/>
              <a:t>ástroj</a:t>
            </a:r>
            <a:r>
              <a:rPr lang="cs-CZ" dirty="0" smtClean="0"/>
              <a:t> předvstupní pomoci a další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u="sng" dirty="0" smtClean="0"/>
              <a:t>Programy:</a:t>
            </a:r>
          </a:p>
          <a:p>
            <a:pPr lvl="1"/>
            <a:r>
              <a:rPr lang="cs-CZ" dirty="0" smtClean="0"/>
              <a:t>Horizont Evropa (výzkum a inovace)</a:t>
            </a:r>
            <a:endParaRPr lang="en-IE" dirty="0" smtClean="0"/>
          </a:p>
          <a:p>
            <a:pPr lvl="1"/>
            <a:r>
              <a:rPr lang="en-IE" dirty="0" smtClean="0"/>
              <a:t>Digit</a:t>
            </a:r>
            <a:r>
              <a:rPr lang="cs-CZ" dirty="0" err="1" smtClean="0"/>
              <a:t>ální</a:t>
            </a:r>
            <a:r>
              <a:rPr lang="cs-CZ" dirty="0" smtClean="0"/>
              <a:t> Evropa (nové technologie, digitalizace)</a:t>
            </a:r>
          </a:p>
          <a:p>
            <a:pPr lvl="1"/>
            <a:r>
              <a:rPr lang="cs-CZ" dirty="0" smtClean="0"/>
              <a:t>Erasmus+ (vzdělávání a mobilita)</a:t>
            </a:r>
          </a:p>
          <a:p>
            <a:pPr lvl="1"/>
            <a:r>
              <a:rPr lang="cs-CZ" dirty="0" smtClean="0"/>
              <a:t>Nástroj pro propojení Evropy CEF2 (doprava, energetika)</a:t>
            </a:r>
          </a:p>
          <a:p>
            <a:pPr lvl="1"/>
            <a:r>
              <a:rPr lang="cs-CZ" dirty="0" smtClean="0"/>
              <a:t>EU4Health (zdraví)</a:t>
            </a:r>
          </a:p>
          <a:p>
            <a:pPr lvl="1"/>
            <a:r>
              <a:rPr lang="cs-CZ" dirty="0" smtClean="0"/>
              <a:t>Kreativní Evropa (kulturní a kreativní odvětví)</a:t>
            </a:r>
          </a:p>
          <a:p>
            <a:pPr lvl="1"/>
            <a:r>
              <a:rPr lang="cs-CZ" dirty="0" smtClean="0"/>
              <a:t>LIFE (životní prostředí a klima)</a:t>
            </a:r>
          </a:p>
          <a:p>
            <a:pPr lvl="1"/>
            <a:r>
              <a:rPr lang="cs-CZ" dirty="0" smtClean="0"/>
              <a:t>A další</a:t>
            </a:r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195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Spolufinancování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spolufinancování z EU se liší (fondy x programy, kategorie regionů, atd.)</a:t>
            </a:r>
          </a:p>
          <a:p>
            <a:r>
              <a:rPr lang="cs-CZ" dirty="0" smtClean="0"/>
              <a:t>5 priorit politiky soudržnosti (hlavní investiční politika EU): </a:t>
            </a:r>
          </a:p>
          <a:p>
            <a:pPr lvl="1"/>
            <a:r>
              <a:rPr lang="cs-CZ" dirty="0" smtClean="0"/>
              <a:t>Inteligentnější Evropa, Zelenější Evropa, Propojenější Evropa, Sociálnější Evropa, Evropa bližší občanům</a:t>
            </a:r>
          </a:p>
          <a:p>
            <a:r>
              <a:rPr lang="cs-CZ" dirty="0" smtClean="0"/>
              <a:t>Regiony jsou rozděleny do 3 kategorií podle HDP na hlavu:</a:t>
            </a:r>
            <a:r>
              <a:rPr lang="en-IE" dirty="0" smtClean="0"/>
              <a:t> m</a:t>
            </a:r>
            <a:r>
              <a:rPr lang="cs-CZ" dirty="0" err="1" smtClean="0"/>
              <a:t>éně</a:t>
            </a:r>
            <a:r>
              <a:rPr lang="cs-CZ" dirty="0" smtClean="0"/>
              <a:t> rozvinuté (</a:t>
            </a:r>
            <a:r>
              <a:rPr lang="en-IE" dirty="0" smtClean="0"/>
              <a:t>&lt;75%</a:t>
            </a:r>
            <a:r>
              <a:rPr lang="cs-CZ" dirty="0" smtClean="0"/>
              <a:t> průměru EU), přechodové (</a:t>
            </a:r>
            <a:r>
              <a:rPr lang="en-IE" dirty="0" smtClean="0"/>
              <a:t>75</a:t>
            </a:r>
            <a:r>
              <a:rPr lang="en-IE" dirty="0"/>
              <a:t>% </a:t>
            </a:r>
            <a:r>
              <a:rPr lang="en-IE" dirty="0" smtClean="0"/>
              <a:t>a</a:t>
            </a:r>
            <a:r>
              <a:rPr lang="cs-CZ" dirty="0" smtClean="0"/>
              <a:t>ž</a:t>
            </a:r>
            <a:r>
              <a:rPr lang="en-IE" dirty="0" smtClean="0"/>
              <a:t> </a:t>
            </a:r>
            <a:r>
              <a:rPr lang="en-IE" dirty="0"/>
              <a:t>100</a:t>
            </a:r>
            <a:r>
              <a:rPr lang="en-IE" dirty="0" smtClean="0"/>
              <a:t>%</a:t>
            </a:r>
            <a:r>
              <a:rPr lang="cs-CZ" dirty="0" smtClean="0"/>
              <a:t> průměru EU) a více rozvinuté (</a:t>
            </a:r>
            <a:r>
              <a:rPr lang="en-IE" dirty="0" smtClean="0"/>
              <a:t>&gt;100%</a:t>
            </a:r>
            <a:r>
              <a:rPr lang="cs-CZ" dirty="0" smtClean="0"/>
              <a:t> průměru EU)</a:t>
            </a:r>
          </a:p>
          <a:p>
            <a:r>
              <a:rPr lang="cs-CZ" dirty="0" smtClean="0"/>
              <a:t>Spolufinancování 40-85</a:t>
            </a:r>
            <a:r>
              <a:rPr lang="en-IE" dirty="0" smtClean="0"/>
              <a:t>%</a:t>
            </a:r>
            <a:r>
              <a:rPr lang="cs-CZ" dirty="0" smtClean="0"/>
              <a:t> (během pandemie až 100</a:t>
            </a:r>
            <a:r>
              <a:rPr lang="en-IE" dirty="0" smtClean="0"/>
              <a:t>%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3373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unijního rozpočtu</a:t>
            </a:r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581" y="3237041"/>
            <a:ext cx="3326085" cy="332608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Komise je pověřena plněním rozpočtu ve spolupráci s </a:t>
            </a:r>
            <a:r>
              <a:rPr lang="cs-CZ" dirty="0" smtClean="0"/>
              <a:t>členským</a:t>
            </a:r>
            <a:r>
              <a:rPr lang="en-IE" dirty="0" err="1" smtClean="0"/>
              <a:t>i</a:t>
            </a:r>
            <a:r>
              <a:rPr lang="cs-CZ" dirty="0" smtClean="0"/>
              <a:t> </a:t>
            </a:r>
            <a:r>
              <a:rPr lang="cs-CZ" dirty="0" smtClean="0"/>
              <a:t>státy (viz Smlouvy a Finanční nařízení)</a:t>
            </a:r>
          </a:p>
          <a:p>
            <a:r>
              <a:rPr lang="cs-CZ" dirty="0" smtClean="0"/>
              <a:t>V souladu se zásadami řádného finančního řízení:</a:t>
            </a:r>
          </a:p>
          <a:p>
            <a:pPr lvl="1"/>
            <a:r>
              <a:rPr lang="cs-CZ" dirty="0" smtClean="0"/>
              <a:t>Zásada hospodárnosti </a:t>
            </a:r>
          </a:p>
          <a:p>
            <a:pPr lvl="1"/>
            <a:r>
              <a:rPr lang="cs-CZ" dirty="0" smtClean="0"/>
              <a:t>Zásada efektivnosti </a:t>
            </a:r>
          </a:p>
          <a:p>
            <a:pPr lvl="1"/>
            <a:r>
              <a:rPr lang="cs-CZ" dirty="0" smtClean="0"/>
              <a:t>Zásada účelnosti</a:t>
            </a:r>
            <a:endParaRPr lang="cs-CZ" dirty="0"/>
          </a:p>
          <a:p>
            <a:r>
              <a:rPr lang="cs-CZ" dirty="0" smtClean="0"/>
              <a:t>Existují 3 způsoby provádění: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římé řízení </a:t>
            </a:r>
          </a:p>
          <a:p>
            <a:pPr lvl="1"/>
            <a:r>
              <a:rPr lang="cs-CZ" dirty="0" smtClean="0"/>
              <a:t>Sdílené řízení</a:t>
            </a:r>
          </a:p>
          <a:p>
            <a:pPr lvl="1"/>
            <a:r>
              <a:rPr lang="cs-CZ" dirty="0" smtClean="0"/>
              <a:t>Nepřímé řízení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59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Evropské finanční právo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řízení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Direct management</a:t>
            </a:r>
          </a:p>
          <a:p>
            <a:r>
              <a:rPr lang="cs-CZ" dirty="0" smtClean="0"/>
              <a:t>Financování řídí přímo Evropská komise</a:t>
            </a:r>
          </a:p>
          <a:p>
            <a:pPr lvl="1"/>
            <a:r>
              <a:rPr lang="cs-CZ" dirty="0" smtClean="0"/>
              <a:t>Útvary Komise nebo výkonné agentury</a:t>
            </a:r>
          </a:p>
          <a:p>
            <a:r>
              <a:rPr lang="cs-CZ" dirty="0" smtClean="0"/>
              <a:t>Cca 20</a:t>
            </a:r>
            <a:r>
              <a:rPr lang="en-IE" dirty="0" smtClean="0"/>
              <a:t>% </a:t>
            </a:r>
            <a:r>
              <a:rPr lang="en-IE" dirty="0" err="1" smtClean="0"/>
              <a:t>unijn</a:t>
            </a:r>
            <a:r>
              <a:rPr lang="cs-CZ" dirty="0" err="1" smtClean="0"/>
              <a:t>ího</a:t>
            </a:r>
            <a:r>
              <a:rPr lang="cs-CZ" dirty="0" smtClean="0"/>
              <a:t> rozpočtu</a:t>
            </a:r>
          </a:p>
          <a:p>
            <a:r>
              <a:rPr lang="cs-CZ" dirty="0" smtClean="0"/>
              <a:t>Přímo řízené programy, někdy nazývané také jako komunitární programy (např. Horizont Evropa, Digitální Evropa)</a:t>
            </a:r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521" y="4710545"/>
            <a:ext cx="2754624" cy="190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4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469</TotalTime>
  <Words>1018</Words>
  <Application>Microsoft Office PowerPoint</Application>
  <PresentationFormat>Widescreen</PresentationFormat>
  <Paragraphs>175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Fondy Evropské unie</vt:lpstr>
      <vt:lpstr>Osnova přednášky</vt:lpstr>
      <vt:lpstr>Rozpočet a víceletý finanční rámec</vt:lpstr>
      <vt:lpstr>Příjmy</vt:lpstr>
      <vt:lpstr>Výdaje (v miliardách EUR)</vt:lpstr>
      <vt:lpstr>Přehled fondů a programů</vt:lpstr>
      <vt:lpstr>Spolufinancování</vt:lpstr>
      <vt:lpstr>Plnění unijního rozpočtu</vt:lpstr>
      <vt:lpstr>Přímé řízení</vt:lpstr>
      <vt:lpstr>Sdílené řízení</vt:lpstr>
      <vt:lpstr>Nepřímé řízení</vt:lpstr>
      <vt:lpstr>Období 2021-2027</vt:lpstr>
      <vt:lpstr>VFR 2021-2027 a NGEU</vt:lpstr>
      <vt:lpstr>Nástroj NextGenerationEU</vt:lpstr>
      <vt:lpstr>Nástroj pro oživení a odolnost</vt:lpstr>
      <vt:lpstr>Charakteristika vybraných fondů</vt:lpstr>
      <vt:lpstr>Získání dotace krok za krokem</vt:lpstr>
      <vt:lpstr>Úkol</vt:lpstr>
      <vt:lpstr>Užitečné odkazy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Fondy Evropské unie</dc:title>
  <dc:creator>BUZKOVA Romana (BUDG)</dc:creator>
  <cp:lastModifiedBy>BUZKOVA Romana (BUDG)</cp:lastModifiedBy>
  <cp:revision>165</cp:revision>
  <cp:lastPrinted>1601-01-01T00:00:00Z</cp:lastPrinted>
  <dcterms:created xsi:type="dcterms:W3CDTF">2022-04-18T19:33:59Z</dcterms:created>
  <dcterms:modified xsi:type="dcterms:W3CDTF">2022-04-20T07:40:01Z</dcterms:modified>
</cp:coreProperties>
</file>