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441" r:id="rId4"/>
    <p:sldId id="258" r:id="rId5"/>
    <p:sldId id="385" r:id="rId6"/>
    <p:sldId id="442" r:id="rId7"/>
    <p:sldId id="443" r:id="rId8"/>
    <p:sldId id="444" r:id="rId9"/>
    <p:sldId id="445" r:id="rId10"/>
    <p:sldId id="448" r:id="rId11"/>
    <p:sldId id="446" r:id="rId12"/>
    <p:sldId id="447" r:id="rId13"/>
    <p:sldId id="449" r:id="rId14"/>
    <p:sldId id="520" r:id="rId15"/>
    <p:sldId id="452" r:id="rId16"/>
    <p:sldId id="450" r:id="rId17"/>
    <p:sldId id="451" r:id="rId18"/>
    <p:sldId id="453" r:id="rId19"/>
    <p:sldId id="454" r:id="rId20"/>
    <p:sldId id="518" r:id="rId21"/>
    <p:sldId id="455" r:id="rId22"/>
    <p:sldId id="364" r:id="rId23"/>
    <p:sldId id="507" r:id="rId24"/>
    <p:sldId id="521" r:id="rId25"/>
    <p:sldId id="508" r:id="rId26"/>
    <p:sldId id="522" r:id="rId27"/>
    <p:sldId id="523" r:id="rId28"/>
    <p:sldId id="524" r:id="rId29"/>
    <p:sldId id="525" r:id="rId30"/>
    <p:sldId id="526" r:id="rId31"/>
    <p:sldId id="527" r:id="rId32"/>
    <p:sldId id="528" r:id="rId33"/>
    <p:sldId id="529" r:id="rId34"/>
    <p:sldId id="530" r:id="rId35"/>
    <p:sldId id="531" r:id="rId36"/>
    <p:sldId id="532" r:id="rId37"/>
    <p:sldId id="433"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cs-CZ"/>
              <a:t>Kliknutím lze upravit styl.</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cs-CZ"/>
              <a:t>Kliknutím lze upravit styl.</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4/19/2021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cs-CZ"/>
              <a:t>Kliknutím lze upravit styl.</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4/19/2021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cs-CZ"/>
              <a:t>Kliknutím lze upravit styl.</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4/19/2021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cs-CZ"/>
              <a:t>Kliknutím lze upravit styl.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4/19/2021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cs-CZ"/>
              <a:t>Kliknutím lze upravit styl.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4/19/2021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cs-CZ"/>
              <a:t>Kliknutím lze upravit styl.</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4/19/2021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cs-CZ"/>
              <a:t>Kliknutím lze upravit styl.</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4/19/2021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4/19/2021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cs-CZ"/>
              <a:t>Kliknutím lze upravit styl.</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4/19/2021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4/19/2021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4/19/2021</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microsoft.com/office/2007/relationships/media" Target="../media/media25.m4a"/><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25.m4a"/></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27.m4a"/><Relationship Id="rId7"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audio" Target="../media/media28.m4a"/><Relationship Id="rId5" Type="http://schemas.microsoft.com/office/2007/relationships/media" Target="../media/media28.m4a"/><Relationship Id="rId4" Type="http://schemas.openxmlformats.org/officeDocument/2006/relationships/audio" Target="../media/media27.m4a"/></Relationships>
</file>

<file path=ppt/slides/_rels/slide13.xml.rels><?xml version="1.0" encoding="UTF-8" standalone="yes"?>
<Relationships xmlns="http://schemas.openxmlformats.org/package/2006/relationships"><Relationship Id="rId8" Type="http://schemas.openxmlformats.org/officeDocument/2006/relationships/hyperlink" Target="https://cs.wikipedia.org/wiki/1988" TargetMode="External"/><Relationship Id="rId3" Type="http://schemas.microsoft.com/office/2007/relationships/media" Target="../media/media30.m4a"/><Relationship Id="rId7"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audio" Target="../media/media31.m4a"/><Relationship Id="rId5" Type="http://schemas.microsoft.com/office/2007/relationships/media" Target="../media/media31.m4a"/><Relationship Id="rId10" Type="http://schemas.openxmlformats.org/officeDocument/2006/relationships/image" Target="../media/image1.png"/><Relationship Id="rId4" Type="http://schemas.openxmlformats.org/officeDocument/2006/relationships/audio" Target="../media/media30.m4a"/><Relationship Id="rId9" Type="http://schemas.openxmlformats.org/officeDocument/2006/relationships/hyperlink" Target="https://cs.wikipedia.org/wiki/1992"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media" Target="../media/media33.m4a"/><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33.m4a"/></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35.m4a"/><Relationship Id="rId7"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audio" Target="../media/media36.m4a"/><Relationship Id="rId5" Type="http://schemas.microsoft.com/office/2007/relationships/media" Target="../media/media36.m4a"/><Relationship Id="rId4" Type="http://schemas.openxmlformats.org/officeDocument/2006/relationships/audio" Target="../media/media35.m4a"/></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38.m4a"/><Relationship Id="rId7"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audio" Target="../media/media39.m4a"/><Relationship Id="rId5" Type="http://schemas.microsoft.com/office/2007/relationships/media" Target="../media/media39.m4a"/><Relationship Id="rId4" Type="http://schemas.openxmlformats.org/officeDocument/2006/relationships/audio" Target="../media/media38.m4a"/></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audio" Target="../media/media5.m4a"/><Relationship Id="rId3" Type="http://schemas.microsoft.com/office/2007/relationships/media" Target="../media/media3.m4a"/><Relationship Id="rId7" Type="http://schemas.microsoft.com/office/2007/relationships/media" Target="../media/media5.m4a"/><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media4.m4a"/><Relationship Id="rId5" Type="http://schemas.microsoft.com/office/2007/relationships/media" Target="../media/media4.m4a"/><Relationship Id="rId10" Type="http://schemas.openxmlformats.org/officeDocument/2006/relationships/image" Target="../media/image1.png"/><Relationship Id="rId4" Type="http://schemas.openxmlformats.org/officeDocument/2006/relationships/audio" Target="../media/media3.m4a"/><Relationship Id="rId9"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41.m4a"/><Relationship Id="rId7"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audio" Target="../media/media42.m4a"/><Relationship Id="rId5" Type="http://schemas.microsoft.com/office/2007/relationships/media" Target="../media/media42.m4a"/><Relationship Id="rId4" Type="http://schemas.openxmlformats.org/officeDocument/2006/relationships/audio" Target="../media/media41.m4a"/></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1.png"/><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8" Type="http://schemas.openxmlformats.org/officeDocument/2006/relationships/hyperlink" Target="https://cs.wikipedia.org/wiki/Evropsk%C3%A1_unie" TargetMode="External"/><Relationship Id="rId3" Type="http://schemas.openxmlformats.org/officeDocument/2006/relationships/hyperlink" Target="https://cs.wikipedia.org/wiki/%C5%98ecko" TargetMode="External"/><Relationship Id="rId7" Type="http://schemas.openxmlformats.org/officeDocument/2006/relationships/hyperlink" Target="https://cs.wikipedia.org/wiki/Euro" TargetMode="External"/><Relationship Id="rId2" Type="http://schemas.openxmlformats.org/officeDocument/2006/relationships/hyperlink" Target="https://cs.wikipedia.org/w/index.php?title=Struktur%C3%A1ln%C3%AD_fondy&amp;action=edit&amp;redlink=1" TargetMode="External"/><Relationship Id="rId1" Type="http://schemas.openxmlformats.org/officeDocument/2006/relationships/slideLayout" Target="../slideLayouts/slideLayout2.xml"/><Relationship Id="rId6" Type="http://schemas.openxmlformats.org/officeDocument/2006/relationships/hyperlink" Target="https://cs.wikipedia.org/wiki/%C5%A0pan%C4%9Blsko" TargetMode="External"/><Relationship Id="rId5" Type="http://schemas.openxmlformats.org/officeDocument/2006/relationships/hyperlink" Target="https://cs.wikipedia.org/wiki/Irsko" TargetMode="External"/><Relationship Id="rId4" Type="http://schemas.openxmlformats.org/officeDocument/2006/relationships/hyperlink" Target="https://cs.wikipedia.org/wiki/Portugalsko"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cs.wikipedia.org/wiki/It%C3%A1lie" TargetMode="External"/><Relationship Id="rId3" Type="http://schemas.openxmlformats.org/officeDocument/2006/relationships/hyperlink" Target="https://cs.wikipedia.org/wiki/N%C4%9Bmecko" TargetMode="External"/><Relationship Id="rId7" Type="http://schemas.openxmlformats.org/officeDocument/2006/relationships/hyperlink" Target="https://cs.wikipedia.org/wiki/%C5%A0pan%C4%9Blsko" TargetMode="External"/><Relationship Id="rId2" Type="http://schemas.openxmlformats.org/officeDocument/2006/relationships/hyperlink" Target="https://cs.wikipedia.org/wiki/Evropsk%C3%A1_komise" TargetMode="External"/><Relationship Id="rId1" Type="http://schemas.openxmlformats.org/officeDocument/2006/relationships/slideLayout" Target="../slideLayouts/slideLayout2.xml"/><Relationship Id="rId6" Type="http://schemas.openxmlformats.org/officeDocument/2006/relationships/hyperlink" Target="https://cs.wikipedia.org/wiki/Francie" TargetMode="External"/><Relationship Id="rId5" Type="http://schemas.openxmlformats.org/officeDocument/2006/relationships/hyperlink" Target="https://cs.wikipedia.org/wiki/Rakousko" TargetMode="External"/><Relationship Id="rId4" Type="http://schemas.openxmlformats.org/officeDocument/2006/relationships/hyperlink" Target="https://cs.wikipedia.org/wiki/%C4%8Cesko" TargetMode="External"/><Relationship Id="rId9" Type="http://schemas.openxmlformats.org/officeDocument/2006/relationships/hyperlink" Target="https://cs.wikipedia.org/wiki/Portugalsko" TargetMode="Externa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media" Target="../media/media7.m4a"/><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7.m4a"/></Relationships>
</file>

<file path=ppt/slides/_rels/slide5.xml.rels><?xml version="1.0" encoding="UTF-8" standalone="yes"?>
<Relationships xmlns="http://schemas.openxmlformats.org/package/2006/relationships"><Relationship Id="rId3" Type="http://schemas.microsoft.com/office/2007/relationships/media" Target="../media/media9.m4a"/><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9.m4a"/></Relationships>
</file>

<file path=ppt/slides/_rels/slide6.xml.rels><?xml version="1.0" encoding="UTF-8" standalone="yes"?>
<Relationships xmlns="http://schemas.openxmlformats.org/package/2006/relationships"><Relationship Id="rId3" Type="http://schemas.microsoft.com/office/2007/relationships/media" Target="../media/media11.m4a"/><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11.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microsoft.com/office/2007/relationships/media" Target="../media/media14.m4a"/><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slideLayout" Target="../slideLayouts/slideLayout4.xml"/><Relationship Id="rId4" Type="http://schemas.openxmlformats.org/officeDocument/2006/relationships/audio" Target="../media/media14.m4a"/></Relationships>
</file>

<file path=ppt/slides/_rels/slide9.xml.rels><?xml version="1.0" encoding="UTF-8" standalone="yes"?>
<Relationships xmlns="http://schemas.openxmlformats.org/package/2006/relationships"><Relationship Id="rId8" Type="http://schemas.openxmlformats.org/officeDocument/2006/relationships/audio" Target="../media/media18.m4a"/><Relationship Id="rId13" Type="http://schemas.microsoft.com/office/2007/relationships/media" Target="../media/media21.m4a"/><Relationship Id="rId18" Type="http://schemas.openxmlformats.org/officeDocument/2006/relationships/audio" Target="../media/media23.m4a"/><Relationship Id="rId3" Type="http://schemas.microsoft.com/office/2007/relationships/media" Target="../media/media16.m4a"/><Relationship Id="rId7" Type="http://schemas.microsoft.com/office/2007/relationships/media" Target="../media/media18.m4a"/><Relationship Id="rId12" Type="http://schemas.openxmlformats.org/officeDocument/2006/relationships/audio" Target="../media/media20.m4a"/><Relationship Id="rId17" Type="http://schemas.microsoft.com/office/2007/relationships/media" Target="../media/media23.m4a"/><Relationship Id="rId2" Type="http://schemas.openxmlformats.org/officeDocument/2006/relationships/audio" Target="../media/media15.m4a"/><Relationship Id="rId16" Type="http://schemas.openxmlformats.org/officeDocument/2006/relationships/audio" Target="../media/media22.m4a"/><Relationship Id="rId20" Type="http://schemas.openxmlformats.org/officeDocument/2006/relationships/image" Target="../media/image1.png"/><Relationship Id="rId1" Type="http://schemas.microsoft.com/office/2007/relationships/media" Target="../media/media15.m4a"/><Relationship Id="rId6" Type="http://schemas.openxmlformats.org/officeDocument/2006/relationships/audio" Target="../media/media17.m4a"/><Relationship Id="rId11" Type="http://schemas.microsoft.com/office/2007/relationships/media" Target="../media/media20.m4a"/><Relationship Id="rId5" Type="http://schemas.microsoft.com/office/2007/relationships/media" Target="../media/media17.m4a"/><Relationship Id="rId15" Type="http://schemas.microsoft.com/office/2007/relationships/media" Target="../media/media22.m4a"/><Relationship Id="rId10" Type="http://schemas.openxmlformats.org/officeDocument/2006/relationships/audio" Target="../media/media19.m4a"/><Relationship Id="rId19" Type="http://schemas.openxmlformats.org/officeDocument/2006/relationships/slideLayout" Target="../slideLayouts/slideLayout2.xml"/><Relationship Id="rId4" Type="http://schemas.openxmlformats.org/officeDocument/2006/relationships/audio" Target="../media/media16.m4a"/><Relationship Id="rId9" Type="http://schemas.microsoft.com/office/2007/relationships/media" Target="../media/media19.m4a"/><Relationship Id="rId14" Type="http://schemas.openxmlformats.org/officeDocument/2006/relationships/audio" Target="../media/media21.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D93EF92-F0D1-4A16-86E9-3F7C303F1739}"/>
              </a:ext>
            </a:extLst>
          </p:cNvPr>
          <p:cNvSpPr>
            <a:spLocks noGrp="1"/>
          </p:cNvSpPr>
          <p:nvPr>
            <p:ph type="ctrTitle"/>
          </p:nvPr>
        </p:nvSpPr>
        <p:spPr>
          <a:xfrm>
            <a:off x="2589213" y="1932495"/>
            <a:ext cx="8915399" cy="1923068"/>
          </a:xfrm>
        </p:spPr>
        <p:txBody>
          <a:bodyPr/>
          <a:lstStyle/>
          <a:p>
            <a:pPr algn="ctr"/>
            <a:r>
              <a:rPr lang="cs-CZ" dirty="0"/>
              <a:t>Rozpočet Evropské unie</a:t>
            </a:r>
            <a:br>
              <a:rPr lang="cs-CZ" dirty="0"/>
            </a:br>
            <a:r>
              <a:rPr lang="cs-CZ" dirty="0"/>
              <a:t>Fondy EU</a:t>
            </a:r>
          </a:p>
        </p:txBody>
      </p:sp>
      <p:sp>
        <p:nvSpPr>
          <p:cNvPr id="3" name="Podnadpis 2">
            <a:extLst>
              <a:ext uri="{FF2B5EF4-FFF2-40B4-BE49-F238E27FC236}">
                <a16:creationId xmlns:a16="http://schemas.microsoft.com/office/drawing/2014/main" id="{DE5B8820-6933-4481-8642-370EC1AF5CB3}"/>
              </a:ext>
            </a:extLst>
          </p:cNvPr>
          <p:cNvSpPr>
            <a:spLocks noGrp="1"/>
          </p:cNvSpPr>
          <p:nvPr>
            <p:ph type="subTitle" idx="1"/>
          </p:nvPr>
        </p:nvSpPr>
        <p:spPr/>
        <p:txBody>
          <a:bodyPr>
            <a:normAutofit fontScale="70000" lnSpcReduction="20000"/>
          </a:bodyPr>
          <a:lstStyle/>
          <a:p>
            <a:pPr algn="ctr"/>
            <a:r>
              <a:rPr lang="cs-CZ" altLang="cs-CZ" dirty="0">
                <a:latin typeface="Souvenir Lt BT" pitchFamily="18" charset="0"/>
              </a:rPr>
              <a:t>Ivana Pařízková</a:t>
            </a:r>
          </a:p>
          <a:p>
            <a:pPr algn="ctr"/>
            <a:r>
              <a:rPr lang="cs-CZ" altLang="cs-CZ">
                <a:latin typeface="Souvenir Lt BT" pitchFamily="18" charset="0"/>
              </a:rPr>
              <a:t>Eva Tomášková</a:t>
            </a:r>
            <a:endParaRPr lang="cs-CZ" altLang="cs-CZ" dirty="0">
              <a:latin typeface="Souvenir Lt BT" pitchFamily="18" charset="0"/>
            </a:endParaRPr>
          </a:p>
          <a:p>
            <a:pPr algn="ctr"/>
            <a:r>
              <a:rPr lang="cs-CZ" altLang="cs-CZ" dirty="0">
                <a:latin typeface="Souvenir Lt BT" pitchFamily="18" charset="0"/>
              </a:rPr>
              <a:t>ivana.parizkova@law.muni.cz</a:t>
            </a:r>
          </a:p>
          <a:p>
            <a:pPr algn="ctr"/>
            <a:r>
              <a:rPr lang="cs-CZ" altLang="cs-CZ" dirty="0">
                <a:latin typeface="Souvenir Lt BT" pitchFamily="18" charset="0"/>
              </a:rPr>
              <a:t>Katedra finančního práva a národního hospodářství</a:t>
            </a:r>
            <a:endParaRPr lang="en-US" altLang="cs-CZ" dirty="0">
              <a:latin typeface="Souvenir Lt BT" pitchFamily="18" charset="0"/>
            </a:endParaRPr>
          </a:p>
          <a:p>
            <a:endParaRPr lang="cs-CZ" dirty="0"/>
          </a:p>
        </p:txBody>
      </p:sp>
      <p:pic>
        <p:nvPicPr>
          <p:cNvPr id="6" name="Nahraný zvuk">
            <a:hlinkClick r:id="" action="ppaction://media"/>
            <a:extLst>
              <a:ext uri="{FF2B5EF4-FFF2-40B4-BE49-F238E27FC236}">
                <a16:creationId xmlns:a16="http://schemas.microsoft.com/office/drawing/2014/main" id="{CC02F75B-9278-4647-8CC0-B4EDE0243F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36231" y="3855563"/>
            <a:ext cx="652544" cy="664108"/>
          </a:xfrm>
          <a:prstGeom prst="rect">
            <a:avLst/>
          </a:prstGeom>
        </p:spPr>
      </p:pic>
    </p:spTree>
    <p:extLst>
      <p:ext uri="{BB962C8B-B14F-4D97-AF65-F5344CB8AC3E}">
        <p14:creationId xmlns:p14="http://schemas.microsoft.com/office/powerpoint/2010/main" val="63246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F36CD0-9DA1-4886-A75F-037BD7570380}"/>
              </a:ext>
            </a:extLst>
          </p:cNvPr>
          <p:cNvSpPr>
            <a:spLocks noGrp="1"/>
          </p:cNvSpPr>
          <p:nvPr>
            <p:ph type="title"/>
          </p:nvPr>
        </p:nvSpPr>
        <p:spPr/>
        <p:txBody>
          <a:bodyPr/>
          <a:lstStyle/>
          <a:p>
            <a:pPr algn="ctr"/>
            <a:r>
              <a:rPr lang="cs-CZ" b="1" dirty="0"/>
              <a:t>Prameny právní úpravy</a:t>
            </a:r>
          </a:p>
        </p:txBody>
      </p:sp>
      <p:sp>
        <p:nvSpPr>
          <p:cNvPr id="3" name="Zástupný symbol pro obsah 2">
            <a:extLst>
              <a:ext uri="{FF2B5EF4-FFF2-40B4-BE49-F238E27FC236}">
                <a16:creationId xmlns:a16="http://schemas.microsoft.com/office/drawing/2014/main" id="{4AA9B18F-744A-401E-A213-248DC786E5DD}"/>
              </a:ext>
            </a:extLst>
          </p:cNvPr>
          <p:cNvSpPr>
            <a:spLocks noGrp="1"/>
          </p:cNvSpPr>
          <p:nvPr>
            <p:ph idx="1"/>
          </p:nvPr>
        </p:nvSpPr>
        <p:spPr/>
        <p:txBody>
          <a:bodyPr>
            <a:normAutofit/>
          </a:bodyPr>
          <a:lstStyle/>
          <a:p>
            <a:r>
              <a:rPr lang="cs-CZ" sz="2400" b="1" i="1" dirty="0"/>
              <a:t>Smlouva o Evropské unii</a:t>
            </a:r>
          </a:p>
          <a:p>
            <a:r>
              <a:rPr lang="cs-CZ" sz="2400" b="1" i="1" dirty="0"/>
              <a:t>Smlouva o fungování Evropské unie</a:t>
            </a:r>
          </a:p>
          <a:p>
            <a:r>
              <a:rPr lang="cs-CZ" sz="2400" b="1" i="1" dirty="0"/>
              <a:t>Smlouva o přistoupení ČR k EU</a:t>
            </a:r>
          </a:p>
          <a:p>
            <a:r>
              <a:rPr lang="cs-CZ" sz="2400" b="1" i="1" dirty="0"/>
              <a:t>Ústava ČR (</a:t>
            </a:r>
            <a:r>
              <a:rPr lang="cs-CZ" sz="2400" b="1" i="1" dirty="0" err="1"/>
              <a:t>euronovela</a:t>
            </a:r>
            <a:r>
              <a:rPr lang="cs-CZ" sz="2400" b="1" i="1" dirty="0"/>
              <a:t>)</a:t>
            </a:r>
          </a:p>
          <a:p>
            <a:r>
              <a:rPr lang="cs-CZ" sz="2400" b="1" i="1" dirty="0"/>
              <a:t>Evropské společenství pro atomovou energii</a:t>
            </a:r>
            <a:endParaRPr lang="cs-CZ" sz="2400" b="1" dirty="0"/>
          </a:p>
        </p:txBody>
      </p:sp>
      <p:pic>
        <p:nvPicPr>
          <p:cNvPr id="4" name="Nahraný zvuk">
            <a:hlinkClick r:id="" action="ppaction://media"/>
            <a:extLst>
              <a:ext uri="{FF2B5EF4-FFF2-40B4-BE49-F238E27FC236}">
                <a16:creationId xmlns:a16="http://schemas.microsoft.com/office/drawing/2014/main" id="{350DC18C-8186-4E70-9C12-268B3FC24D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76644" y="2207705"/>
            <a:ext cx="406400" cy="406400"/>
          </a:xfrm>
          <a:prstGeom prst="rect">
            <a:avLst/>
          </a:prstGeom>
        </p:spPr>
      </p:pic>
      <p:pic>
        <p:nvPicPr>
          <p:cNvPr id="6" name="Nahraný zvuk">
            <a:hlinkClick r:id="" action="ppaction://media"/>
            <a:extLst>
              <a:ext uri="{FF2B5EF4-FFF2-40B4-BE49-F238E27FC236}">
                <a16:creationId xmlns:a16="http://schemas.microsoft.com/office/drawing/2014/main" id="{EFAD4F89-6996-46D0-83BF-46612C7E8E20}"/>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9776644" y="3660133"/>
            <a:ext cx="406400" cy="406400"/>
          </a:xfrm>
          <a:prstGeom prst="rect">
            <a:avLst/>
          </a:prstGeom>
        </p:spPr>
      </p:pic>
    </p:spTree>
    <p:extLst>
      <p:ext uri="{BB962C8B-B14F-4D97-AF65-F5344CB8AC3E}">
        <p14:creationId xmlns:p14="http://schemas.microsoft.com/office/powerpoint/2010/main" val="128821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0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40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D6C0B8-FA1F-4952-9FAB-1D4398E54CA8}"/>
              </a:ext>
            </a:extLst>
          </p:cNvPr>
          <p:cNvSpPr>
            <a:spLocks noGrp="1"/>
          </p:cNvSpPr>
          <p:nvPr>
            <p:ph type="title"/>
          </p:nvPr>
        </p:nvSpPr>
        <p:spPr/>
        <p:txBody>
          <a:bodyPr/>
          <a:lstStyle/>
          <a:p>
            <a:pPr algn="ctr"/>
            <a:r>
              <a:rPr lang="cs-CZ" b="1" dirty="0"/>
              <a:t>Rozpočtové dokumenty </a:t>
            </a:r>
          </a:p>
        </p:txBody>
      </p:sp>
      <p:sp>
        <p:nvSpPr>
          <p:cNvPr id="3" name="Zástupný symbol pro obsah 2">
            <a:extLst>
              <a:ext uri="{FF2B5EF4-FFF2-40B4-BE49-F238E27FC236}">
                <a16:creationId xmlns:a16="http://schemas.microsoft.com/office/drawing/2014/main" id="{BF630436-6554-4E62-AACA-CBA2CC8BD861}"/>
              </a:ext>
            </a:extLst>
          </p:cNvPr>
          <p:cNvSpPr>
            <a:spLocks noGrp="1"/>
          </p:cNvSpPr>
          <p:nvPr>
            <p:ph idx="1"/>
          </p:nvPr>
        </p:nvSpPr>
        <p:spPr/>
        <p:txBody>
          <a:bodyPr/>
          <a:lstStyle/>
          <a:p>
            <a:r>
              <a:rPr lang="cs-CZ" sz="2800" b="1" dirty="0"/>
              <a:t>Rozpočet EU</a:t>
            </a:r>
          </a:p>
          <a:p>
            <a:r>
              <a:rPr lang="cs-CZ" sz="2800" b="1" dirty="0"/>
              <a:t>Víceletý finanční rámec</a:t>
            </a:r>
          </a:p>
          <a:p>
            <a:endParaRPr lang="cs-CZ" b="1" dirty="0"/>
          </a:p>
          <a:p>
            <a:r>
              <a:rPr lang="cs-CZ" b="1" dirty="0"/>
              <a:t>Každoroční rozpočet musí respektovat limity dohodnuté v příslušném finančním rámci </a:t>
            </a:r>
            <a:r>
              <a:rPr lang="cs-CZ" dirty="0"/>
              <a:t>- první rámec byl vytvořen na období 1988-1992. </a:t>
            </a:r>
          </a:p>
          <a:p>
            <a:r>
              <a:rPr lang="cs-CZ" b="1" dirty="0"/>
              <a:t>Víceletý finanční rámec </a:t>
            </a:r>
            <a:r>
              <a:rPr lang="cs-CZ" dirty="0"/>
              <a:t>existuje jako nástroj střednědobého plánování financování rozpočtu EU</a:t>
            </a:r>
          </a:p>
        </p:txBody>
      </p:sp>
    </p:spTree>
    <p:extLst>
      <p:ext uri="{BB962C8B-B14F-4D97-AF65-F5344CB8AC3E}">
        <p14:creationId xmlns:p14="http://schemas.microsoft.com/office/powerpoint/2010/main" val="634647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845239-8C62-4266-9ABB-9E7462A97CFC}"/>
              </a:ext>
            </a:extLst>
          </p:cNvPr>
          <p:cNvSpPr>
            <a:spLocks noGrp="1"/>
          </p:cNvSpPr>
          <p:nvPr>
            <p:ph type="title"/>
          </p:nvPr>
        </p:nvSpPr>
        <p:spPr/>
        <p:txBody>
          <a:bodyPr/>
          <a:lstStyle/>
          <a:p>
            <a:pPr algn="ctr"/>
            <a:r>
              <a:rPr lang="cs-CZ" b="1" dirty="0"/>
              <a:t>Charakteristika rozpočtu EU</a:t>
            </a:r>
            <a:br>
              <a:rPr lang="cs-CZ" b="1" dirty="0"/>
            </a:br>
            <a:endParaRPr lang="cs-CZ" dirty="0"/>
          </a:p>
        </p:txBody>
      </p:sp>
      <p:sp>
        <p:nvSpPr>
          <p:cNvPr id="3" name="Zástupný symbol pro obsah 2">
            <a:extLst>
              <a:ext uri="{FF2B5EF4-FFF2-40B4-BE49-F238E27FC236}">
                <a16:creationId xmlns:a16="http://schemas.microsoft.com/office/drawing/2014/main" id="{D6137B06-AFB1-4E35-BD90-18EAB35CC496}"/>
              </a:ext>
            </a:extLst>
          </p:cNvPr>
          <p:cNvSpPr>
            <a:spLocks noGrp="1"/>
          </p:cNvSpPr>
          <p:nvPr>
            <p:ph idx="1"/>
          </p:nvPr>
        </p:nvSpPr>
        <p:spPr>
          <a:xfrm>
            <a:off x="2589212" y="1706252"/>
            <a:ext cx="8915400" cy="5151748"/>
          </a:xfrm>
        </p:spPr>
        <p:txBody>
          <a:bodyPr>
            <a:normAutofit/>
          </a:bodyPr>
          <a:lstStyle/>
          <a:p>
            <a:pPr lvl="0"/>
            <a:r>
              <a:rPr lang="cs-CZ" b="1" dirty="0"/>
              <a:t>peněžní fond nadnárodní – nadstátní, mezinárodní organizace</a:t>
            </a:r>
            <a:r>
              <a:rPr lang="cs-CZ" dirty="0"/>
              <a:t>, což vyjadřuje charakter tohoto veřejnoprávního subjektu mezinárodního práva, jehož činnosti jsou prostřednictvím tohoto fondu financovány,</a:t>
            </a:r>
          </a:p>
          <a:p>
            <a:pPr lvl="0"/>
            <a:r>
              <a:rPr lang="cs-CZ" b="1" dirty="0"/>
              <a:t>bilance mezinárodní organizace</a:t>
            </a:r>
            <a:r>
              <a:rPr lang="cs-CZ" dirty="0"/>
              <a:t>, v níž jsou veškeré příjmy a výdaje Unie předběžně vyčíslovány a zahrnuty do rozpočtu, který musí být co do příjmů a výdajů vyrovnaný,</a:t>
            </a:r>
          </a:p>
          <a:p>
            <a:pPr lvl="0"/>
            <a:r>
              <a:rPr lang="cs-CZ" b="1" dirty="0"/>
              <a:t>finanční plán na jednoroční období</a:t>
            </a:r>
            <a:r>
              <a:rPr lang="cs-CZ" dirty="0"/>
              <a:t>, když Smlouva o fungování Evropské unie předpokládá, že rozpočet Unie zahrnuje na příjmové i výdajové stránce odhad pro příslušný rozpočtový rok, který vždy začíná 1. ledna a končí 31. prosince,</a:t>
            </a:r>
          </a:p>
          <a:p>
            <a:pPr lvl="0"/>
            <a:r>
              <a:rPr lang="cs-CZ" b="1" dirty="0"/>
              <a:t>dokument zahrnující veškeré příjmy a výdaje Unie</a:t>
            </a:r>
            <a:r>
              <a:rPr lang="cs-CZ" dirty="0"/>
              <a:t> schvalovaný zvláštním legislativním postupem v souladu se zásadou jednotnosti a správnosti, která je založena na existenci jediného dokumentu obsahujícího závazné ukazatele, kterými se řídí jednotlivé povinné subjekty,</a:t>
            </a:r>
          </a:p>
          <a:p>
            <a:pPr lvl="0"/>
            <a:r>
              <a:rPr lang="cs-CZ" b="1" dirty="0"/>
              <a:t>důležitý nástroj politiky Unie</a:t>
            </a:r>
            <a:r>
              <a:rPr lang="cs-CZ" dirty="0"/>
              <a:t>, která bude prostřednictvím rozpočtu realizovat stanovené cíle, priority a záměry v souladu s dalšími dokumenty.</a:t>
            </a:r>
          </a:p>
        </p:txBody>
      </p:sp>
      <p:pic>
        <p:nvPicPr>
          <p:cNvPr id="4" name="Nahraný zvuk">
            <a:hlinkClick r:id="" action="ppaction://media"/>
            <a:extLst>
              <a:ext uri="{FF2B5EF4-FFF2-40B4-BE49-F238E27FC236}">
                <a16:creationId xmlns:a16="http://schemas.microsoft.com/office/drawing/2014/main" id="{220ED2C5-9CBC-4C13-A9B6-5511A938106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66459" y="478255"/>
            <a:ext cx="406400" cy="406400"/>
          </a:xfrm>
          <a:prstGeom prst="rect">
            <a:avLst/>
          </a:prstGeom>
        </p:spPr>
      </p:pic>
      <p:pic>
        <p:nvPicPr>
          <p:cNvPr id="5" name="Nahraný zvuk">
            <a:hlinkClick r:id="" action="ppaction://media"/>
            <a:extLst>
              <a:ext uri="{FF2B5EF4-FFF2-40B4-BE49-F238E27FC236}">
                <a16:creationId xmlns:a16="http://schemas.microsoft.com/office/drawing/2014/main" id="{2F26BF5B-73A8-49A3-8327-BCEDAC8790C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766459" y="1226925"/>
            <a:ext cx="406400" cy="406400"/>
          </a:xfrm>
          <a:prstGeom prst="rect">
            <a:avLst/>
          </a:prstGeom>
        </p:spPr>
      </p:pic>
      <p:pic>
        <p:nvPicPr>
          <p:cNvPr id="6" name="Nahraný zvuk">
            <a:hlinkClick r:id="" action="ppaction://media"/>
            <a:extLst>
              <a:ext uri="{FF2B5EF4-FFF2-40B4-BE49-F238E27FC236}">
                <a16:creationId xmlns:a16="http://schemas.microsoft.com/office/drawing/2014/main" id="{81A06983-9FD2-451F-9E4A-40D1295624F3}"/>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10766459" y="2309067"/>
            <a:ext cx="406400" cy="406400"/>
          </a:xfrm>
          <a:prstGeom prst="rect">
            <a:avLst/>
          </a:prstGeom>
        </p:spPr>
      </p:pic>
    </p:spTree>
    <p:extLst>
      <p:ext uri="{BB962C8B-B14F-4D97-AF65-F5344CB8AC3E}">
        <p14:creationId xmlns:p14="http://schemas.microsoft.com/office/powerpoint/2010/main" val="410491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2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9213"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638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audio>
              <p:cMediaNode vol="80000">
                <p:cTn id="16" fill="hold" display="0">
                  <p:stCondLst>
                    <p:cond delay="indefinite"/>
                  </p:stCondLst>
                  <p:endCondLst>
                    <p:cond evt="onStopAudio" delay="0">
                      <p:tgtEl>
                        <p:sldTgt/>
                      </p:tgtEl>
                    </p:cond>
                  </p:endCondLst>
                </p:cTn>
                <p:tgtEl>
                  <p:spTgt spid="5"/>
                </p:tgtEl>
              </p:cMediaNode>
            </p:audio>
            <p:audio>
              <p:cMediaNode vol="80000">
                <p:cTn id="1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863D7F-9308-40FB-BA78-B855E15E5922}"/>
              </a:ext>
            </a:extLst>
          </p:cNvPr>
          <p:cNvSpPr>
            <a:spLocks noGrp="1"/>
          </p:cNvSpPr>
          <p:nvPr>
            <p:ph type="title"/>
          </p:nvPr>
        </p:nvSpPr>
        <p:spPr/>
        <p:txBody>
          <a:bodyPr/>
          <a:lstStyle/>
          <a:p>
            <a:pPr algn="ctr"/>
            <a:r>
              <a:rPr lang="cs-CZ" b="1" dirty="0"/>
              <a:t>Víceletý finanční rámec</a:t>
            </a:r>
            <a:br>
              <a:rPr lang="cs-CZ" dirty="0"/>
            </a:br>
            <a:endParaRPr lang="cs-CZ" dirty="0"/>
          </a:p>
        </p:txBody>
      </p:sp>
      <p:sp>
        <p:nvSpPr>
          <p:cNvPr id="3" name="Zástupný symbol pro obsah 2">
            <a:extLst>
              <a:ext uri="{FF2B5EF4-FFF2-40B4-BE49-F238E27FC236}">
                <a16:creationId xmlns:a16="http://schemas.microsoft.com/office/drawing/2014/main" id="{92E8C753-7C15-42D7-B738-CCBB818AC3D3}"/>
              </a:ext>
            </a:extLst>
          </p:cNvPr>
          <p:cNvSpPr>
            <a:spLocks noGrp="1"/>
          </p:cNvSpPr>
          <p:nvPr>
            <p:ph idx="1"/>
          </p:nvPr>
        </p:nvSpPr>
        <p:spPr/>
        <p:txBody>
          <a:bodyPr>
            <a:normAutofit/>
          </a:bodyPr>
          <a:lstStyle/>
          <a:p>
            <a:r>
              <a:rPr lang="cs-CZ" b="1" dirty="0">
                <a:solidFill>
                  <a:schemeClr val="tx1"/>
                </a:solidFill>
              </a:rPr>
              <a:t>Víceletý finanční rámec</a:t>
            </a:r>
            <a:r>
              <a:rPr lang="cs-CZ" dirty="0">
                <a:solidFill>
                  <a:schemeClr val="tx1"/>
                </a:solidFill>
              </a:rPr>
              <a:t> (do roku 2006 </a:t>
            </a:r>
            <a:r>
              <a:rPr lang="cs-CZ" i="1" dirty="0">
                <a:solidFill>
                  <a:schemeClr val="tx1"/>
                </a:solidFill>
              </a:rPr>
              <a:t>finanční výhled</a:t>
            </a:r>
            <a:r>
              <a:rPr lang="cs-CZ" dirty="0">
                <a:solidFill>
                  <a:schemeClr val="tx1"/>
                </a:solidFill>
              </a:rPr>
              <a:t>) existuje jako nástroj střednědobého plánování financování rozpočtu EU. </a:t>
            </a:r>
          </a:p>
          <a:p>
            <a:r>
              <a:rPr lang="cs-CZ" dirty="0">
                <a:solidFill>
                  <a:schemeClr val="tx1"/>
                </a:solidFill>
              </a:rPr>
              <a:t>První byl pětiletý (</a:t>
            </a:r>
            <a:r>
              <a:rPr lang="cs-CZ" dirty="0">
                <a:solidFill>
                  <a:schemeClr val="tx1"/>
                </a:solidFill>
                <a:hlinkClick r:id="rId8" tooltip="1988">
                  <a:extLst>
                    <a:ext uri="{A12FA001-AC4F-418D-AE19-62706E023703}">
                      <ahyp:hlinkClr xmlns:ahyp="http://schemas.microsoft.com/office/drawing/2018/hyperlinkcolor" val="tx"/>
                    </a:ext>
                  </a:extLst>
                </a:hlinkClick>
              </a:rPr>
              <a:t>1988</a:t>
            </a:r>
            <a:r>
              <a:rPr lang="cs-CZ" dirty="0">
                <a:solidFill>
                  <a:schemeClr val="tx1"/>
                </a:solidFill>
              </a:rPr>
              <a:t>–</a:t>
            </a:r>
            <a:r>
              <a:rPr lang="cs-CZ" dirty="0">
                <a:solidFill>
                  <a:schemeClr val="tx1"/>
                </a:solidFill>
                <a:hlinkClick r:id="rId9" tooltip="1992">
                  <a:extLst>
                    <a:ext uri="{A12FA001-AC4F-418D-AE19-62706E023703}">
                      <ahyp:hlinkClr xmlns:ahyp="http://schemas.microsoft.com/office/drawing/2018/hyperlinkcolor" val="tx"/>
                    </a:ext>
                  </a:extLst>
                </a:hlinkClick>
              </a:rPr>
              <a:t>1992</a:t>
            </a:r>
            <a:r>
              <a:rPr lang="cs-CZ" dirty="0">
                <a:solidFill>
                  <a:schemeClr val="tx1"/>
                </a:solidFill>
              </a:rPr>
              <a:t>), všechny následující sedmileté. </a:t>
            </a:r>
          </a:p>
          <a:p>
            <a:r>
              <a:rPr lang="cs-CZ" dirty="0">
                <a:solidFill>
                  <a:schemeClr val="tx1"/>
                </a:solidFill>
              </a:rPr>
              <a:t>Víceletý finanční rámec obsahuje stropy jednotlivých okruhů, </a:t>
            </a:r>
            <a:r>
              <a:rPr lang="cs-CZ" dirty="0" err="1">
                <a:solidFill>
                  <a:schemeClr val="tx1"/>
                </a:solidFill>
              </a:rPr>
              <a:t>podokruhů</a:t>
            </a:r>
            <a:r>
              <a:rPr lang="cs-CZ" dirty="0">
                <a:solidFill>
                  <a:schemeClr val="tx1"/>
                </a:solidFill>
              </a:rPr>
              <a:t> a rozpočtu jako celku. </a:t>
            </a:r>
          </a:p>
          <a:p>
            <a:r>
              <a:rPr lang="cs-CZ" dirty="0"/>
              <a:t>Počátkem května představila Evropská komise návrh </a:t>
            </a:r>
            <a:r>
              <a:rPr lang="cs-CZ" b="1" dirty="0"/>
              <a:t>víceletého finančního rámce EU (VFR) na období 2021–2027</a:t>
            </a:r>
            <a:endParaRPr lang="cs-CZ" dirty="0"/>
          </a:p>
        </p:txBody>
      </p:sp>
      <p:pic>
        <p:nvPicPr>
          <p:cNvPr id="4" name="Nahraný zvuk">
            <a:hlinkClick r:id="" action="ppaction://media"/>
            <a:extLst>
              <a:ext uri="{FF2B5EF4-FFF2-40B4-BE49-F238E27FC236}">
                <a16:creationId xmlns:a16="http://schemas.microsoft.com/office/drawing/2014/main" id="{C239C8B2-1CB6-446E-AE1D-293C1726E80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238556" y="2575350"/>
            <a:ext cx="406400" cy="406400"/>
          </a:xfrm>
          <a:prstGeom prst="rect">
            <a:avLst/>
          </a:prstGeom>
        </p:spPr>
      </p:pic>
      <p:pic>
        <p:nvPicPr>
          <p:cNvPr id="5" name="Nahraný zvuk">
            <a:hlinkClick r:id="" action="ppaction://media"/>
            <a:extLst>
              <a:ext uri="{FF2B5EF4-FFF2-40B4-BE49-F238E27FC236}">
                <a16:creationId xmlns:a16="http://schemas.microsoft.com/office/drawing/2014/main" id="{9816C825-2EC6-4CDB-A45F-6810AB6F0E56}"/>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38556" y="4415934"/>
            <a:ext cx="406400" cy="406400"/>
          </a:xfrm>
          <a:prstGeom prst="rect">
            <a:avLst/>
          </a:prstGeom>
        </p:spPr>
      </p:pic>
      <p:pic>
        <p:nvPicPr>
          <p:cNvPr id="6" name="Nahraný zvuk">
            <a:hlinkClick r:id="" action="ppaction://media"/>
            <a:extLst>
              <a:ext uri="{FF2B5EF4-FFF2-40B4-BE49-F238E27FC236}">
                <a16:creationId xmlns:a16="http://schemas.microsoft.com/office/drawing/2014/main" id="{CBECF469-AE36-47DB-B10E-24AC9D526C7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0238556" y="5466760"/>
            <a:ext cx="406400" cy="406400"/>
          </a:xfrm>
          <a:prstGeom prst="rect">
            <a:avLst/>
          </a:prstGeom>
        </p:spPr>
      </p:pic>
    </p:spTree>
    <p:extLst>
      <p:ext uri="{BB962C8B-B14F-4D97-AF65-F5344CB8AC3E}">
        <p14:creationId xmlns:p14="http://schemas.microsoft.com/office/powerpoint/2010/main" val="346794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0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4367"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679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audio>
              <p:cMediaNode vol="80000">
                <p:cTn id="16" fill="hold" display="0">
                  <p:stCondLst>
                    <p:cond delay="indefinite"/>
                  </p:stCondLst>
                  <p:endCondLst>
                    <p:cond evt="onStopAudio" delay="0">
                      <p:tgtEl>
                        <p:sldTgt/>
                      </p:tgtEl>
                    </p:cond>
                  </p:endCondLst>
                </p:cTn>
                <p:tgtEl>
                  <p:spTgt spid="5"/>
                </p:tgtEl>
              </p:cMediaNode>
            </p:audio>
            <p:audio>
              <p:cMediaNode vol="80000">
                <p:cTn id="1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Nadpis 1">
            <a:extLst>
              <a:ext uri="{FF2B5EF4-FFF2-40B4-BE49-F238E27FC236}">
                <a16:creationId xmlns:a16="http://schemas.microsoft.com/office/drawing/2014/main" id="{20ABD856-E14F-4AF5-9402-C166E28F2AED}"/>
              </a:ext>
            </a:extLst>
          </p:cNvPr>
          <p:cNvSpPr>
            <a:spLocks noGrp="1" noChangeArrowheads="1"/>
          </p:cNvSpPr>
          <p:nvPr>
            <p:ph type="title"/>
          </p:nvPr>
        </p:nvSpPr>
        <p:spPr>
          <a:xfrm>
            <a:off x="1992314" y="333375"/>
            <a:ext cx="8148637" cy="1066800"/>
          </a:xfrm>
        </p:spPr>
        <p:txBody>
          <a:bodyPr>
            <a:normAutofit fontScale="90000"/>
          </a:bodyPr>
          <a:lstStyle/>
          <a:p>
            <a:r>
              <a:rPr lang="cs-CZ" altLang="cs-CZ" sz="4000" b="1" dirty="0">
                <a:solidFill>
                  <a:srgbClr val="00B0F0"/>
                </a:solidFill>
              </a:rPr>
              <a:t>Víceletý finanční rámec 2021-2027</a:t>
            </a:r>
          </a:p>
        </p:txBody>
      </p:sp>
      <p:pic>
        <p:nvPicPr>
          <p:cNvPr id="18435" name="Picture 2" descr="Graf">
            <a:extLst>
              <a:ext uri="{FF2B5EF4-FFF2-40B4-BE49-F238E27FC236}">
                <a16:creationId xmlns:a16="http://schemas.microsoft.com/office/drawing/2014/main" id="{E235478A-E599-4CFE-AAB2-9EED839ECA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4251" y="1603376"/>
            <a:ext cx="7624763"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9">
            <a:extLst>
              <a:ext uri="{FF2B5EF4-FFF2-40B4-BE49-F238E27FC236}">
                <a16:creationId xmlns:a16="http://schemas.microsoft.com/office/drawing/2014/main" id="{85D0E293-F06B-4B7C-9CC4-6891A9866C19}"/>
              </a:ext>
            </a:extLst>
          </p:cNvPr>
          <p:cNvSpPr>
            <a:spLocks noChangeArrowheads="1"/>
          </p:cNvSpPr>
          <p:nvPr/>
        </p:nvSpPr>
        <p:spPr bwMode="auto">
          <a:xfrm>
            <a:off x="2135189" y="6550026"/>
            <a:ext cx="726598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75000"/>
              <a:buFont typeface="Wingdings" panose="05000000000000000000" pitchFamily="2" charset="2"/>
              <a:buChar char="l"/>
              <a:defRPr kumimoji="1" sz="3200">
                <a:solidFill>
                  <a:schemeClr val="tx1"/>
                </a:solidFill>
                <a:latin typeface="Tahoma" panose="020B0604030504040204" pitchFamily="34" charset="0"/>
              </a:defRPr>
            </a:lvl1pPr>
            <a:lvl2pPr marL="742950" indent="-285750">
              <a:spcBef>
                <a:spcPct val="20000"/>
              </a:spcBef>
              <a:buClr>
                <a:schemeClr val="accent1"/>
              </a:buClr>
              <a:buSzPct val="75000"/>
              <a:buFont typeface="Wingdings" panose="05000000000000000000" pitchFamily="2" charset="2"/>
              <a:buChar char="l"/>
              <a:defRPr kumimoji="1" sz="2800">
                <a:solidFill>
                  <a:schemeClr val="tx1"/>
                </a:solidFill>
                <a:latin typeface="Tahoma" panose="020B0604030504040204" pitchFamily="34" charset="0"/>
              </a:defRPr>
            </a:lvl2pPr>
            <a:lvl3pPr marL="1143000" indent="-228600">
              <a:spcBef>
                <a:spcPct val="20000"/>
              </a:spcBef>
              <a:buClr>
                <a:schemeClr val="accent1"/>
              </a:buClr>
              <a:buSzPct val="75000"/>
              <a:buFont typeface="Wingdings" panose="05000000000000000000" pitchFamily="2" charset="2"/>
              <a:buChar char="l"/>
              <a:defRPr kumimoji="1" sz="2400">
                <a:solidFill>
                  <a:schemeClr val="tx1"/>
                </a:solidFill>
                <a:latin typeface="Tahoma" panose="020B0604030504040204" pitchFamily="34" charset="0"/>
              </a:defRPr>
            </a:lvl3pPr>
            <a:lvl4pPr marL="1600200" indent="-228600">
              <a:spcBef>
                <a:spcPct val="20000"/>
              </a:spcBef>
              <a:buClr>
                <a:schemeClr val="accent1"/>
              </a:buClr>
              <a:buSzPct val="75000"/>
              <a:buFont typeface="Wingdings" panose="05000000000000000000" pitchFamily="2" charset="2"/>
              <a:buChar char="l"/>
              <a:defRPr kumimoji="1" sz="2000">
                <a:solidFill>
                  <a:schemeClr val="tx1"/>
                </a:solidFill>
                <a:latin typeface="Tahoma" panose="020B0604030504040204" pitchFamily="34" charset="0"/>
              </a:defRPr>
            </a:lvl4pPr>
            <a:lvl5pPr marL="2057400" indent="-228600">
              <a:spcBef>
                <a:spcPct val="20000"/>
              </a:spcBef>
              <a:buClr>
                <a:schemeClr val="accent1"/>
              </a:buClr>
              <a:buSzPct val="75000"/>
              <a:buFont typeface="Wingdings" panose="05000000000000000000" pitchFamily="2" charset="2"/>
              <a:buChar char="l"/>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l"/>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l"/>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l"/>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l"/>
              <a:defRPr kumimoji="1" sz="2000">
                <a:solidFill>
                  <a:schemeClr val="tx1"/>
                </a:solidFill>
                <a:latin typeface="Tahoma" panose="020B0604030504040204" pitchFamily="34" charset="0"/>
              </a:defRPr>
            </a:lvl9pPr>
          </a:lstStyle>
          <a:p>
            <a:pPr eaLnBrk="1" hangingPunct="1">
              <a:spcBef>
                <a:spcPct val="0"/>
              </a:spcBef>
              <a:buClrTx/>
              <a:buSzTx/>
              <a:buFontTx/>
              <a:buNone/>
            </a:pPr>
            <a:r>
              <a:rPr kumimoji="0" lang="cs-CZ" altLang="cs-CZ" sz="1400">
                <a:latin typeface="Times New Roman" panose="02020603050405020304" pitchFamily="18" charset="0"/>
              </a:rPr>
              <a:t>Zdroj: https://www.euroskop.cz/9336/sekce/vicelety-financni-ramec-2021-27/?ulozit=1</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2FCA81-513E-42EA-B5D5-43D5B9DC90CD}"/>
              </a:ext>
            </a:extLst>
          </p:cNvPr>
          <p:cNvSpPr>
            <a:spLocks noGrp="1"/>
          </p:cNvSpPr>
          <p:nvPr>
            <p:ph type="title"/>
          </p:nvPr>
        </p:nvSpPr>
        <p:spPr/>
        <p:txBody>
          <a:bodyPr/>
          <a:lstStyle/>
          <a:p>
            <a:pPr algn="ctr"/>
            <a:r>
              <a:rPr lang="cs-CZ" b="1" dirty="0"/>
              <a:t>Vnitřní členění rozpočtu EU</a:t>
            </a:r>
          </a:p>
        </p:txBody>
      </p:sp>
      <p:sp>
        <p:nvSpPr>
          <p:cNvPr id="3" name="Zástupný symbol pro obsah 2">
            <a:extLst>
              <a:ext uri="{FF2B5EF4-FFF2-40B4-BE49-F238E27FC236}">
                <a16:creationId xmlns:a16="http://schemas.microsoft.com/office/drawing/2014/main" id="{67D6A2A2-3AE9-47F1-B24F-DD9F89D170AE}"/>
              </a:ext>
            </a:extLst>
          </p:cNvPr>
          <p:cNvSpPr>
            <a:spLocks noGrp="1"/>
          </p:cNvSpPr>
          <p:nvPr>
            <p:ph idx="1"/>
          </p:nvPr>
        </p:nvSpPr>
        <p:spPr/>
        <p:txBody>
          <a:bodyPr>
            <a:normAutofit fontScale="92500" lnSpcReduction="20000"/>
          </a:bodyPr>
          <a:lstStyle/>
          <a:p>
            <a:r>
              <a:rPr lang="cs-CZ" sz="2000" b="1" dirty="0"/>
              <a:t>Příjmy</a:t>
            </a:r>
          </a:p>
          <a:p>
            <a:r>
              <a:rPr lang="cs-CZ" sz="2000" b="1" dirty="0"/>
              <a:t>Výdaje</a:t>
            </a:r>
          </a:p>
          <a:p>
            <a:r>
              <a:rPr lang="cs-CZ" dirty="0"/>
              <a:t>Rozpočtová pravidla na úrovni Evropské unie je možno říci </a:t>
            </a:r>
            <a:r>
              <a:rPr lang="cs-CZ" b="1" dirty="0"/>
              <a:t>Nařízení Rady č. 1605/2002 ze dne 25. června 2002, kterým se stanoví finanční nařízení o souhrnném rozpočtu ES</a:t>
            </a:r>
          </a:p>
          <a:p>
            <a:r>
              <a:rPr lang="cs-CZ" b="1" u="sng" dirty="0"/>
              <a:t>Z pohledu obsahu rozpočet Unie ve svém souhrnném výkazu uvádí:</a:t>
            </a:r>
          </a:p>
          <a:p>
            <a:pPr lvl="0"/>
            <a:r>
              <a:rPr lang="cs-CZ" dirty="0"/>
              <a:t>odhadované příjmy Unie za daný rozpočtový rok,</a:t>
            </a:r>
          </a:p>
          <a:p>
            <a:pPr lvl="0"/>
            <a:r>
              <a:rPr lang="cs-CZ" dirty="0"/>
              <a:t>odhadované příjmy za předchozí rozpočtový rok a příjmy za rozpočtový rok n-1,</a:t>
            </a:r>
          </a:p>
          <a:p>
            <a:pPr lvl="0"/>
            <a:r>
              <a:rPr lang="cs-CZ" dirty="0"/>
              <a:t>položky závazků a plateb za daný rok,</a:t>
            </a:r>
          </a:p>
          <a:p>
            <a:pPr lvl="0"/>
            <a:r>
              <a:rPr lang="cs-CZ" dirty="0"/>
              <a:t>plnění závazků a plateb za předchozí rozpočtový rok,</a:t>
            </a:r>
          </a:p>
          <a:p>
            <a:pPr lvl="0"/>
            <a:r>
              <a:rPr lang="cs-CZ" dirty="0"/>
              <a:t>výdaje přidělené a výdaje uskutečněné v rozpočtovém roce n-2,</a:t>
            </a:r>
          </a:p>
          <a:p>
            <a:r>
              <a:rPr lang="cs-CZ" dirty="0"/>
              <a:t>vhodné poznámky ke každé části rozpočtu</a:t>
            </a:r>
            <a:endParaRPr lang="cs-CZ" sz="2000" b="1" dirty="0"/>
          </a:p>
        </p:txBody>
      </p:sp>
      <p:pic>
        <p:nvPicPr>
          <p:cNvPr id="4" name="Nahraný zvuk">
            <a:hlinkClick r:id="" action="ppaction://media"/>
            <a:extLst>
              <a:ext uri="{FF2B5EF4-FFF2-40B4-BE49-F238E27FC236}">
                <a16:creationId xmlns:a16="http://schemas.microsoft.com/office/drawing/2014/main" id="{224293BB-AD52-4E29-B6B5-D43FDA7DBC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55753" y="2133600"/>
            <a:ext cx="406400" cy="406400"/>
          </a:xfrm>
          <a:prstGeom prst="rect">
            <a:avLst/>
          </a:prstGeom>
        </p:spPr>
      </p:pic>
      <p:pic>
        <p:nvPicPr>
          <p:cNvPr id="5" name="Nahraný zvuk">
            <a:hlinkClick r:id="" action="ppaction://media"/>
            <a:extLst>
              <a:ext uri="{FF2B5EF4-FFF2-40B4-BE49-F238E27FC236}">
                <a16:creationId xmlns:a16="http://schemas.microsoft.com/office/drawing/2014/main" id="{F93EE04D-40E3-4542-8DB6-6E314245F470}"/>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031167" y="3819211"/>
            <a:ext cx="406400" cy="406400"/>
          </a:xfrm>
          <a:prstGeom prst="rect">
            <a:avLst/>
          </a:prstGeom>
        </p:spPr>
      </p:pic>
    </p:spTree>
    <p:extLst>
      <p:ext uri="{BB962C8B-B14F-4D97-AF65-F5344CB8AC3E}">
        <p14:creationId xmlns:p14="http://schemas.microsoft.com/office/powerpoint/2010/main" val="182362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23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48CBB1-0E19-467D-AC9B-A59D7607669E}"/>
              </a:ext>
            </a:extLst>
          </p:cNvPr>
          <p:cNvSpPr>
            <a:spLocks noGrp="1"/>
          </p:cNvSpPr>
          <p:nvPr>
            <p:ph type="title"/>
          </p:nvPr>
        </p:nvSpPr>
        <p:spPr/>
        <p:txBody>
          <a:bodyPr/>
          <a:lstStyle/>
          <a:p>
            <a:pPr algn="ctr"/>
            <a:r>
              <a:rPr lang="cs-CZ" altLang="cs-CZ" b="1" dirty="0">
                <a:solidFill>
                  <a:srgbClr val="0070C0"/>
                </a:solidFill>
              </a:rPr>
              <a:t>Rozpočet EU</a:t>
            </a:r>
            <a:endParaRPr lang="cs-CZ" b="1" dirty="0">
              <a:solidFill>
                <a:srgbClr val="0070C0"/>
              </a:solidFill>
            </a:endParaRPr>
          </a:p>
        </p:txBody>
      </p:sp>
      <p:sp>
        <p:nvSpPr>
          <p:cNvPr id="3" name="Zástupný symbol pro obsah 2">
            <a:extLst>
              <a:ext uri="{FF2B5EF4-FFF2-40B4-BE49-F238E27FC236}">
                <a16:creationId xmlns:a16="http://schemas.microsoft.com/office/drawing/2014/main" id="{90A32C81-0FD0-4E90-8803-AEE39F2AB225}"/>
              </a:ext>
            </a:extLst>
          </p:cNvPr>
          <p:cNvSpPr>
            <a:spLocks noGrp="1"/>
          </p:cNvSpPr>
          <p:nvPr>
            <p:ph idx="1"/>
          </p:nvPr>
        </p:nvSpPr>
        <p:spPr>
          <a:xfrm>
            <a:off x="2589212" y="1583703"/>
            <a:ext cx="8915400" cy="5062193"/>
          </a:xfrm>
        </p:spPr>
        <p:txBody>
          <a:bodyPr>
            <a:normAutofit/>
          </a:bodyPr>
          <a:lstStyle/>
          <a:p>
            <a:pPr>
              <a:lnSpc>
                <a:spcPct val="80000"/>
              </a:lnSpc>
              <a:buFont typeface="Wingdings" panose="05000000000000000000" pitchFamily="2" charset="2"/>
              <a:buNone/>
            </a:pPr>
            <a:r>
              <a:rPr lang="cs-CZ" altLang="cs-CZ" b="1" dirty="0"/>
              <a:t>Rozpočet  EU se horizontálně člení do osmi institucionálních sekcí:</a:t>
            </a:r>
          </a:p>
          <a:p>
            <a:pPr>
              <a:lnSpc>
                <a:spcPct val="80000"/>
              </a:lnSpc>
            </a:pPr>
            <a:r>
              <a:rPr lang="cs-CZ" altLang="cs-CZ" sz="2400" dirty="0"/>
              <a:t>Sekce I: Evropský parlament</a:t>
            </a:r>
          </a:p>
          <a:p>
            <a:pPr>
              <a:lnSpc>
                <a:spcPct val="80000"/>
              </a:lnSpc>
            </a:pPr>
            <a:r>
              <a:rPr lang="cs-CZ" altLang="cs-CZ" sz="2400" dirty="0"/>
              <a:t>Sekce II: Rada EU</a:t>
            </a:r>
          </a:p>
          <a:p>
            <a:pPr>
              <a:lnSpc>
                <a:spcPct val="80000"/>
              </a:lnSpc>
            </a:pPr>
            <a:r>
              <a:rPr lang="cs-CZ" altLang="cs-CZ" sz="2400" dirty="0"/>
              <a:t>Sekce III: Evropská komise</a:t>
            </a:r>
          </a:p>
          <a:p>
            <a:pPr>
              <a:lnSpc>
                <a:spcPct val="80000"/>
              </a:lnSpc>
            </a:pPr>
            <a:r>
              <a:rPr lang="cs-CZ" altLang="cs-CZ" sz="2400" dirty="0"/>
              <a:t>Sekce IV: Evropský soudní dvůr</a:t>
            </a:r>
          </a:p>
          <a:p>
            <a:pPr>
              <a:lnSpc>
                <a:spcPct val="80000"/>
              </a:lnSpc>
            </a:pPr>
            <a:r>
              <a:rPr lang="cs-CZ" altLang="cs-CZ" sz="2400" dirty="0"/>
              <a:t>Sekce V: Evropský účetní dvůr</a:t>
            </a:r>
          </a:p>
          <a:p>
            <a:pPr>
              <a:lnSpc>
                <a:spcPct val="80000"/>
              </a:lnSpc>
            </a:pPr>
            <a:r>
              <a:rPr lang="cs-CZ" altLang="cs-CZ" sz="2400" dirty="0"/>
              <a:t>Sekce VI: Hospodářský a sociální výbor</a:t>
            </a:r>
          </a:p>
          <a:p>
            <a:pPr>
              <a:lnSpc>
                <a:spcPct val="80000"/>
              </a:lnSpc>
            </a:pPr>
            <a:r>
              <a:rPr lang="cs-CZ" altLang="cs-CZ" sz="2400" dirty="0"/>
              <a:t>Sekce VII: Výbor regionů</a:t>
            </a:r>
          </a:p>
          <a:p>
            <a:pPr>
              <a:lnSpc>
                <a:spcPct val="80000"/>
              </a:lnSpc>
            </a:pPr>
            <a:r>
              <a:rPr lang="cs-CZ" altLang="cs-CZ" sz="2400" dirty="0"/>
              <a:t>Sekce VIII: Evropský ombudsman a Evropský úřad pro dohled nad ochranou dat</a:t>
            </a:r>
          </a:p>
          <a:p>
            <a:pPr>
              <a:lnSpc>
                <a:spcPct val="80000"/>
              </a:lnSpc>
            </a:pPr>
            <a:endParaRPr lang="cs-CZ" altLang="cs-CZ" sz="2400" dirty="0"/>
          </a:p>
          <a:p>
            <a:pPr>
              <a:lnSpc>
                <a:spcPct val="80000"/>
              </a:lnSpc>
              <a:buFont typeface="Wingdings" panose="05000000000000000000" pitchFamily="2" charset="2"/>
              <a:buNone/>
            </a:pPr>
            <a:r>
              <a:rPr lang="cs-CZ" altLang="cs-CZ" b="1" dirty="0"/>
              <a:t>Zákon č. 218/2000 Sb., o rozpočtových pravidlech, zejména § 37</a:t>
            </a:r>
          </a:p>
          <a:p>
            <a:endParaRPr lang="cs-CZ" dirty="0"/>
          </a:p>
        </p:txBody>
      </p:sp>
      <p:pic>
        <p:nvPicPr>
          <p:cNvPr id="4" name="Nahraný zvuk">
            <a:hlinkClick r:id="" action="ppaction://media"/>
            <a:extLst>
              <a:ext uri="{FF2B5EF4-FFF2-40B4-BE49-F238E27FC236}">
                <a16:creationId xmlns:a16="http://schemas.microsoft.com/office/drawing/2014/main" id="{694DCD21-424F-402B-BEAA-5F170F36F02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36519" y="2553508"/>
            <a:ext cx="406400" cy="406400"/>
          </a:xfrm>
          <a:prstGeom prst="rect">
            <a:avLst/>
          </a:prstGeom>
        </p:spPr>
      </p:pic>
      <p:pic>
        <p:nvPicPr>
          <p:cNvPr id="5" name="Nahraný zvuk">
            <a:hlinkClick r:id="" action="ppaction://media"/>
            <a:extLst>
              <a:ext uri="{FF2B5EF4-FFF2-40B4-BE49-F238E27FC236}">
                <a16:creationId xmlns:a16="http://schemas.microsoft.com/office/drawing/2014/main" id="{85B41D32-5C00-4A8D-A8AF-F52D2299799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436519" y="3513101"/>
            <a:ext cx="406400" cy="406400"/>
          </a:xfrm>
          <a:prstGeom prst="rect">
            <a:avLst/>
          </a:prstGeom>
        </p:spPr>
      </p:pic>
      <p:pic>
        <p:nvPicPr>
          <p:cNvPr id="6" name="Nahraný zvuk">
            <a:hlinkClick r:id="" action="ppaction://media"/>
            <a:extLst>
              <a:ext uri="{FF2B5EF4-FFF2-40B4-BE49-F238E27FC236}">
                <a16:creationId xmlns:a16="http://schemas.microsoft.com/office/drawing/2014/main" id="{C11A7CE0-438A-4BC2-B4BB-640E7A3436D2}"/>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10436519" y="4269494"/>
            <a:ext cx="406400" cy="406400"/>
          </a:xfrm>
          <a:prstGeom prst="rect">
            <a:avLst/>
          </a:prstGeom>
        </p:spPr>
      </p:pic>
    </p:spTree>
    <p:extLst>
      <p:ext uri="{BB962C8B-B14F-4D97-AF65-F5344CB8AC3E}">
        <p14:creationId xmlns:p14="http://schemas.microsoft.com/office/powerpoint/2010/main" val="235267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3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6310"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11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audio>
              <p:cMediaNode vol="80000">
                <p:cTn id="16" fill="hold" display="0">
                  <p:stCondLst>
                    <p:cond delay="indefinite"/>
                  </p:stCondLst>
                  <p:endCondLst>
                    <p:cond evt="onStopAudio" delay="0">
                      <p:tgtEl>
                        <p:sldTgt/>
                      </p:tgtEl>
                    </p:cond>
                  </p:endCondLst>
                </p:cTn>
                <p:tgtEl>
                  <p:spTgt spid="5"/>
                </p:tgtEl>
              </p:cMediaNode>
            </p:audio>
            <p:audio>
              <p:cMediaNode vol="80000">
                <p:cTn id="1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F11648-FADA-4594-AA47-CA8B700039AC}"/>
              </a:ext>
            </a:extLst>
          </p:cNvPr>
          <p:cNvSpPr>
            <a:spLocks noGrp="1"/>
          </p:cNvSpPr>
          <p:nvPr>
            <p:ph type="title"/>
          </p:nvPr>
        </p:nvSpPr>
        <p:spPr/>
        <p:txBody>
          <a:bodyPr/>
          <a:lstStyle/>
          <a:p>
            <a:pPr algn="ctr"/>
            <a:r>
              <a:rPr lang="cs-CZ" altLang="cs-CZ" b="1" dirty="0">
                <a:solidFill>
                  <a:srgbClr val="0070C0"/>
                </a:solidFill>
              </a:rPr>
              <a:t>Příjmy rozpočtu EU</a:t>
            </a:r>
            <a:endParaRPr lang="cs-CZ" b="1" dirty="0">
              <a:solidFill>
                <a:srgbClr val="0070C0"/>
              </a:solidFill>
            </a:endParaRPr>
          </a:p>
        </p:txBody>
      </p:sp>
      <p:sp>
        <p:nvSpPr>
          <p:cNvPr id="3" name="Zástupný symbol pro obsah 2">
            <a:extLst>
              <a:ext uri="{FF2B5EF4-FFF2-40B4-BE49-F238E27FC236}">
                <a16:creationId xmlns:a16="http://schemas.microsoft.com/office/drawing/2014/main" id="{AE287CAF-7CAC-4B38-BC03-5A661CB7C009}"/>
              </a:ext>
            </a:extLst>
          </p:cNvPr>
          <p:cNvSpPr>
            <a:spLocks noGrp="1"/>
          </p:cNvSpPr>
          <p:nvPr>
            <p:ph idx="1"/>
          </p:nvPr>
        </p:nvSpPr>
        <p:spPr/>
        <p:txBody>
          <a:bodyPr>
            <a:normAutofit fontScale="85000" lnSpcReduction="20000"/>
          </a:bodyPr>
          <a:lstStyle/>
          <a:p>
            <a:pPr>
              <a:defRPr/>
            </a:pPr>
            <a:r>
              <a:rPr lang="cs-CZ" altLang="cs-CZ" sz="2000" b="1" dirty="0"/>
              <a:t>tradiční vlastní zdroje</a:t>
            </a:r>
            <a:endParaRPr lang="cs-CZ" altLang="cs-CZ" sz="2000" dirty="0"/>
          </a:p>
          <a:p>
            <a:pPr lvl="1">
              <a:defRPr/>
            </a:pPr>
            <a:r>
              <a:rPr lang="cs-CZ" altLang="cs-CZ" dirty="0"/>
              <a:t>zemědělské dávky (tj. cla uvalená na dovoz zemědělských produktů)</a:t>
            </a:r>
          </a:p>
          <a:p>
            <a:pPr lvl="1">
              <a:defRPr/>
            </a:pPr>
            <a:r>
              <a:rPr lang="cs-CZ" altLang="cs-CZ" dirty="0"/>
              <a:t>dávky z cukru a </a:t>
            </a:r>
            <a:r>
              <a:rPr lang="cs-CZ" altLang="cs-CZ" dirty="0" err="1"/>
              <a:t>izoglukózy</a:t>
            </a:r>
            <a:endParaRPr lang="cs-CZ" altLang="cs-CZ" dirty="0"/>
          </a:p>
          <a:p>
            <a:pPr lvl="1">
              <a:defRPr/>
            </a:pPr>
            <a:r>
              <a:rPr lang="cs-CZ" altLang="cs-CZ" dirty="0"/>
              <a:t>cla z obchodu se třetími zeměmi vybraná podle společného celního tarifu </a:t>
            </a:r>
          </a:p>
          <a:p>
            <a:pPr>
              <a:defRPr/>
            </a:pPr>
            <a:r>
              <a:rPr lang="cs-CZ" altLang="cs-CZ" sz="2000" b="1" dirty="0"/>
              <a:t>podíl na dani z přidané hodnoty (DPH)</a:t>
            </a:r>
          </a:p>
          <a:p>
            <a:pPr>
              <a:defRPr/>
            </a:pPr>
            <a:r>
              <a:rPr lang="cs-CZ" altLang="cs-CZ" sz="2000" b="1" dirty="0"/>
              <a:t>podíl z hrubého národního důchodu (HND) členských států</a:t>
            </a:r>
          </a:p>
          <a:p>
            <a:pPr marL="0" indent="0">
              <a:buFont typeface="Wingdings" panose="05000000000000000000" pitchFamily="2" charset="2"/>
              <a:buNone/>
              <a:defRPr/>
            </a:pPr>
            <a:r>
              <a:rPr lang="cs-CZ" sz="2000" dirty="0"/>
              <a:t>   (95-99 % celkových příjmů)</a:t>
            </a:r>
          </a:p>
          <a:p>
            <a:pPr>
              <a:defRPr/>
            </a:pPr>
            <a:endParaRPr lang="cs-CZ" altLang="cs-CZ" sz="2000" b="1" dirty="0"/>
          </a:p>
          <a:p>
            <a:pPr>
              <a:defRPr/>
            </a:pPr>
            <a:r>
              <a:rPr lang="cs-CZ" altLang="cs-CZ" sz="2000" b="1" dirty="0"/>
              <a:t>Ostatní </a:t>
            </a:r>
            <a:r>
              <a:rPr lang="cs-CZ" sz="2000" dirty="0"/>
              <a:t>(1-6 %)</a:t>
            </a:r>
            <a:endParaRPr lang="cs-CZ" altLang="cs-CZ" sz="2000" b="1" dirty="0"/>
          </a:p>
          <a:p>
            <a:pPr lvl="1">
              <a:defRPr/>
            </a:pPr>
            <a:r>
              <a:rPr lang="cs-CZ" altLang="cs-CZ" dirty="0"/>
              <a:t>poplatky vztahující se k fungování Evropského hospodářského prostoru, poplatky za administrativní činnost institucí, daně z příjmu zaměstnanců institucí ES, pokuty, přebytek rozpočtu z předchozího roku, ú</a:t>
            </a:r>
            <a:r>
              <a:rPr lang="cs-CZ" dirty="0"/>
              <a:t>roky z opožděných splátek, pokuty firem za porušení soutěžního práva</a:t>
            </a:r>
            <a:r>
              <a:rPr lang="cs-CZ" altLang="cs-CZ" dirty="0"/>
              <a:t> atd.</a:t>
            </a:r>
          </a:p>
          <a:p>
            <a:endParaRPr lang="cs-CZ" dirty="0"/>
          </a:p>
        </p:txBody>
      </p:sp>
      <p:pic>
        <p:nvPicPr>
          <p:cNvPr id="4" name="Nahraný zvuk">
            <a:hlinkClick r:id="" action="ppaction://media"/>
            <a:extLst>
              <a:ext uri="{FF2B5EF4-FFF2-40B4-BE49-F238E27FC236}">
                <a16:creationId xmlns:a16="http://schemas.microsoft.com/office/drawing/2014/main" id="{BFAE6C57-F8BF-464A-A089-82442BE7A27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075159" y="2593680"/>
            <a:ext cx="406400" cy="406400"/>
          </a:xfrm>
          <a:prstGeom prst="rect">
            <a:avLst/>
          </a:prstGeom>
        </p:spPr>
      </p:pic>
      <p:pic>
        <p:nvPicPr>
          <p:cNvPr id="5" name="Nahraný zvuk">
            <a:hlinkClick r:id="" action="ppaction://media"/>
            <a:extLst>
              <a:ext uri="{FF2B5EF4-FFF2-40B4-BE49-F238E27FC236}">
                <a16:creationId xmlns:a16="http://schemas.microsoft.com/office/drawing/2014/main" id="{8A9CA609-F91E-4B27-9BC0-3DA954A4AF4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040594" y="3429000"/>
            <a:ext cx="406400" cy="406400"/>
          </a:xfrm>
          <a:prstGeom prst="rect">
            <a:avLst/>
          </a:prstGeom>
        </p:spPr>
      </p:pic>
      <p:pic>
        <p:nvPicPr>
          <p:cNvPr id="6" name="Nahraný zvuk">
            <a:hlinkClick r:id="" action="ppaction://media"/>
            <a:extLst>
              <a:ext uri="{FF2B5EF4-FFF2-40B4-BE49-F238E27FC236}">
                <a16:creationId xmlns:a16="http://schemas.microsoft.com/office/drawing/2014/main" id="{1A7F124C-2D51-4379-9DD6-13C614EAD1A7}"/>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10075159" y="4670111"/>
            <a:ext cx="406400" cy="406400"/>
          </a:xfrm>
          <a:prstGeom prst="rect">
            <a:avLst/>
          </a:prstGeom>
        </p:spPr>
      </p:pic>
    </p:spTree>
    <p:extLst>
      <p:ext uri="{BB962C8B-B14F-4D97-AF65-F5344CB8AC3E}">
        <p14:creationId xmlns:p14="http://schemas.microsoft.com/office/powerpoint/2010/main" val="326605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88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84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009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audio>
              <p:cMediaNode vol="80000">
                <p:cTn id="16" fill="hold" display="0">
                  <p:stCondLst>
                    <p:cond delay="indefinite"/>
                  </p:stCondLst>
                  <p:endCondLst>
                    <p:cond evt="onStopAudio" delay="0">
                      <p:tgtEl>
                        <p:sldTgt/>
                      </p:tgtEl>
                    </p:cond>
                  </p:endCondLst>
                </p:cTn>
                <p:tgtEl>
                  <p:spTgt spid="5"/>
                </p:tgtEl>
              </p:cMediaNode>
            </p:audio>
            <p:audio>
              <p:cMediaNode vol="80000">
                <p:cTn id="1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931027-D79D-42C5-986F-80CB838BD98D}"/>
              </a:ext>
            </a:extLst>
          </p:cNvPr>
          <p:cNvSpPr>
            <a:spLocks noGrp="1"/>
          </p:cNvSpPr>
          <p:nvPr>
            <p:ph type="title"/>
          </p:nvPr>
        </p:nvSpPr>
        <p:spPr/>
        <p:txBody>
          <a:bodyPr/>
          <a:lstStyle/>
          <a:p>
            <a:pPr algn="ctr"/>
            <a:r>
              <a:rPr lang="cs-CZ" altLang="cs-CZ" b="1" dirty="0">
                <a:solidFill>
                  <a:srgbClr val="0070C0"/>
                </a:solidFill>
              </a:rPr>
              <a:t>Složení vlastních zdrojů</a:t>
            </a:r>
            <a:endParaRPr lang="cs-CZ" b="1" dirty="0">
              <a:solidFill>
                <a:srgbClr val="0070C0"/>
              </a:solidFill>
            </a:endParaRPr>
          </a:p>
        </p:txBody>
      </p:sp>
      <p:sp>
        <p:nvSpPr>
          <p:cNvPr id="3" name="Zástupný symbol pro obsah 2">
            <a:extLst>
              <a:ext uri="{FF2B5EF4-FFF2-40B4-BE49-F238E27FC236}">
                <a16:creationId xmlns:a16="http://schemas.microsoft.com/office/drawing/2014/main" id="{C6BA1C23-5512-4C16-9B20-DEF1A4A8E8A3}"/>
              </a:ext>
            </a:extLst>
          </p:cNvPr>
          <p:cNvSpPr>
            <a:spLocks noGrp="1"/>
          </p:cNvSpPr>
          <p:nvPr>
            <p:ph idx="1"/>
          </p:nvPr>
        </p:nvSpPr>
        <p:spPr>
          <a:xfrm>
            <a:off x="2589212" y="1527141"/>
            <a:ext cx="8915400" cy="5005633"/>
          </a:xfrm>
        </p:spPr>
        <p:txBody>
          <a:bodyPr>
            <a:normAutofit fontScale="85000" lnSpcReduction="10000"/>
          </a:bodyPr>
          <a:lstStyle/>
          <a:p>
            <a:pPr>
              <a:defRPr/>
            </a:pPr>
            <a:r>
              <a:rPr lang="cs-CZ" sz="2000" b="1" dirty="0"/>
              <a:t>Tzv. tradiční vlastní zdroje</a:t>
            </a:r>
          </a:p>
          <a:p>
            <a:pPr lvl="1">
              <a:defRPr/>
            </a:pPr>
            <a:r>
              <a:rPr lang="cs-CZ" sz="1400" b="1" dirty="0"/>
              <a:t>Cla na dovoz ze třetích zemí a dávky na trhu s cukrem</a:t>
            </a:r>
          </a:p>
          <a:p>
            <a:pPr lvl="1">
              <a:defRPr/>
            </a:pPr>
            <a:r>
              <a:rPr lang="cs-CZ" sz="1400" b="1" dirty="0"/>
              <a:t>Cca 10-12 %</a:t>
            </a:r>
          </a:p>
          <a:p>
            <a:pPr lvl="1">
              <a:defRPr/>
            </a:pPr>
            <a:r>
              <a:rPr lang="cs-CZ" sz="1400" b="1" dirty="0"/>
              <a:t>Země si od 1. ledna 2021 nechávají 25 % z vybraného cla na pokrytí nákladů na výběr.</a:t>
            </a:r>
          </a:p>
          <a:p>
            <a:pPr>
              <a:defRPr/>
            </a:pPr>
            <a:r>
              <a:rPr lang="cs-CZ" sz="2000" b="1" dirty="0"/>
              <a:t> Zdroj založený na DPH</a:t>
            </a:r>
          </a:p>
          <a:p>
            <a:pPr lvl="1">
              <a:defRPr/>
            </a:pPr>
            <a:r>
              <a:rPr lang="cs-CZ" sz="1400" b="1" dirty="0"/>
              <a:t>Násobek jednotné sazby 0.30 % na harmonizovaný vyměřovací základ DPH (složitý statistický proces)</a:t>
            </a:r>
          </a:p>
          <a:p>
            <a:pPr lvl="1">
              <a:defRPr/>
            </a:pPr>
            <a:r>
              <a:rPr lang="cs-CZ" sz="1400" b="1" dirty="0"/>
              <a:t>Vyměřovací základ – limit 50 % HND</a:t>
            </a:r>
          </a:p>
          <a:p>
            <a:pPr lvl="1">
              <a:defRPr/>
            </a:pPr>
            <a:r>
              <a:rPr lang="cs-CZ" sz="1400" b="1" dirty="0"/>
              <a:t>Cca 10-13 %</a:t>
            </a:r>
          </a:p>
          <a:p>
            <a:pPr>
              <a:defRPr/>
            </a:pPr>
            <a:r>
              <a:rPr lang="cs-CZ" sz="2000" b="1" dirty="0"/>
              <a:t> Zdroj založený na HNP</a:t>
            </a:r>
          </a:p>
          <a:p>
            <a:pPr lvl="1">
              <a:defRPr/>
            </a:pPr>
            <a:r>
              <a:rPr lang="cs-CZ" sz="1400" b="1" dirty="0"/>
              <a:t>Zdroj k vyrovnávání rozpočtu</a:t>
            </a:r>
          </a:p>
          <a:p>
            <a:pPr lvl="1">
              <a:defRPr/>
            </a:pPr>
            <a:r>
              <a:rPr lang="cs-CZ" sz="1400" b="1" dirty="0"/>
              <a:t>Určité procento z HND</a:t>
            </a:r>
          </a:p>
          <a:p>
            <a:pPr lvl="1">
              <a:defRPr/>
            </a:pPr>
            <a:r>
              <a:rPr lang="cs-CZ" sz="1400" b="1" dirty="0"/>
              <a:t>Cca 70-74 %</a:t>
            </a:r>
          </a:p>
          <a:p>
            <a:pPr lvl="1">
              <a:defRPr/>
            </a:pPr>
            <a:r>
              <a:rPr lang="cs-CZ" sz="1400" b="1" dirty="0"/>
              <a:t>Každá země EU do EU převede jednotný procentní podíl svého HND. Tento procentní podíl se nastavuje tak, aby celkové příjmy odpovídaly dohodnuté úrovni plateb. </a:t>
            </a:r>
          </a:p>
          <a:p>
            <a:pPr>
              <a:defRPr/>
            </a:pPr>
            <a:r>
              <a:rPr lang="cs-CZ" sz="2000" b="1" dirty="0">
                <a:solidFill>
                  <a:schemeClr val="accent5"/>
                </a:solidFill>
              </a:rPr>
              <a:t>Nový </a:t>
            </a:r>
          </a:p>
          <a:p>
            <a:pPr lvl="1">
              <a:defRPr/>
            </a:pPr>
            <a:r>
              <a:rPr lang="cs-CZ" sz="1400" b="1" dirty="0">
                <a:solidFill>
                  <a:schemeClr val="accent5"/>
                </a:solidFill>
              </a:rPr>
              <a:t>Od 1. ledna 2021 je novým vlastním zdrojem EU stává příspěvek zemí EU založený na množství nerecyklovaného plastového obalového odpadu.</a:t>
            </a:r>
          </a:p>
          <a:p>
            <a:endParaRPr lang="cs-CZ" dirty="0"/>
          </a:p>
        </p:txBody>
      </p:sp>
    </p:spTree>
    <p:extLst>
      <p:ext uri="{BB962C8B-B14F-4D97-AF65-F5344CB8AC3E}">
        <p14:creationId xmlns:p14="http://schemas.microsoft.com/office/powerpoint/2010/main" val="541996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F567B2-FFFF-4187-AE3D-86CFA8E10DC2}"/>
              </a:ext>
            </a:extLst>
          </p:cNvPr>
          <p:cNvSpPr>
            <a:spLocks noGrp="1"/>
          </p:cNvSpPr>
          <p:nvPr>
            <p:ph type="title"/>
          </p:nvPr>
        </p:nvSpPr>
        <p:spPr/>
        <p:txBody>
          <a:bodyPr/>
          <a:lstStyle/>
          <a:p>
            <a:pPr algn="ctr"/>
            <a:r>
              <a:rPr lang="cs-CZ" altLang="cs-CZ" b="1" dirty="0">
                <a:solidFill>
                  <a:schemeClr val="accent5"/>
                </a:solidFill>
              </a:rPr>
              <a:t>EU a reakce na COVID-19</a:t>
            </a:r>
            <a:endParaRPr lang="cs-CZ" b="1" dirty="0">
              <a:solidFill>
                <a:schemeClr val="accent5"/>
              </a:solidFill>
            </a:endParaRPr>
          </a:p>
        </p:txBody>
      </p:sp>
      <p:sp>
        <p:nvSpPr>
          <p:cNvPr id="3" name="Zástupný symbol pro obsah 2">
            <a:extLst>
              <a:ext uri="{FF2B5EF4-FFF2-40B4-BE49-F238E27FC236}">
                <a16:creationId xmlns:a16="http://schemas.microsoft.com/office/drawing/2014/main" id="{4BAC124F-A2EB-486A-81E0-ACC83770D138}"/>
              </a:ext>
            </a:extLst>
          </p:cNvPr>
          <p:cNvSpPr>
            <a:spLocks noGrp="1"/>
          </p:cNvSpPr>
          <p:nvPr>
            <p:ph idx="1"/>
          </p:nvPr>
        </p:nvSpPr>
        <p:spPr/>
        <p:txBody>
          <a:bodyPr/>
          <a:lstStyle/>
          <a:p>
            <a:r>
              <a:rPr lang="cs-CZ" altLang="cs-CZ" sz="2000" b="1" dirty="0"/>
              <a:t>Rozhodnutí (EU, Euratom) 2020/2053 také Komisi opravňuje, aby si výjimečně na kapitálových trzích dočasně vypůjčila až 750 miliard EUR v cenách roku 2018 za účelem řešení důsledků krize způsobené onemocněním COVID-19. V souvislosti s tím se výjimečně a dočasně sníží strop vlastních zdrojů o dalších 0,6 procentního bodu, aby se pokryly veškeré závazky EU vyplývající z této půjčky, dokud nebudou veškeré půjčené prostředky splaceny.</a:t>
            </a:r>
          </a:p>
          <a:p>
            <a:endParaRPr lang="cs-CZ" altLang="cs-CZ" sz="2000" b="1" dirty="0"/>
          </a:p>
          <a:p>
            <a:r>
              <a:rPr lang="cs-CZ" altLang="cs-CZ" sz="1600" b="1" dirty="0"/>
              <a:t>Zdroj: https://eur-lex.europa.eu/summary/glossary/community_own_resources.html?locale=cs</a:t>
            </a:r>
          </a:p>
          <a:p>
            <a:endParaRPr lang="cs-CZ" dirty="0"/>
          </a:p>
        </p:txBody>
      </p:sp>
    </p:spTree>
    <p:extLst>
      <p:ext uri="{BB962C8B-B14F-4D97-AF65-F5344CB8AC3E}">
        <p14:creationId xmlns:p14="http://schemas.microsoft.com/office/powerpoint/2010/main" val="3830312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E2F1F7-57D2-4705-8B1E-D2C61CC5EA30}"/>
              </a:ext>
            </a:extLst>
          </p:cNvPr>
          <p:cNvSpPr>
            <a:spLocks noGrp="1"/>
          </p:cNvSpPr>
          <p:nvPr>
            <p:ph type="title"/>
          </p:nvPr>
        </p:nvSpPr>
        <p:spPr>
          <a:xfrm>
            <a:off x="2592925" y="624110"/>
            <a:ext cx="8911687" cy="827618"/>
          </a:xfrm>
        </p:spPr>
        <p:txBody>
          <a:bodyPr/>
          <a:lstStyle/>
          <a:p>
            <a:pPr algn="ctr"/>
            <a:r>
              <a:rPr lang="cs-CZ" altLang="cs-CZ" b="1" dirty="0"/>
              <a:t>Rozpočtové právo</a:t>
            </a:r>
            <a:endParaRPr lang="cs-CZ" dirty="0"/>
          </a:p>
        </p:txBody>
      </p:sp>
      <p:sp>
        <p:nvSpPr>
          <p:cNvPr id="3" name="Zástupný symbol pro obsah 2">
            <a:extLst>
              <a:ext uri="{FF2B5EF4-FFF2-40B4-BE49-F238E27FC236}">
                <a16:creationId xmlns:a16="http://schemas.microsoft.com/office/drawing/2014/main" id="{6EA9CBF4-DB20-4AF1-97DA-BA6C4B6B2E9D}"/>
              </a:ext>
            </a:extLst>
          </p:cNvPr>
          <p:cNvSpPr>
            <a:spLocks noGrp="1"/>
          </p:cNvSpPr>
          <p:nvPr>
            <p:ph idx="1"/>
          </p:nvPr>
        </p:nvSpPr>
        <p:spPr/>
        <p:txBody>
          <a:bodyPr>
            <a:normAutofit fontScale="85000" lnSpcReduction="20000"/>
          </a:bodyPr>
          <a:lstStyle/>
          <a:p>
            <a:r>
              <a:rPr lang="cs-CZ" b="1" dirty="0">
                <a:cs typeface="Times New Roman" panose="02020603050405020304" pitchFamily="18" charset="0"/>
              </a:rPr>
              <a:t>Zvláštní část finančního práva – FISKÁLNÍ část</a:t>
            </a:r>
          </a:p>
          <a:p>
            <a:pPr>
              <a:buClr>
                <a:schemeClr val="tx1"/>
              </a:buClr>
              <a:buFont typeface="Arial" panose="020B0604020202020204" pitchFamily="34" charset="0"/>
              <a:buChar char="•"/>
            </a:pPr>
            <a:r>
              <a:rPr lang="cs-CZ" altLang="cs-CZ" dirty="0"/>
              <a:t>Rozpočtové právo</a:t>
            </a:r>
          </a:p>
          <a:p>
            <a:pPr>
              <a:buClr>
                <a:schemeClr val="tx1"/>
              </a:buClr>
              <a:buFont typeface="Arial" panose="020B0604020202020204" pitchFamily="34" charset="0"/>
              <a:buChar char="•"/>
            </a:pPr>
            <a:r>
              <a:rPr lang="cs-CZ" altLang="cs-CZ" dirty="0"/>
              <a:t>Berní právo – Daňové právo</a:t>
            </a:r>
          </a:p>
          <a:p>
            <a:pPr>
              <a:buClr>
                <a:schemeClr val="tx1"/>
              </a:buClr>
              <a:buFont typeface="Arial" panose="020B0604020202020204" pitchFamily="34" charset="0"/>
              <a:buChar char="•"/>
            </a:pPr>
            <a:r>
              <a:rPr lang="cs-CZ" altLang="cs-CZ" dirty="0"/>
              <a:t>Celní právo</a:t>
            </a:r>
          </a:p>
          <a:p>
            <a:pPr>
              <a:lnSpc>
                <a:spcPct val="90000"/>
              </a:lnSpc>
              <a:buFont typeface="Wingdings" panose="05000000000000000000" pitchFamily="2" charset="2"/>
              <a:buNone/>
            </a:pPr>
            <a:endParaRPr lang="cs-CZ" altLang="cs-CZ" dirty="0"/>
          </a:p>
          <a:p>
            <a:pPr>
              <a:lnSpc>
                <a:spcPct val="90000"/>
              </a:lnSpc>
              <a:buFont typeface="Wingdings" panose="05000000000000000000" pitchFamily="2" charset="2"/>
              <a:buNone/>
            </a:pPr>
            <a:r>
              <a:rPr lang="cs-CZ" altLang="cs-CZ" b="1" dirty="0"/>
              <a:t>      ROZPOČTOVÉ PRÁVO</a:t>
            </a:r>
          </a:p>
          <a:p>
            <a:pPr>
              <a:lnSpc>
                <a:spcPct val="90000"/>
              </a:lnSpc>
            </a:pPr>
            <a:r>
              <a:rPr lang="cs-CZ" altLang="cs-CZ" b="1" u="sng" dirty="0"/>
              <a:t>souhrn právních norem</a:t>
            </a:r>
            <a:r>
              <a:rPr lang="cs-CZ" altLang="cs-CZ" b="1" dirty="0"/>
              <a:t>, které se zabývají chováním subjektů finančně právních vztahů k veřejným peněžním fondům, resp. veřejným rozpočtům</a:t>
            </a:r>
          </a:p>
          <a:p>
            <a:pPr>
              <a:lnSpc>
                <a:spcPct val="90000"/>
              </a:lnSpc>
              <a:buFont typeface="Wingdings" panose="05000000000000000000" pitchFamily="2" charset="2"/>
              <a:buNone/>
            </a:pPr>
            <a:endParaRPr lang="cs-CZ" altLang="cs-CZ" dirty="0"/>
          </a:p>
          <a:p>
            <a:pPr>
              <a:lnSpc>
                <a:spcPct val="90000"/>
              </a:lnSpc>
            </a:pPr>
            <a:r>
              <a:rPr lang="cs-CZ" altLang="cs-CZ" b="1" u="sng" dirty="0"/>
              <a:t>souhrn finančně právních norem upravujících</a:t>
            </a:r>
            <a:r>
              <a:rPr lang="cs-CZ" altLang="cs-CZ" u="sng" dirty="0"/>
              <a:t> </a:t>
            </a:r>
            <a:r>
              <a:rPr lang="cs-CZ" altLang="cs-CZ" b="1" dirty="0"/>
              <a:t>r</a:t>
            </a:r>
          </a:p>
          <a:p>
            <a:pPr>
              <a:lnSpc>
                <a:spcPct val="90000"/>
              </a:lnSpc>
            </a:pPr>
            <a:r>
              <a:rPr lang="cs-CZ" altLang="cs-CZ" b="1" dirty="0"/>
              <a:t>rozpočtovou soustavu, </a:t>
            </a:r>
          </a:p>
          <a:p>
            <a:pPr>
              <a:lnSpc>
                <a:spcPct val="90000"/>
              </a:lnSpc>
              <a:buFont typeface="Wingdings" panose="05000000000000000000" pitchFamily="2" charset="2"/>
              <a:buNone/>
            </a:pPr>
            <a:r>
              <a:rPr lang="cs-CZ" altLang="cs-CZ" b="1" dirty="0"/>
              <a:t>      rozpočtový proces, </a:t>
            </a:r>
          </a:p>
          <a:p>
            <a:pPr>
              <a:lnSpc>
                <a:spcPct val="90000"/>
              </a:lnSpc>
              <a:buFont typeface="Wingdings" panose="05000000000000000000" pitchFamily="2" charset="2"/>
              <a:buNone/>
            </a:pPr>
            <a:r>
              <a:rPr lang="cs-CZ" altLang="cs-CZ" b="1" dirty="0"/>
              <a:t>      každoročně státní rozpočet </a:t>
            </a:r>
            <a:endParaRPr lang="cs-CZ" dirty="0">
              <a:latin typeface="Times New Roman" panose="02020603050405020304" pitchFamily="18" charset="0"/>
              <a:cs typeface="Times New Roman" panose="02020603050405020304" pitchFamily="18" charset="0"/>
            </a:endParaRPr>
          </a:p>
        </p:txBody>
      </p:sp>
      <p:pic>
        <p:nvPicPr>
          <p:cNvPr id="4" name="Nahraný zvuk">
            <a:hlinkClick r:id="" action="ppaction://media"/>
            <a:extLst>
              <a:ext uri="{FF2B5EF4-FFF2-40B4-BE49-F238E27FC236}">
                <a16:creationId xmlns:a16="http://schemas.microsoft.com/office/drawing/2014/main" id="{691B77AB-BDDD-4068-8E14-D54B8C36280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74392" y="2133600"/>
            <a:ext cx="406400" cy="406400"/>
          </a:xfrm>
          <a:prstGeom prst="rect">
            <a:avLst/>
          </a:prstGeom>
        </p:spPr>
      </p:pic>
      <p:pic>
        <p:nvPicPr>
          <p:cNvPr id="5" name="Nahraný zvuk">
            <a:hlinkClick r:id="" action="ppaction://media"/>
            <a:extLst>
              <a:ext uri="{FF2B5EF4-FFF2-40B4-BE49-F238E27FC236}">
                <a16:creationId xmlns:a16="http://schemas.microsoft.com/office/drawing/2014/main" id="{88D61251-4E02-4633-8C39-DEA10DA2856C}"/>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196388" y="3001390"/>
            <a:ext cx="406400" cy="406400"/>
          </a:xfrm>
          <a:prstGeom prst="rect">
            <a:avLst/>
          </a:prstGeom>
        </p:spPr>
      </p:pic>
      <p:pic>
        <p:nvPicPr>
          <p:cNvPr id="6" name="Nahraný zvuk">
            <a:hlinkClick r:id="" action="ppaction://media"/>
            <a:extLst>
              <a:ext uri="{FF2B5EF4-FFF2-40B4-BE49-F238E27FC236}">
                <a16:creationId xmlns:a16="http://schemas.microsoft.com/office/drawing/2014/main" id="{60A5686B-748A-4198-AED4-B95837F73DCA}"/>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238302" y="4502961"/>
            <a:ext cx="406400" cy="406400"/>
          </a:xfrm>
          <a:prstGeom prst="rect">
            <a:avLst/>
          </a:prstGeom>
        </p:spPr>
      </p:pic>
      <p:pic>
        <p:nvPicPr>
          <p:cNvPr id="7" name="Nahraný zvuk">
            <a:hlinkClick r:id="" action="ppaction://media"/>
            <a:extLst>
              <a:ext uri="{FF2B5EF4-FFF2-40B4-BE49-F238E27FC236}">
                <a16:creationId xmlns:a16="http://schemas.microsoft.com/office/drawing/2014/main" id="{E925E5C6-3B4B-4167-BDB1-171AE5E5479A}"/>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9248793" y="5504822"/>
            <a:ext cx="406400" cy="406400"/>
          </a:xfrm>
          <a:prstGeom prst="rect">
            <a:avLst/>
          </a:prstGeom>
        </p:spPr>
      </p:pic>
    </p:spTree>
    <p:extLst>
      <p:ext uri="{BB962C8B-B14F-4D97-AF65-F5344CB8AC3E}">
        <p14:creationId xmlns:p14="http://schemas.microsoft.com/office/powerpoint/2010/main" val="16154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82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0497"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6759"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356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audio>
              <p:cMediaNode vol="80000">
                <p:cTn id="20" fill="hold" display="0">
                  <p:stCondLst>
                    <p:cond delay="indefinite"/>
                  </p:stCondLst>
                  <p:endCondLst>
                    <p:cond evt="onStopAudio" delay="0">
                      <p:tgtEl>
                        <p:sldTgt/>
                      </p:tgtEl>
                    </p:cond>
                  </p:endCondLst>
                </p:cTn>
                <p:tgtEl>
                  <p:spTgt spid="5"/>
                </p:tgtEl>
              </p:cMediaNode>
            </p:audio>
            <p:audio>
              <p:cMediaNode vol="80000">
                <p:cTn id="21" fill="hold" display="0">
                  <p:stCondLst>
                    <p:cond delay="indefinite"/>
                  </p:stCondLst>
                  <p:endCondLst>
                    <p:cond evt="onStopAudio" delay="0">
                      <p:tgtEl>
                        <p:sldTgt/>
                      </p:tgtEl>
                    </p:cond>
                  </p:endCondLst>
                </p:cTn>
                <p:tgtEl>
                  <p:spTgt spid="6"/>
                </p:tgtEl>
              </p:cMediaNode>
            </p:audio>
            <p:audio>
              <p:cMediaNode vol="80000">
                <p:cTn id="22"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a:extLst>
              <a:ext uri="{FF2B5EF4-FFF2-40B4-BE49-F238E27FC236}">
                <a16:creationId xmlns:a16="http://schemas.microsoft.com/office/drawing/2014/main" id="{42E0A544-1C64-471D-B371-58ADBC66B397}"/>
              </a:ext>
            </a:extLst>
          </p:cNvPr>
          <p:cNvSpPr>
            <a:spLocks noGrp="1" noChangeArrowheads="1"/>
          </p:cNvSpPr>
          <p:nvPr>
            <p:ph type="title"/>
          </p:nvPr>
        </p:nvSpPr>
        <p:spPr/>
        <p:txBody>
          <a:bodyPr/>
          <a:lstStyle/>
          <a:p>
            <a:pPr algn="ctr"/>
            <a:r>
              <a:rPr lang="cs-CZ" altLang="cs-CZ" b="1" dirty="0">
                <a:solidFill>
                  <a:srgbClr val="00B0F0"/>
                </a:solidFill>
              </a:rPr>
              <a:t>Vývoj příjmů rozpočtu</a:t>
            </a:r>
          </a:p>
        </p:txBody>
      </p:sp>
      <p:pic>
        <p:nvPicPr>
          <p:cNvPr id="13315" name="Obrázek 3">
            <a:extLst>
              <a:ext uri="{FF2B5EF4-FFF2-40B4-BE49-F238E27FC236}">
                <a16:creationId xmlns:a16="http://schemas.microsoft.com/office/drawing/2014/main" id="{99D27259-1975-46A9-90B5-75300D0843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71813" y="1700213"/>
            <a:ext cx="5459412"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Obrázek 4">
            <a:extLst>
              <a:ext uri="{FF2B5EF4-FFF2-40B4-BE49-F238E27FC236}">
                <a16:creationId xmlns:a16="http://schemas.microsoft.com/office/drawing/2014/main" id="{549B72BF-4D5D-4CC7-A2BB-FA68E53732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1813" y="5278438"/>
            <a:ext cx="460851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9">
            <a:extLst>
              <a:ext uri="{FF2B5EF4-FFF2-40B4-BE49-F238E27FC236}">
                <a16:creationId xmlns:a16="http://schemas.microsoft.com/office/drawing/2014/main" id="{BFA2BBE2-427C-4DE5-816F-6F8008101EF4}"/>
              </a:ext>
            </a:extLst>
          </p:cNvPr>
          <p:cNvSpPr>
            <a:spLocks noChangeArrowheads="1"/>
          </p:cNvSpPr>
          <p:nvPr/>
        </p:nvSpPr>
        <p:spPr bwMode="auto">
          <a:xfrm>
            <a:off x="2286000" y="6327776"/>
            <a:ext cx="601503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75000"/>
              <a:buFont typeface="Wingdings" panose="05000000000000000000" pitchFamily="2" charset="2"/>
              <a:buChar char="l"/>
              <a:defRPr kumimoji="1" sz="3200">
                <a:solidFill>
                  <a:schemeClr val="tx1"/>
                </a:solidFill>
                <a:latin typeface="Tahoma" panose="020B0604030504040204" pitchFamily="34" charset="0"/>
              </a:defRPr>
            </a:lvl1pPr>
            <a:lvl2pPr marL="742950" indent="-285750">
              <a:spcBef>
                <a:spcPct val="20000"/>
              </a:spcBef>
              <a:buClr>
                <a:schemeClr val="accent1"/>
              </a:buClr>
              <a:buSzPct val="75000"/>
              <a:buFont typeface="Wingdings" panose="05000000000000000000" pitchFamily="2" charset="2"/>
              <a:buChar char="l"/>
              <a:defRPr kumimoji="1" sz="2800">
                <a:solidFill>
                  <a:schemeClr val="tx1"/>
                </a:solidFill>
                <a:latin typeface="Tahoma" panose="020B0604030504040204" pitchFamily="34" charset="0"/>
              </a:defRPr>
            </a:lvl2pPr>
            <a:lvl3pPr marL="1143000" indent="-228600">
              <a:spcBef>
                <a:spcPct val="20000"/>
              </a:spcBef>
              <a:buClr>
                <a:schemeClr val="accent1"/>
              </a:buClr>
              <a:buSzPct val="75000"/>
              <a:buFont typeface="Wingdings" panose="05000000000000000000" pitchFamily="2" charset="2"/>
              <a:buChar char="l"/>
              <a:defRPr kumimoji="1" sz="2400">
                <a:solidFill>
                  <a:schemeClr val="tx1"/>
                </a:solidFill>
                <a:latin typeface="Tahoma" panose="020B0604030504040204" pitchFamily="34" charset="0"/>
              </a:defRPr>
            </a:lvl3pPr>
            <a:lvl4pPr marL="1600200" indent="-228600">
              <a:spcBef>
                <a:spcPct val="20000"/>
              </a:spcBef>
              <a:buClr>
                <a:schemeClr val="accent1"/>
              </a:buClr>
              <a:buSzPct val="75000"/>
              <a:buFont typeface="Wingdings" panose="05000000000000000000" pitchFamily="2" charset="2"/>
              <a:buChar char="l"/>
              <a:defRPr kumimoji="1" sz="2000">
                <a:solidFill>
                  <a:schemeClr val="tx1"/>
                </a:solidFill>
                <a:latin typeface="Tahoma" panose="020B0604030504040204" pitchFamily="34" charset="0"/>
              </a:defRPr>
            </a:lvl4pPr>
            <a:lvl5pPr marL="2057400" indent="-228600">
              <a:spcBef>
                <a:spcPct val="20000"/>
              </a:spcBef>
              <a:buClr>
                <a:schemeClr val="accent1"/>
              </a:buClr>
              <a:buSzPct val="75000"/>
              <a:buFont typeface="Wingdings" panose="05000000000000000000" pitchFamily="2" charset="2"/>
              <a:buChar char="l"/>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l"/>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l"/>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l"/>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l"/>
              <a:defRPr kumimoji="1" sz="2000">
                <a:solidFill>
                  <a:schemeClr val="tx1"/>
                </a:solidFill>
                <a:latin typeface="Tahoma" panose="020B0604030504040204" pitchFamily="34" charset="0"/>
              </a:defRPr>
            </a:lvl9pPr>
          </a:lstStyle>
          <a:p>
            <a:pPr eaLnBrk="1" hangingPunct="1">
              <a:spcBef>
                <a:spcPct val="0"/>
              </a:spcBef>
              <a:buClrTx/>
              <a:buSzTx/>
              <a:buFontTx/>
              <a:buNone/>
            </a:pPr>
            <a:r>
              <a:rPr kumimoji="0" lang="cs-CZ" altLang="cs-CZ" sz="1200">
                <a:latin typeface="Times New Roman" panose="02020603050405020304" pitchFamily="18" charset="0"/>
              </a:rPr>
              <a:t>Zdroj: https://ec.europa.eu/info/sites/info/files/modernising-revenue-sources-eu-budget_cs.pdf</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A91283-DA9F-466B-B630-E103F4188090}"/>
              </a:ext>
            </a:extLst>
          </p:cNvPr>
          <p:cNvSpPr>
            <a:spLocks noGrp="1"/>
          </p:cNvSpPr>
          <p:nvPr>
            <p:ph type="title"/>
          </p:nvPr>
        </p:nvSpPr>
        <p:spPr/>
        <p:txBody>
          <a:bodyPr/>
          <a:lstStyle/>
          <a:p>
            <a:pPr algn="ctr"/>
            <a:r>
              <a:rPr lang="cs-CZ" altLang="cs-CZ" b="1" dirty="0">
                <a:solidFill>
                  <a:srgbClr val="00B0F0"/>
                </a:solidFill>
              </a:rPr>
              <a:t>Výdaje rozpočtu EU</a:t>
            </a:r>
            <a:endParaRPr lang="cs-CZ" b="1" dirty="0">
              <a:solidFill>
                <a:srgbClr val="00B0F0"/>
              </a:solidFill>
            </a:endParaRPr>
          </a:p>
        </p:txBody>
      </p:sp>
      <p:sp>
        <p:nvSpPr>
          <p:cNvPr id="3" name="Zástupný symbol pro obsah 2">
            <a:extLst>
              <a:ext uri="{FF2B5EF4-FFF2-40B4-BE49-F238E27FC236}">
                <a16:creationId xmlns:a16="http://schemas.microsoft.com/office/drawing/2014/main" id="{D249CDE5-7045-46B0-8D73-5AB3CEA9E5EE}"/>
              </a:ext>
            </a:extLst>
          </p:cNvPr>
          <p:cNvSpPr>
            <a:spLocks noGrp="1"/>
          </p:cNvSpPr>
          <p:nvPr>
            <p:ph idx="1"/>
          </p:nvPr>
        </p:nvSpPr>
        <p:spPr/>
        <p:txBody>
          <a:bodyPr/>
          <a:lstStyle/>
          <a:p>
            <a:r>
              <a:rPr lang="cs-CZ" altLang="cs-CZ" b="1" dirty="0"/>
              <a:t>Výdaje všech evropských institucí</a:t>
            </a:r>
          </a:p>
          <a:p>
            <a:pPr lvl="1"/>
            <a:r>
              <a:rPr lang="cs-CZ" altLang="cs-CZ" b="1" dirty="0"/>
              <a:t>Největší část – výdaje Komise</a:t>
            </a:r>
          </a:p>
          <a:p>
            <a:r>
              <a:rPr lang="cs-CZ" altLang="cs-CZ" b="1" dirty="0"/>
              <a:t>Za rok průměrně pouze 1 % HND EU</a:t>
            </a:r>
          </a:p>
          <a:p>
            <a:r>
              <a:rPr lang="cs-CZ" altLang="cs-CZ" b="1" dirty="0"/>
              <a:t>Výdaje na politiku EU</a:t>
            </a:r>
          </a:p>
          <a:p>
            <a:pPr lvl="1"/>
            <a:r>
              <a:rPr lang="cs-CZ" altLang="cs-CZ" b="1" dirty="0"/>
              <a:t>Na zemědělství a rozvoj venkova</a:t>
            </a:r>
          </a:p>
          <a:p>
            <a:pPr lvl="1"/>
            <a:r>
              <a:rPr lang="cs-CZ" altLang="cs-CZ" b="1" dirty="0"/>
              <a:t>Politiku soudržnosti</a:t>
            </a:r>
          </a:p>
          <a:p>
            <a:pPr lvl="1"/>
            <a:r>
              <a:rPr lang="cs-CZ" altLang="cs-CZ" b="1" dirty="0"/>
              <a:t>Vnější vztahy</a:t>
            </a:r>
          </a:p>
          <a:p>
            <a:pPr lvl="1"/>
            <a:r>
              <a:rPr lang="cs-CZ" altLang="cs-CZ" b="1" dirty="0"/>
              <a:t>Výzkum</a:t>
            </a:r>
          </a:p>
          <a:p>
            <a:pPr lvl="1"/>
            <a:r>
              <a:rPr lang="cs-CZ" altLang="cs-CZ" b="1" dirty="0"/>
              <a:t>Životní prostředí, atd.</a:t>
            </a:r>
          </a:p>
          <a:p>
            <a:endParaRPr lang="cs-CZ" dirty="0"/>
          </a:p>
        </p:txBody>
      </p:sp>
      <p:pic>
        <p:nvPicPr>
          <p:cNvPr id="4" name="Nahraný zvuk">
            <a:hlinkClick r:id="" action="ppaction://media"/>
            <a:extLst>
              <a:ext uri="{FF2B5EF4-FFF2-40B4-BE49-F238E27FC236}">
                <a16:creationId xmlns:a16="http://schemas.microsoft.com/office/drawing/2014/main" id="{27040E2A-0EEE-45C8-A84C-5E36239CA1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93112" y="3050314"/>
            <a:ext cx="406400" cy="406400"/>
          </a:xfrm>
          <a:prstGeom prst="rect">
            <a:avLst/>
          </a:prstGeom>
        </p:spPr>
      </p:pic>
      <p:pic>
        <p:nvPicPr>
          <p:cNvPr id="5" name="Nahraný zvuk">
            <a:hlinkClick r:id="" action="ppaction://media"/>
            <a:extLst>
              <a:ext uri="{FF2B5EF4-FFF2-40B4-BE49-F238E27FC236}">
                <a16:creationId xmlns:a16="http://schemas.microsoft.com/office/drawing/2014/main" id="{8772116C-CA37-4DD1-93AD-66B3168F9F5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793112" y="4030659"/>
            <a:ext cx="406400" cy="406400"/>
          </a:xfrm>
          <a:prstGeom prst="rect">
            <a:avLst/>
          </a:prstGeom>
        </p:spPr>
      </p:pic>
      <p:pic>
        <p:nvPicPr>
          <p:cNvPr id="6" name="Nahraný zvuk">
            <a:hlinkClick r:id="" action="ppaction://media"/>
            <a:extLst>
              <a:ext uri="{FF2B5EF4-FFF2-40B4-BE49-F238E27FC236}">
                <a16:creationId xmlns:a16="http://schemas.microsoft.com/office/drawing/2014/main" id="{C055D077-9B1B-4779-A304-C1FAE15376B1}"/>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8752263" y="2110033"/>
            <a:ext cx="406400" cy="406400"/>
          </a:xfrm>
          <a:prstGeom prst="rect">
            <a:avLst/>
          </a:prstGeom>
        </p:spPr>
      </p:pic>
    </p:spTree>
    <p:extLst>
      <p:ext uri="{BB962C8B-B14F-4D97-AF65-F5344CB8AC3E}">
        <p14:creationId xmlns:p14="http://schemas.microsoft.com/office/powerpoint/2010/main" val="202115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28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9537"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03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audio>
              <p:cMediaNode vol="80000">
                <p:cTn id="16" fill="hold" display="0">
                  <p:stCondLst>
                    <p:cond delay="indefinite"/>
                  </p:stCondLst>
                  <p:endCondLst>
                    <p:cond evt="onStopAudio" delay="0">
                      <p:tgtEl>
                        <p:sldTgt/>
                      </p:tgtEl>
                    </p:cond>
                  </p:endCondLst>
                </p:cTn>
                <p:tgtEl>
                  <p:spTgt spid="5"/>
                </p:tgtEl>
              </p:cMediaNode>
            </p:audio>
            <p:audio>
              <p:cMediaNode vol="80000">
                <p:cTn id="1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1D956E11-5872-43CF-ABFA-84B25BD19382}"/>
              </a:ext>
            </a:extLst>
          </p:cNvPr>
          <p:cNvSpPr>
            <a:spLocks noGrp="1" noChangeArrowheads="1"/>
          </p:cNvSpPr>
          <p:nvPr>
            <p:ph type="title"/>
          </p:nvPr>
        </p:nvSpPr>
        <p:spPr/>
        <p:txBody>
          <a:bodyPr/>
          <a:lstStyle/>
          <a:p>
            <a:pPr algn="ctr"/>
            <a:r>
              <a:rPr lang="cs-CZ" altLang="cs-CZ" b="1" dirty="0">
                <a:solidFill>
                  <a:srgbClr val="00B0F0"/>
                </a:solidFill>
              </a:rPr>
              <a:t>Specifika rozpočtu EU</a:t>
            </a:r>
          </a:p>
        </p:txBody>
      </p:sp>
      <p:sp>
        <p:nvSpPr>
          <p:cNvPr id="19459" name="Rectangle 3">
            <a:extLst>
              <a:ext uri="{FF2B5EF4-FFF2-40B4-BE49-F238E27FC236}">
                <a16:creationId xmlns:a16="http://schemas.microsoft.com/office/drawing/2014/main" id="{A8ECD2C5-B88E-4150-833E-8A576DEAF0C8}"/>
              </a:ext>
            </a:extLst>
          </p:cNvPr>
          <p:cNvSpPr>
            <a:spLocks noGrp="1" noChangeArrowheads="1"/>
          </p:cNvSpPr>
          <p:nvPr>
            <p:ph idx="1"/>
          </p:nvPr>
        </p:nvSpPr>
        <p:spPr/>
        <p:txBody>
          <a:bodyPr/>
          <a:lstStyle/>
          <a:p>
            <a:r>
              <a:rPr lang="cs-CZ" altLang="cs-CZ" b="1" dirty="0"/>
              <a:t>Největší příjmy:</a:t>
            </a:r>
          </a:p>
          <a:p>
            <a:pPr lvl="1"/>
            <a:r>
              <a:rPr lang="cs-CZ" altLang="cs-CZ" b="1" dirty="0"/>
              <a:t>příspěvky, </a:t>
            </a:r>
          </a:p>
          <a:p>
            <a:pPr lvl="1"/>
            <a:r>
              <a:rPr lang="cs-CZ" altLang="cs-CZ" b="1" dirty="0"/>
              <a:t>část výnosu DPH,</a:t>
            </a:r>
          </a:p>
          <a:p>
            <a:pPr lvl="1"/>
            <a:r>
              <a:rPr lang="cs-CZ" altLang="cs-CZ" b="1" dirty="0"/>
              <a:t>clo</a:t>
            </a:r>
          </a:p>
          <a:p>
            <a:pPr lvl="1">
              <a:buFont typeface="Wingdings" panose="05000000000000000000" pitchFamily="2" charset="2"/>
              <a:buNone/>
            </a:pPr>
            <a:r>
              <a:rPr lang="cs-CZ" altLang="cs-CZ" b="1" dirty="0"/>
              <a:t>(Zcela zde chybí příjmy z ostatních daní a z odvodů sociálního pojištění.)</a:t>
            </a:r>
          </a:p>
          <a:p>
            <a:pPr lvl="1">
              <a:buFont typeface="Wingdings" panose="05000000000000000000" pitchFamily="2" charset="2"/>
              <a:buNone/>
            </a:pPr>
            <a:endParaRPr lang="cs-CZ" altLang="cs-CZ" b="1" dirty="0"/>
          </a:p>
          <a:p>
            <a:r>
              <a:rPr lang="cs-CZ" altLang="cs-CZ" b="1" dirty="0"/>
              <a:t>Největší výdaje:</a:t>
            </a:r>
          </a:p>
          <a:p>
            <a:pPr lvl="1"/>
            <a:r>
              <a:rPr lang="cs-CZ" altLang="cs-CZ" b="1" dirty="0"/>
              <a:t>zemědělská politika</a:t>
            </a:r>
          </a:p>
          <a:p>
            <a:endParaRPr lang="cs-CZ" altLang="cs-CZ"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Nadpis 1">
            <a:extLst>
              <a:ext uri="{FF2B5EF4-FFF2-40B4-BE49-F238E27FC236}">
                <a16:creationId xmlns:a16="http://schemas.microsoft.com/office/drawing/2014/main" id="{8CB52B19-82ED-4352-A84F-5A93727087A7}"/>
              </a:ext>
            </a:extLst>
          </p:cNvPr>
          <p:cNvSpPr>
            <a:spLocks noGrp="1" noChangeArrowheads="1"/>
          </p:cNvSpPr>
          <p:nvPr>
            <p:ph type="title"/>
          </p:nvPr>
        </p:nvSpPr>
        <p:spPr/>
        <p:txBody>
          <a:bodyPr>
            <a:normAutofit fontScale="90000"/>
          </a:bodyPr>
          <a:lstStyle/>
          <a:p>
            <a:pPr algn="ctr"/>
            <a:r>
              <a:rPr lang="cs-CZ" altLang="cs-CZ" sz="4000" b="1" dirty="0">
                <a:solidFill>
                  <a:srgbClr val="00B0F0"/>
                </a:solidFill>
              </a:rPr>
              <a:t>Rozpočtový proces</a:t>
            </a:r>
            <a:br>
              <a:rPr lang="cs-CZ" altLang="cs-CZ" sz="4000" b="1" dirty="0">
                <a:solidFill>
                  <a:srgbClr val="00B0F0"/>
                </a:solidFill>
              </a:rPr>
            </a:br>
            <a:r>
              <a:rPr lang="cs-CZ" altLang="cs-CZ" sz="4000" b="1" dirty="0">
                <a:solidFill>
                  <a:srgbClr val="00B0F0"/>
                </a:solidFill>
              </a:rPr>
              <a:t>tvorba a schvalování rozpočtu</a:t>
            </a:r>
          </a:p>
        </p:txBody>
      </p:sp>
      <p:sp>
        <p:nvSpPr>
          <p:cNvPr id="3" name="Zástupný symbol pro obsah 2">
            <a:extLst>
              <a:ext uri="{FF2B5EF4-FFF2-40B4-BE49-F238E27FC236}">
                <a16:creationId xmlns:a16="http://schemas.microsoft.com/office/drawing/2014/main" id="{40570B1E-46B2-42F0-917A-57417774A862}"/>
              </a:ext>
            </a:extLst>
          </p:cNvPr>
          <p:cNvSpPr>
            <a:spLocks noGrp="1"/>
          </p:cNvSpPr>
          <p:nvPr>
            <p:ph idx="1"/>
          </p:nvPr>
        </p:nvSpPr>
        <p:spPr>
          <a:xfrm>
            <a:off x="2012951" y="1773239"/>
            <a:ext cx="9223800" cy="5084761"/>
          </a:xfrm>
        </p:spPr>
        <p:txBody>
          <a:bodyPr>
            <a:normAutofit fontScale="92500" lnSpcReduction="10000"/>
          </a:bodyPr>
          <a:lstStyle/>
          <a:p>
            <a:pPr>
              <a:defRPr/>
            </a:pPr>
            <a:r>
              <a:rPr lang="cs-CZ" sz="2000" dirty="0"/>
              <a:t>Upraveno v čl. 314 SFEU </a:t>
            </a:r>
          </a:p>
          <a:p>
            <a:pPr marL="457200" lvl="1" indent="0">
              <a:buNone/>
              <a:defRPr/>
            </a:pPr>
            <a:r>
              <a:rPr lang="cs-CZ" dirty="0"/>
              <a:t>Nařízení č. 966/2012 EP a Rady ze dne 25. 10. 2012 (rozpočtové zásady) + </a:t>
            </a:r>
            <a:r>
              <a:rPr lang="pl-PL" dirty="0"/>
              <a:t>2015/1929 ze dne 28. 10. 2015</a:t>
            </a:r>
            <a:endParaRPr lang="cs-CZ" dirty="0"/>
          </a:p>
          <a:p>
            <a:pPr>
              <a:defRPr/>
            </a:pPr>
            <a:r>
              <a:rPr lang="cs-CZ" sz="2000" b="1" dirty="0"/>
              <a:t>1. fáze – návrh rozpočtu vypracovaný Komisí </a:t>
            </a:r>
            <a:r>
              <a:rPr lang="cs-CZ" sz="2000" dirty="0"/>
              <a:t>(</a:t>
            </a:r>
            <a:r>
              <a:rPr lang="cs-CZ" sz="2000" dirty="0" err="1"/>
              <a:t>nejp</a:t>
            </a:r>
            <a:r>
              <a:rPr lang="cs-CZ" sz="2000" dirty="0"/>
              <a:t>. 1. září)</a:t>
            </a:r>
          </a:p>
          <a:p>
            <a:pPr lvl="1">
              <a:defRPr/>
            </a:pPr>
            <a:r>
              <a:rPr lang="cs-CZ" i="1" dirty="0"/>
              <a:t>EP a Rada stanoví pokyny k prioritám</a:t>
            </a:r>
          </a:p>
          <a:p>
            <a:pPr>
              <a:defRPr/>
            </a:pPr>
            <a:r>
              <a:rPr lang="cs-CZ" sz="2000" b="1" dirty="0"/>
              <a:t>2. fáze – postoj Rady </a:t>
            </a:r>
            <a:r>
              <a:rPr lang="cs-CZ" sz="2000" dirty="0"/>
              <a:t>(</a:t>
            </a:r>
            <a:r>
              <a:rPr lang="cs-CZ" sz="2000" dirty="0" err="1"/>
              <a:t>nejp</a:t>
            </a:r>
            <a:r>
              <a:rPr lang="cs-CZ" sz="2000" dirty="0"/>
              <a:t>. 1. října)</a:t>
            </a:r>
          </a:p>
          <a:p>
            <a:pPr lvl="1">
              <a:defRPr/>
            </a:pPr>
            <a:r>
              <a:rPr lang="cs-CZ" i="1" dirty="0"/>
              <a:t>Parlamentní výbory předkládají stanoviska rozpočtovému výboru</a:t>
            </a:r>
          </a:p>
          <a:p>
            <a:pPr>
              <a:defRPr/>
            </a:pPr>
            <a:r>
              <a:rPr lang="cs-CZ" sz="2000" b="1" dirty="0"/>
              <a:t>3. fáze – postoj Parlamentu </a:t>
            </a:r>
            <a:r>
              <a:rPr lang="cs-CZ" sz="2000" dirty="0"/>
              <a:t>(42 dnů)</a:t>
            </a:r>
          </a:p>
          <a:p>
            <a:pPr lvl="1">
              <a:defRPr/>
            </a:pPr>
            <a:r>
              <a:rPr lang="cs-CZ" i="1" dirty="0"/>
              <a:t>Schválení/žádný postoj; pozměnění -</a:t>
            </a:r>
            <a:r>
              <a:rPr lang="en-GB" i="1" dirty="0"/>
              <a:t>&gt;</a:t>
            </a:r>
            <a:r>
              <a:rPr lang="cs-CZ" i="1" dirty="0"/>
              <a:t> Radě -</a:t>
            </a:r>
            <a:r>
              <a:rPr lang="en-GB" i="1" dirty="0"/>
              <a:t>&gt;</a:t>
            </a:r>
            <a:r>
              <a:rPr lang="cs-CZ" i="1" dirty="0"/>
              <a:t> schůze dohodovacího výboru X Rada do 10 dnů přijme pozměňovací návrhy</a:t>
            </a:r>
          </a:p>
          <a:p>
            <a:pPr>
              <a:defRPr/>
            </a:pPr>
            <a:r>
              <a:rPr lang="cs-CZ" sz="2000" b="1" dirty="0"/>
              <a:t>4. fáze – dohodovací řízení + schválení rozpočtu</a:t>
            </a:r>
          </a:p>
          <a:p>
            <a:pPr lvl="1">
              <a:defRPr/>
            </a:pPr>
            <a:r>
              <a:rPr lang="cs-CZ" i="1" dirty="0"/>
              <a:t>Dohodovací výbor má za úkol dospět k dohodě o společném návrhu ve lhůtě 21 dnů</a:t>
            </a:r>
          </a:p>
          <a:p>
            <a:pPr lvl="2">
              <a:defRPr/>
            </a:pPr>
            <a:r>
              <a:rPr lang="cs-CZ" i="1" dirty="0"/>
              <a:t>X nový návrh Komise</a:t>
            </a:r>
          </a:p>
          <a:p>
            <a:pPr lvl="1">
              <a:defRPr/>
            </a:pPr>
            <a:r>
              <a:rPr lang="cs-CZ" i="1" dirty="0"/>
              <a:t>Parlament a Rada - 14 dní na chválení</a:t>
            </a:r>
          </a:p>
          <a:p>
            <a:pPr>
              <a:defRPr/>
            </a:pPr>
            <a:r>
              <a:rPr lang="cs-CZ" sz="2000" b="1" dirty="0"/>
              <a:t>5. fáze – dodatečné a opravné rozpočty</a:t>
            </a:r>
          </a:p>
          <a:p>
            <a:pPr>
              <a:defRPr/>
            </a:pPr>
            <a:endParaRPr lang="cs-CZ" dirty="0"/>
          </a:p>
        </p:txBody>
      </p:sp>
      <p:pic>
        <p:nvPicPr>
          <p:cNvPr id="2" name="Nahraný zvuk">
            <a:hlinkClick r:id="" action="ppaction://media"/>
            <a:extLst>
              <a:ext uri="{FF2B5EF4-FFF2-40B4-BE49-F238E27FC236}">
                <a16:creationId xmlns:a16="http://schemas.microsoft.com/office/drawing/2014/main" id="{C272F433-3567-44C2-8C05-62112044D2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58400" y="2850929"/>
            <a:ext cx="661971" cy="6746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8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459DEB-8704-4DD4-9C47-14FB660FA051}"/>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C5C34B41-1447-41F3-BC86-4B13DBCBB44C}"/>
              </a:ext>
            </a:extLst>
          </p:cNvPr>
          <p:cNvSpPr>
            <a:spLocks noGrp="1"/>
          </p:cNvSpPr>
          <p:nvPr>
            <p:ph idx="1"/>
          </p:nvPr>
        </p:nvSpPr>
        <p:spPr/>
        <p:txBody>
          <a:bodyPr/>
          <a:lstStyle/>
          <a:p>
            <a:endParaRPr lang="cs-CZ"/>
          </a:p>
        </p:txBody>
      </p:sp>
      <p:pic>
        <p:nvPicPr>
          <p:cNvPr id="7170" name="Picture 2" descr="Schéma schvalování ropočtu EU, zdroj: Evropská komise">
            <a:extLst>
              <a:ext uri="{FF2B5EF4-FFF2-40B4-BE49-F238E27FC236}">
                <a16:creationId xmlns:a16="http://schemas.microsoft.com/office/drawing/2014/main" id="{A036182E-7781-4340-995E-4E98A3015E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1188" y="57150"/>
            <a:ext cx="10241682" cy="6743700"/>
          </a:xfrm>
          <a:prstGeom prst="rect">
            <a:avLst/>
          </a:prstGeom>
          <a:noFill/>
          <a:extLst>
            <a:ext uri="{909E8E84-426E-40DD-AFC4-6F175D3DCCD1}">
              <a14:hiddenFill xmlns:a14="http://schemas.microsoft.com/office/drawing/2010/main">
                <a:solidFill>
                  <a:srgbClr val="FFFFFF"/>
                </a:solidFill>
              </a14:hiddenFill>
            </a:ext>
          </a:extLst>
        </p:spPr>
      </p:pic>
      <p:pic>
        <p:nvPicPr>
          <p:cNvPr id="4" name="Nahraný zvuk">
            <a:hlinkClick r:id="" action="ppaction://media"/>
            <a:extLst>
              <a:ext uri="{FF2B5EF4-FFF2-40B4-BE49-F238E27FC236}">
                <a16:creationId xmlns:a16="http://schemas.microsoft.com/office/drawing/2014/main" id="{869A5C44-2C26-42CB-B942-F3D2CB0F3F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4611" y="3022600"/>
            <a:ext cx="844501" cy="795256"/>
          </a:xfrm>
          <a:prstGeom prst="rect">
            <a:avLst/>
          </a:prstGeom>
        </p:spPr>
      </p:pic>
    </p:spTree>
    <p:extLst>
      <p:ext uri="{BB962C8B-B14F-4D97-AF65-F5344CB8AC3E}">
        <p14:creationId xmlns:p14="http://schemas.microsoft.com/office/powerpoint/2010/main" val="157586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Nadpis 1">
            <a:extLst>
              <a:ext uri="{FF2B5EF4-FFF2-40B4-BE49-F238E27FC236}">
                <a16:creationId xmlns:a16="http://schemas.microsoft.com/office/drawing/2014/main" id="{33759943-EA5C-4EE1-89D0-381606D7A280}"/>
              </a:ext>
            </a:extLst>
          </p:cNvPr>
          <p:cNvSpPr>
            <a:spLocks noGrp="1" noChangeArrowheads="1"/>
          </p:cNvSpPr>
          <p:nvPr>
            <p:ph type="title"/>
          </p:nvPr>
        </p:nvSpPr>
        <p:spPr/>
        <p:txBody>
          <a:bodyPr/>
          <a:lstStyle/>
          <a:p>
            <a:pPr algn="ctr"/>
            <a:r>
              <a:rPr lang="cs-CZ" altLang="cs-CZ" b="1" dirty="0">
                <a:solidFill>
                  <a:srgbClr val="00B0F0"/>
                </a:solidFill>
              </a:rPr>
              <a:t>Kontrola rozpočtu</a:t>
            </a:r>
          </a:p>
        </p:txBody>
      </p:sp>
      <p:sp>
        <p:nvSpPr>
          <p:cNvPr id="23555" name="Zástupný symbol pro obsah 2">
            <a:extLst>
              <a:ext uri="{FF2B5EF4-FFF2-40B4-BE49-F238E27FC236}">
                <a16:creationId xmlns:a16="http://schemas.microsoft.com/office/drawing/2014/main" id="{E397629E-0561-4FFF-82EF-4C01DBCD4EAC}"/>
              </a:ext>
            </a:extLst>
          </p:cNvPr>
          <p:cNvSpPr>
            <a:spLocks noGrp="1" noChangeArrowheads="1"/>
          </p:cNvSpPr>
          <p:nvPr>
            <p:ph idx="1"/>
          </p:nvPr>
        </p:nvSpPr>
        <p:spPr>
          <a:xfrm>
            <a:off x="2286000" y="1628775"/>
            <a:ext cx="8545398" cy="4751388"/>
          </a:xfrm>
        </p:spPr>
        <p:txBody>
          <a:bodyPr>
            <a:normAutofit fontScale="92500" lnSpcReduction="20000"/>
          </a:bodyPr>
          <a:lstStyle/>
          <a:p>
            <a:r>
              <a:rPr lang="cs-CZ" altLang="cs-CZ" sz="2400" dirty="0"/>
              <a:t>Vnitřní</a:t>
            </a:r>
          </a:p>
          <a:p>
            <a:pPr lvl="1"/>
            <a:r>
              <a:rPr lang="cs-CZ" altLang="cs-CZ" sz="1800" dirty="0"/>
              <a:t>Ex post jednotlivými institucemi EU, členskými státy</a:t>
            </a:r>
          </a:p>
          <a:p>
            <a:r>
              <a:rPr lang="cs-CZ" altLang="cs-CZ" sz="2400" dirty="0"/>
              <a:t>Vnější</a:t>
            </a:r>
          </a:p>
          <a:p>
            <a:pPr lvl="1"/>
            <a:r>
              <a:rPr lang="cs-CZ" altLang="cs-CZ" sz="1800" dirty="0"/>
              <a:t>Zprávy o plnění rozpočtu – měsíční zprávy, každoroční hodnotící zpráva</a:t>
            </a:r>
          </a:p>
          <a:p>
            <a:pPr lvl="1"/>
            <a:r>
              <a:rPr lang="cs-CZ" altLang="cs-CZ" sz="1800" dirty="0"/>
              <a:t>Roční účetní závěrka </a:t>
            </a:r>
          </a:p>
          <a:p>
            <a:pPr lvl="2"/>
            <a:r>
              <a:rPr lang="cs-CZ" altLang="cs-CZ" dirty="0"/>
              <a:t>předběžný audit Evropského účetního dvora </a:t>
            </a:r>
          </a:p>
          <a:p>
            <a:pPr lvl="2"/>
            <a:r>
              <a:rPr lang="cs-CZ" altLang="cs-CZ" dirty="0"/>
              <a:t>konečná závěrka zasílaná EP a Radě pro udělení absolutoria</a:t>
            </a:r>
          </a:p>
          <a:p>
            <a:pPr lvl="1"/>
            <a:r>
              <a:rPr lang="cs-CZ" altLang="cs-CZ" sz="1800" dirty="0"/>
              <a:t>Externí audit a „prohlášení o věrohodnosti“ EÚD</a:t>
            </a:r>
          </a:p>
          <a:p>
            <a:pPr lvl="1"/>
            <a:r>
              <a:rPr lang="cs-CZ" altLang="cs-CZ" sz="1800" dirty="0"/>
              <a:t>Politická odpovědnost vůči EP – „absolutorium“ + doporučení Rady</a:t>
            </a:r>
          </a:p>
          <a:p>
            <a:pPr lvl="1"/>
            <a:endParaRPr lang="cs-CZ" altLang="cs-CZ" sz="1800" dirty="0"/>
          </a:p>
          <a:p>
            <a:r>
              <a:rPr lang="cs-CZ" altLang="cs-CZ" sz="2400" dirty="0"/>
              <a:t>Evropský semestr</a:t>
            </a:r>
          </a:p>
          <a:p>
            <a:pPr lvl="1"/>
            <a:r>
              <a:rPr lang="cs-CZ" altLang="cs-CZ" sz="1800" dirty="0"/>
              <a:t>Pro dosažení cílů strategie Evropa 2020</a:t>
            </a:r>
          </a:p>
          <a:p>
            <a:pPr lvl="1"/>
            <a:r>
              <a:rPr lang="cs-CZ" altLang="cs-CZ" sz="1800" dirty="0"/>
              <a:t>6-ti měsíční období analýz rozpočtové a strukturální politiky členských států</a:t>
            </a:r>
          </a:p>
          <a:p>
            <a:endParaRPr lang="cs-CZ" altLang="cs-CZ" dirty="0"/>
          </a:p>
        </p:txBody>
      </p:sp>
      <p:pic>
        <p:nvPicPr>
          <p:cNvPr id="2" name="Nahraný zvuk">
            <a:hlinkClick r:id="" action="ppaction://media"/>
            <a:extLst>
              <a:ext uri="{FF2B5EF4-FFF2-40B4-BE49-F238E27FC236}">
                <a16:creationId xmlns:a16="http://schemas.microsoft.com/office/drawing/2014/main" id="{59ED1B22-FCFD-4486-8172-AB39EFAAF8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61605" y="162877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6AA661-881E-46DD-B27D-0CB6E5BD1416}"/>
              </a:ext>
            </a:extLst>
          </p:cNvPr>
          <p:cNvSpPr>
            <a:spLocks noGrp="1"/>
          </p:cNvSpPr>
          <p:nvPr>
            <p:ph type="title"/>
          </p:nvPr>
        </p:nvSpPr>
        <p:spPr/>
        <p:txBody>
          <a:bodyPr>
            <a:noAutofit/>
          </a:bodyPr>
          <a:lstStyle/>
          <a:p>
            <a:pPr algn="ctr"/>
            <a:r>
              <a:rPr lang="cs-CZ" sz="2400" b="1" dirty="0"/>
              <a:t>ROZPOČET EU NA OBDOBÍ 2021–2027: ŘEŠENÍ KLÍČOVÝCH SOUČASNÝCH I BUDOUCÍCH VÝZEV</a:t>
            </a:r>
          </a:p>
        </p:txBody>
      </p:sp>
      <p:sp>
        <p:nvSpPr>
          <p:cNvPr id="3" name="Zástupný symbol pro obsah 2">
            <a:extLst>
              <a:ext uri="{FF2B5EF4-FFF2-40B4-BE49-F238E27FC236}">
                <a16:creationId xmlns:a16="http://schemas.microsoft.com/office/drawing/2014/main" id="{AF2E63C0-E141-4DDA-84ED-16543B868B8B}"/>
              </a:ext>
            </a:extLst>
          </p:cNvPr>
          <p:cNvSpPr>
            <a:spLocks noGrp="1"/>
          </p:cNvSpPr>
          <p:nvPr>
            <p:ph idx="1"/>
          </p:nvPr>
        </p:nvSpPr>
        <p:spPr>
          <a:xfrm>
            <a:off x="2589212" y="2133600"/>
            <a:ext cx="8915400" cy="4012676"/>
          </a:xfrm>
        </p:spPr>
        <p:txBody>
          <a:bodyPr/>
          <a:lstStyle/>
          <a:p>
            <a:r>
              <a:rPr lang="cs-CZ" b="1" dirty="0"/>
              <a:t>POLITIKA V OBLASTI KLIMATU A ŽIVOTNÍHO PROSTŘEDÍ REFORMY A INVESTICE </a:t>
            </a:r>
          </a:p>
          <a:p>
            <a:r>
              <a:rPr lang="cs-CZ" dirty="0"/>
              <a:t>25 % celkového rozpočtu EU, tedy 320 miliard EUR na období 2021–2027, by mělo jít na činnosti související s oblastí klimatu. </a:t>
            </a:r>
          </a:p>
          <a:p>
            <a:r>
              <a:rPr lang="cs-CZ" dirty="0"/>
              <a:t>Politika soudržnosti: tematická koncentrace („zelenější, nízkouhlíková Evropa“) a poplatek za překročení emisí CO2 .</a:t>
            </a:r>
          </a:p>
          <a:p>
            <a:r>
              <a:rPr lang="cs-CZ" dirty="0"/>
              <a:t>Vyšší cíl v oblasti klimatu u výdajů na zemědělství, výzkum a infrastrukturu. </a:t>
            </a:r>
          </a:p>
          <a:p>
            <a:r>
              <a:rPr lang="cs-CZ" dirty="0"/>
              <a:t>Nová, posílená opatření v oblasti obnovitelné a čisté energie. &gt; Nové vlastní zdroje přímo spojené s cíli v oblasti klimatu a životního prostředí (plastové obaly, systém EU pro obchodování s emisemi).</a:t>
            </a:r>
          </a:p>
        </p:txBody>
      </p:sp>
    </p:spTree>
    <p:extLst>
      <p:ext uri="{BB962C8B-B14F-4D97-AF65-F5344CB8AC3E}">
        <p14:creationId xmlns:p14="http://schemas.microsoft.com/office/powerpoint/2010/main" val="3120560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71B0A1-6969-4993-91EC-E9C8649452D0}"/>
              </a:ext>
            </a:extLst>
          </p:cNvPr>
          <p:cNvSpPr>
            <a:spLocks noGrp="1"/>
          </p:cNvSpPr>
          <p:nvPr>
            <p:ph type="title"/>
          </p:nvPr>
        </p:nvSpPr>
        <p:spPr/>
        <p:txBody>
          <a:bodyPr>
            <a:noAutofit/>
          </a:bodyPr>
          <a:lstStyle/>
          <a:p>
            <a:pPr algn="ctr"/>
            <a:r>
              <a:rPr lang="cs-CZ" sz="2400" b="1" dirty="0"/>
              <a:t>ROZPOČET EU NA OBDOBÍ 2021–2027: ŘEŠENÍ KLÍČOVÝCH SOUČASNÝCH I BUDOUCÍCH VÝZEV</a:t>
            </a:r>
            <a:endParaRPr lang="cs-CZ" sz="2400" dirty="0"/>
          </a:p>
        </p:txBody>
      </p:sp>
      <p:sp>
        <p:nvSpPr>
          <p:cNvPr id="3" name="Zástupný symbol pro obsah 2">
            <a:extLst>
              <a:ext uri="{FF2B5EF4-FFF2-40B4-BE49-F238E27FC236}">
                <a16:creationId xmlns:a16="http://schemas.microsoft.com/office/drawing/2014/main" id="{E8678BCC-001E-40C2-AD22-BCDC835ED9DA}"/>
              </a:ext>
            </a:extLst>
          </p:cNvPr>
          <p:cNvSpPr>
            <a:spLocks noGrp="1"/>
          </p:cNvSpPr>
          <p:nvPr>
            <p:ph idx="1"/>
          </p:nvPr>
        </p:nvSpPr>
        <p:spPr/>
        <p:txBody>
          <a:bodyPr/>
          <a:lstStyle/>
          <a:p>
            <a:r>
              <a:rPr lang="cs-CZ" b="1" dirty="0"/>
              <a:t>Migrace</a:t>
            </a:r>
          </a:p>
          <a:p>
            <a:r>
              <a:rPr lang="cs-CZ" dirty="0"/>
              <a:t>2,6násobný nárůst prostředků na otázky migrace a správy hranic. </a:t>
            </a:r>
          </a:p>
          <a:p>
            <a:r>
              <a:rPr lang="cs-CZ" dirty="0"/>
              <a:t>Posílení Evropské agentury pro pohraniční a pobřežní stráž. </a:t>
            </a:r>
          </a:p>
          <a:p>
            <a:r>
              <a:rPr lang="cs-CZ" dirty="0"/>
              <a:t>Migrační prémie v rámci metody přidělování příspěvků na politiku soudržnosti. </a:t>
            </a:r>
          </a:p>
          <a:p>
            <a:r>
              <a:rPr lang="cs-CZ" dirty="0"/>
              <a:t>Podpora integrace migrantů v rámci Evropského sociálního fondu+. </a:t>
            </a:r>
          </a:p>
          <a:p>
            <a:r>
              <a:rPr lang="cs-CZ" dirty="0"/>
              <a:t>10% minimální podpora migrace v rámci nového nástroje pro vnější činnost. &gt; Nový tematický nástroj pro flexibilní přerozdělení zdrojů v případě potřeby řízení migrace v rámci EU.</a:t>
            </a:r>
          </a:p>
        </p:txBody>
      </p:sp>
    </p:spTree>
    <p:extLst>
      <p:ext uri="{BB962C8B-B14F-4D97-AF65-F5344CB8AC3E}">
        <p14:creationId xmlns:p14="http://schemas.microsoft.com/office/powerpoint/2010/main" val="22841369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0CAA576B-330A-4AA6-80D9-3132DDC747AF}"/>
              </a:ext>
            </a:extLst>
          </p:cNvPr>
          <p:cNvSpPr>
            <a:spLocks noGrp="1"/>
          </p:cNvSpPr>
          <p:nvPr>
            <p:ph idx="4294967295"/>
          </p:nvPr>
        </p:nvSpPr>
        <p:spPr>
          <a:xfrm>
            <a:off x="1809946" y="883141"/>
            <a:ext cx="10382054" cy="5091718"/>
          </a:xfrm>
        </p:spPr>
        <p:txBody>
          <a:bodyPr/>
          <a:lstStyle/>
          <a:p>
            <a:r>
              <a:rPr lang="cs-CZ" b="1" dirty="0"/>
              <a:t>Vnější činnost</a:t>
            </a:r>
          </a:p>
          <a:p>
            <a:r>
              <a:rPr lang="cs-CZ" dirty="0"/>
              <a:t>30% zvýšení prostředků v zájmu zachování vedoucího postavení EU na globální scéně v oblasti rozvojové pomoci, spolupráce, zahraniční a bezpečnostní politiky, a to především v zemích v sousedství EU. </a:t>
            </a:r>
          </a:p>
          <a:p>
            <a:r>
              <a:rPr lang="cs-CZ" dirty="0"/>
              <a:t>Soudržnější a účinnější struktura: Sloučením většiny stávajících nástrojů do jediného programu s celosvětovým dosahem se zlepší  jejich realizace i účinnost.</a:t>
            </a:r>
          </a:p>
          <a:p>
            <a:r>
              <a:rPr lang="cs-CZ" b="1" dirty="0"/>
              <a:t>Reformy a investice</a:t>
            </a:r>
          </a:p>
          <a:p>
            <a:r>
              <a:rPr lang="cs-CZ" dirty="0"/>
              <a:t>Podpora reforem a investic pomocí rozpočtového nástroje s cílem zvýšit konvergenci a konkurenceschopnost v eurozóně. </a:t>
            </a:r>
          </a:p>
          <a:p>
            <a:r>
              <a:rPr lang="cs-CZ" dirty="0"/>
              <a:t>Efektivnější návaznost evropského semestru a financování EU v období 2021–2027 v zájmu zvýšení soudržnosti mezi koordinací hospodářských a sociálních politik a využíváním prostředků EU.</a:t>
            </a:r>
            <a:endParaRPr lang="cs-CZ" b="1" dirty="0"/>
          </a:p>
        </p:txBody>
      </p:sp>
    </p:spTree>
    <p:extLst>
      <p:ext uri="{BB962C8B-B14F-4D97-AF65-F5344CB8AC3E}">
        <p14:creationId xmlns:p14="http://schemas.microsoft.com/office/powerpoint/2010/main" val="1697349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829001EE-E811-40AF-BB3A-76EC54AADEC9}"/>
              </a:ext>
            </a:extLst>
          </p:cNvPr>
          <p:cNvSpPr/>
          <p:nvPr/>
        </p:nvSpPr>
        <p:spPr>
          <a:xfrm>
            <a:off x="2321477" y="849925"/>
            <a:ext cx="184731" cy="923330"/>
          </a:xfrm>
          <a:prstGeom prst="rect">
            <a:avLst/>
          </a:prstGeom>
        </p:spPr>
        <p:txBody>
          <a:bodyPr wrap="none">
            <a:spAutoFit/>
          </a:bodyPr>
          <a:lstStyle/>
          <a:p>
            <a:endParaRPr lang="cs-CZ" b="1" dirty="0"/>
          </a:p>
          <a:p>
            <a:endParaRPr lang="cs-CZ" b="1" dirty="0"/>
          </a:p>
          <a:p>
            <a:endParaRPr lang="cs-CZ" b="1" dirty="0"/>
          </a:p>
        </p:txBody>
      </p:sp>
      <p:sp>
        <p:nvSpPr>
          <p:cNvPr id="3" name="Nadpis 2">
            <a:extLst>
              <a:ext uri="{FF2B5EF4-FFF2-40B4-BE49-F238E27FC236}">
                <a16:creationId xmlns:a16="http://schemas.microsoft.com/office/drawing/2014/main" id="{4AD29B2A-57A3-456E-8B5F-1E12CA94ADF3}"/>
              </a:ext>
            </a:extLst>
          </p:cNvPr>
          <p:cNvSpPr>
            <a:spLocks noGrp="1"/>
          </p:cNvSpPr>
          <p:nvPr>
            <p:ph type="title"/>
          </p:nvPr>
        </p:nvSpPr>
        <p:spPr/>
        <p:txBody>
          <a:bodyPr/>
          <a:lstStyle/>
          <a:p>
            <a:r>
              <a:rPr lang="cs-CZ" b="1" dirty="0"/>
              <a:t>INOVACE A KONKURENCESCHOPNOST</a:t>
            </a:r>
            <a:br>
              <a:rPr lang="cs-CZ" b="1" dirty="0"/>
            </a:br>
            <a:endParaRPr lang="cs-CZ" dirty="0"/>
          </a:p>
        </p:txBody>
      </p:sp>
      <p:sp>
        <p:nvSpPr>
          <p:cNvPr id="4" name="Zástupný symbol pro obsah 3">
            <a:extLst>
              <a:ext uri="{FF2B5EF4-FFF2-40B4-BE49-F238E27FC236}">
                <a16:creationId xmlns:a16="http://schemas.microsoft.com/office/drawing/2014/main" id="{EDEC77B5-E912-40EA-9D07-EE874C290181}"/>
              </a:ext>
            </a:extLst>
          </p:cNvPr>
          <p:cNvSpPr>
            <a:spLocks noGrp="1"/>
          </p:cNvSpPr>
          <p:nvPr>
            <p:ph idx="1"/>
          </p:nvPr>
        </p:nvSpPr>
        <p:spPr>
          <a:xfrm>
            <a:off x="2589212" y="1461155"/>
            <a:ext cx="8915400" cy="5260155"/>
          </a:xfrm>
        </p:spPr>
        <p:txBody>
          <a:bodyPr>
            <a:normAutofit lnSpcReduction="10000"/>
          </a:bodyPr>
          <a:lstStyle/>
          <a:p>
            <a:r>
              <a:rPr lang="cs-CZ" dirty="0"/>
              <a:t>1,6násobné zvýšení prostředků na výzkum, inovace a digitální oblast má Evropě umožnit Evropě držet krok s celosvětovou konkurencí. </a:t>
            </a:r>
          </a:p>
          <a:p>
            <a:r>
              <a:rPr lang="cs-CZ" dirty="0"/>
              <a:t>Mobilizace 650 miliard EUR investic v rámci programu </a:t>
            </a:r>
            <a:r>
              <a:rPr lang="cs-CZ" dirty="0" err="1"/>
              <a:t>InvestEU</a:t>
            </a:r>
            <a:r>
              <a:rPr lang="cs-CZ" dirty="0"/>
              <a:t>. </a:t>
            </a:r>
          </a:p>
          <a:p>
            <a:r>
              <a:rPr lang="cs-CZ" dirty="0"/>
              <a:t>Horizont Evropa: nejvyšší objem prostředků, které kdy byly na výzkum a inovace vyčleněny. </a:t>
            </a:r>
          </a:p>
          <a:p>
            <a:r>
              <a:rPr lang="cs-CZ" dirty="0"/>
              <a:t>Politika soudržnosti: Požadavky tematického zaměření v zájmu finanční podpory tzv. „inteligentnější Evropy“.</a:t>
            </a:r>
          </a:p>
          <a:p>
            <a:r>
              <a:rPr lang="cs-CZ" dirty="0"/>
              <a:t>Digitální Evropa: nový speciální program pro digitální transformaci.</a:t>
            </a:r>
          </a:p>
          <a:p>
            <a:endParaRPr lang="cs-CZ" b="1" dirty="0"/>
          </a:p>
          <a:p>
            <a:r>
              <a:rPr lang="cs-CZ" b="1" dirty="0"/>
              <a:t>DODRŽOVÁNÍ PRAVIDEL</a:t>
            </a:r>
          </a:p>
          <a:p>
            <a:pPr algn="just"/>
            <a:r>
              <a:rPr lang="cs-CZ" dirty="0"/>
              <a:t>Daňoví poplatníci chtějí, aby se s penězi z rozpočtu EU hospodařilo efektivně a dosahovalo se jejich prostřednictvím co nejlepších výsledků. Komise navrhuje zřízení nového mechanismu, kterým by se zajistila přímá návaznost mezi dodržováním právních předpisů a rozpočtem EU. Nejde o represivní opatření, ani o sankce. Jedná se o způsob, jak zajistit ochranu financí EU a účinné vynakládání finančních prostředků z rozpočtu Unie.</a:t>
            </a:r>
            <a:endParaRPr lang="cs-CZ" b="1" dirty="0"/>
          </a:p>
        </p:txBody>
      </p:sp>
    </p:spTree>
    <p:extLst>
      <p:ext uri="{BB962C8B-B14F-4D97-AF65-F5344CB8AC3E}">
        <p14:creationId xmlns:p14="http://schemas.microsoft.com/office/powerpoint/2010/main" val="2198143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3FE12219-4A50-4AF9-ACAC-06AF44EB8AFE}"/>
              </a:ext>
            </a:extLst>
          </p:cNvPr>
          <p:cNvSpPr>
            <a:spLocks noGrp="1" noChangeArrowheads="1"/>
          </p:cNvSpPr>
          <p:nvPr>
            <p:ph type="title" idx="4294967295"/>
          </p:nvPr>
        </p:nvSpPr>
        <p:spPr/>
        <p:txBody>
          <a:bodyPr>
            <a:normAutofit fontScale="90000"/>
          </a:bodyPr>
          <a:lstStyle/>
          <a:p>
            <a:br>
              <a:rPr lang="cs-CZ" altLang="cs-CZ" sz="2800"/>
            </a:br>
            <a:br>
              <a:rPr lang="cs-CZ" altLang="cs-CZ" sz="2800"/>
            </a:br>
            <a:br>
              <a:rPr lang="cs-CZ" altLang="cs-CZ" sz="2800"/>
            </a:br>
            <a:br>
              <a:rPr lang="cs-CZ" altLang="cs-CZ" sz="2800"/>
            </a:br>
            <a:endParaRPr lang="cs-CZ" altLang="cs-CZ" sz="2800"/>
          </a:p>
        </p:txBody>
      </p:sp>
      <p:sp>
        <p:nvSpPr>
          <p:cNvPr id="162819" name="Rectangle 3">
            <a:extLst>
              <a:ext uri="{FF2B5EF4-FFF2-40B4-BE49-F238E27FC236}">
                <a16:creationId xmlns:a16="http://schemas.microsoft.com/office/drawing/2014/main" id="{D1C59236-24F7-4702-81C4-28277EAB2A59}"/>
              </a:ext>
            </a:extLst>
          </p:cNvPr>
          <p:cNvSpPr>
            <a:spLocks noGrp="1" noChangeArrowheads="1"/>
          </p:cNvSpPr>
          <p:nvPr>
            <p:ph type="body" sz="half" idx="4294967295"/>
          </p:nvPr>
        </p:nvSpPr>
        <p:spPr>
          <a:xfrm>
            <a:off x="2424113" y="4024313"/>
            <a:ext cx="7772400" cy="2106612"/>
          </a:xfrm>
        </p:spPr>
        <p:txBody>
          <a:bodyPr>
            <a:normAutofit fontScale="92500" lnSpcReduction="10000"/>
          </a:bodyPr>
          <a:lstStyle/>
          <a:p>
            <a:pPr algn="ctr">
              <a:lnSpc>
                <a:spcPct val="80000"/>
              </a:lnSpc>
              <a:buFont typeface="Wingdings" panose="05000000000000000000" pitchFamily="2" charset="2"/>
              <a:buNone/>
              <a:defRPr/>
            </a:pPr>
            <a:endParaRPr lang="cs-CZ" altLang="cs-CZ" b="1" i="1" u="sng" dirty="0">
              <a:effectLst>
                <a:outerShdw blurRad="38100" dist="38100" dir="2700000" algn="tl">
                  <a:srgbClr val="C0C0C0"/>
                </a:outerShdw>
              </a:effectLst>
            </a:endParaRPr>
          </a:p>
          <a:p>
            <a:pPr algn="ctr">
              <a:lnSpc>
                <a:spcPct val="80000"/>
              </a:lnSpc>
              <a:buFont typeface="Wingdings" panose="05000000000000000000" pitchFamily="2" charset="2"/>
              <a:buNone/>
              <a:defRPr/>
            </a:pPr>
            <a:r>
              <a:rPr lang="cs-CZ" altLang="cs-CZ" b="1" i="1" u="sng" dirty="0">
                <a:effectLst>
                  <a:outerShdw blurRad="38100" dist="38100" dir="2700000" algn="tl">
                    <a:srgbClr val="C0C0C0"/>
                  </a:outerShdw>
                </a:effectLst>
              </a:rPr>
              <a:t>Rozpočtové právo v systému finančního práva</a:t>
            </a:r>
          </a:p>
          <a:p>
            <a:pPr>
              <a:lnSpc>
                <a:spcPct val="80000"/>
              </a:lnSpc>
              <a:buFont typeface="Wingdings" panose="05000000000000000000" pitchFamily="2" charset="2"/>
              <a:buNone/>
              <a:defRPr/>
            </a:pPr>
            <a:endParaRPr lang="cs-CZ" altLang="cs-CZ" b="1" i="1" u="sng" dirty="0">
              <a:effectLst>
                <a:outerShdw blurRad="38100" dist="38100" dir="2700000" algn="tl">
                  <a:srgbClr val="C0C0C0"/>
                </a:outerShdw>
              </a:effectLst>
            </a:endParaRPr>
          </a:p>
          <a:p>
            <a:pPr>
              <a:lnSpc>
                <a:spcPct val="80000"/>
              </a:lnSpc>
              <a:defRPr/>
            </a:pPr>
            <a:r>
              <a:rPr lang="cs-CZ" altLang="cs-CZ" b="1" dirty="0"/>
              <a:t>V rámci fiskální části FP můžeme hovořit o tom, že ji ještě tvoří i právní úprava </a:t>
            </a:r>
            <a:r>
              <a:rPr lang="cs-CZ" altLang="cs-CZ" b="1" i="1" u="sng" dirty="0"/>
              <a:t>účetnictví</a:t>
            </a:r>
            <a:r>
              <a:rPr lang="cs-CZ" altLang="cs-CZ" b="1" dirty="0"/>
              <a:t>, které se promítá jak  do rozpočtového práva, tak především do berního - daňového práva</a:t>
            </a:r>
          </a:p>
          <a:p>
            <a:pPr>
              <a:lnSpc>
                <a:spcPct val="80000"/>
              </a:lnSpc>
              <a:defRPr/>
            </a:pPr>
            <a:r>
              <a:rPr lang="cs-CZ" altLang="cs-CZ" b="1" dirty="0"/>
              <a:t>Tato jednotlivá pododvětví FP  spolu velmi úzce souvisí a mají úzké vazby</a:t>
            </a:r>
          </a:p>
          <a:p>
            <a:pPr>
              <a:lnSpc>
                <a:spcPct val="80000"/>
              </a:lnSpc>
              <a:buFont typeface="Wingdings" panose="05000000000000000000" pitchFamily="2" charset="2"/>
              <a:buNone/>
              <a:defRPr/>
            </a:pPr>
            <a:endParaRPr lang="cs-CZ" altLang="cs-CZ" dirty="0"/>
          </a:p>
          <a:p>
            <a:pPr>
              <a:lnSpc>
                <a:spcPct val="80000"/>
              </a:lnSpc>
              <a:buFont typeface="Wingdings" panose="05000000000000000000" pitchFamily="2" charset="2"/>
              <a:buNone/>
              <a:defRPr/>
            </a:pPr>
            <a:endParaRPr lang="cs-CZ" altLang="cs-CZ" dirty="0"/>
          </a:p>
        </p:txBody>
      </p:sp>
      <p:sp>
        <p:nvSpPr>
          <p:cNvPr id="8196" name="Oval 4">
            <a:extLst>
              <a:ext uri="{FF2B5EF4-FFF2-40B4-BE49-F238E27FC236}">
                <a16:creationId xmlns:a16="http://schemas.microsoft.com/office/drawing/2014/main" id="{69F47CB4-C2DB-4029-AC75-5DD2670240CE}"/>
              </a:ext>
            </a:extLst>
          </p:cNvPr>
          <p:cNvSpPr>
            <a:spLocks noChangeArrowheads="1"/>
          </p:cNvSpPr>
          <p:nvPr/>
        </p:nvSpPr>
        <p:spPr bwMode="auto">
          <a:xfrm>
            <a:off x="3719514" y="2781300"/>
            <a:ext cx="1368425" cy="914400"/>
          </a:xfrm>
          <a:prstGeom prst="ellipse">
            <a:avLst/>
          </a:prstGeom>
          <a:solidFill>
            <a:schemeClr val="accent1"/>
          </a:solidFill>
          <a:ln w="9525">
            <a:solidFill>
              <a:schemeClr val="tx1"/>
            </a:solidFill>
            <a:round/>
            <a:headEnd/>
            <a:tailEnd/>
          </a:ln>
          <a:effectLst/>
        </p:spPr>
        <p:txBody>
          <a:bodyPr wrap="none" anchor="ctr"/>
          <a:lstStyle>
            <a:lvl1pPr algn="l" eaLnBrk="0" hangingPunct="0">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lgn="l" eaLnBrk="0" hangingPunct="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lgn="l" eaLnBrk="0" hangingPunct="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lgn="l" eaLnBrk="0" hangingPunct="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lgn="l" eaLnBrk="0" hangingPunct="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lgn="ctr" eaLnBrk="1" hangingPunct="1">
              <a:spcBef>
                <a:spcPct val="0"/>
              </a:spcBef>
              <a:buClrTx/>
              <a:buFontTx/>
              <a:buNone/>
              <a:defRPr/>
            </a:pPr>
            <a:endParaRPr lang="cs-CZ" altLang="cs-CZ" sz="1800" dirty="0">
              <a:latin typeface="Arial" panose="020B0604020202020204" pitchFamily="34" charset="0"/>
            </a:endParaRPr>
          </a:p>
          <a:p>
            <a:pPr algn="ctr" eaLnBrk="1" hangingPunct="1">
              <a:spcBef>
                <a:spcPct val="0"/>
              </a:spcBef>
              <a:buClrTx/>
              <a:buFontTx/>
              <a:buNone/>
              <a:defRPr/>
            </a:pPr>
            <a:r>
              <a:rPr lang="cs-CZ" altLang="cs-CZ" sz="1800" b="1" dirty="0">
                <a:solidFill>
                  <a:schemeClr val="bg2">
                    <a:lumMod val="50000"/>
                    <a:lumOff val="50000"/>
                  </a:schemeClr>
                </a:solidFill>
                <a:latin typeface="Arial" panose="020B0604020202020204" pitchFamily="34" charset="0"/>
              </a:rPr>
              <a:t>Nefiskální </a:t>
            </a:r>
          </a:p>
          <a:p>
            <a:pPr algn="ctr" eaLnBrk="1" hangingPunct="1">
              <a:spcBef>
                <a:spcPct val="0"/>
              </a:spcBef>
              <a:buClrTx/>
              <a:buFontTx/>
              <a:buNone/>
              <a:defRPr/>
            </a:pPr>
            <a:r>
              <a:rPr lang="cs-CZ" altLang="cs-CZ" sz="1800" b="1" dirty="0">
                <a:solidFill>
                  <a:schemeClr val="bg2">
                    <a:lumMod val="50000"/>
                    <a:lumOff val="50000"/>
                  </a:schemeClr>
                </a:solidFill>
                <a:latin typeface="Arial" panose="020B0604020202020204" pitchFamily="34" charset="0"/>
              </a:rPr>
              <a:t>část FP</a:t>
            </a:r>
          </a:p>
        </p:txBody>
      </p:sp>
      <p:sp>
        <p:nvSpPr>
          <p:cNvPr id="8197" name="Oval 5">
            <a:extLst>
              <a:ext uri="{FF2B5EF4-FFF2-40B4-BE49-F238E27FC236}">
                <a16:creationId xmlns:a16="http://schemas.microsoft.com/office/drawing/2014/main" id="{DD8F7A49-90BE-4D78-85DB-99A3D7557DD9}"/>
              </a:ext>
            </a:extLst>
          </p:cNvPr>
          <p:cNvSpPr>
            <a:spLocks noChangeArrowheads="1"/>
          </p:cNvSpPr>
          <p:nvPr/>
        </p:nvSpPr>
        <p:spPr bwMode="auto">
          <a:xfrm>
            <a:off x="6959600" y="2781300"/>
            <a:ext cx="1346200" cy="914400"/>
          </a:xfrm>
          <a:prstGeom prst="ellipse">
            <a:avLst/>
          </a:prstGeom>
          <a:solidFill>
            <a:schemeClr val="accent1"/>
          </a:solidFill>
          <a:ln w="9525">
            <a:solidFill>
              <a:schemeClr val="tx1"/>
            </a:solidFill>
            <a:round/>
            <a:headEnd/>
            <a:tailEnd/>
          </a:ln>
          <a:effectLst/>
        </p:spPr>
        <p:txBody>
          <a:bodyPr wrap="none" anchor="ctr"/>
          <a:lstStyle>
            <a:lvl1pPr algn="l" eaLnBrk="0" hangingPunct="0">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lgn="l" eaLnBrk="0" hangingPunct="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lgn="l" eaLnBrk="0" hangingPunct="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lgn="l" eaLnBrk="0" hangingPunct="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lgn="l" eaLnBrk="0" hangingPunct="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lgn="ctr" eaLnBrk="1" hangingPunct="1">
              <a:spcBef>
                <a:spcPct val="0"/>
              </a:spcBef>
              <a:buClrTx/>
              <a:buFontTx/>
              <a:buNone/>
              <a:defRPr/>
            </a:pPr>
            <a:endParaRPr lang="cs-CZ" altLang="cs-CZ" sz="1800" dirty="0">
              <a:latin typeface="Arial" panose="020B0604020202020204" pitchFamily="34" charset="0"/>
            </a:endParaRPr>
          </a:p>
          <a:p>
            <a:pPr algn="ctr" eaLnBrk="1" hangingPunct="1">
              <a:spcBef>
                <a:spcPct val="0"/>
              </a:spcBef>
              <a:buClrTx/>
              <a:buFontTx/>
              <a:buNone/>
              <a:defRPr/>
            </a:pPr>
            <a:endParaRPr lang="cs-CZ" altLang="cs-CZ" sz="1800" dirty="0">
              <a:latin typeface="Arial" panose="020B0604020202020204" pitchFamily="34" charset="0"/>
            </a:endParaRPr>
          </a:p>
          <a:p>
            <a:pPr algn="ctr" eaLnBrk="1" hangingPunct="1">
              <a:spcBef>
                <a:spcPct val="0"/>
              </a:spcBef>
              <a:buClrTx/>
              <a:buFontTx/>
              <a:buNone/>
              <a:defRPr/>
            </a:pPr>
            <a:r>
              <a:rPr lang="cs-CZ" altLang="cs-CZ" sz="1800" b="1" dirty="0">
                <a:solidFill>
                  <a:schemeClr val="bg2">
                    <a:lumMod val="50000"/>
                    <a:lumOff val="50000"/>
                  </a:schemeClr>
                </a:solidFill>
                <a:latin typeface="Arial" panose="020B0604020202020204" pitchFamily="34" charset="0"/>
              </a:rPr>
              <a:t>Fiskální část </a:t>
            </a:r>
          </a:p>
          <a:p>
            <a:pPr algn="ctr" eaLnBrk="1" hangingPunct="1">
              <a:spcBef>
                <a:spcPct val="0"/>
              </a:spcBef>
              <a:buClrTx/>
              <a:buFontTx/>
              <a:buNone/>
              <a:defRPr/>
            </a:pPr>
            <a:r>
              <a:rPr lang="cs-CZ" altLang="cs-CZ" sz="1800" b="1" dirty="0">
                <a:solidFill>
                  <a:schemeClr val="bg2">
                    <a:lumMod val="50000"/>
                    <a:lumOff val="50000"/>
                  </a:schemeClr>
                </a:solidFill>
                <a:latin typeface="Arial" panose="020B0604020202020204" pitchFamily="34" charset="0"/>
              </a:rPr>
              <a:t>FP</a:t>
            </a:r>
          </a:p>
          <a:p>
            <a:pPr algn="ctr" eaLnBrk="1" hangingPunct="1">
              <a:spcBef>
                <a:spcPct val="0"/>
              </a:spcBef>
              <a:buClrTx/>
              <a:buFontTx/>
              <a:buNone/>
              <a:defRPr/>
            </a:pPr>
            <a:endParaRPr lang="cs-CZ" altLang="cs-CZ" sz="1800" dirty="0">
              <a:latin typeface="Arial" panose="020B0604020202020204" pitchFamily="34" charset="0"/>
            </a:endParaRPr>
          </a:p>
        </p:txBody>
      </p:sp>
      <p:cxnSp>
        <p:nvCxnSpPr>
          <p:cNvPr id="18438" name="AutoShape 6">
            <a:extLst>
              <a:ext uri="{FF2B5EF4-FFF2-40B4-BE49-F238E27FC236}">
                <a16:creationId xmlns:a16="http://schemas.microsoft.com/office/drawing/2014/main" id="{0CB9631E-3698-46C9-8EBC-E5D7FF4E73C3}"/>
              </a:ext>
            </a:extLst>
          </p:cNvPr>
          <p:cNvCxnSpPr>
            <a:cxnSpLocks noChangeShapeType="1"/>
            <a:endCxn id="8196" idx="0"/>
          </p:cNvCxnSpPr>
          <p:nvPr/>
        </p:nvCxnSpPr>
        <p:spPr bwMode="auto">
          <a:xfrm rot="10800000" flipV="1">
            <a:off x="4403726" y="2155826"/>
            <a:ext cx="969963" cy="625475"/>
          </a:xfrm>
          <a:prstGeom prst="curvedConnector2">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39" name="AutoShape 7">
            <a:extLst>
              <a:ext uri="{FF2B5EF4-FFF2-40B4-BE49-F238E27FC236}">
                <a16:creationId xmlns:a16="http://schemas.microsoft.com/office/drawing/2014/main" id="{9DAC63F3-55BA-4FD3-937A-78C73476D6C6}"/>
              </a:ext>
            </a:extLst>
          </p:cNvPr>
          <p:cNvCxnSpPr>
            <a:cxnSpLocks noChangeShapeType="1"/>
            <a:endCxn id="8197" idx="0"/>
          </p:cNvCxnSpPr>
          <p:nvPr/>
        </p:nvCxnSpPr>
        <p:spPr bwMode="auto">
          <a:xfrm>
            <a:off x="6745288" y="2155826"/>
            <a:ext cx="887412" cy="625475"/>
          </a:xfrm>
          <a:prstGeom prst="curvedConnector2">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440" name="Line 8">
            <a:extLst>
              <a:ext uri="{FF2B5EF4-FFF2-40B4-BE49-F238E27FC236}">
                <a16:creationId xmlns:a16="http://schemas.microsoft.com/office/drawing/2014/main" id="{E94C4F2E-18E9-4995-9318-CE1A13049216}"/>
              </a:ext>
            </a:extLst>
          </p:cNvPr>
          <p:cNvSpPr>
            <a:spLocks noChangeShapeType="1"/>
          </p:cNvSpPr>
          <p:nvPr/>
        </p:nvSpPr>
        <p:spPr bwMode="auto">
          <a:xfrm>
            <a:off x="8328026" y="3213100"/>
            <a:ext cx="504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441" name="Line 9">
            <a:extLst>
              <a:ext uri="{FF2B5EF4-FFF2-40B4-BE49-F238E27FC236}">
                <a16:creationId xmlns:a16="http://schemas.microsoft.com/office/drawing/2014/main" id="{E6ED0D13-2E84-4EC3-B06B-76CA142CD15A}"/>
              </a:ext>
            </a:extLst>
          </p:cNvPr>
          <p:cNvSpPr>
            <a:spLocks noChangeShapeType="1"/>
          </p:cNvSpPr>
          <p:nvPr/>
        </p:nvSpPr>
        <p:spPr bwMode="auto">
          <a:xfrm>
            <a:off x="8256588" y="3429000"/>
            <a:ext cx="576262"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442" name="Oval 10">
            <a:extLst>
              <a:ext uri="{FF2B5EF4-FFF2-40B4-BE49-F238E27FC236}">
                <a16:creationId xmlns:a16="http://schemas.microsoft.com/office/drawing/2014/main" id="{D809D71B-9A8A-4D33-9899-DADBDE832D31}"/>
              </a:ext>
            </a:extLst>
          </p:cNvPr>
          <p:cNvSpPr>
            <a:spLocks noChangeArrowheads="1"/>
          </p:cNvSpPr>
          <p:nvPr/>
        </p:nvSpPr>
        <p:spPr bwMode="auto">
          <a:xfrm>
            <a:off x="5448301" y="1700213"/>
            <a:ext cx="1274763" cy="914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lgn="ctr" eaLnBrk="1" hangingPunct="1">
              <a:spcBef>
                <a:spcPct val="0"/>
              </a:spcBef>
              <a:buClrTx/>
              <a:buFontTx/>
              <a:buNone/>
            </a:pPr>
            <a:r>
              <a:rPr lang="cs-CZ" altLang="cs-CZ" sz="1800" b="1">
                <a:solidFill>
                  <a:srgbClr val="FFFF00"/>
                </a:solidFill>
                <a:latin typeface="Arial" panose="020B0604020202020204" pitchFamily="34" charset="0"/>
              </a:rPr>
              <a:t>Finanční </a:t>
            </a:r>
          </a:p>
          <a:p>
            <a:pPr algn="ctr" eaLnBrk="1" hangingPunct="1">
              <a:spcBef>
                <a:spcPct val="0"/>
              </a:spcBef>
              <a:buClrTx/>
              <a:buFontTx/>
              <a:buNone/>
            </a:pPr>
            <a:r>
              <a:rPr lang="cs-CZ" altLang="cs-CZ" sz="1800" b="1">
                <a:solidFill>
                  <a:srgbClr val="FFFF00"/>
                </a:solidFill>
                <a:latin typeface="Arial" panose="020B0604020202020204" pitchFamily="34" charset="0"/>
              </a:rPr>
              <a:t>právo</a:t>
            </a:r>
          </a:p>
        </p:txBody>
      </p:sp>
      <p:sp>
        <p:nvSpPr>
          <p:cNvPr id="18443" name="Line 11">
            <a:extLst>
              <a:ext uri="{FF2B5EF4-FFF2-40B4-BE49-F238E27FC236}">
                <a16:creationId xmlns:a16="http://schemas.microsoft.com/office/drawing/2014/main" id="{E6D60AD3-F8EF-4877-8F5F-AA56147C67F7}"/>
              </a:ext>
            </a:extLst>
          </p:cNvPr>
          <p:cNvSpPr>
            <a:spLocks noChangeShapeType="1"/>
          </p:cNvSpPr>
          <p:nvPr/>
        </p:nvSpPr>
        <p:spPr bwMode="auto">
          <a:xfrm flipV="1">
            <a:off x="8256589" y="2781300"/>
            <a:ext cx="503237" cy="287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444" name="Text Box 12">
            <a:extLst>
              <a:ext uri="{FF2B5EF4-FFF2-40B4-BE49-F238E27FC236}">
                <a16:creationId xmlns:a16="http://schemas.microsoft.com/office/drawing/2014/main" id="{28F72792-EE06-459F-9C06-C84056934FB1}"/>
              </a:ext>
            </a:extLst>
          </p:cNvPr>
          <p:cNvSpPr txBox="1">
            <a:spLocks noChangeArrowheads="1"/>
          </p:cNvSpPr>
          <p:nvPr/>
        </p:nvSpPr>
        <p:spPr bwMode="auto">
          <a:xfrm>
            <a:off x="9336088" y="26368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18445" name="Text Box 13">
            <a:extLst>
              <a:ext uri="{FF2B5EF4-FFF2-40B4-BE49-F238E27FC236}">
                <a16:creationId xmlns:a16="http://schemas.microsoft.com/office/drawing/2014/main" id="{4DF3B6C9-528E-48B1-9B03-24FB1490C83F}"/>
              </a:ext>
            </a:extLst>
          </p:cNvPr>
          <p:cNvSpPr txBox="1">
            <a:spLocks noChangeArrowheads="1"/>
          </p:cNvSpPr>
          <p:nvPr/>
        </p:nvSpPr>
        <p:spPr bwMode="auto">
          <a:xfrm>
            <a:off x="8740776" y="2635250"/>
            <a:ext cx="17192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eaLnBrk="1" hangingPunct="1">
              <a:spcBef>
                <a:spcPct val="0"/>
              </a:spcBef>
              <a:buClrTx/>
              <a:buFontTx/>
              <a:buNone/>
            </a:pPr>
            <a:r>
              <a:rPr lang="cs-CZ" altLang="cs-CZ" sz="1400" b="1">
                <a:latin typeface="Arial" panose="020B0604020202020204" pitchFamily="34" charset="0"/>
              </a:rPr>
              <a:t>Rozpočtové právo</a:t>
            </a:r>
          </a:p>
        </p:txBody>
      </p:sp>
      <p:sp>
        <p:nvSpPr>
          <p:cNvPr id="18446" name="Text Box 14">
            <a:extLst>
              <a:ext uri="{FF2B5EF4-FFF2-40B4-BE49-F238E27FC236}">
                <a16:creationId xmlns:a16="http://schemas.microsoft.com/office/drawing/2014/main" id="{C7448E0B-AB20-423D-99A9-EE00C9A3E3B0}"/>
              </a:ext>
            </a:extLst>
          </p:cNvPr>
          <p:cNvSpPr txBox="1">
            <a:spLocks noChangeArrowheads="1"/>
          </p:cNvSpPr>
          <p:nvPr/>
        </p:nvSpPr>
        <p:spPr bwMode="auto">
          <a:xfrm>
            <a:off x="8740775" y="2995613"/>
            <a:ext cx="136768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eaLnBrk="1" hangingPunct="1">
              <a:spcBef>
                <a:spcPct val="0"/>
              </a:spcBef>
              <a:buClrTx/>
              <a:buFontTx/>
              <a:buNone/>
            </a:pPr>
            <a:r>
              <a:rPr lang="cs-CZ" altLang="cs-CZ" sz="1400" b="1">
                <a:latin typeface="Arial" panose="020B0604020202020204" pitchFamily="34" charset="0"/>
              </a:rPr>
              <a:t>Berní právo</a:t>
            </a:r>
          </a:p>
          <a:p>
            <a:pPr eaLnBrk="1" hangingPunct="1">
              <a:spcBef>
                <a:spcPct val="0"/>
              </a:spcBef>
              <a:buClrTx/>
              <a:buFontTx/>
              <a:buNone/>
            </a:pPr>
            <a:r>
              <a:rPr lang="cs-CZ" altLang="cs-CZ" sz="1400" b="1">
                <a:latin typeface="Arial" panose="020B0604020202020204" pitchFamily="34" charset="0"/>
              </a:rPr>
              <a:t>Daňové právo</a:t>
            </a:r>
          </a:p>
        </p:txBody>
      </p:sp>
      <p:sp>
        <p:nvSpPr>
          <p:cNvPr id="18447" name="Text Box 15">
            <a:extLst>
              <a:ext uri="{FF2B5EF4-FFF2-40B4-BE49-F238E27FC236}">
                <a16:creationId xmlns:a16="http://schemas.microsoft.com/office/drawing/2014/main" id="{866234B7-CCFA-47E6-AE76-E053433EEEA9}"/>
              </a:ext>
            </a:extLst>
          </p:cNvPr>
          <p:cNvSpPr txBox="1">
            <a:spLocks noChangeArrowheads="1"/>
          </p:cNvSpPr>
          <p:nvPr/>
        </p:nvSpPr>
        <p:spPr bwMode="auto">
          <a:xfrm>
            <a:off x="8812213" y="3498850"/>
            <a:ext cx="11493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eaLnBrk="1" hangingPunct="1">
              <a:spcBef>
                <a:spcPct val="0"/>
              </a:spcBef>
              <a:buClrTx/>
              <a:buFontTx/>
              <a:buNone/>
            </a:pPr>
            <a:r>
              <a:rPr lang="cs-CZ" altLang="cs-CZ" sz="1400" b="1">
                <a:latin typeface="Arial" panose="020B0604020202020204" pitchFamily="34" charset="0"/>
              </a:rPr>
              <a:t>Celní právo</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B227BE-358F-4933-8952-FBFFFFCE25A6}"/>
              </a:ext>
            </a:extLst>
          </p:cNvPr>
          <p:cNvSpPr>
            <a:spLocks noGrp="1"/>
          </p:cNvSpPr>
          <p:nvPr>
            <p:ph type="title"/>
          </p:nvPr>
        </p:nvSpPr>
        <p:spPr/>
        <p:txBody>
          <a:bodyPr/>
          <a:lstStyle/>
          <a:p>
            <a:pPr algn="ctr"/>
            <a:r>
              <a:rPr lang="cs-CZ" b="1" dirty="0"/>
              <a:t>Fondy Evropské unie</a:t>
            </a:r>
            <a:br>
              <a:rPr lang="cs-CZ" dirty="0"/>
            </a:br>
            <a:endParaRPr lang="cs-CZ" dirty="0"/>
          </a:p>
        </p:txBody>
      </p:sp>
      <p:sp>
        <p:nvSpPr>
          <p:cNvPr id="3" name="Zástupný symbol pro obsah 2">
            <a:extLst>
              <a:ext uri="{FF2B5EF4-FFF2-40B4-BE49-F238E27FC236}">
                <a16:creationId xmlns:a16="http://schemas.microsoft.com/office/drawing/2014/main" id="{40929484-BED5-4AE5-9307-D650608B6138}"/>
              </a:ext>
            </a:extLst>
          </p:cNvPr>
          <p:cNvSpPr>
            <a:spLocks noGrp="1"/>
          </p:cNvSpPr>
          <p:nvPr>
            <p:ph idx="1"/>
          </p:nvPr>
        </p:nvSpPr>
        <p:spPr>
          <a:xfrm>
            <a:off x="2589212" y="1905000"/>
            <a:ext cx="8915400" cy="4637202"/>
          </a:xfrm>
        </p:spPr>
        <p:txBody>
          <a:bodyPr>
            <a:normAutofit/>
          </a:bodyPr>
          <a:lstStyle/>
          <a:p>
            <a:r>
              <a:rPr lang="cs-CZ" b="1" dirty="0"/>
              <a:t>Strukturální fondy</a:t>
            </a:r>
          </a:p>
          <a:p>
            <a:pPr marL="0" indent="0">
              <a:buNone/>
            </a:pPr>
            <a:r>
              <a:rPr lang="cs-CZ" b="1" dirty="0"/>
              <a:t>           Evropský fond pro regionální rozvoj (ERDF)</a:t>
            </a:r>
          </a:p>
          <a:p>
            <a:pPr marL="0" indent="0">
              <a:buNone/>
            </a:pPr>
            <a:r>
              <a:rPr lang="cs-CZ" b="1" dirty="0"/>
              <a:t>           Evropský sociální fond (ESF)</a:t>
            </a:r>
          </a:p>
          <a:p>
            <a:r>
              <a:rPr lang="cs-CZ" b="1" dirty="0"/>
              <a:t>Evropský zemědělský fond pro rozvoj venkova</a:t>
            </a:r>
          </a:p>
          <a:p>
            <a:r>
              <a:rPr lang="cs-CZ" b="1" dirty="0"/>
              <a:t>Evropský námořní a rybářský fond</a:t>
            </a:r>
          </a:p>
          <a:p>
            <a:r>
              <a:rPr lang="cs-CZ" b="1" dirty="0"/>
              <a:t>Fond soudržnosti (CF)</a:t>
            </a:r>
          </a:p>
          <a:p>
            <a:r>
              <a:rPr lang="cs-CZ" b="1" dirty="0"/>
              <a:t>Evropský fond solidarity (EUSF)</a:t>
            </a:r>
          </a:p>
          <a:p>
            <a:r>
              <a:rPr lang="cs-CZ" b="1" dirty="0"/>
              <a:t>Nástroj předvstupní pomoci</a:t>
            </a:r>
          </a:p>
          <a:p>
            <a:pPr marL="0" indent="0">
              <a:buNone/>
            </a:pPr>
            <a:r>
              <a:rPr lang="cs-CZ" b="1" dirty="0"/>
              <a:t>           PHARE</a:t>
            </a:r>
          </a:p>
          <a:p>
            <a:pPr marL="0" indent="0">
              <a:buNone/>
            </a:pPr>
            <a:r>
              <a:rPr lang="cs-CZ" b="1" dirty="0"/>
              <a:t>           SAPARD</a:t>
            </a:r>
          </a:p>
          <a:p>
            <a:pPr marL="0" indent="0">
              <a:buNone/>
            </a:pPr>
            <a:r>
              <a:rPr lang="cs-CZ" b="1" dirty="0"/>
              <a:t>           ISPA</a:t>
            </a:r>
          </a:p>
          <a:p>
            <a:endParaRPr lang="cs-CZ" b="1" dirty="0"/>
          </a:p>
          <a:p>
            <a:endParaRPr lang="cs-CZ" b="1" dirty="0"/>
          </a:p>
          <a:p>
            <a:endParaRPr lang="cs-CZ" b="1" dirty="0"/>
          </a:p>
          <a:p>
            <a:endParaRPr lang="cs-CZ" dirty="0"/>
          </a:p>
        </p:txBody>
      </p:sp>
      <p:pic>
        <p:nvPicPr>
          <p:cNvPr id="4" name="Nahraný zvuk">
            <a:hlinkClick r:id="" action="ppaction://media"/>
            <a:extLst>
              <a:ext uri="{FF2B5EF4-FFF2-40B4-BE49-F238E27FC236}">
                <a16:creationId xmlns:a16="http://schemas.microsoft.com/office/drawing/2014/main" id="{D81BA409-2CF1-4AE5-A404-D586DDEDFB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38557" y="808664"/>
            <a:ext cx="406400" cy="406400"/>
          </a:xfrm>
          <a:prstGeom prst="rect">
            <a:avLst/>
          </a:prstGeom>
        </p:spPr>
      </p:pic>
    </p:spTree>
    <p:extLst>
      <p:ext uri="{BB962C8B-B14F-4D97-AF65-F5344CB8AC3E}">
        <p14:creationId xmlns:p14="http://schemas.microsoft.com/office/powerpoint/2010/main" val="288081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97636D-F84B-4ABB-A227-822FDCF3C8BD}"/>
              </a:ext>
            </a:extLst>
          </p:cNvPr>
          <p:cNvSpPr>
            <a:spLocks noGrp="1"/>
          </p:cNvSpPr>
          <p:nvPr>
            <p:ph type="title"/>
          </p:nvPr>
        </p:nvSpPr>
        <p:spPr/>
        <p:txBody>
          <a:bodyPr/>
          <a:lstStyle/>
          <a:p>
            <a:pPr algn="ctr"/>
            <a:r>
              <a:rPr lang="cs-CZ" b="1" dirty="0"/>
              <a:t>Strukturální fondy</a:t>
            </a:r>
            <a:br>
              <a:rPr lang="cs-CZ" b="1" dirty="0"/>
            </a:br>
            <a:endParaRPr lang="cs-CZ" dirty="0"/>
          </a:p>
        </p:txBody>
      </p:sp>
      <p:sp>
        <p:nvSpPr>
          <p:cNvPr id="3" name="Zástupný symbol pro obsah 2">
            <a:extLst>
              <a:ext uri="{FF2B5EF4-FFF2-40B4-BE49-F238E27FC236}">
                <a16:creationId xmlns:a16="http://schemas.microsoft.com/office/drawing/2014/main" id="{EB03B4E6-1BC7-49A8-A8A8-7563809F6C5C}"/>
              </a:ext>
            </a:extLst>
          </p:cNvPr>
          <p:cNvSpPr>
            <a:spLocks noGrp="1"/>
          </p:cNvSpPr>
          <p:nvPr>
            <p:ph idx="1"/>
          </p:nvPr>
        </p:nvSpPr>
        <p:spPr>
          <a:xfrm>
            <a:off x="1649691" y="1121790"/>
            <a:ext cx="9854921" cy="5736210"/>
          </a:xfrm>
        </p:spPr>
        <p:txBody>
          <a:bodyPr>
            <a:normAutofit fontScale="62500" lnSpcReduction="20000"/>
          </a:bodyPr>
          <a:lstStyle/>
          <a:p>
            <a:endParaRPr lang="cs-CZ" sz="2600" b="1" u="sng" dirty="0"/>
          </a:p>
          <a:p>
            <a:r>
              <a:rPr lang="cs-CZ" sz="2600" b="1" u="sng" dirty="0"/>
              <a:t>Evropský fond pro regionální rozvoj (ERDF)</a:t>
            </a:r>
            <a:r>
              <a:rPr lang="cs-CZ" sz="2600" dirty="0"/>
              <a:t> (</a:t>
            </a:r>
            <a:r>
              <a:rPr lang="cs-CZ" sz="2600" dirty="0" err="1"/>
              <a:t>European</a:t>
            </a:r>
            <a:r>
              <a:rPr lang="cs-CZ" sz="2600" dirty="0"/>
              <a:t> </a:t>
            </a:r>
            <a:r>
              <a:rPr lang="cs-CZ" sz="2600" dirty="0" err="1"/>
              <a:t>Regional</a:t>
            </a:r>
            <a:r>
              <a:rPr lang="cs-CZ" sz="2600" dirty="0"/>
              <a:t> </a:t>
            </a:r>
            <a:r>
              <a:rPr lang="cs-CZ" sz="2600" dirty="0" err="1"/>
              <a:t>Development</a:t>
            </a:r>
            <a:r>
              <a:rPr lang="cs-CZ" sz="2600" dirty="0"/>
              <a:t> </a:t>
            </a:r>
            <a:r>
              <a:rPr lang="cs-CZ" sz="2600" dirty="0" err="1"/>
              <a:t>Fund</a:t>
            </a:r>
            <a:r>
              <a:rPr lang="cs-CZ" sz="2600" dirty="0"/>
              <a:t>) je nejdůležitější ze strukturálních fondů. Mezi hlavní cíle patří:</a:t>
            </a:r>
          </a:p>
          <a:p>
            <a:r>
              <a:rPr lang="cs-CZ" sz="2600" dirty="0"/>
              <a:t>zlepšování infrastruktury</a:t>
            </a:r>
          </a:p>
          <a:p>
            <a:r>
              <a:rPr lang="cs-CZ" sz="2600" dirty="0"/>
              <a:t>podpora nových pracovních míst</a:t>
            </a:r>
          </a:p>
          <a:p>
            <a:r>
              <a:rPr lang="cs-CZ" sz="2600" dirty="0"/>
              <a:t>podpora malých a středních podniků</a:t>
            </a:r>
          </a:p>
          <a:p>
            <a:r>
              <a:rPr lang="cs-CZ" sz="2600" dirty="0"/>
              <a:t>rozvoj technologií</a:t>
            </a:r>
          </a:p>
          <a:p>
            <a:r>
              <a:rPr lang="cs-CZ" sz="2600" dirty="0"/>
              <a:t>ochrana a zlepšování životního prostředí</a:t>
            </a:r>
          </a:p>
          <a:p>
            <a:r>
              <a:rPr lang="cs-CZ" sz="2600" dirty="0"/>
              <a:t>rozvoj turistiky</a:t>
            </a:r>
          </a:p>
          <a:p>
            <a:endParaRPr lang="cs-CZ" sz="2600" b="1" dirty="0"/>
          </a:p>
          <a:p>
            <a:r>
              <a:rPr lang="cs-CZ" sz="2600" b="1" dirty="0"/>
              <a:t> </a:t>
            </a:r>
            <a:r>
              <a:rPr lang="cs-CZ" sz="2600" b="1" u="sng" dirty="0"/>
              <a:t>Evropský sociální fond (ESF)</a:t>
            </a:r>
            <a:r>
              <a:rPr lang="cs-CZ" sz="2600" dirty="0"/>
              <a:t>(</a:t>
            </a:r>
            <a:r>
              <a:rPr lang="cs-CZ" sz="2600" dirty="0" err="1"/>
              <a:t>European</a:t>
            </a:r>
            <a:r>
              <a:rPr lang="cs-CZ" sz="2600" dirty="0"/>
              <a:t> </a:t>
            </a:r>
            <a:r>
              <a:rPr lang="cs-CZ" sz="2600" dirty="0" err="1"/>
              <a:t>Social</a:t>
            </a:r>
            <a:r>
              <a:rPr lang="cs-CZ" sz="2600" dirty="0"/>
              <a:t> </a:t>
            </a:r>
            <a:r>
              <a:rPr lang="cs-CZ" sz="2600" dirty="0" err="1"/>
              <a:t>Fund</a:t>
            </a:r>
            <a:r>
              <a:rPr lang="cs-CZ" sz="2600" dirty="0"/>
              <a:t>) pomáhá lidem efektivněji se zapojit do trhu práce - financuje opatření v oblasti profesní přípravy a systému získávání nových pracovníků. Jeho konkrétní činnost se týká těchto oblastí:</a:t>
            </a:r>
          </a:p>
          <a:p>
            <a:r>
              <a:rPr lang="cs-CZ" sz="2600" dirty="0"/>
              <a:t>doplňování sociálních programů členských států EU (zvláště pokud jde o dlouhodobé programy jako aktivní politika zaměstnanosti nebo reintegrace dlouhodobě nezaměstnaných)</a:t>
            </a:r>
          </a:p>
          <a:p>
            <a:r>
              <a:rPr lang="cs-CZ" sz="2600" dirty="0"/>
              <a:t>pomoc mladým nezaměstnaným a lidem s hendikepy</a:t>
            </a:r>
          </a:p>
          <a:p>
            <a:r>
              <a:rPr lang="cs-CZ" sz="2600" dirty="0"/>
              <a:t>podpora rovných příležitostí na trhu práce pro ženy a muže</a:t>
            </a:r>
          </a:p>
          <a:p>
            <a:r>
              <a:rPr lang="cs-CZ" sz="2600" dirty="0"/>
              <a:t>podpora vzdělávacích a rekvalifikačních kurzů</a:t>
            </a:r>
          </a:p>
          <a:p>
            <a:r>
              <a:rPr lang="cs-CZ" sz="2600" dirty="0"/>
              <a:t>zlepšování mobility pracovních sil</a:t>
            </a:r>
          </a:p>
          <a:p>
            <a:pPr marL="0" indent="0">
              <a:buNone/>
            </a:pPr>
            <a:endParaRPr lang="cs-CZ" sz="2600" b="1" dirty="0"/>
          </a:p>
          <a:p>
            <a:endParaRPr lang="cs-CZ" dirty="0"/>
          </a:p>
        </p:txBody>
      </p:sp>
      <p:pic>
        <p:nvPicPr>
          <p:cNvPr id="5" name="Nahraný zvuk">
            <a:hlinkClick r:id="" action="ppaction://media"/>
            <a:extLst>
              <a:ext uri="{FF2B5EF4-FFF2-40B4-BE49-F238E27FC236}">
                <a16:creationId xmlns:a16="http://schemas.microsoft.com/office/drawing/2014/main" id="{C7567A65-D0BC-4D02-8759-89CE5083D8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61485" y="715390"/>
            <a:ext cx="406400" cy="406400"/>
          </a:xfrm>
          <a:prstGeom prst="rect">
            <a:avLst/>
          </a:prstGeom>
        </p:spPr>
      </p:pic>
    </p:spTree>
    <p:extLst>
      <p:ext uri="{BB962C8B-B14F-4D97-AF65-F5344CB8AC3E}">
        <p14:creationId xmlns:p14="http://schemas.microsoft.com/office/powerpoint/2010/main" val="392073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5271DA-1651-4988-8277-6C9877BC0E9E}"/>
              </a:ext>
            </a:extLst>
          </p:cNvPr>
          <p:cNvSpPr>
            <a:spLocks noGrp="1"/>
          </p:cNvSpPr>
          <p:nvPr>
            <p:ph type="title"/>
          </p:nvPr>
        </p:nvSpPr>
        <p:spPr/>
        <p:txBody>
          <a:bodyPr>
            <a:normAutofit fontScale="90000"/>
          </a:bodyPr>
          <a:lstStyle/>
          <a:p>
            <a:pPr algn="ctr"/>
            <a:r>
              <a:rPr lang="cs-CZ" sz="3100" b="1" dirty="0">
                <a:solidFill>
                  <a:srgbClr val="00B0F0"/>
                </a:solidFill>
              </a:rPr>
              <a:t>Evropský zemědělský fond pro rozvoj venkova</a:t>
            </a:r>
            <a:br>
              <a:rPr lang="cs-CZ" dirty="0"/>
            </a:br>
            <a:endParaRPr lang="cs-CZ" dirty="0"/>
          </a:p>
        </p:txBody>
      </p:sp>
      <p:sp>
        <p:nvSpPr>
          <p:cNvPr id="3" name="Zástupný symbol pro obsah 2">
            <a:extLst>
              <a:ext uri="{FF2B5EF4-FFF2-40B4-BE49-F238E27FC236}">
                <a16:creationId xmlns:a16="http://schemas.microsoft.com/office/drawing/2014/main" id="{DE57B1A0-CA91-4D1B-85B4-CA037B0DE360}"/>
              </a:ext>
            </a:extLst>
          </p:cNvPr>
          <p:cNvSpPr>
            <a:spLocks noGrp="1"/>
          </p:cNvSpPr>
          <p:nvPr>
            <p:ph idx="1"/>
          </p:nvPr>
        </p:nvSpPr>
        <p:spPr/>
        <p:txBody>
          <a:bodyPr/>
          <a:lstStyle/>
          <a:p>
            <a:r>
              <a:rPr lang="cs-CZ" b="1" dirty="0"/>
              <a:t>Mezi hlavní cíle patří:</a:t>
            </a:r>
          </a:p>
          <a:p>
            <a:r>
              <a:rPr lang="cs-CZ" dirty="0"/>
              <a:t>zvýšení konkurenceschopnosti zemědělství, potravinářství a lesnictví</a:t>
            </a:r>
          </a:p>
          <a:p>
            <a:r>
              <a:rPr lang="cs-CZ" dirty="0"/>
              <a:t>podpora environmentálních projektů, zlepšování životního prostředí</a:t>
            </a:r>
          </a:p>
          <a:p>
            <a:r>
              <a:rPr lang="cs-CZ" dirty="0"/>
              <a:t>podpora rozvoje venkova, stavu krajiny i kvality života na venkově</a:t>
            </a:r>
          </a:p>
          <a:p>
            <a:r>
              <a:rPr lang="cs-CZ" dirty="0"/>
              <a:t>podpora diverzifikace venkovského hospodářství</a:t>
            </a:r>
          </a:p>
          <a:p>
            <a:r>
              <a:rPr lang="cs-CZ" dirty="0"/>
              <a:t>rozvoj nepotravinářského využití zemědělské produkce</a:t>
            </a:r>
          </a:p>
          <a:p>
            <a:pPr marL="0" indent="0">
              <a:buNone/>
            </a:pPr>
            <a:endParaRPr lang="cs-CZ" dirty="0"/>
          </a:p>
        </p:txBody>
      </p:sp>
      <p:pic>
        <p:nvPicPr>
          <p:cNvPr id="4" name="Nahraný zvuk">
            <a:hlinkClick r:id="" action="ppaction://media"/>
            <a:extLst>
              <a:ext uri="{FF2B5EF4-FFF2-40B4-BE49-F238E27FC236}">
                <a16:creationId xmlns:a16="http://schemas.microsoft.com/office/drawing/2014/main" id="{260BF53C-4649-42BB-9760-1563154F1A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40593" y="1668282"/>
            <a:ext cx="406400" cy="406400"/>
          </a:xfrm>
          <a:prstGeom prst="rect">
            <a:avLst/>
          </a:prstGeom>
        </p:spPr>
      </p:pic>
    </p:spTree>
    <p:extLst>
      <p:ext uri="{BB962C8B-B14F-4D97-AF65-F5344CB8AC3E}">
        <p14:creationId xmlns:p14="http://schemas.microsoft.com/office/powerpoint/2010/main" val="264457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37A9C8-5431-4DC1-8448-CCDDA0E9E2AE}"/>
              </a:ext>
            </a:extLst>
          </p:cNvPr>
          <p:cNvSpPr>
            <a:spLocks noGrp="1"/>
          </p:cNvSpPr>
          <p:nvPr>
            <p:ph type="title"/>
          </p:nvPr>
        </p:nvSpPr>
        <p:spPr/>
        <p:txBody>
          <a:bodyPr/>
          <a:lstStyle/>
          <a:p>
            <a:pPr algn="ctr"/>
            <a:r>
              <a:rPr lang="cs-CZ" b="1" dirty="0"/>
              <a:t>Evropský námořní a rybářský fond</a:t>
            </a:r>
            <a:br>
              <a:rPr lang="cs-CZ" dirty="0"/>
            </a:br>
            <a:endParaRPr lang="cs-CZ" dirty="0"/>
          </a:p>
        </p:txBody>
      </p:sp>
      <p:sp>
        <p:nvSpPr>
          <p:cNvPr id="3" name="Zástupný symbol pro obsah 2">
            <a:extLst>
              <a:ext uri="{FF2B5EF4-FFF2-40B4-BE49-F238E27FC236}">
                <a16:creationId xmlns:a16="http://schemas.microsoft.com/office/drawing/2014/main" id="{A8E7753D-4FBC-4F40-B989-2310BD606C6C}"/>
              </a:ext>
            </a:extLst>
          </p:cNvPr>
          <p:cNvSpPr>
            <a:spLocks noGrp="1"/>
          </p:cNvSpPr>
          <p:nvPr>
            <p:ph idx="1"/>
          </p:nvPr>
        </p:nvSpPr>
        <p:spPr>
          <a:xfrm>
            <a:off x="2589212" y="2161880"/>
            <a:ext cx="8915400" cy="3777622"/>
          </a:xfrm>
        </p:spPr>
        <p:txBody>
          <a:bodyPr/>
          <a:lstStyle/>
          <a:p>
            <a:r>
              <a:rPr lang="cs-CZ" b="1" dirty="0"/>
              <a:t>Evropský námořní a rybářský fond (</a:t>
            </a:r>
            <a:r>
              <a:rPr lang="cs-CZ" b="1" i="1" dirty="0" err="1"/>
              <a:t>European</a:t>
            </a:r>
            <a:r>
              <a:rPr lang="cs-CZ" b="1" i="1" dirty="0"/>
              <a:t> </a:t>
            </a:r>
            <a:r>
              <a:rPr lang="cs-CZ" b="1" i="1" dirty="0" err="1"/>
              <a:t>Maritime</a:t>
            </a:r>
            <a:r>
              <a:rPr lang="cs-CZ" b="1" i="1" dirty="0"/>
              <a:t> and </a:t>
            </a:r>
            <a:r>
              <a:rPr lang="cs-CZ" b="1" i="1" dirty="0" err="1"/>
              <a:t>Fisheries</a:t>
            </a:r>
            <a:r>
              <a:rPr lang="cs-CZ" b="1" i="1" dirty="0"/>
              <a:t> </a:t>
            </a:r>
            <a:r>
              <a:rPr lang="cs-CZ" b="1" i="1" dirty="0" err="1"/>
              <a:t>Fund</a:t>
            </a:r>
            <a:r>
              <a:rPr lang="cs-CZ" b="1" dirty="0"/>
              <a:t>; EMFF) financuje aktivity evropského mořského i vnitrozemského rybolovu. Mezi jeho hlavní cíle patří:</a:t>
            </a:r>
          </a:p>
          <a:p>
            <a:r>
              <a:rPr lang="cs-CZ" dirty="0"/>
              <a:t>zajištění trvale udržitelného rozvoje evropského rybolovu</a:t>
            </a:r>
          </a:p>
          <a:p>
            <a:r>
              <a:rPr lang="cs-CZ" dirty="0"/>
              <a:t>podpora projektů vedoucích ke zvyšování konkurenceschopnosti a současně k ochraně a zlepšování životního prostředí</a:t>
            </a:r>
          </a:p>
          <a:p>
            <a:endParaRPr lang="cs-CZ" dirty="0"/>
          </a:p>
        </p:txBody>
      </p:sp>
      <p:pic>
        <p:nvPicPr>
          <p:cNvPr id="4" name="Nahraný zvuk">
            <a:hlinkClick r:id="" action="ppaction://media"/>
            <a:extLst>
              <a:ext uri="{FF2B5EF4-FFF2-40B4-BE49-F238E27FC236}">
                <a16:creationId xmlns:a16="http://schemas.microsoft.com/office/drawing/2014/main" id="{88445796-7A03-44BE-BA34-412D34FA55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41872" y="1458536"/>
            <a:ext cx="406400" cy="406400"/>
          </a:xfrm>
          <a:prstGeom prst="rect">
            <a:avLst/>
          </a:prstGeom>
        </p:spPr>
      </p:pic>
    </p:spTree>
    <p:extLst>
      <p:ext uri="{BB962C8B-B14F-4D97-AF65-F5344CB8AC3E}">
        <p14:creationId xmlns:p14="http://schemas.microsoft.com/office/powerpoint/2010/main" val="248119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014B13-9F6D-48A5-AFAB-2BF5918AF136}"/>
              </a:ext>
            </a:extLst>
          </p:cNvPr>
          <p:cNvSpPr>
            <a:spLocks noGrp="1"/>
          </p:cNvSpPr>
          <p:nvPr>
            <p:ph type="title"/>
          </p:nvPr>
        </p:nvSpPr>
        <p:spPr/>
        <p:txBody>
          <a:bodyPr/>
          <a:lstStyle/>
          <a:p>
            <a:pPr algn="ctr"/>
            <a:r>
              <a:rPr lang="cs-CZ" b="1" dirty="0"/>
              <a:t>Fond soudržnosti (CF)</a:t>
            </a:r>
            <a:br>
              <a:rPr lang="cs-CZ" dirty="0"/>
            </a:br>
            <a:endParaRPr lang="cs-CZ" dirty="0"/>
          </a:p>
        </p:txBody>
      </p:sp>
      <p:sp>
        <p:nvSpPr>
          <p:cNvPr id="3" name="Zástupný symbol pro obsah 2">
            <a:extLst>
              <a:ext uri="{FF2B5EF4-FFF2-40B4-BE49-F238E27FC236}">
                <a16:creationId xmlns:a16="http://schemas.microsoft.com/office/drawing/2014/main" id="{BA051542-62C5-4456-8A07-D80083C8682E}"/>
              </a:ext>
            </a:extLst>
          </p:cNvPr>
          <p:cNvSpPr>
            <a:spLocks noGrp="1"/>
          </p:cNvSpPr>
          <p:nvPr>
            <p:ph idx="1"/>
          </p:nvPr>
        </p:nvSpPr>
        <p:spPr/>
        <p:txBody>
          <a:bodyPr/>
          <a:lstStyle/>
          <a:p>
            <a:pPr algn="just"/>
            <a:r>
              <a:rPr lang="cs-CZ" dirty="0">
                <a:solidFill>
                  <a:schemeClr val="tx1"/>
                </a:solidFill>
              </a:rPr>
              <a:t>Fond soudržnosti (</a:t>
            </a:r>
            <a:r>
              <a:rPr lang="cs-CZ" i="1" dirty="0" err="1">
                <a:solidFill>
                  <a:schemeClr val="tx1"/>
                </a:solidFill>
              </a:rPr>
              <a:t>Cohesion</a:t>
            </a:r>
            <a:r>
              <a:rPr lang="cs-CZ" i="1" dirty="0">
                <a:solidFill>
                  <a:schemeClr val="tx1"/>
                </a:solidFill>
              </a:rPr>
              <a:t> </a:t>
            </a:r>
            <a:r>
              <a:rPr lang="cs-CZ" i="1" dirty="0" err="1">
                <a:solidFill>
                  <a:schemeClr val="tx1"/>
                </a:solidFill>
              </a:rPr>
              <a:t>Fund</a:t>
            </a:r>
            <a:r>
              <a:rPr lang="cs-CZ" dirty="0">
                <a:solidFill>
                  <a:schemeClr val="tx1"/>
                </a:solidFill>
              </a:rPr>
              <a:t>), jinak také </a:t>
            </a:r>
            <a:r>
              <a:rPr lang="cs-CZ" i="1" dirty="0">
                <a:solidFill>
                  <a:schemeClr val="tx1"/>
                </a:solidFill>
              </a:rPr>
              <a:t>Kohezní fond</a:t>
            </a:r>
            <a:r>
              <a:rPr lang="cs-CZ" dirty="0">
                <a:solidFill>
                  <a:schemeClr val="tx1"/>
                </a:solidFill>
              </a:rPr>
              <a:t>, nepatří mezi </a:t>
            </a:r>
            <a:r>
              <a:rPr lang="cs-CZ" u="sng" dirty="0">
                <a:solidFill>
                  <a:schemeClr val="tx1"/>
                </a:solidFill>
                <a:hlinkClick r:id="rId2" tooltip="Strukturální fondy (stránka neexistuje)">
                  <a:extLst>
                    <a:ext uri="{A12FA001-AC4F-418D-AE19-62706E023703}">
                      <ahyp:hlinkClr xmlns:ahyp="http://schemas.microsoft.com/office/drawing/2018/hyperlinkcolor" val="tx"/>
                    </a:ext>
                  </a:extLst>
                </a:hlinkClick>
              </a:rPr>
              <a:t>strukturální fondy</a:t>
            </a:r>
            <a:r>
              <a:rPr lang="cs-CZ" dirty="0">
                <a:solidFill>
                  <a:schemeClr val="tx1"/>
                </a:solidFill>
              </a:rPr>
              <a:t> a jako zvláštní fond solidarity byl ustanoven v roce 1993 na pomoc čtyřem nejméně rozvinutým státům: </a:t>
            </a:r>
            <a:r>
              <a:rPr lang="cs-CZ" dirty="0">
                <a:solidFill>
                  <a:schemeClr val="tx1"/>
                </a:solidFill>
                <a:hlinkClick r:id="rId3" tooltip="Řecko">
                  <a:extLst>
                    <a:ext uri="{A12FA001-AC4F-418D-AE19-62706E023703}">
                      <ahyp:hlinkClr xmlns:ahyp="http://schemas.microsoft.com/office/drawing/2018/hyperlinkcolor" val="tx"/>
                    </a:ext>
                  </a:extLst>
                </a:hlinkClick>
              </a:rPr>
              <a:t>Řecku</a:t>
            </a:r>
            <a:r>
              <a:rPr lang="cs-CZ" dirty="0">
                <a:solidFill>
                  <a:schemeClr val="tx1"/>
                </a:solidFill>
              </a:rPr>
              <a:t>, </a:t>
            </a:r>
            <a:r>
              <a:rPr lang="cs-CZ" dirty="0">
                <a:solidFill>
                  <a:schemeClr val="tx1"/>
                </a:solidFill>
                <a:hlinkClick r:id="rId4" tooltip="Portugalsko">
                  <a:extLst>
                    <a:ext uri="{A12FA001-AC4F-418D-AE19-62706E023703}">
                      <ahyp:hlinkClr xmlns:ahyp="http://schemas.microsoft.com/office/drawing/2018/hyperlinkcolor" val="tx"/>
                    </a:ext>
                  </a:extLst>
                </a:hlinkClick>
              </a:rPr>
              <a:t>Portugalsku</a:t>
            </a:r>
            <a:r>
              <a:rPr lang="cs-CZ" dirty="0">
                <a:solidFill>
                  <a:schemeClr val="tx1"/>
                </a:solidFill>
              </a:rPr>
              <a:t>, </a:t>
            </a:r>
            <a:r>
              <a:rPr lang="cs-CZ" dirty="0">
                <a:solidFill>
                  <a:schemeClr val="tx1"/>
                </a:solidFill>
                <a:hlinkClick r:id="rId5" tooltip="Irsko">
                  <a:extLst>
                    <a:ext uri="{A12FA001-AC4F-418D-AE19-62706E023703}">
                      <ahyp:hlinkClr xmlns:ahyp="http://schemas.microsoft.com/office/drawing/2018/hyperlinkcolor" val="tx"/>
                    </a:ext>
                  </a:extLst>
                </a:hlinkClick>
              </a:rPr>
              <a:t>Irsku</a:t>
            </a:r>
            <a:r>
              <a:rPr lang="cs-CZ" dirty="0">
                <a:solidFill>
                  <a:schemeClr val="tx1"/>
                </a:solidFill>
              </a:rPr>
              <a:t> a </a:t>
            </a:r>
            <a:r>
              <a:rPr lang="cs-CZ" dirty="0">
                <a:solidFill>
                  <a:schemeClr val="tx1"/>
                </a:solidFill>
                <a:hlinkClick r:id="rId6" tooltip="Španělsko">
                  <a:extLst>
                    <a:ext uri="{A12FA001-AC4F-418D-AE19-62706E023703}">
                      <ahyp:hlinkClr xmlns:ahyp="http://schemas.microsoft.com/office/drawing/2018/hyperlinkcolor" val="tx"/>
                    </a:ext>
                  </a:extLst>
                </a:hlinkClick>
              </a:rPr>
              <a:t>Španělsku</a:t>
            </a:r>
            <a:r>
              <a:rPr lang="cs-CZ" dirty="0">
                <a:solidFill>
                  <a:schemeClr val="tx1"/>
                </a:solidFill>
              </a:rPr>
              <a:t>. Na rozdíl od </a:t>
            </a:r>
            <a:r>
              <a:rPr lang="cs-CZ" dirty="0">
                <a:solidFill>
                  <a:schemeClr val="tx1"/>
                </a:solidFill>
                <a:hlinkClick r:id="rId2" tooltip="Strukturální fondy (stránka neexistuje)">
                  <a:extLst>
                    <a:ext uri="{A12FA001-AC4F-418D-AE19-62706E023703}">
                      <ahyp:hlinkClr xmlns:ahyp="http://schemas.microsoft.com/office/drawing/2018/hyperlinkcolor" val="tx"/>
                    </a:ext>
                  </a:extLst>
                </a:hlinkClick>
              </a:rPr>
              <a:t>strukturálních fondů</a:t>
            </a:r>
            <a:r>
              <a:rPr lang="cs-CZ" dirty="0">
                <a:solidFill>
                  <a:schemeClr val="tx1"/>
                </a:solidFill>
              </a:rPr>
              <a:t> je tato pomoc určena na přímé financování velkých projektů v oblasti životního prostředí a rozvoje dopravy (tzn. ne programů). Dále spolufinancuje propagační a informační kampaně. V období let 2000-2006 je každým rokem v plánu investovat prostřednictvím tohoto fondu 2,5 miliardy </a:t>
            </a:r>
            <a:r>
              <a:rPr lang="cs-CZ" dirty="0">
                <a:solidFill>
                  <a:schemeClr val="tx1"/>
                </a:solidFill>
                <a:hlinkClick r:id="rId7" tooltip="Euro">
                  <a:extLst>
                    <a:ext uri="{A12FA001-AC4F-418D-AE19-62706E023703}">
                      <ahyp:hlinkClr xmlns:ahyp="http://schemas.microsoft.com/office/drawing/2018/hyperlinkcolor" val="tx"/>
                    </a:ext>
                  </a:extLst>
                </a:hlinkClick>
              </a:rPr>
              <a:t>EUR</a:t>
            </a:r>
            <a:r>
              <a:rPr lang="cs-CZ" dirty="0">
                <a:solidFill>
                  <a:schemeClr val="tx1"/>
                </a:solidFill>
              </a:rPr>
              <a:t>. Nutné podmínky pro přidělení finančních prostředků jsou, že stát musí mít HNP na obyvatele menší než 90 % průměru </a:t>
            </a:r>
            <a:r>
              <a:rPr lang="cs-CZ" dirty="0">
                <a:solidFill>
                  <a:schemeClr val="tx1"/>
                </a:solidFill>
                <a:hlinkClick r:id="rId8" tooltip="Evropská unie">
                  <a:extLst>
                    <a:ext uri="{A12FA001-AC4F-418D-AE19-62706E023703}">
                      <ahyp:hlinkClr xmlns:ahyp="http://schemas.microsoft.com/office/drawing/2018/hyperlinkcolor" val="tx"/>
                    </a:ext>
                  </a:extLst>
                </a:hlinkClick>
              </a:rPr>
              <a:t>EU</a:t>
            </a:r>
            <a:r>
              <a:rPr lang="cs-CZ" dirty="0">
                <a:solidFill>
                  <a:schemeClr val="tx1"/>
                </a:solidFill>
              </a:rPr>
              <a:t> a v minulosti se zavázal k hospodářské a měnové konvergenci.</a:t>
            </a:r>
          </a:p>
        </p:txBody>
      </p:sp>
    </p:spTree>
    <p:extLst>
      <p:ext uri="{BB962C8B-B14F-4D97-AF65-F5344CB8AC3E}">
        <p14:creationId xmlns:p14="http://schemas.microsoft.com/office/powerpoint/2010/main" val="40717043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D85D43-8220-4296-9CA9-150EEF177F64}"/>
              </a:ext>
            </a:extLst>
          </p:cNvPr>
          <p:cNvSpPr>
            <a:spLocks noGrp="1"/>
          </p:cNvSpPr>
          <p:nvPr>
            <p:ph type="title"/>
          </p:nvPr>
        </p:nvSpPr>
        <p:spPr/>
        <p:txBody>
          <a:bodyPr/>
          <a:lstStyle/>
          <a:p>
            <a:pPr algn="ctr"/>
            <a:r>
              <a:rPr lang="cs-CZ" b="1" dirty="0"/>
              <a:t>Evropský fond solidarity (EUSF)</a:t>
            </a:r>
            <a:br>
              <a:rPr lang="cs-CZ" dirty="0"/>
            </a:br>
            <a:endParaRPr lang="cs-CZ" dirty="0"/>
          </a:p>
        </p:txBody>
      </p:sp>
      <p:sp>
        <p:nvSpPr>
          <p:cNvPr id="3" name="Zástupný symbol pro obsah 2">
            <a:extLst>
              <a:ext uri="{FF2B5EF4-FFF2-40B4-BE49-F238E27FC236}">
                <a16:creationId xmlns:a16="http://schemas.microsoft.com/office/drawing/2014/main" id="{054975C4-8FFE-4E17-8906-57C9206E62B0}"/>
              </a:ext>
            </a:extLst>
          </p:cNvPr>
          <p:cNvSpPr>
            <a:spLocks noGrp="1"/>
          </p:cNvSpPr>
          <p:nvPr>
            <p:ph idx="1"/>
          </p:nvPr>
        </p:nvSpPr>
        <p:spPr>
          <a:xfrm>
            <a:off x="2589212" y="1828800"/>
            <a:ext cx="8915400" cy="4524866"/>
          </a:xfrm>
        </p:spPr>
        <p:txBody>
          <a:bodyPr>
            <a:normAutofit lnSpcReduction="10000"/>
          </a:bodyPr>
          <a:lstStyle/>
          <a:p>
            <a:pPr algn="just"/>
            <a:r>
              <a:rPr lang="cs-CZ" dirty="0">
                <a:solidFill>
                  <a:schemeClr val="tx1"/>
                </a:solidFill>
              </a:rPr>
              <a:t>Po ničivých záplavách, které v srpnu 2002 zasáhly střední Evropu, se </a:t>
            </a:r>
            <a:r>
              <a:rPr lang="cs-CZ" dirty="0">
                <a:solidFill>
                  <a:schemeClr val="tx1"/>
                </a:solidFill>
                <a:hlinkClick r:id="rId2" tooltip="Evropská komise">
                  <a:extLst>
                    <a:ext uri="{A12FA001-AC4F-418D-AE19-62706E023703}">
                      <ahyp:hlinkClr xmlns:ahyp="http://schemas.microsoft.com/office/drawing/2018/hyperlinkcolor" val="tx"/>
                    </a:ext>
                  </a:extLst>
                </a:hlinkClick>
              </a:rPr>
              <a:t>Evropská komise</a:t>
            </a:r>
            <a:r>
              <a:rPr lang="cs-CZ" dirty="0">
                <a:solidFill>
                  <a:schemeClr val="tx1"/>
                </a:solidFill>
              </a:rPr>
              <a:t> rozhodla založit Evropský fond solidarity (</a:t>
            </a:r>
            <a:r>
              <a:rPr lang="cs-CZ" i="1" dirty="0" err="1">
                <a:solidFill>
                  <a:schemeClr val="tx1"/>
                </a:solidFill>
              </a:rPr>
              <a:t>European</a:t>
            </a:r>
            <a:r>
              <a:rPr lang="cs-CZ" i="1" dirty="0">
                <a:solidFill>
                  <a:schemeClr val="tx1"/>
                </a:solidFill>
              </a:rPr>
              <a:t> Union Solidarity </a:t>
            </a:r>
            <a:r>
              <a:rPr lang="cs-CZ" i="1" dirty="0" err="1">
                <a:solidFill>
                  <a:schemeClr val="tx1"/>
                </a:solidFill>
              </a:rPr>
              <a:t>Fund</a:t>
            </a:r>
            <a:r>
              <a:rPr lang="cs-CZ" dirty="0">
                <a:solidFill>
                  <a:schemeClr val="tx1"/>
                </a:solidFill>
              </a:rPr>
              <a:t>; EUSF), který funguje nezávisle na ostatních fondech. Členské a přistupující státy mohou žádat o pomoc při velké přírodní katastrofě (tj. při které jsou odhadované škody vyšší než 0,6 % HDP postiženého státu). Důležité je, že úkolem EUSF není plná kompenzace ztrát ani úhrada škod soukromým osobám. V jeho kompetenci nejsou ani dlouhodobé rekonstrukce a ekonomická obnova, tyto aspekty mohou pokrýt strukturální fondy. Byl navržen za účelem poskytování rychlé a flexibilní finanční pomoci – mohou se z něj hradit náklady na dočasné ubytování nebo provizorní opravy důležitých dopravních tepen. Tyto úkoly předtím zastávaly jednotlivé státy. Další důležitou funkcí je prevence proti těmto přírodním katastrofám. Jeho roční rozpočet činí 1 miliardu EUR.</a:t>
            </a:r>
          </a:p>
          <a:p>
            <a:pPr algn="just"/>
            <a:r>
              <a:rPr lang="cs-CZ" dirty="0">
                <a:solidFill>
                  <a:schemeClr val="tx1"/>
                </a:solidFill>
              </a:rPr>
              <a:t>Jeho první úkolem byla pomoc při odstraňování škod po záplavách v </a:t>
            </a:r>
            <a:r>
              <a:rPr lang="cs-CZ" dirty="0">
                <a:solidFill>
                  <a:schemeClr val="tx1"/>
                </a:solidFill>
                <a:hlinkClick r:id="rId3" tooltip="Německo">
                  <a:extLst>
                    <a:ext uri="{A12FA001-AC4F-418D-AE19-62706E023703}">
                      <ahyp:hlinkClr xmlns:ahyp="http://schemas.microsoft.com/office/drawing/2018/hyperlinkcolor" val="tx"/>
                    </a:ext>
                  </a:extLst>
                </a:hlinkClick>
              </a:rPr>
              <a:t>Německu</a:t>
            </a:r>
            <a:r>
              <a:rPr lang="cs-CZ" dirty="0">
                <a:solidFill>
                  <a:schemeClr val="tx1"/>
                </a:solidFill>
              </a:rPr>
              <a:t>, </a:t>
            </a:r>
            <a:r>
              <a:rPr lang="cs-CZ" dirty="0">
                <a:solidFill>
                  <a:schemeClr val="tx1"/>
                </a:solidFill>
                <a:hlinkClick r:id="rId4" tooltip="Česko">
                  <a:extLst>
                    <a:ext uri="{A12FA001-AC4F-418D-AE19-62706E023703}">
                      <ahyp:hlinkClr xmlns:ahyp="http://schemas.microsoft.com/office/drawing/2018/hyperlinkcolor" val="tx"/>
                    </a:ext>
                  </a:extLst>
                </a:hlinkClick>
              </a:rPr>
              <a:t>Česku</a:t>
            </a:r>
            <a:r>
              <a:rPr lang="cs-CZ" dirty="0">
                <a:solidFill>
                  <a:schemeClr val="tx1"/>
                </a:solidFill>
              </a:rPr>
              <a:t>, </a:t>
            </a:r>
            <a:r>
              <a:rPr lang="cs-CZ" dirty="0">
                <a:solidFill>
                  <a:schemeClr val="tx1"/>
                </a:solidFill>
                <a:hlinkClick r:id="rId5" tooltip="Rakousko">
                  <a:extLst>
                    <a:ext uri="{A12FA001-AC4F-418D-AE19-62706E023703}">
                      <ahyp:hlinkClr xmlns:ahyp="http://schemas.microsoft.com/office/drawing/2018/hyperlinkcolor" val="tx"/>
                    </a:ext>
                  </a:extLst>
                </a:hlinkClick>
              </a:rPr>
              <a:t>Rakousku</a:t>
            </a:r>
            <a:r>
              <a:rPr lang="cs-CZ" dirty="0">
                <a:solidFill>
                  <a:schemeClr val="tx1"/>
                </a:solidFill>
              </a:rPr>
              <a:t> a </a:t>
            </a:r>
            <a:r>
              <a:rPr lang="cs-CZ" dirty="0">
                <a:solidFill>
                  <a:schemeClr val="tx1"/>
                </a:solidFill>
                <a:hlinkClick r:id="rId6" tooltip="Francie">
                  <a:extLst>
                    <a:ext uri="{A12FA001-AC4F-418D-AE19-62706E023703}">
                      <ahyp:hlinkClr xmlns:ahyp="http://schemas.microsoft.com/office/drawing/2018/hyperlinkcolor" val="tx"/>
                    </a:ext>
                  </a:extLst>
                </a:hlinkClick>
              </a:rPr>
              <a:t>Francii</a:t>
            </a:r>
            <a:r>
              <a:rPr lang="cs-CZ" dirty="0">
                <a:solidFill>
                  <a:schemeClr val="tx1"/>
                </a:solidFill>
              </a:rPr>
              <a:t> v roce 2002. O rok později se podílel na likvidaci následků ztroskotání ropného tankeru </a:t>
            </a:r>
            <a:r>
              <a:rPr lang="cs-CZ" dirty="0" err="1">
                <a:solidFill>
                  <a:schemeClr val="tx1"/>
                </a:solidFill>
              </a:rPr>
              <a:t>Prestige</a:t>
            </a:r>
            <a:r>
              <a:rPr lang="cs-CZ" dirty="0">
                <a:solidFill>
                  <a:schemeClr val="tx1"/>
                </a:solidFill>
              </a:rPr>
              <a:t> ve </a:t>
            </a:r>
            <a:r>
              <a:rPr lang="cs-CZ" dirty="0">
                <a:solidFill>
                  <a:schemeClr val="tx1"/>
                </a:solidFill>
                <a:hlinkClick r:id="rId7" tooltip="Španělsko">
                  <a:extLst>
                    <a:ext uri="{A12FA001-AC4F-418D-AE19-62706E023703}">
                      <ahyp:hlinkClr xmlns:ahyp="http://schemas.microsoft.com/office/drawing/2018/hyperlinkcolor" val="tx"/>
                    </a:ext>
                  </a:extLst>
                </a:hlinkClick>
              </a:rPr>
              <a:t>Španělsku</a:t>
            </a:r>
            <a:r>
              <a:rPr lang="cs-CZ" dirty="0">
                <a:solidFill>
                  <a:schemeClr val="tx1"/>
                </a:solidFill>
              </a:rPr>
              <a:t>, vulkanické činnosti ve střední </a:t>
            </a:r>
            <a:r>
              <a:rPr lang="cs-CZ" dirty="0">
                <a:solidFill>
                  <a:schemeClr val="tx1"/>
                </a:solidFill>
                <a:hlinkClick r:id="rId8" tooltip="Itálie">
                  <a:extLst>
                    <a:ext uri="{A12FA001-AC4F-418D-AE19-62706E023703}">
                      <ahyp:hlinkClr xmlns:ahyp="http://schemas.microsoft.com/office/drawing/2018/hyperlinkcolor" val="tx"/>
                    </a:ext>
                  </a:extLst>
                </a:hlinkClick>
              </a:rPr>
              <a:t>Itálii</a:t>
            </a:r>
            <a:r>
              <a:rPr lang="cs-CZ" dirty="0">
                <a:solidFill>
                  <a:schemeClr val="tx1"/>
                </a:solidFill>
              </a:rPr>
              <a:t> a lesních požárů v </a:t>
            </a:r>
            <a:r>
              <a:rPr lang="cs-CZ" dirty="0">
                <a:solidFill>
                  <a:schemeClr val="tx1"/>
                </a:solidFill>
                <a:hlinkClick r:id="rId9" tooltip="Portugalsko">
                  <a:extLst>
                    <a:ext uri="{A12FA001-AC4F-418D-AE19-62706E023703}">
                      <ahyp:hlinkClr xmlns:ahyp="http://schemas.microsoft.com/office/drawing/2018/hyperlinkcolor" val="tx"/>
                    </a:ext>
                  </a:extLst>
                </a:hlinkClick>
              </a:rPr>
              <a:t>Portugalsku</a:t>
            </a:r>
            <a:r>
              <a:rPr lang="cs-CZ" dirty="0">
                <a:solidFill>
                  <a:schemeClr val="tx1"/>
                </a:solidFill>
              </a:rPr>
              <a:t>.</a:t>
            </a:r>
          </a:p>
          <a:p>
            <a:endParaRPr lang="cs-CZ" dirty="0"/>
          </a:p>
        </p:txBody>
      </p:sp>
    </p:spTree>
    <p:extLst>
      <p:ext uri="{BB962C8B-B14F-4D97-AF65-F5344CB8AC3E}">
        <p14:creationId xmlns:p14="http://schemas.microsoft.com/office/powerpoint/2010/main" val="15823487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87163D-C38B-402A-BB74-9E219B68E417}"/>
              </a:ext>
            </a:extLst>
          </p:cNvPr>
          <p:cNvSpPr>
            <a:spLocks noGrp="1"/>
          </p:cNvSpPr>
          <p:nvPr>
            <p:ph type="title"/>
          </p:nvPr>
        </p:nvSpPr>
        <p:spPr/>
        <p:txBody>
          <a:bodyPr/>
          <a:lstStyle/>
          <a:p>
            <a:pPr algn="ctr"/>
            <a:r>
              <a:rPr lang="cs-CZ" b="1" dirty="0"/>
              <a:t>Nástroje předvstupní pomoci</a:t>
            </a:r>
            <a:br>
              <a:rPr lang="cs-CZ" dirty="0"/>
            </a:br>
            <a:endParaRPr lang="cs-CZ" dirty="0"/>
          </a:p>
        </p:txBody>
      </p:sp>
      <p:sp>
        <p:nvSpPr>
          <p:cNvPr id="3" name="Zástupný symbol pro obsah 2">
            <a:extLst>
              <a:ext uri="{FF2B5EF4-FFF2-40B4-BE49-F238E27FC236}">
                <a16:creationId xmlns:a16="http://schemas.microsoft.com/office/drawing/2014/main" id="{0F18452E-2FE4-4787-86FC-3CFC6B05ED1D}"/>
              </a:ext>
            </a:extLst>
          </p:cNvPr>
          <p:cNvSpPr>
            <a:spLocks noGrp="1"/>
          </p:cNvSpPr>
          <p:nvPr>
            <p:ph idx="1"/>
          </p:nvPr>
        </p:nvSpPr>
        <p:spPr/>
        <p:txBody>
          <a:bodyPr>
            <a:normAutofit fontScale="92500" lnSpcReduction="20000"/>
          </a:bodyPr>
          <a:lstStyle/>
          <a:p>
            <a:r>
              <a:rPr lang="cs-CZ" dirty="0"/>
              <a:t>Nástroj předvstupní pomoci (</a:t>
            </a:r>
            <a:r>
              <a:rPr lang="cs-CZ" i="1" dirty="0"/>
              <a:t>Instrument </a:t>
            </a:r>
            <a:r>
              <a:rPr lang="cs-CZ" i="1" dirty="0" err="1"/>
              <a:t>for</a:t>
            </a:r>
            <a:r>
              <a:rPr lang="cs-CZ" i="1" dirty="0"/>
              <a:t> </a:t>
            </a:r>
            <a:r>
              <a:rPr lang="cs-CZ" i="1" dirty="0" err="1"/>
              <a:t>Pre-accession</a:t>
            </a:r>
            <a:r>
              <a:rPr lang="cs-CZ" i="1" dirty="0"/>
              <a:t> </a:t>
            </a:r>
            <a:r>
              <a:rPr lang="cs-CZ" i="1" dirty="0" err="1"/>
              <a:t>Assistance</a:t>
            </a:r>
            <a:r>
              <a:rPr lang="cs-CZ" dirty="0"/>
              <a:t>; IPA) nahradil v roce 2007 množství starších nástrojů - PHARE, SAPARD, ISPA, Předvstupní pomoc Turecku, CARDS).</a:t>
            </a:r>
          </a:p>
          <a:p>
            <a:r>
              <a:rPr lang="cs-CZ" dirty="0"/>
              <a:t>Hlavním cílem je pomoc v přípravě na členství v EU a při zavádění evropských norem a legislativy. IPA se zaměřuje na pět nejvýznamnějších oblastí:</a:t>
            </a:r>
          </a:p>
          <a:p>
            <a:r>
              <a:rPr lang="cs-CZ" dirty="0"/>
              <a:t>přechodová pomoc</a:t>
            </a:r>
          </a:p>
          <a:p>
            <a:r>
              <a:rPr lang="cs-CZ" dirty="0"/>
              <a:t>regionální a přeshraniční spolupráce</a:t>
            </a:r>
          </a:p>
          <a:p>
            <a:r>
              <a:rPr lang="cs-CZ" dirty="0"/>
              <a:t>regionální rozvoj</a:t>
            </a:r>
          </a:p>
          <a:p>
            <a:r>
              <a:rPr lang="cs-CZ" dirty="0"/>
              <a:t>rozvoj lidských zdrojů</a:t>
            </a:r>
          </a:p>
          <a:p>
            <a:r>
              <a:rPr lang="cs-CZ" dirty="0"/>
              <a:t>rozvoj venkova</a:t>
            </a:r>
          </a:p>
          <a:p>
            <a:pPr algn="just"/>
            <a:r>
              <a:rPr lang="cs-CZ" b="1" u="sng" dirty="0"/>
              <a:t>Členské státy již tyto fondy čerpat nemohou, veřejné i soukromé subjekty v členských zemích se však mohou zapojit do realizace projektů v zemích, přijímajících pomoc</a:t>
            </a:r>
            <a:r>
              <a:rPr lang="cs-CZ" b="1" dirty="0"/>
              <a:t>.</a:t>
            </a:r>
          </a:p>
          <a:p>
            <a:endParaRPr lang="cs-CZ" dirty="0"/>
          </a:p>
        </p:txBody>
      </p:sp>
      <p:pic>
        <p:nvPicPr>
          <p:cNvPr id="4" name="Nahraný zvuk">
            <a:hlinkClick r:id="" action="ppaction://media"/>
            <a:extLst>
              <a:ext uri="{FF2B5EF4-FFF2-40B4-BE49-F238E27FC236}">
                <a16:creationId xmlns:a16="http://schemas.microsoft.com/office/drawing/2014/main" id="{B99CEAA4-ADB4-4181-9BD6-11605DAD4A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12313" y="1264555"/>
            <a:ext cx="406400" cy="406400"/>
          </a:xfrm>
          <a:prstGeom prst="rect">
            <a:avLst/>
          </a:prstGeom>
        </p:spPr>
      </p:pic>
    </p:spTree>
    <p:extLst>
      <p:ext uri="{BB962C8B-B14F-4D97-AF65-F5344CB8AC3E}">
        <p14:creationId xmlns:p14="http://schemas.microsoft.com/office/powerpoint/2010/main" val="213098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7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271D05ED-2827-4A3A-9D8D-03630F5C7EC7}"/>
              </a:ext>
            </a:extLst>
          </p:cNvPr>
          <p:cNvSpPr>
            <a:spLocks noGrp="1" noChangeArrowheads="1"/>
          </p:cNvSpPr>
          <p:nvPr>
            <p:ph type="title"/>
          </p:nvPr>
        </p:nvSpPr>
        <p:spPr>
          <a:xfrm>
            <a:off x="2566988" y="333375"/>
            <a:ext cx="7696200" cy="1066800"/>
          </a:xfrm>
        </p:spPr>
        <p:txBody>
          <a:bodyPr>
            <a:normAutofit fontScale="90000"/>
          </a:bodyPr>
          <a:lstStyle/>
          <a:p>
            <a:pPr algn="ctr"/>
            <a:r>
              <a:rPr lang="cs-CZ" altLang="cs-CZ" b="1" dirty="0">
                <a:solidFill>
                  <a:srgbClr val="00B0F0"/>
                </a:solidFill>
              </a:rPr>
              <a:t>Děkuji za Vaši pozornost. </a:t>
            </a:r>
            <a:r>
              <a:rPr lang="cs-CZ" altLang="cs-CZ" b="1" dirty="0">
                <a:solidFill>
                  <a:srgbClr val="00B0F0"/>
                </a:solidFill>
                <a:sym typeface="Wingdings" panose="05000000000000000000" pitchFamily="2" charset="2"/>
              </a:rPr>
              <a:t></a:t>
            </a:r>
            <a:br>
              <a:rPr lang="cs-CZ" altLang="cs-CZ" b="1" dirty="0">
                <a:solidFill>
                  <a:srgbClr val="00B0F0"/>
                </a:solidFill>
                <a:sym typeface="Wingdings" panose="05000000000000000000" pitchFamily="2" charset="2"/>
              </a:rPr>
            </a:br>
            <a:r>
              <a:rPr lang="cs-CZ" altLang="cs-CZ" b="1" dirty="0">
                <a:solidFill>
                  <a:srgbClr val="00B0F0"/>
                </a:solidFill>
                <a:sym typeface="Wingdings" panose="05000000000000000000" pitchFamily="2" charset="2"/>
              </a:rPr>
              <a:t>Přeji pěkný večer!</a:t>
            </a:r>
          </a:p>
        </p:txBody>
      </p:sp>
      <p:pic>
        <p:nvPicPr>
          <p:cNvPr id="8194" name="Picture 2" descr="Kreslený vtip: Jestli to bezúčelně rozhází, to by ještě tolik nevadilo, horší bude, jestli z toho nadělají mandatorní výdaje. Autor: Marek Simon">
            <a:extLst>
              <a:ext uri="{FF2B5EF4-FFF2-40B4-BE49-F238E27FC236}">
                <a16:creationId xmlns:a16="http://schemas.microsoft.com/office/drawing/2014/main" id="{8A989D2B-CA35-4342-8A3B-6521F6E0E9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343025"/>
            <a:ext cx="7010400" cy="46712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24F4FD-9C03-4981-839B-D679CFC795FC}"/>
              </a:ext>
            </a:extLst>
          </p:cNvPr>
          <p:cNvSpPr>
            <a:spLocks noGrp="1"/>
          </p:cNvSpPr>
          <p:nvPr>
            <p:ph type="title"/>
          </p:nvPr>
        </p:nvSpPr>
        <p:spPr/>
        <p:txBody>
          <a:bodyPr/>
          <a:lstStyle/>
          <a:p>
            <a:pPr algn="ctr"/>
            <a:r>
              <a:rPr lang="cs-CZ" altLang="cs-CZ" b="1" dirty="0"/>
              <a:t>POJEM  ROZPOČET</a:t>
            </a:r>
            <a:endParaRPr lang="cs-CZ" dirty="0"/>
          </a:p>
        </p:txBody>
      </p:sp>
      <p:sp>
        <p:nvSpPr>
          <p:cNvPr id="3" name="Zástupný symbol pro obsah 2">
            <a:extLst>
              <a:ext uri="{FF2B5EF4-FFF2-40B4-BE49-F238E27FC236}">
                <a16:creationId xmlns:a16="http://schemas.microsoft.com/office/drawing/2014/main" id="{28C80574-9317-4B18-BE14-F1132D48DD4D}"/>
              </a:ext>
            </a:extLst>
          </p:cNvPr>
          <p:cNvSpPr>
            <a:spLocks noGrp="1"/>
          </p:cNvSpPr>
          <p:nvPr>
            <p:ph idx="1"/>
          </p:nvPr>
        </p:nvSpPr>
        <p:spPr/>
        <p:txBody>
          <a:bodyPr/>
          <a:lstStyle/>
          <a:p>
            <a:pPr>
              <a:lnSpc>
                <a:spcPct val="90000"/>
              </a:lnSpc>
            </a:pPr>
            <a:r>
              <a:rPr lang="cs-CZ" altLang="cs-CZ" b="1" u="sng" dirty="0"/>
              <a:t>BUDGET </a:t>
            </a:r>
            <a:r>
              <a:rPr lang="cs-CZ" altLang="cs-CZ" dirty="0"/>
              <a:t>= anglické slovo, vzniklo ze starofrancouzského </a:t>
            </a:r>
            <a:r>
              <a:rPr lang="cs-CZ" altLang="cs-CZ" dirty="0" err="1"/>
              <a:t>boulgette</a:t>
            </a:r>
            <a:endParaRPr lang="cs-CZ" altLang="cs-CZ" dirty="0"/>
          </a:p>
          <a:p>
            <a:pPr>
              <a:lnSpc>
                <a:spcPct val="90000"/>
              </a:lnSpc>
            </a:pPr>
            <a:r>
              <a:rPr lang="cs-CZ" altLang="cs-CZ" dirty="0"/>
              <a:t>V nejširším pojetí-přehled příjmů a vydání soukromého nebo veřejného hospodářství pro určité období - rozpočtové období</a:t>
            </a:r>
          </a:p>
          <a:p>
            <a:pPr>
              <a:lnSpc>
                <a:spcPct val="90000"/>
              </a:lnSpc>
            </a:pPr>
            <a:r>
              <a:rPr lang="cs-CZ" altLang="cs-CZ" sz="1600" b="1" dirty="0"/>
              <a:t>Definici nelze jednoznačně stanovit  a to z důvodu, že rozpočet ve společnosti hraje roli hospodářskou a státoprávní</a:t>
            </a:r>
          </a:p>
          <a:p>
            <a:pPr>
              <a:lnSpc>
                <a:spcPct val="90000"/>
              </a:lnSpc>
            </a:pPr>
            <a:r>
              <a:rPr lang="cs-CZ" altLang="cs-CZ" b="1" u="sng" dirty="0"/>
              <a:t>Nejčastěji je posuzován ze stránky hospodářské</a:t>
            </a:r>
          </a:p>
          <a:p>
            <a:endParaRPr lang="cs-CZ" dirty="0"/>
          </a:p>
        </p:txBody>
      </p:sp>
      <p:pic>
        <p:nvPicPr>
          <p:cNvPr id="4" name="Nahraný zvuk">
            <a:hlinkClick r:id="" action="ppaction://media"/>
            <a:extLst>
              <a:ext uri="{FF2B5EF4-FFF2-40B4-BE49-F238E27FC236}">
                <a16:creationId xmlns:a16="http://schemas.microsoft.com/office/drawing/2014/main" id="{8B155121-DAD3-49A5-A63A-5283EFFECB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44586" y="4243895"/>
            <a:ext cx="406400" cy="406400"/>
          </a:xfrm>
          <a:prstGeom prst="rect">
            <a:avLst/>
          </a:prstGeom>
        </p:spPr>
      </p:pic>
      <p:pic>
        <p:nvPicPr>
          <p:cNvPr id="5" name="Nahraný zvuk">
            <a:hlinkClick r:id="" action="ppaction://media"/>
            <a:extLst>
              <a:ext uri="{FF2B5EF4-FFF2-40B4-BE49-F238E27FC236}">
                <a16:creationId xmlns:a16="http://schemas.microsoft.com/office/drawing/2014/main" id="{25001A28-A89B-4DC4-8469-D65DEB3F61C1}"/>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9292784" y="5077558"/>
            <a:ext cx="406400" cy="406400"/>
          </a:xfrm>
          <a:prstGeom prst="rect">
            <a:avLst/>
          </a:prstGeom>
        </p:spPr>
      </p:pic>
    </p:spTree>
    <p:extLst>
      <p:ext uri="{BB962C8B-B14F-4D97-AF65-F5344CB8AC3E}">
        <p14:creationId xmlns:p14="http://schemas.microsoft.com/office/powerpoint/2010/main" val="33018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5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72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6FD2434F-7077-4D96-898A-4C50BE6F4412}"/>
              </a:ext>
            </a:extLst>
          </p:cNvPr>
          <p:cNvSpPr>
            <a:spLocks noGrp="1" noChangeArrowheads="1"/>
          </p:cNvSpPr>
          <p:nvPr>
            <p:ph type="title"/>
          </p:nvPr>
        </p:nvSpPr>
        <p:spPr>
          <a:gradFill rotWithShape="1">
            <a:gsLst>
              <a:gs pos="0">
                <a:srgbClr val="5E4776"/>
              </a:gs>
              <a:gs pos="100000">
                <a:srgbClr val="CC99FF"/>
              </a:gs>
            </a:gsLst>
            <a:path path="shape">
              <a:fillToRect l="50000" t="50000" r="50000" b="50000"/>
            </a:path>
          </a:gradFill>
        </p:spPr>
        <p:txBody>
          <a:bodyPr>
            <a:normAutofit fontScale="90000"/>
          </a:bodyPr>
          <a:lstStyle/>
          <a:p>
            <a:pPr algn="ctr"/>
            <a:r>
              <a:rPr lang="cs-CZ" altLang="cs-CZ" b="1" dirty="0"/>
              <a:t>Rozpočtová soustava</a:t>
            </a:r>
            <a:br>
              <a:rPr lang="cs-CZ" altLang="cs-CZ" b="1" dirty="0"/>
            </a:br>
            <a:r>
              <a:rPr lang="cs-CZ" altLang="cs-CZ" u="sng" dirty="0" err="1">
                <a:solidFill>
                  <a:srgbClr val="000000"/>
                </a:solidFill>
              </a:rPr>
              <a:t>Soustava</a:t>
            </a:r>
            <a:r>
              <a:rPr lang="cs-CZ" altLang="cs-CZ" u="sng" dirty="0">
                <a:solidFill>
                  <a:srgbClr val="000000"/>
                </a:solidFill>
              </a:rPr>
              <a:t> veř. rozpočtů se člení na základě</a:t>
            </a:r>
            <a:br>
              <a:rPr lang="cs-CZ" altLang="cs-CZ" u="sng" dirty="0">
                <a:solidFill>
                  <a:srgbClr val="000000"/>
                </a:solidFill>
              </a:rPr>
            </a:br>
            <a:endParaRPr lang="cs-CZ" altLang="cs-CZ" b="1" dirty="0"/>
          </a:p>
        </p:txBody>
      </p:sp>
      <p:sp>
        <p:nvSpPr>
          <p:cNvPr id="33795" name="Rectangle 3">
            <a:extLst>
              <a:ext uri="{FF2B5EF4-FFF2-40B4-BE49-F238E27FC236}">
                <a16:creationId xmlns:a16="http://schemas.microsoft.com/office/drawing/2014/main" id="{2700109C-F039-4020-96ED-68B00A39DEC5}"/>
              </a:ext>
            </a:extLst>
          </p:cNvPr>
          <p:cNvSpPr>
            <a:spLocks noGrp="1" noChangeArrowheads="1"/>
          </p:cNvSpPr>
          <p:nvPr>
            <p:ph type="body" idx="1"/>
          </p:nvPr>
        </p:nvSpPr>
        <p:spPr/>
        <p:txBody>
          <a:bodyPr/>
          <a:lstStyle/>
          <a:p>
            <a:pPr>
              <a:buFont typeface="Wingdings" panose="05000000000000000000" pitchFamily="2" charset="2"/>
              <a:buNone/>
            </a:pPr>
            <a:endParaRPr lang="cs-CZ" altLang="cs-CZ" b="1" u="sng" dirty="0">
              <a:solidFill>
                <a:srgbClr val="000000"/>
              </a:solidFill>
            </a:endParaRPr>
          </a:p>
          <a:p>
            <a:pPr>
              <a:buFont typeface="Wingdings" panose="05000000000000000000" pitchFamily="2" charset="2"/>
              <a:buNone/>
            </a:pPr>
            <a:r>
              <a:rPr lang="cs-CZ" altLang="cs-CZ" b="1" u="sng" dirty="0">
                <a:solidFill>
                  <a:srgbClr val="000000"/>
                </a:solidFill>
              </a:rPr>
              <a:t>FINANCÍ</a:t>
            </a:r>
          </a:p>
        </p:txBody>
      </p:sp>
      <p:sp>
        <p:nvSpPr>
          <p:cNvPr id="33796" name="Text Box 4">
            <a:extLst>
              <a:ext uri="{FF2B5EF4-FFF2-40B4-BE49-F238E27FC236}">
                <a16:creationId xmlns:a16="http://schemas.microsoft.com/office/drawing/2014/main" id="{F098437B-0518-4C9C-B265-E5385A335821}"/>
              </a:ext>
            </a:extLst>
          </p:cNvPr>
          <p:cNvSpPr txBox="1">
            <a:spLocks noChangeArrowheads="1"/>
          </p:cNvSpPr>
          <p:nvPr/>
        </p:nvSpPr>
        <p:spPr bwMode="auto">
          <a:xfrm>
            <a:off x="4617277" y="2443440"/>
            <a:ext cx="15440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eaLnBrk="1" hangingPunct="1">
              <a:spcBef>
                <a:spcPct val="0"/>
              </a:spcBef>
              <a:buClrTx/>
              <a:buFontTx/>
              <a:buNone/>
            </a:pPr>
            <a:endParaRPr lang="cs-CZ" altLang="cs-CZ" sz="1800" b="1" dirty="0">
              <a:latin typeface="Arial" panose="020B0604020202020204" pitchFamily="34" charset="0"/>
            </a:endParaRPr>
          </a:p>
          <a:p>
            <a:pPr eaLnBrk="1" hangingPunct="1">
              <a:spcBef>
                <a:spcPct val="0"/>
              </a:spcBef>
              <a:buClrTx/>
              <a:buFontTx/>
              <a:buNone/>
            </a:pPr>
            <a:r>
              <a:rPr lang="cs-CZ" altLang="cs-CZ" sz="1800" b="1" dirty="0">
                <a:latin typeface="Arial" panose="020B0604020202020204" pitchFamily="34" charset="0"/>
              </a:rPr>
              <a:t>SOUKROMÉ</a:t>
            </a:r>
          </a:p>
        </p:txBody>
      </p:sp>
      <p:sp>
        <p:nvSpPr>
          <p:cNvPr id="33797" name="Text Box 5">
            <a:extLst>
              <a:ext uri="{FF2B5EF4-FFF2-40B4-BE49-F238E27FC236}">
                <a16:creationId xmlns:a16="http://schemas.microsoft.com/office/drawing/2014/main" id="{BABF2758-49A7-45FD-8226-5F88498C5259}"/>
              </a:ext>
            </a:extLst>
          </p:cNvPr>
          <p:cNvSpPr txBox="1">
            <a:spLocks noChangeArrowheads="1"/>
          </p:cNvSpPr>
          <p:nvPr/>
        </p:nvSpPr>
        <p:spPr bwMode="auto">
          <a:xfrm>
            <a:off x="4656138" y="3357563"/>
            <a:ext cx="1250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eaLnBrk="1" hangingPunct="1">
              <a:spcBef>
                <a:spcPct val="0"/>
              </a:spcBef>
              <a:buClrTx/>
              <a:buFontTx/>
              <a:buNone/>
            </a:pPr>
            <a:r>
              <a:rPr lang="cs-CZ" altLang="cs-CZ" sz="1800" b="1">
                <a:latin typeface="Arial" panose="020B0604020202020204" pitchFamily="34" charset="0"/>
              </a:rPr>
              <a:t>VEŘEJNÉ</a:t>
            </a:r>
          </a:p>
        </p:txBody>
      </p:sp>
      <p:sp>
        <p:nvSpPr>
          <p:cNvPr id="33798" name="Text Box 6">
            <a:extLst>
              <a:ext uri="{FF2B5EF4-FFF2-40B4-BE49-F238E27FC236}">
                <a16:creationId xmlns:a16="http://schemas.microsoft.com/office/drawing/2014/main" id="{E71F9950-468C-42B3-AEA3-37350CA3D602}"/>
              </a:ext>
            </a:extLst>
          </p:cNvPr>
          <p:cNvSpPr txBox="1">
            <a:spLocks noChangeArrowheads="1"/>
          </p:cNvSpPr>
          <p:nvPr/>
        </p:nvSpPr>
        <p:spPr bwMode="auto">
          <a:xfrm>
            <a:off x="6364288" y="2152650"/>
            <a:ext cx="12509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eaLnBrk="1" hangingPunct="1">
              <a:spcBef>
                <a:spcPct val="0"/>
              </a:spcBef>
              <a:buClrTx/>
              <a:buFontTx/>
              <a:buNone/>
            </a:pPr>
            <a:endParaRPr lang="cs-CZ" altLang="cs-CZ" sz="1800">
              <a:latin typeface="Arial" panose="020B0604020202020204" pitchFamily="34" charset="0"/>
            </a:endParaRPr>
          </a:p>
          <a:p>
            <a:pPr eaLnBrk="1" hangingPunct="1">
              <a:spcBef>
                <a:spcPct val="0"/>
              </a:spcBef>
              <a:buClrTx/>
              <a:buFontTx/>
              <a:buNone/>
            </a:pPr>
            <a:endParaRPr lang="cs-CZ" altLang="cs-CZ" sz="1800">
              <a:latin typeface="Arial" panose="020B0604020202020204" pitchFamily="34" charset="0"/>
            </a:endParaRPr>
          </a:p>
          <a:p>
            <a:pPr eaLnBrk="1" hangingPunct="1">
              <a:spcBef>
                <a:spcPct val="0"/>
              </a:spcBef>
              <a:buClrTx/>
              <a:buFontTx/>
              <a:buNone/>
            </a:pPr>
            <a:r>
              <a:rPr lang="cs-CZ" altLang="cs-CZ" sz="1800">
                <a:latin typeface="Arial" panose="020B0604020202020204" pitchFamily="34" charset="0"/>
              </a:rPr>
              <a:t>FO, rodiny</a:t>
            </a:r>
          </a:p>
        </p:txBody>
      </p:sp>
      <p:sp>
        <p:nvSpPr>
          <p:cNvPr id="33799" name="Text Box 7">
            <a:extLst>
              <a:ext uri="{FF2B5EF4-FFF2-40B4-BE49-F238E27FC236}">
                <a16:creationId xmlns:a16="http://schemas.microsoft.com/office/drawing/2014/main" id="{C431D757-29A3-44A7-9D0D-2AAB1C6F327F}"/>
              </a:ext>
            </a:extLst>
          </p:cNvPr>
          <p:cNvSpPr txBox="1">
            <a:spLocks noChangeArrowheads="1"/>
          </p:cNvSpPr>
          <p:nvPr/>
        </p:nvSpPr>
        <p:spPr bwMode="auto">
          <a:xfrm>
            <a:off x="6291263" y="2349500"/>
            <a:ext cx="317266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eaLnBrk="1" hangingPunct="1">
              <a:spcBef>
                <a:spcPct val="0"/>
              </a:spcBef>
              <a:buClrTx/>
              <a:buFontTx/>
              <a:buNone/>
            </a:pPr>
            <a:endParaRPr lang="cs-CZ" altLang="cs-CZ" sz="1800" b="1" dirty="0">
              <a:latin typeface="Arial" panose="020B0604020202020204" pitchFamily="34" charset="0"/>
            </a:endParaRPr>
          </a:p>
          <a:p>
            <a:pPr eaLnBrk="1" hangingPunct="1">
              <a:spcBef>
                <a:spcPct val="0"/>
              </a:spcBef>
              <a:buClrTx/>
              <a:buFontTx/>
              <a:buNone/>
            </a:pPr>
            <a:endParaRPr lang="cs-CZ" altLang="cs-CZ" sz="1800" b="1" dirty="0">
              <a:latin typeface="Arial" panose="020B0604020202020204" pitchFamily="34" charset="0"/>
            </a:endParaRPr>
          </a:p>
          <a:p>
            <a:pPr eaLnBrk="1" hangingPunct="1">
              <a:spcBef>
                <a:spcPct val="0"/>
              </a:spcBef>
              <a:buClrTx/>
              <a:buFontTx/>
              <a:buNone/>
            </a:pPr>
            <a:r>
              <a:rPr lang="cs-CZ" altLang="cs-CZ" sz="1800" b="1" dirty="0">
                <a:latin typeface="Arial" panose="020B0604020202020204" pitchFamily="34" charset="0"/>
              </a:rPr>
              <a:t>soukromoprávní korporace</a:t>
            </a:r>
          </a:p>
        </p:txBody>
      </p:sp>
      <p:sp>
        <p:nvSpPr>
          <p:cNvPr id="33800" name="Line 8">
            <a:extLst>
              <a:ext uri="{FF2B5EF4-FFF2-40B4-BE49-F238E27FC236}">
                <a16:creationId xmlns:a16="http://schemas.microsoft.com/office/drawing/2014/main" id="{F9D84C76-82C7-4AE7-8633-6FA260362B3D}"/>
              </a:ext>
            </a:extLst>
          </p:cNvPr>
          <p:cNvSpPr>
            <a:spLocks noChangeShapeType="1"/>
          </p:cNvSpPr>
          <p:nvPr/>
        </p:nvSpPr>
        <p:spPr bwMode="auto">
          <a:xfrm flipH="1">
            <a:off x="4008438" y="3573463"/>
            <a:ext cx="1223962" cy="647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801" name="Line 9">
            <a:extLst>
              <a:ext uri="{FF2B5EF4-FFF2-40B4-BE49-F238E27FC236}">
                <a16:creationId xmlns:a16="http://schemas.microsoft.com/office/drawing/2014/main" id="{34674390-3457-4ADC-93FF-223DB1D29BDB}"/>
              </a:ext>
            </a:extLst>
          </p:cNvPr>
          <p:cNvSpPr>
            <a:spLocks noChangeShapeType="1"/>
          </p:cNvSpPr>
          <p:nvPr/>
        </p:nvSpPr>
        <p:spPr bwMode="auto">
          <a:xfrm>
            <a:off x="5232401" y="3573463"/>
            <a:ext cx="1223963" cy="647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802" name="Text Box 10">
            <a:extLst>
              <a:ext uri="{FF2B5EF4-FFF2-40B4-BE49-F238E27FC236}">
                <a16:creationId xmlns:a16="http://schemas.microsoft.com/office/drawing/2014/main" id="{262686D8-2556-49EB-A597-7764302D2E08}"/>
              </a:ext>
            </a:extLst>
          </p:cNvPr>
          <p:cNvSpPr txBox="1">
            <a:spLocks noChangeArrowheads="1"/>
          </p:cNvSpPr>
          <p:nvPr/>
        </p:nvSpPr>
        <p:spPr bwMode="auto">
          <a:xfrm>
            <a:off x="3051175" y="4240213"/>
            <a:ext cx="2546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eaLnBrk="1" hangingPunct="1">
              <a:spcBef>
                <a:spcPct val="0"/>
              </a:spcBef>
              <a:buClrTx/>
              <a:buFontTx/>
              <a:buNone/>
            </a:pPr>
            <a:r>
              <a:rPr lang="cs-CZ" altLang="cs-CZ" sz="1800" b="1">
                <a:latin typeface="Arial" panose="020B0604020202020204" pitchFamily="34" charset="0"/>
              </a:rPr>
              <a:t>CENTRÁLNÍ ÚROVEŇ</a:t>
            </a:r>
          </a:p>
        </p:txBody>
      </p:sp>
      <p:sp>
        <p:nvSpPr>
          <p:cNvPr id="33803" name="Text Box 11">
            <a:extLst>
              <a:ext uri="{FF2B5EF4-FFF2-40B4-BE49-F238E27FC236}">
                <a16:creationId xmlns:a16="http://schemas.microsoft.com/office/drawing/2014/main" id="{646925A3-7D31-47F2-B37C-C10E59A3C649}"/>
              </a:ext>
            </a:extLst>
          </p:cNvPr>
          <p:cNvSpPr txBox="1">
            <a:spLocks noChangeArrowheads="1"/>
          </p:cNvSpPr>
          <p:nvPr/>
        </p:nvSpPr>
        <p:spPr bwMode="auto">
          <a:xfrm>
            <a:off x="5716588" y="4240213"/>
            <a:ext cx="3740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eaLnBrk="1" hangingPunct="1">
              <a:spcBef>
                <a:spcPct val="0"/>
              </a:spcBef>
              <a:buClrTx/>
              <a:buFontTx/>
              <a:buNone/>
            </a:pPr>
            <a:r>
              <a:rPr lang="cs-CZ" altLang="cs-CZ" sz="1800">
                <a:latin typeface="Arial" panose="020B0604020202020204" pitchFamily="34" charset="0"/>
              </a:rPr>
              <a:t>    </a:t>
            </a:r>
            <a:r>
              <a:rPr lang="cs-CZ" altLang="cs-CZ" sz="1800" b="1">
                <a:latin typeface="Arial" panose="020B0604020202020204" pitchFamily="34" charset="0"/>
              </a:rPr>
              <a:t>ÚZEMNÍ-MÍSTNÍ-MUNICIPÁLNÍ</a:t>
            </a:r>
          </a:p>
        </p:txBody>
      </p:sp>
      <p:pic>
        <p:nvPicPr>
          <p:cNvPr id="3" name="Nahraný zvuk">
            <a:hlinkClick r:id="" action="ppaction://media"/>
            <a:extLst>
              <a:ext uri="{FF2B5EF4-FFF2-40B4-BE49-F238E27FC236}">
                <a16:creationId xmlns:a16="http://schemas.microsoft.com/office/drawing/2014/main" id="{1C7BB213-9103-4D51-98E7-DCA3CCC144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21361" y="2766605"/>
            <a:ext cx="406400" cy="406400"/>
          </a:xfrm>
          <a:prstGeom prst="rect">
            <a:avLst/>
          </a:prstGeom>
        </p:spPr>
      </p:pic>
      <p:pic>
        <p:nvPicPr>
          <p:cNvPr id="4" name="Nahraný zvuk">
            <a:hlinkClick r:id="" action="ppaction://media"/>
            <a:extLst>
              <a:ext uri="{FF2B5EF4-FFF2-40B4-BE49-F238E27FC236}">
                <a16:creationId xmlns:a16="http://schemas.microsoft.com/office/drawing/2014/main" id="{2B5B30F6-BDFA-4139-BA13-27076D38747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521361" y="389731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5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38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94E624-BD67-4D34-9E11-B388541788D2}"/>
              </a:ext>
            </a:extLst>
          </p:cNvPr>
          <p:cNvSpPr>
            <a:spLocks noGrp="1"/>
          </p:cNvSpPr>
          <p:nvPr>
            <p:ph type="title"/>
          </p:nvPr>
        </p:nvSpPr>
        <p:spPr/>
        <p:txBody>
          <a:bodyPr/>
          <a:lstStyle/>
          <a:p>
            <a:pPr algn="ctr"/>
            <a:r>
              <a:rPr lang="cs-CZ" altLang="cs-CZ" b="1" dirty="0"/>
              <a:t>Soustava veřejných rozpočtů </a:t>
            </a:r>
            <a:br>
              <a:rPr lang="cs-CZ" altLang="cs-CZ" dirty="0"/>
            </a:br>
            <a:endParaRPr lang="cs-CZ" dirty="0"/>
          </a:p>
        </p:txBody>
      </p:sp>
      <p:sp>
        <p:nvSpPr>
          <p:cNvPr id="3" name="Zástupný symbol pro obsah 2">
            <a:extLst>
              <a:ext uri="{FF2B5EF4-FFF2-40B4-BE49-F238E27FC236}">
                <a16:creationId xmlns:a16="http://schemas.microsoft.com/office/drawing/2014/main" id="{9C45A721-AC3D-490F-9C70-1D46D5B471D7}"/>
              </a:ext>
            </a:extLst>
          </p:cNvPr>
          <p:cNvSpPr>
            <a:spLocks noGrp="1"/>
          </p:cNvSpPr>
          <p:nvPr>
            <p:ph idx="1"/>
          </p:nvPr>
        </p:nvSpPr>
        <p:spPr/>
        <p:txBody>
          <a:bodyPr>
            <a:normAutofit fontScale="92500" lnSpcReduction="20000"/>
          </a:bodyPr>
          <a:lstStyle/>
          <a:p>
            <a:pPr lvl="1"/>
            <a:r>
              <a:rPr lang="cs-CZ" altLang="cs-CZ" sz="2400" b="1" dirty="0"/>
              <a:t>nadnárodní rozpočet</a:t>
            </a:r>
          </a:p>
          <a:p>
            <a:pPr lvl="1">
              <a:buFont typeface="Wingdings" panose="05000000000000000000" pitchFamily="2" charset="2"/>
              <a:buNone/>
            </a:pPr>
            <a:endParaRPr lang="cs-CZ" altLang="cs-CZ" sz="1200" dirty="0"/>
          </a:p>
          <a:p>
            <a:pPr lvl="1"/>
            <a:r>
              <a:rPr lang="cs-CZ" altLang="cs-CZ" sz="2400" dirty="0"/>
              <a:t>ústřední rozpočet</a:t>
            </a:r>
          </a:p>
          <a:p>
            <a:pPr lvl="1">
              <a:buFont typeface="Wingdings" panose="05000000000000000000" pitchFamily="2" charset="2"/>
              <a:buNone/>
            </a:pPr>
            <a:endParaRPr lang="cs-CZ" altLang="cs-CZ" sz="1000" dirty="0"/>
          </a:p>
          <a:p>
            <a:pPr lvl="1"/>
            <a:r>
              <a:rPr lang="cs-CZ" altLang="cs-CZ" sz="2400" dirty="0"/>
              <a:t>rozpočty jednotlivých územních samosprávných celků </a:t>
            </a:r>
          </a:p>
          <a:p>
            <a:pPr lvl="1">
              <a:buFont typeface="Wingdings" panose="05000000000000000000" pitchFamily="2" charset="2"/>
              <a:buNone/>
            </a:pPr>
            <a:endParaRPr lang="cs-CZ" altLang="cs-CZ" sz="1000" dirty="0"/>
          </a:p>
          <a:p>
            <a:pPr lvl="1"/>
            <a:r>
              <a:rPr lang="cs-CZ" altLang="cs-CZ" sz="2400" dirty="0"/>
              <a:t>rozpočty neziskových organizací působících ve veřejném sektoru </a:t>
            </a:r>
          </a:p>
          <a:p>
            <a:pPr lvl="1">
              <a:buFont typeface="Wingdings" panose="05000000000000000000" pitchFamily="2" charset="2"/>
              <a:buNone/>
            </a:pPr>
            <a:endParaRPr lang="cs-CZ" altLang="cs-CZ" sz="1000" dirty="0"/>
          </a:p>
          <a:p>
            <a:r>
              <a:rPr lang="cs-CZ" altLang="cs-CZ" sz="2800" dirty="0"/>
              <a:t>Mimorozpočtové fondy (státní fondy a tzv. mimorozpočtové </a:t>
            </a:r>
            <a:r>
              <a:rPr lang="cs-CZ" altLang="cs-CZ" sz="2800" dirty="0" err="1"/>
              <a:t>parafiskální</a:t>
            </a:r>
            <a:r>
              <a:rPr lang="cs-CZ" altLang="cs-CZ" sz="2800" dirty="0"/>
              <a:t> fondy)</a:t>
            </a:r>
          </a:p>
          <a:p>
            <a:endParaRPr lang="cs-CZ" dirty="0"/>
          </a:p>
        </p:txBody>
      </p:sp>
      <p:pic>
        <p:nvPicPr>
          <p:cNvPr id="4" name="Nahraný zvuk">
            <a:hlinkClick r:id="" action="ppaction://media"/>
            <a:extLst>
              <a:ext uri="{FF2B5EF4-FFF2-40B4-BE49-F238E27FC236}">
                <a16:creationId xmlns:a16="http://schemas.microsoft.com/office/drawing/2014/main" id="{0A50B684-3A0D-42D6-9349-B24D1579DF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26482" y="2047450"/>
            <a:ext cx="406400" cy="406400"/>
          </a:xfrm>
          <a:prstGeom prst="rect">
            <a:avLst/>
          </a:prstGeom>
        </p:spPr>
      </p:pic>
      <p:pic>
        <p:nvPicPr>
          <p:cNvPr id="5" name="Nahraný zvuk">
            <a:hlinkClick r:id="" action="ppaction://media"/>
            <a:extLst>
              <a:ext uri="{FF2B5EF4-FFF2-40B4-BE49-F238E27FC236}">
                <a16:creationId xmlns:a16="http://schemas.microsoft.com/office/drawing/2014/main" id="{31315988-E156-495D-9932-7CE5D4B62D18}"/>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304544" y="5290270"/>
            <a:ext cx="406400" cy="406400"/>
          </a:xfrm>
          <a:prstGeom prst="rect">
            <a:avLst/>
          </a:prstGeom>
        </p:spPr>
      </p:pic>
    </p:spTree>
    <p:extLst>
      <p:ext uri="{BB962C8B-B14F-4D97-AF65-F5344CB8AC3E}">
        <p14:creationId xmlns:p14="http://schemas.microsoft.com/office/powerpoint/2010/main" val="230282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2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14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D9525BC-0A28-434F-B778-2BFB1B683306}"/>
              </a:ext>
            </a:extLst>
          </p:cNvPr>
          <p:cNvSpPr>
            <a:spLocks noGrp="1"/>
          </p:cNvSpPr>
          <p:nvPr>
            <p:ph type="title"/>
          </p:nvPr>
        </p:nvSpPr>
        <p:spPr/>
        <p:txBody>
          <a:bodyPr/>
          <a:lstStyle/>
          <a:p>
            <a:pPr algn="ctr"/>
            <a:r>
              <a:rPr lang="cs-CZ" altLang="cs-CZ" b="1" dirty="0"/>
              <a:t>Nadnárodní rozpočet – rozpočet EU</a:t>
            </a:r>
            <a:br>
              <a:rPr lang="cs-CZ" altLang="cs-CZ" dirty="0"/>
            </a:br>
            <a:r>
              <a:rPr lang="cs-CZ" altLang="cs-CZ" b="1" dirty="0"/>
              <a:t>Fondy EU</a:t>
            </a:r>
            <a:endParaRPr lang="cs-CZ" b="1" dirty="0"/>
          </a:p>
        </p:txBody>
      </p:sp>
      <p:sp>
        <p:nvSpPr>
          <p:cNvPr id="4" name="Zástupný symbol pro text 3">
            <a:extLst>
              <a:ext uri="{FF2B5EF4-FFF2-40B4-BE49-F238E27FC236}">
                <a16:creationId xmlns:a16="http://schemas.microsoft.com/office/drawing/2014/main" id="{007F916D-47A0-4E67-AC9F-B95B6BA004C9}"/>
              </a:ext>
            </a:extLst>
          </p:cNvPr>
          <p:cNvSpPr>
            <a:spLocks noGrp="1"/>
          </p:cNvSpPr>
          <p:nvPr>
            <p:ph type="body" idx="1"/>
          </p:nvPr>
        </p:nvSpPr>
        <p:spPr>
          <a:xfrm>
            <a:off x="2939373" y="1972703"/>
            <a:ext cx="3992732" cy="576262"/>
          </a:xfrm>
        </p:spPr>
        <p:txBody>
          <a:bodyPr/>
          <a:lstStyle/>
          <a:p>
            <a:r>
              <a:rPr lang="cs-CZ" b="1" dirty="0"/>
              <a:t>Centrální rozpočty</a:t>
            </a:r>
          </a:p>
        </p:txBody>
      </p:sp>
      <p:sp>
        <p:nvSpPr>
          <p:cNvPr id="3" name="Zástupný symbol pro obsah 2">
            <a:extLst>
              <a:ext uri="{FF2B5EF4-FFF2-40B4-BE49-F238E27FC236}">
                <a16:creationId xmlns:a16="http://schemas.microsoft.com/office/drawing/2014/main" id="{DBB0CA8D-87C1-4ABE-9528-7C96AD49A184}"/>
              </a:ext>
            </a:extLst>
          </p:cNvPr>
          <p:cNvSpPr>
            <a:spLocks noGrp="1"/>
          </p:cNvSpPr>
          <p:nvPr>
            <p:ph sz="half" idx="2"/>
          </p:nvPr>
        </p:nvSpPr>
        <p:spPr>
          <a:xfrm>
            <a:off x="2589212" y="2548966"/>
            <a:ext cx="4342893" cy="3354060"/>
          </a:xfrm>
        </p:spPr>
        <p:txBody>
          <a:bodyPr/>
          <a:lstStyle/>
          <a:p>
            <a:pPr>
              <a:lnSpc>
                <a:spcPct val="80000"/>
              </a:lnSpc>
            </a:pPr>
            <a:r>
              <a:rPr lang="cs-CZ" altLang="cs-CZ" dirty="0"/>
              <a:t>Státní rozpočet</a:t>
            </a:r>
          </a:p>
          <a:p>
            <a:pPr>
              <a:lnSpc>
                <a:spcPct val="80000"/>
              </a:lnSpc>
            </a:pPr>
            <a:r>
              <a:rPr lang="cs-CZ" altLang="cs-CZ" dirty="0"/>
              <a:t>Rozpočty státních fondů</a:t>
            </a:r>
          </a:p>
          <a:p>
            <a:pPr>
              <a:lnSpc>
                <a:spcPct val="80000"/>
              </a:lnSpc>
            </a:pPr>
            <a:r>
              <a:rPr lang="cs-CZ" altLang="cs-CZ" dirty="0"/>
              <a:t>Rozpočet Národního fondu</a:t>
            </a:r>
          </a:p>
          <a:p>
            <a:pPr>
              <a:lnSpc>
                <a:spcPct val="80000"/>
              </a:lnSpc>
            </a:pPr>
            <a:r>
              <a:rPr lang="cs-CZ" altLang="cs-CZ" dirty="0"/>
              <a:t>Fondy organizačních složek</a:t>
            </a:r>
          </a:p>
          <a:p>
            <a:pPr>
              <a:lnSpc>
                <a:spcPct val="80000"/>
              </a:lnSpc>
            </a:pPr>
            <a:r>
              <a:rPr lang="cs-CZ" altLang="cs-CZ" dirty="0"/>
              <a:t>Fondy příspěvkových organizací</a:t>
            </a:r>
          </a:p>
          <a:p>
            <a:pPr>
              <a:lnSpc>
                <a:spcPct val="80000"/>
              </a:lnSpc>
            </a:pPr>
            <a:r>
              <a:rPr lang="cs-CZ" altLang="cs-CZ" dirty="0"/>
              <a:t>Státní finanční aktiva a pasiva</a:t>
            </a:r>
          </a:p>
          <a:p>
            <a:pPr>
              <a:lnSpc>
                <a:spcPct val="80000"/>
              </a:lnSpc>
            </a:pPr>
            <a:r>
              <a:rPr lang="cs-CZ" altLang="cs-CZ" dirty="0"/>
              <a:t>Rozpočet bezpečnostní informační služby</a:t>
            </a:r>
          </a:p>
          <a:p>
            <a:pPr>
              <a:lnSpc>
                <a:spcPct val="80000"/>
              </a:lnSpc>
            </a:pPr>
            <a:r>
              <a:rPr lang="cs-CZ" altLang="cs-CZ" dirty="0"/>
              <a:t>Rozpočty sociálního zabezpečení</a:t>
            </a:r>
          </a:p>
          <a:p>
            <a:endParaRPr lang="cs-CZ" dirty="0"/>
          </a:p>
        </p:txBody>
      </p:sp>
      <p:sp>
        <p:nvSpPr>
          <p:cNvPr id="5" name="Zástupný symbol pro text 4">
            <a:extLst>
              <a:ext uri="{FF2B5EF4-FFF2-40B4-BE49-F238E27FC236}">
                <a16:creationId xmlns:a16="http://schemas.microsoft.com/office/drawing/2014/main" id="{B162B0B0-E8AB-450A-ABD6-1A0DEEE883C6}"/>
              </a:ext>
            </a:extLst>
          </p:cNvPr>
          <p:cNvSpPr>
            <a:spLocks noGrp="1"/>
          </p:cNvSpPr>
          <p:nvPr>
            <p:ph type="body" sz="quarter" idx="3"/>
          </p:nvPr>
        </p:nvSpPr>
        <p:spPr/>
        <p:txBody>
          <a:bodyPr/>
          <a:lstStyle/>
          <a:p>
            <a:r>
              <a:rPr lang="cs-CZ" altLang="cs-CZ" b="1" i="1" u="sng" dirty="0"/>
              <a:t>Územní rozpočty</a:t>
            </a:r>
            <a:endParaRPr lang="cs-CZ" dirty="0"/>
          </a:p>
        </p:txBody>
      </p:sp>
      <p:sp>
        <p:nvSpPr>
          <p:cNvPr id="6" name="Zástupný symbol pro obsah 5">
            <a:extLst>
              <a:ext uri="{FF2B5EF4-FFF2-40B4-BE49-F238E27FC236}">
                <a16:creationId xmlns:a16="http://schemas.microsoft.com/office/drawing/2014/main" id="{6D470AA9-B9B0-48AA-B146-577386678A38}"/>
              </a:ext>
            </a:extLst>
          </p:cNvPr>
          <p:cNvSpPr>
            <a:spLocks noGrp="1"/>
          </p:cNvSpPr>
          <p:nvPr>
            <p:ph sz="quarter" idx="4"/>
          </p:nvPr>
        </p:nvSpPr>
        <p:spPr/>
        <p:txBody>
          <a:bodyPr/>
          <a:lstStyle/>
          <a:p>
            <a:pPr>
              <a:lnSpc>
                <a:spcPct val="90000"/>
              </a:lnSpc>
            </a:pPr>
            <a:r>
              <a:rPr lang="cs-CZ" altLang="cs-CZ" dirty="0"/>
              <a:t>Rozpočty krajů</a:t>
            </a:r>
          </a:p>
          <a:p>
            <a:pPr>
              <a:lnSpc>
                <a:spcPct val="90000"/>
              </a:lnSpc>
            </a:pPr>
            <a:r>
              <a:rPr lang="cs-CZ" altLang="cs-CZ" dirty="0"/>
              <a:t>Rozpočty obcí</a:t>
            </a:r>
          </a:p>
          <a:p>
            <a:pPr>
              <a:lnSpc>
                <a:spcPct val="90000"/>
              </a:lnSpc>
            </a:pPr>
            <a:r>
              <a:rPr lang="cs-CZ" altLang="cs-CZ" dirty="0"/>
              <a:t>Rozpočty dobrovolných svazků obcí</a:t>
            </a:r>
          </a:p>
          <a:p>
            <a:pPr>
              <a:lnSpc>
                <a:spcPct val="90000"/>
              </a:lnSpc>
            </a:pPr>
            <a:r>
              <a:rPr lang="cs-CZ" altLang="cs-CZ" dirty="0"/>
              <a:t>Rozpočty městských částí a městských obvodů</a:t>
            </a:r>
          </a:p>
          <a:p>
            <a:pPr>
              <a:lnSpc>
                <a:spcPct val="90000"/>
              </a:lnSpc>
            </a:pPr>
            <a:r>
              <a:rPr lang="cs-CZ" altLang="cs-CZ" dirty="0"/>
              <a:t>Rozpočet hl. města Prahy</a:t>
            </a:r>
          </a:p>
          <a:p>
            <a:pPr>
              <a:lnSpc>
                <a:spcPct val="90000"/>
              </a:lnSpc>
            </a:pPr>
            <a:r>
              <a:rPr lang="cs-CZ" altLang="cs-CZ" dirty="0"/>
              <a:t>Rozpočty regionálních rad </a:t>
            </a:r>
            <a:r>
              <a:rPr lang="cs-CZ" altLang="cs-CZ" dirty="0" err="1"/>
              <a:t>reg</a:t>
            </a:r>
            <a:r>
              <a:rPr lang="cs-CZ" altLang="cs-CZ" dirty="0"/>
              <a:t>. soudržnosti</a:t>
            </a:r>
          </a:p>
        </p:txBody>
      </p:sp>
      <p:pic>
        <p:nvPicPr>
          <p:cNvPr id="8" name="Nahraný zvuk">
            <a:hlinkClick r:id="" action="ppaction://media"/>
            <a:extLst>
              <a:ext uri="{FF2B5EF4-FFF2-40B4-BE49-F238E27FC236}">
                <a16:creationId xmlns:a16="http://schemas.microsoft.com/office/drawing/2014/main" id="{E9EF2C56-D1FF-4A0E-A980-ADD79B46F4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25705" y="2108700"/>
            <a:ext cx="406400" cy="406400"/>
          </a:xfrm>
          <a:prstGeom prst="rect">
            <a:avLst/>
          </a:prstGeom>
        </p:spPr>
      </p:pic>
    </p:spTree>
    <p:extLst>
      <p:ext uri="{BB962C8B-B14F-4D97-AF65-F5344CB8AC3E}">
        <p14:creationId xmlns:p14="http://schemas.microsoft.com/office/powerpoint/2010/main" val="292656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3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A2596D7C-5ADF-45DA-BAC3-D64A68A1DF2E}"/>
              </a:ext>
            </a:extLst>
          </p:cNvPr>
          <p:cNvSpPr>
            <a:spLocks noGrp="1"/>
          </p:cNvSpPr>
          <p:nvPr>
            <p:ph type="title"/>
          </p:nvPr>
        </p:nvSpPr>
        <p:spPr/>
        <p:txBody>
          <a:bodyPr/>
          <a:lstStyle/>
          <a:p>
            <a:pPr algn="ctr"/>
            <a:r>
              <a:rPr lang="cs-CZ" altLang="cs-CZ" b="1" dirty="0"/>
              <a:t>Funkce a zásady rozpočtů</a:t>
            </a:r>
            <a:endParaRPr lang="cs-CZ" b="1" dirty="0"/>
          </a:p>
        </p:txBody>
      </p:sp>
      <p:sp>
        <p:nvSpPr>
          <p:cNvPr id="9" name="Zástupný symbol pro obsah 8">
            <a:extLst>
              <a:ext uri="{FF2B5EF4-FFF2-40B4-BE49-F238E27FC236}">
                <a16:creationId xmlns:a16="http://schemas.microsoft.com/office/drawing/2014/main" id="{4C8549AD-9697-4FF0-BEB6-C5389C43ABBF}"/>
              </a:ext>
            </a:extLst>
          </p:cNvPr>
          <p:cNvSpPr>
            <a:spLocks noGrp="1"/>
          </p:cNvSpPr>
          <p:nvPr>
            <p:ph sz="half" idx="1"/>
          </p:nvPr>
        </p:nvSpPr>
        <p:spPr>
          <a:xfrm>
            <a:off x="3252246" y="2133600"/>
            <a:ext cx="3650829" cy="3777622"/>
          </a:xfrm>
        </p:spPr>
        <p:txBody>
          <a:bodyPr>
            <a:normAutofit lnSpcReduction="10000"/>
          </a:bodyPr>
          <a:lstStyle/>
          <a:p>
            <a:pPr marL="533400" indent="-533400">
              <a:buFont typeface="Wingdings" panose="05000000000000000000" pitchFamily="2" charset="2"/>
              <a:buNone/>
            </a:pPr>
            <a:r>
              <a:rPr lang="cs-CZ" altLang="cs-CZ" b="1" i="1" u="sng" dirty="0"/>
              <a:t>FUNKCE</a:t>
            </a:r>
          </a:p>
          <a:p>
            <a:pPr marL="533400" indent="-533400">
              <a:buFont typeface="Wingdings" panose="05000000000000000000" pitchFamily="2" charset="2"/>
              <a:buAutoNum type="arabicParenR"/>
            </a:pPr>
            <a:r>
              <a:rPr lang="cs-CZ" altLang="cs-CZ" b="1" dirty="0"/>
              <a:t>Fiskální</a:t>
            </a:r>
          </a:p>
          <a:p>
            <a:pPr marL="533400" indent="-533400">
              <a:buFont typeface="Wingdings" panose="05000000000000000000" pitchFamily="2" charset="2"/>
              <a:buAutoNum type="arabicParenR"/>
            </a:pPr>
            <a:r>
              <a:rPr lang="cs-CZ" altLang="cs-CZ" b="1" dirty="0"/>
              <a:t>Alokační</a:t>
            </a:r>
          </a:p>
          <a:p>
            <a:pPr marL="533400" indent="-533400">
              <a:buFont typeface="Wingdings" panose="05000000000000000000" pitchFamily="2" charset="2"/>
              <a:buAutoNum type="arabicParenR"/>
            </a:pPr>
            <a:r>
              <a:rPr lang="cs-CZ" altLang="cs-CZ" b="1" dirty="0"/>
              <a:t>Redistribuční</a:t>
            </a:r>
          </a:p>
          <a:p>
            <a:endParaRPr lang="cs-CZ" dirty="0"/>
          </a:p>
        </p:txBody>
      </p:sp>
      <p:sp>
        <p:nvSpPr>
          <p:cNvPr id="10" name="Zástupný symbol pro obsah 9">
            <a:extLst>
              <a:ext uri="{FF2B5EF4-FFF2-40B4-BE49-F238E27FC236}">
                <a16:creationId xmlns:a16="http://schemas.microsoft.com/office/drawing/2014/main" id="{D9DE3DF1-24DE-49B6-A1B1-C3668AC5EBD1}"/>
              </a:ext>
            </a:extLst>
          </p:cNvPr>
          <p:cNvSpPr>
            <a:spLocks noGrp="1"/>
          </p:cNvSpPr>
          <p:nvPr>
            <p:ph sz="half" idx="2"/>
          </p:nvPr>
        </p:nvSpPr>
        <p:spPr>
          <a:xfrm>
            <a:off x="7673419" y="2133600"/>
            <a:ext cx="3831192" cy="3770244"/>
          </a:xfrm>
        </p:spPr>
        <p:txBody>
          <a:bodyPr>
            <a:normAutofit lnSpcReduction="10000"/>
          </a:bodyPr>
          <a:lstStyle/>
          <a:p>
            <a:pPr marL="533400" indent="-533400">
              <a:buFont typeface="Wingdings" panose="05000000000000000000" pitchFamily="2" charset="2"/>
              <a:buNone/>
            </a:pPr>
            <a:r>
              <a:rPr lang="cs-CZ" altLang="cs-CZ" b="1" i="1" u="sng" dirty="0"/>
              <a:t>ZÁSADY</a:t>
            </a:r>
          </a:p>
          <a:p>
            <a:pPr marL="533400" indent="-533400">
              <a:buFont typeface="Wingdings" panose="05000000000000000000" pitchFamily="2" charset="2"/>
              <a:buAutoNum type="arabicParenR"/>
            </a:pPr>
            <a:r>
              <a:rPr lang="cs-CZ" altLang="cs-CZ" b="1" dirty="0"/>
              <a:t>Plánovitosti</a:t>
            </a:r>
          </a:p>
          <a:p>
            <a:pPr marL="533400" indent="-533400">
              <a:buFont typeface="Wingdings" panose="05000000000000000000" pitchFamily="2" charset="2"/>
              <a:buAutoNum type="arabicParenR"/>
            </a:pPr>
            <a:r>
              <a:rPr lang="cs-CZ" altLang="cs-CZ" b="1" dirty="0"/>
              <a:t>Jednotnosti</a:t>
            </a:r>
          </a:p>
          <a:p>
            <a:pPr marL="533400" indent="-533400">
              <a:buFont typeface="Wingdings" panose="05000000000000000000" pitchFamily="2" charset="2"/>
              <a:buAutoNum type="arabicParenR"/>
            </a:pPr>
            <a:r>
              <a:rPr lang="cs-CZ" altLang="cs-CZ" b="1" dirty="0"/>
              <a:t>Neúčelovosti P</a:t>
            </a:r>
          </a:p>
          <a:p>
            <a:pPr marL="533400" indent="-533400">
              <a:buFont typeface="Wingdings" panose="05000000000000000000" pitchFamily="2" charset="2"/>
              <a:buAutoNum type="arabicParenR"/>
            </a:pPr>
            <a:r>
              <a:rPr lang="cs-CZ" altLang="cs-CZ" b="1" dirty="0"/>
              <a:t>Účelovosti V</a:t>
            </a:r>
          </a:p>
          <a:p>
            <a:pPr marL="533400" indent="-533400">
              <a:buFont typeface="Wingdings" panose="05000000000000000000" pitchFamily="2" charset="2"/>
              <a:buAutoNum type="arabicParenR"/>
            </a:pPr>
            <a:r>
              <a:rPr lang="cs-CZ" altLang="cs-CZ" b="1" dirty="0"/>
              <a:t>Úplnosti</a:t>
            </a:r>
          </a:p>
          <a:p>
            <a:pPr marL="533400" indent="-533400">
              <a:buFont typeface="Wingdings" panose="05000000000000000000" pitchFamily="2" charset="2"/>
              <a:buAutoNum type="arabicParenR"/>
            </a:pPr>
            <a:r>
              <a:rPr lang="cs-CZ" altLang="cs-CZ" b="1" dirty="0"/>
              <a:t>Reálnosti</a:t>
            </a:r>
          </a:p>
          <a:p>
            <a:pPr marL="533400" indent="-533400">
              <a:buFont typeface="Wingdings" panose="05000000000000000000" pitchFamily="2" charset="2"/>
              <a:buAutoNum type="arabicParenR"/>
            </a:pPr>
            <a:r>
              <a:rPr lang="cs-CZ" altLang="cs-CZ" b="1" dirty="0"/>
              <a:t>Včasnosti</a:t>
            </a:r>
          </a:p>
          <a:p>
            <a:pPr marL="533400" indent="-533400">
              <a:buFont typeface="Wingdings" panose="05000000000000000000" pitchFamily="2" charset="2"/>
              <a:buAutoNum type="arabicParenR"/>
            </a:pPr>
            <a:r>
              <a:rPr lang="cs-CZ" altLang="cs-CZ" b="1" dirty="0"/>
              <a:t>Veřejnosti</a:t>
            </a:r>
          </a:p>
          <a:p>
            <a:pPr marL="533400" indent="-533400">
              <a:buFont typeface="Wingdings" panose="05000000000000000000" pitchFamily="2" charset="2"/>
              <a:buAutoNum type="arabicParenR"/>
            </a:pPr>
            <a:r>
              <a:rPr lang="cs-CZ" altLang="cs-CZ" b="1" dirty="0"/>
              <a:t>vyrovnanosti</a:t>
            </a:r>
          </a:p>
          <a:p>
            <a:endParaRPr lang="cs-CZ" dirty="0"/>
          </a:p>
        </p:txBody>
      </p:sp>
      <p:pic>
        <p:nvPicPr>
          <p:cNvPr id="11" name="Nahraný zvuk">
            <a:hlinkClick r:id="" action="ppaction://media"/>
            <a:extLst>
              <a:ext uri="{FF2B5EF4-FFF2-40B4-BE49-F238E27FC236}">
                <a16:creationId xmlns:a16="http://schemas.microsoft.com/office/drawing/2014/main" id="{89E58EA4-91B4-4E27-BA32-B501DDEA9F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22738" y="2386815"/>
            <a:ext cx="406400" cy="406400"/>
          </a:xfrm>
          <a:prstGeom prst="rect">
            <a:avLst/>
          </a:prstGeom>
        </p:spPr>
      </p:pic>
      <p:pic>
        <p:nvPicPr>
          <p:cNvPr id="12" name="Nahraný zvuk">
            <a:hlinkClick r:id="" action="ppaction://media"/>
            <a:extLst>
              <a:ext uri="{FF2B5EF4-FFF2-40B4-BE49-F238E27FC236}">
                <a16:creationId xmlns:a16="http://schemas.microsoft.com/office/drawing/2014/main" id="{50AAE86A-D12C-404D-AB18-51EBE04957E3}"/>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6222738" y="3225800"/>
            <a:ext cx="406400" cy="406400"/>
          </a:xfrm>
          <a:prstGeom prst="rect">
            <a:avLst/>
          </a:prstGeom>
        </p:spPr>
      </p:pic>
    </p:spTree>
    <p:extLst>
      <p:ext uri="{BB962C8B-B14F-4D97-AF65-F5344CB8AC3E}">
        <p14:creationId xmlns:p14="http://schemas.microsoft.com/office/powerpoint/2010/main" val="283386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728"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854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1"/>
                </p:tgtEl>
              </p:cMediaNode>
            </p:audio>
            <p:audio>
              <p:cMediaNode vol="80000">
                <p:cTn id="12"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CD05B6-955C-4BF0-83DD-BB237DF93376}"/>
              </a:ext>
            </a:extLst>
          </p:cNvPr>
          <p:cNvSpPr>
            <a:spLocks noGrp="1"/>
          </p:cNvSpPr>
          <p:nvPr>
            <p:ph type="title"/>
          </p:nvPr>
        </p:nvSpPr>
        <p:spPr/>
        <p:txBody>
          <a:bodyPr/>
          <a:lstStyle/>
          <a:p>
            <a:pPr algn="ctr"/>
            <a:r>
              <a:rPr lang="cs-CZ" b="1" dirty="0"/>
              <a:t>Zásady rozpočtu Evropské unie</a:t>
            </a:r>
            <a:br>
              <a:rPr lang="cs-CZ" b="1" dirty="0"/>
            </a:br>
            <a:endParaRPr lang="cs-CZ" dirty="0"/>
          </a:p>
        </p:txBody>
      </p:sp>
      <p:sp>
        <p:nvSpPr>
          <p:cNvPr id="5" name="Zástupný symbol pro obsah 4">
            <a:extLst>
              <a:ext uri="{FF2B5EF4-FFF2-40B4-BE49-F238E27FC236}">
                <a16:creationId xmlns:a16="http://schemas.microsoft.com/office/drawing/2014/main" id="{BA9A7839-4FB8-4AC1-8487-3F2F8873F984}"/>
              </a:ext>
            </a:extLst>
          </p:cNvPr>
          <p:cNvSpPr>
            <a:spLocks noGrp="1"/>
          </p:cNvSpPr>
          <p:nvPr>
            <p:ph idx="1"/>
          </p:nvPr>
        </p:nvSpPr>
        <p:spPr>
          <a:xfrm>
            <a:off x="2589212" y="1545996"/>
            <a:ext cx="8915400" cy="4835950"/>
          </a:xfrm>
        </p:spPr>
        <p:txBody>
          <a:bodyPr>
            <a:normAutofit fontScale="85000" lnSpcReduction="10000"/>
          </a:bodyPr>
          <a:lstStyle/>
          <a:p>
            <a:r>
              <a:rPr lang="cs-CZ" altLang="cs-CZ" b="1" dirty="0"/>
              <a:t>zásada jednotnosti a správnosti rozpočtu</a:t>
            </a:r>
          </a:p>
          <a:p>
            <a:r>
              <a:rPr lang="cs-CZ" altLang="cs-CZ" b="1" dirty="0"/>
              <a:t>zásada ročního rozpočtu</a:t>
            </a:r>
          </a:p>
          <a:p>
            <a:r>
              <a:rPr lang="cs-CZ" altLang="cs-CZ" b="1" dirty="0"/>
              <a:t>zásada vyrovnanosti</a:t>
            </a:r>
            <a:endParaRPr lang="cs-CZ" altLang="cs-CZ" dirty="0"/>
          </a:p>
          <a:p>
            <a:pPr lvl="1"/>
            <a:r>
              <a:rPr lang="cs-CZ" altLang="cs-CZ" dirty="0"/>
              <a:t>příjmy a výdaje rozpočtu EU musí být vždy vyrovnané, přebytek (je převeden do dalšího finančního období), deficit (v následujícím roce je započítán do výdajů rozpočtu)</a:t>
            </a:r>
          </a:p>
          <a:p>
            <a:r>
              <a:rPr lang="cs-CZ" altLang="cs-CZ" b="1" dirty="0"/>
              <a:t>zásada zúčtovací jednotky</a:t>
            </a:r>
          </a:p>
          <a:p>
            <a:pPr lvl="1"/>
            <a:r>
              <a:rPr lang="cs-CZ" altLang="cs-CZ" dirty="0"/>
              <a:t>rozpočet se sestavuje, plní i vyúčtovává v eurech;</a:t>
            </a:r>
          </a:p>
          <a:p>
            <a:r>
              <a:rPr lang="cs-CZ" altLang="cs-CZ" b="1" dirty="0"/>
              <a:t>zásada obecnosti</a:t>
            </a:r>
          </a:p>
          <a:p>
            <a:pPr lvl="1"/>
            <a:r>
              <a:rPr lang="cs-CZ" altLang="cs-CZ" dirty="0"/>
              <a:t>celkové příjmy musí pokrývat celkové položky na platby. Až na výjimky uvedené ve finančním nařízení se všechny příjmy a výdaje vykazují v plné výši bez jakýchkoli vzájemných zápočtů;</a:t>
            </a:r>
          </a:p>
          <a:p>
            <a:r>
              <a:rPr lang="cs-CZ" altLang="cs-CZ" b="1" dirty="0"/>
              <a:t>zásada specifikace</a:t>
            </a:r>
          </a:p>
          <a:p>
            <a:pPr lvl="1"/>
            <a:r>
              <a:rPr lang="cs-CZ" altLang="cs-CZ" dirty="0"/>
              <a:t>výdaje rozpočtu jsou přiřazeny do jednotlivých hlav a kapitol;</a:t>
            </a:r>
          </a:p>
          <a:p>
            <a:r>
              <a:rPr lang="cs-CZ" altLang="cs-CZ" b="1" dirty="0"/>
              <a:t>zásada řádného řízení</a:t>
            </a:r>
            <a:endParaRPr lang="cs-CZ" altLang="cs-CZ" sz="2000" dirty="0"/>
          </a:p>
          <a:p>
            <a:pPr lvl="1"/>
            <a:r>
              <a:rPr lang="cs-CZ" altLang="cs-CZ" dirty="0"/>
              <a:t>použití položek rozpočtu musí být v souladu se zásadami hospodárnosti, účinnosti a efektivity;</a:t>
            </a:r>
          </a:p>
          <a:p>
            <a:r>
              <a:rPr lang="cs-CZ" altLang="cs-CZ" b="1" dirty="0"/>
              <a:t>zásada transparentnosti-průhlednosti</a:t>
            </a:r>
          </a:p>
          <a:p>
            <a:endParaRPr lang="cs-CZ" dirty="0"/>
          </a:p>
        </p:txBody>
      </p:sp>
      <p:pic>
        <p:nvPicPr>
          <p:cNvPr id="6" name="Nahraný zvuk">
            <a:hlinkClick r:id="" action="ppaction://media"/>
            <a:extLst>
              <a:ext uri="{FF2B5EF4-FFF2-40B4-BE49-F238E27FC236}">
                <a16:creationId xmlns:a16="http://schemas.microsoft.com/office/drawing/2014/main" id="{04BAE107-4F62-4866-BE1B-D2DB8235D8F1}"/>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0757031" y="816574"/>
            <a:ext cx="406400" cy="406400"/>
          </a:xfrm>
          <a:prstGeom prst="rect">
            <a:avLst/>
          </a:prstGeom>
        </p:spPr>
      </p:pic>
      <p:pic>
        <p:nvPicPr>
          <p:cNvPr id="7" name="Nahraný zvuk">
            <a:hlinkClick r:id="" action="ppaction://media"/>
            <a:extLst>
              <a:ext uri="{FF2B5EF4-FFF2-40B4-BE49-F238E27FC236}">
                <a16:creationId xmlns:a16="http://schemas.microsoft.com/office/drawing/2014/main" id="{8B1E4F02-775A-4C5A-9FC6-4B7C999686F0}"/>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947085" y="1486816"/>
            <a:ext cx="406400" cy="406400"/>
          </a:xfrm>
          <a:prstGeom prst="rect">
            <a:avLst/>
          </a:prstGeom>
        </p:spPr>
      </p:pic>
      <p:pic>
        <p:nvPicPr>
          <p:cNvPr id="8" name="Nahraný zvuk">
            <a:hlinkClick r:id="" action="ppaction://media"/>
            <a:extLst>
              <a:ext uri="{FF2B5EF4-FFF2-40B4-BE49-F238E27FC236}">
                <a16:creationId xmlns:a16="http://schemas.microsoft.com/office/drawing/2014/main" id="{E3F37610-5BB7-4E73-BE34-4AC94E9AE0F5}"/>
              </a:ext>
            </a:extLst>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7297393" y="1821622"/>
            <a:ext cx="406400" cy="406400"/>
          </a:xfrm>
          <a:prstGeom prst="rect">
            <a:avLst/>
          </a:prstGeom>
        </p:spPr>
      </p:pic>
      <p:pic>
        <p:nvPicPr>
          <p:cNvPr id="9" name="Nahraný zvuk">
            <a:hlinkClick r:id="" action="ppaction://media"/>
            <a:extLst>
              <a:ext uri="{FF2B5EF4-FFF2-40B4-BE49-F238E27FC236}">
                <a16:creationId xmlns:a16="http://schemas.microsoft.com/office/drawing/2014/main" id="{1EE1F40B-7CC6-4C72-9F6F-ED42AB8D0037}"/>
              </a:ext>
            </a:extLst>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11095070" y="2311400"/>
            <a:ext cx="406400" cy="406400"/>
          </a:xfrm>
          <a:prstGeom prst="rect">
            <a:avLst/>
          </a:prstGeom>
        </p:spPr>
      </p:pic>
      <p:pic>
        <p:nvPicPr>
          <p:cNvPr id="10" name="Nahraný zvuk">
            <a:hlinkClick r:id="" action="ppaction://media"/>
            <a:extLst>
              <a:ext uri="{FF2B5EF4-FFF2-40B4-BE49-F238E27FC236}">
                <a16:creationId xmlns:a16="http://schemas.microsoft.com/office/drawing/2014/main" id="{6CD8EEC7-A6AF-4C10-8117-121CB180DF23}"/>
              </a:ext>
            </a:extLst>
          </p:cNvPr>
          <p:cNvPicPr>
            <a:picLocks noChangeAspect="1"/>
          </p:cNvPicPr>
          <p:nvPr>
            <a:audioFile r:link="rId10"/>
            <p:extLst>
              <p:ext uri="{DAA4B4D4-6D71-4841-9C94-3DE7FCFB9230}">
                <p14:media xmlns:p14="http://schemas.microsoft.com/office/powerpoint/2010/main" r:embed="rId9"/>
              </p:ext>
            </p:extLst>
          </p:nvPr>
        </p:nvPicPr>
        <p:blipFill>
          <a:blip r:embed="rId20"/>
          <a:stretch>
            <a:fillRect/>
          </a:stretch>
        </p:blipFill>
        <p:spPr>
          <a:xfrm>
            <a:off x="8249501" y="3225800"/>
            <a:ext cx="406400" cy="406400"/>
          </a:xfrm>
          <a:prstGeom prst="rect">
            <a:avLst/>
          </a:prstGeom>
        </p:spPr>
      </p:pic>
      <p:pic>
        <p:nvPicPr>
          <p:cNvPr id="11" name="Nahraný zvuk">
            <a:hlinkClick r:id="" action="ppaction://media"/>
            <a:extLst>
              <a:ext uri="{FF2B5EF4-FFF2-40B4-BE49-F238E27FC236}">
                <a16:creationId xmlns:a16="http://schemas.microsoft.com/office/drawing/2014/main" id="{080AB281-4583-47E1-A46E-7A01305752D6}"/>
              </a:ext>
            </a:extLst>
          </p:cNvPr>
          <p:cNvPicPr>
            <a:picLocks noChangeAspect="1"/>
          </p:cNvPicPr>
          <p:nvPr>
            <a:audioFile r:link="rId12"/>
            <p:extLst>
              <p:ext uri="{DAA4B4D4-6D71-4841-9C94-3DE7FCFB9230}">
                <p14:media xmlns:p14="http://schemas.microsoft.com/office/powerpoint/2010/main" r:embed="rId11"/>
              </p:ext>
            </p:extLst>
          </p:nvPr>
        </p:nvPicPr>
        <p:blipFill>
          <a:blip r:embed="rId20"/>
          <a:stretch>
            <a:fillRect/>
          </a:stretch>
        </p:blipFill>
        <p:spPr>
          <a:xfrm>
            <a:off x="10891870" y="3937001"/>
            <a:ext cx="406400" cy="406400"/>
          </a:xfrm>
          <a:prstGeom prst="rect">
            <a:avLst/>
          </a:prstGeom>
        </p:spPr>
      </p:pic>
      <p:pic>
        <p:nvPicPr>
          <p:cNvPr id="13" name="Nahraný zvuk">
            <a:hlinkClick r:id="" action="ppaction://media"/>
            <a:extLst>
              <a:ext uri="{FF2B5EF4-FFF2-40B4-BE49-F238E27FC236}">
                <a16:creationId xmlns:a16="http://schemas.microsoft.com/office/drawing/2014/main" id="{54FC8F24-2407-40E4-909C-B7791A65E58E}"/>
              </a:ext>
            </a:extLst>
          </p:cNvPr>
          <p:cNvPicPr>
            <a:picLocks noChangeAspect="1"/>
          </p:cNvPicPr>
          <p:nvPr>
            <a:audioFile r:link="rId14"/>
            <p:extLst>
              <p:ext uri="{DAA4B4D4-6D71-4841-9C94-3DE7FCFB9230}">
                <p14:media xmlns:p14="http://schemas.microsoft.com/office/powerpoint/2010/main" r:embed="rId13"/>
              </p:ext>
            </p:extLst>
          </p:nvPr>
        </p:nvPicPr>
        <p:blipFill>
          <a:blip r:embed="rId20"/>
          <a:stretch>
            <a:fillRect/>
          </a:stretch>
        </p:blipFill>
        <p:spPr>
          <a:xfrm>
            <a:off x="9196388" y="4960071"/>
            <a:ext cx="406400" cy="406400"/>
          </a:xfrm>
          <a:prstGeom prst="rect">
            <a:avLst/>
          </a:prstGeom>
        </p:spPr>
      </p:pic>
      <p:pic>
        <p:nvPicPr>
          <p:cNvPr id="14" name="Nahraný zvuk">
            <a:hlinkClick r:id="" action="ppaction://media"/>
            <a:extLst>
              <a:ext uri="{FF2B5EF4-FFF2-40B4-BE49-F238E27FC236}">
                <a16:creationId xmlns:a16="http://schemas.microsoft.com/office/drawing/2014/main" id="{30A5952E-4D11-41D1-B7F7-7D36A717E50A}"/>
              </a:ext>
            </a:extLst>
          </p:cNvPr>
          <p:cNvPicPr>
            <a:picLocks noChangeAspect="1"/>
          </p:cNvPicPr>
          <p:nvPr>
            <a:audioFile r:link="rId16"/>
            <p:extLst>
              <p:ext uri="{DAA4B4D4-6D71-4841-9C94-3DE7FCFB9230}">
                <p14:media xmlns:p14="http://schemas.microsoft.com/office/powerpoint/2010/main" r:embed="rId15"/>
              </p:ext>
            </p:extLst>
          </p:nvPr>
        </p:nvPicPr>
        <p:blipFill>
          <a:blip r:embed="rId20"/>
          <a:stretch>
            <a:fillRect/>
          </a:stretch>
        </p:blipFill>
        <p:spPr>
          <a:xfrm>
            <a:off x="6741212" y="5382968"/>
            <a:ext cx="406400" cy="406400"/>
          </a:xfrm>
          <a:prstGeom prst="rect">
            <a:avLst/>
          </a:prstGeom>
        </p:spPr>
      </p:pic>
      <p:pic>
        <p:nvPicPr>
          <p:cNvPr id="16" name="Nahraný zvuk">
            <a:hlinkClick r:id="" action="ppaction://media"/>
            <a:extLst>
              <a:ext uri="{FF2B5EF4-FFF2-40B4-BE49-F238E27FC236}">
                <a16:creationId xmlns:a16="http://schemas.microsoft.com/office/drawing/2014/main" id="{895E3C9D-14D6-4492-856B-BF01D241166B}"/>
              </a:ext>
            </a:extLst>
          </p:cNvPr>
          <p:cNvPicPr>
            <a:picLocks noChangeAspect="1"/>
          </p:cNvPicPr>
          <p:nvPr>
            <a:audioFile r:link="rId18"/>
            <p:extLst>
              <p:ext uri="{DAA4B4D4-6D71-4841-9C94-3DE7FCFB9230}">
                <p14:media xmlns:p14="http://schemas.microsoft.com/office/powerpoint/2010/main" r:embed="rId17"/>
              </p:ext>
            </p:extLst>
          </p:nvPr>
        </p:nvPicPr>
        <p:blipFill>
          <a:blip r:embed="rId20"/>
          <a:stretch>
            <a:fillRect/>
          </a:stretch>
        </p:blipFill>
        <p:spPr>
          <a:xfrm>
            <a:off x="7554012" y="6030690"/>
            <a:ext cx="406400" cy="406400"/>
          </a:xfrm>
          <a:prstGeom prst="rect">
            <a:avLst/>
          </a:prstGeom>
        </p:spPr>
      </p:pic>
    </p:spTree>
    <p:extLst>
      <p:ext uri="{BB962C8B-B14F-4D97-AF65-F5344CB8AC3E}">
        <p14:creationId xmlns:p14="http://schemas.microsoft.com/office/powerpoint/2010/main" val="353305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8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6217"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60590" fill="hold"/>
                                        <p:tgtEl>
                                          <p:spTgt spid="8"/>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2432" fill="hold"/>
                                        <p:tgtEl>
                                          <p:spTgt spid="9"/>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6759" fill="hold"/>
                                        <p:tgtEl>
                                          <p:spTgt spid="10"/>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64352" fill="hold"/>
                                        <p:tgtEl>
                                          <p:spTgt spid="11"/>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08702" fill="hold"/>
                                        <p:tgtEl>
                                          <p:spTgt spid="13"/>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93725" fill="hold"/>
                                        <p:tgtEl>
                                          <p:spTgt spid="14"/>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71759"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6"/>
                </p:tgtEl>
              </p:cMediaNode>
            </p:audio>
            <p:audio>
              <p:cMediaNode vol="80000">
                <p:cTn id="40" fill="hold" display="0">
                  <p:stCondLst>
                    <p:cond delay="indefinite"/>
                  </p:stCondLst>
                  <p:endCondLst>
                    <p:cond evt="onStopAudio" delay="0">
                      <p:tgtEl>
                        <p:sldTgt/>
                      </p:tgtEl>
                    </p:cond>
                  </p:endCondLst>
                </p:cTn>
                <p:tgtEl>
                  <p:spTgt spid="7"/>
                </p:tgtEl>
              </p:cMediaNode>
            </p:audio>
            <p:audio>
              <p:cMediaNode vol="80000">
                <p:cTn id="41" fill="hold" display="0">
                  <p:stCondLst>
                    <p:cond delay="indefinite"/>
                  </p:stCondLst>
                  <p:endCondLst>
                    <p:cond evt="onStopAudio" delay="0">
                      <p:tgtEl>
                        <p:sldTgt/>
                      </p:tgtEl>
                    </p:cond>
                  </p:endCondLst>
                </p:cTn>
                <p:tgtEl>
                  <p:spTgt spid="8"/>
                </p:tgtEl>
              </p:cMediaNode>
            </p:audio>
            <p:audio>
              <p:cMediaNode vol="80000">
                <p:cTn id="42" fill="hold" display="0">
                  <p:stCondLst>
                    <p:cond delay="indefinite"/>
                  </p:stCondLst>
                  <p:endCondLst>
                    <p:cond evt="onStopAudio" delay="0">
                      <p:tgtEl>
                        <p:sldTgt/>
                      </p:tgtEl>
                    </p:cond>
                  </p:endCondLst>
                </p:cTn>
                <p:tgtEl>
                  <p:spTgt spid="9"/>
                </p:tgtEl>
              </p:cMediaNode>
            </p:audio>
            <p:audio>
              <p:cMediaNode vol="80000">
                <p:cTn id="43" fill="hold" display="0">
                  <p:stCondLst>
                    <p:cond delay="indefinite"/>
                  </p:stCondLst>
                  <p:endCondLst>
                    <p:cond evt="onStopAudio" delay="0">
                      <p:tgtEl>
                        <p:sldTgt/>
                      </p:tgtEl>
                    </p:cond>
                  </p:endCondLst>
                </p:cTn>
                <p:tgtEl>
                  <p:spTgt spid="10"/>
                </p:tgtEl>
              </p:cMediaNode>
            </p:audio>
            <p:audio>
              <p:cMediaNode vol="80000">
                <p:cTn id="44" fill="hold" display="0">
                  <p:stCondLst>
                    <p:cond delay="indefinite"/>
                  </p:stCondLst>
                  <p:endCondLst>
                    <p:cond evt="onStopAudio" delay="0">
                      <p:tgtEl>
                        <p:sldTgt/>
                      </p:tgtEl>
                    </p:cond>
                  </p:endCondLst>
                </p:cTn>
                <p:tgtEl>
                  <p:spTgt spid="11"/>
                </p:tgtEl>
              </p:cMediaNode>
            </p:audio>
            <p:audio>
              <p:cMediaNode vol="80000">
                <p:cTn id="45" fill="hold" display="0">
                  <p:stCondLst>
                    <p:cond delay="indefinite"/>
                  </p:stCondLst>
                  <p:endCondLst>
                    <p:cond evt="onStopAudio" delay="0">
                      <p:tgtEl>
                        <p:sldTgt/>
                      </p:tgtEl>
                    </p:cond>
                  </p:endCondLst>
                </p:cTn>
                <p:tgtEl>
                  <p:spTgt spid="13"/>
                </p:tgtEl>
              </p:cMediaNode>
            </p:audio>
            <p:audio>
              <p:cMediaNode vol="80000">
                <p:cTn id="46" fill="hold" display="0">
                  <p:stCondLst>
                    <p:cond delay="indefinite"/>
                  </p:stCondLst>
                  <p:endCondLst>
                    <p:cond evt="onStopAudio" delay="0">
                      <p:tgtEl>
                        <p:sldTgt/>
                      </p:tgtEl>
                    </p:cond>
                  </p:endCondLst>
                </p:cTn>
                <p:tgtEl>
                  <p:spTgt spid="14"/>
                </p:tgtEl>
              </p:cMediaNode>
            </p:audio>
            <p:audio>
              <p:cMediaNode vol="80000">
                <p:cTn id="47" fill="hold" display="0">
                  <p:stCondLst>
                    <p:cond delay="indefinite"/>
                  </p:stCondLst>
                  <p:endCondLst>
                    <p:cond evt="onStopAudio" delay="0">
                      <p:tgtEl>
                        <p:sldTgt/>
                      </p:tgtEl>
                    </p:cond>
                  </p:endCondLst>
                </p:cTn>
                <p:tgtEl>
                  <p:spTgt spid="16"/>
                </p:tgtEl>
              </p:cMediaNode>
            </p:audio>
          </p:childTnLst>
        </p:cTn>
      </p:par>
    </p:tnLst>
  </p:timing>
</p:sld>
</file>

<file path=ppt/theme/theme1.xml><?xml version="1.0" encoding="utf-8"?>
<a:theme xmlns:a="http://schemas.openxmlformats.org/drawingml/2006/main" name="Stébla">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emplate>Wisp</Template>
  <TotalTime>0</TotalTime>
  <Words>2873</Words>
  <Application>Microsoft Office PowerPoint</Application>
  <PresentationFormat>Širokoúhlá obrazovka</PresentationFormat>
  <Paragraphs>325</Paragraphs>
  <Slides>37</Slides>
  <Notes>0</Notes>
  <HiddenSlides>0</HiddenSlides>
  <MMClips>50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37</vt:i4>
      </vt:variant>
    </vt:vector>
  </HeadingPairs>
  <TitlesOfParts>
    <vt:vector size="44" baseType="lpstr">
      <vt:lpstr>Arial</vt:lpstr>
      <vt:lpstr>Century Gothic</vt:lpstr>
      <vt:lpstr>Souvenir Lt BT</vt:lpstr>
      <vt:lpstr>Times New Roman</vt:lpstr>
      <vt:lpstr>Wingdings</vt:lpstr>
      <vt:lpstr>Wingdings 3</vt:lpstr>
      <vt:lpstr>Stébla</vt:lpstr>
      <vt:lpstr>Rozpočet Evropské unie Fondy EU</vt:lpstr>
      <vt:lpstr>Rozpočtové právo</vt:lpstr>
      <vt:lpstr>    </vt:lpstr>
      <vt:lpstr>POJEM  ROZPOČET</vt:lpstr>
      <vt:lpstr>Rozpočtová soustava Soustava veř. rozpočtů se člení na základě </vt:lpstr>
      <vt:lpstr>Soustava veřejných rozpočtů  </vt:lpstr>
      <vt:lpstr>Nadnárodní rozpočet – rozpočet EU Fondy EU</vt:lpstr>
      <vt:lpstr>Funkce a zásady rozpočtů</vt:lpstr>
      <vt:lpstr>Zásady rozpočtu Evropské unie </vt:lpstr>
      <vt:lpstr>Prameny právní úpravy</vt:lpstr>
      <vt:lpstr>Rozpočtové dokumenty </vt:lpstr>
      <vt:lpstr>Charakteristika rozpočtu EU </vt:lpstr>
      <vt:lpstr>Víceletý finanční rámec </vt:lpstr>
      <vt:lpstr>Víceletý finanční rámec 2021-2027</vt:lpstr>
      <vt:lpstr>Vnitřní členění rozpočtu EU</vt:lpstr>
      <vt:lpstr>Rozpočet EU</vt:lpstr>
      <vt:lpstr>Příjmy rozpočtu EU</vt:lpstr>
      <vt:lpstr>Složení vlastních zdrojů</vt:lpstr>
      <vt:lpstr>EU a reakce na COVID-19</vt:lpstr>
      <vt:lpstr>Vývoj příjmů rozpočtu</vt:lpstr>
      <vt:lpstr>Výdaje rozpočtu EU</vt:lpstr>
      <vt:lpstr>Specifika rozpočtu EU</vt:lpstr>
      <vt:lpstr>Rozpočtový proces tvorba a schvalování rozpočtu</vt:lpstr>
      <vt:lpstr>Prezentace aplikace PowerPoint</vt:lpstr>
      <vt:lpstr>Kontrola rozpočtu</vt:lpstr>
      <vt:lpstr>ROZPOČET EU NA OBDOBÍ 2021–2027: ŘEŠENÍ KLÍČOVÝCH SOUČASNÝCH I BUDOUCÍCH VÝZEV</vt:lpstr>
      <vt:lpstr>ROZPOČET EU NA OBDOBÍ 2021–2027: ŘEŠENÍ KLÍČOVÝCH SOUČASNÝCH I BUDOUCÍCH VÝZEV</vt:lpstr>
      <vt:lpstr>Prezentace aplikace PowerPoint</vt:lpstr>
      <vt:lpstr>INOVACE A KONKURENCESCHOPNOST </vt:lpstr>
      <vt:lpstr>Fondy Evropské unie </vt:lpstr>
      <vt:lpstr>Strukturální fondy </vt:lpstr>
      <vt:lpstr>Evropský zemědělský fond pro rozvoj venkova </vt:lpstr>
      <vt:lpstr>Evropský námořní a rybářský fond </vt:lpstr>
      <vt:lpstr>Fond soudržnosti (CF) </vt:lpstr>
      <vt:lpstr>Evropský fond solidarity (EUSF) </vt:lpstr>
      <vt:lpstr>Nástroje předvstupní pomoci </vt:lpstr>
      <vt:lpstr>Děkuji za Vaši pozornost.  Přeji pěkný večer!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Rozpočet Evropské unie Fondy EU</dc:title>
  <dc:creator>Ivana Pařízková</dc:creator>
  <cp:lastModifiedBy>Ivana Pařízková</cp:lastModifiedBy>
  <cp:revision>48</cp:revision>
  <dcterms:created xsi:type="dcterms:W3CDTF">2021-04-19T10:08:51Z</dcterms:created>
  <dcterms:modified xsi:type="dcterms:W3CDTF">2021-04-19T20:53:09Z</dcterms:modified>
</cp:coreProperties>
</file>