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51"/>
  </p:notesMasterIdLst>
  <p:handoutMasterIdLst>
    <p:handoutMasterId r:id="rId52"/>
  </p:handoutMasterIdLst>
  <p:sldIdLst>
    <p:sldId id="256" r:id="rId5"/>
    <p:sldId id="25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51" r:id="rId19"/>
    <p:sldId id="321" r:id="rId20"/>
    <p:sldId id="361" r:id="rId21"/>
    <p:sldId id="306" r:id="rId22"/>
    <p:sldId id="323" r:id="rId23"/>
    <p:sldId id="385" r:id="rId24"/>
    <p:sldId id="411" r:id="rId25"/>
    <p:sldId id="368" r:id="rId26"/>
    <p:sldId id="389" r:id="rId27"/>
    <p:sldId id="324" r:id="rId28"/>
    <p:sldId id="326" r:id="rId29"/>
    <p:sldId id="327" r:id="rId30"/>
    <p:sldId id="343" r:id="rId31"/>
    <p:sldId id="329" r:id="rId32"/>
    <p:sldId id="345" r:id="rId33"/>
    <p:sldId id="347" r:id="rId34"/>
    <p:sldId id="331" r:id="rId35"/>
    <p:sldId id="349" r:id="rId36"/>
    <p:sldId id="328" r:id="rId37"/>
    <p:sldId id="412" r:id="rId38"/>
    <p:sldId id="337" r:id="rId39"/>
    <p:sldId id="332" r:id="rId40"/>
    <p:sldId id="413" r:id="rId41"/>
    <p:sldId id="336" r:id="rId42"/>
    <p:sldId id="339" r:id="rId43"/>
    <p:sldId id="341" r:id="rId44"/>
    <p:sldId id="342" r:id="rId45"/>
    <p:sldId id="348" r:id="rId46"/>
    <p:sldId id="352" r:id="rId47"/>
    <p:sldId id="353" r:id="rId48"/>
    <p:sldId id="356" r:id="rId49"/>
    <p:sldId id="322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66" d="100"/>
          <a:sy n="66" d="100"/>
        </p:scale>
        <p:origin x="2011" y="40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microsoft.com/office/2016/11/relationships/changesInfo" Target="changesInfos/changesInfo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Ronovská" userId="cadb94cf-09c2-4f57-afb3-e8114d4ed3d9" providerId="ADAL" clId="{806265F0-F972-47A8-80A8-6AE09D9F11CD}"/>
    <pc:docChg chg="undo custSel addSld delSld modSld sldOrd">
      <pc:chgData name="Kateřina Ronovská" userId="cadb94cf-09c2-4f57-afb3-e8114d4ed3d9" providerId="ADAL" clId="{806265F0-F972-47A8-80A8-6AE09D9F11CD}" dt="2022-03-17T18:44:41.449" v="881" actId="20577"/>
      <pc:docMkLst>
        <pc:docMk/>
      </pc:docMkLst>
      <pc:sldChg chg="modSp">
        <pc:chgData name="Kateřina Ronovská" userId="cadb94cf-09c2-4f57-afb3-e8114d4ed3d9" providerId="ADAL" clId="{806265F0-F972-47A8-80A8-6AE09D9F11CD}" dt="2022-03-17T18:25:56.974" v="635" actId="20577"/>
        <pc:sldMkLst>
          <pc:docMk/>
          <pc:sldMk cId="0" sldId="306"/>
        </pc:sldMkLst>
        <pc:spChg chg="mod">
          <ac:chgData name="Kateřina Ronovská" userId="cadb94cf-09c2-4f57-afb3-e8114d4ed3d9" providerId="ADAL" clId="{806265F0-F972-47A8-80A8-6AE09D9F11CD}" dt="2022-03-17T18:25:56.974" v="635" actId="20577"/>
          <ac:spMkLst>
            <pc:docMk/>
            <pc:sldMk cId="0" sldId="306"/>
            <ac:spMk id="6146" creationId="{00000000-0000-0000-0000-000000000000}"/>
          </ac:spMkLst>
        </pc:spChg>
      </pc:sldChg>
      <pc:sldChg chg="del">
        <pc:chgData name="Kateřina Ronovská" userId="cadb94cf-09c2-4f57-afb3-e8114d4ed3d9" providerId="ADAL" clId="{806265F0-F972-47A8-80A8-6AE09D9F11CD}" dt="2022-03-17T18:18:45.009" v="180" actId="2696"/>
        <pc:sldMkLst>
          <pc:docMk/>
          <pc:sldMk cId="544131090" sldId="319"/>
        </pc:sldMkLst>
      </pc:sldChg>
      <pc:sldChg chg="del">
        <pc:chgData name="Kateřina Ronovská" userId="cadb94cf-09c2-4f57-afb3-e8114d4ed3d9" providerId="ADAL" clId="{806265F0-F972-47A8-80A8-6AE09D9F11CD}" dt="2022-03-17T18:19:00.937" v="181" actId="2696"/>
        <pc:sldMkLst>
          <pc:docMk/>
          <pc:sldMk cId="145582531" sldId="320"/>
        </pc:sldMkLst>
      </pc:sldChg>
      <pc:sldChg chg="modSp">
        <pc:chgData name="Kateřina Ronovská" userId="cadb94cf-09c2-4f57-afb3-e8114d4ed3d9" providerId="ADAL" clId="{806265F0-F972-47A8-80A8-6AE09D9F11CD}" dt="2022-03-17T18:32:24.277" v="790" actId="20577"/>
        <pc:sldMkLst>
          <pc:docMk/>
          <pc:sldMk cId="748602021" sldId="321"/>
        </pc:sldMkLst>
        <pc:spChg chg="mod">
          <ac:chgData name="Kateřina Ronovská" userId="cadb94cf-09c2-4f57-afb3-e8114d4ed3d9" providerId="ADAL" clId="{806265F0-F972-47A8-80A8-6AE09D9F11CD}" dt="2022-03-17T18:20:35.196" v="380" actId="20577"/>
          <ac:spMkLst>
            <pc:docMk/>
            <pc:sldMk cId="748602021" sldId="321"/>
            <ac:spMk id="44035" creationId="{00000000-0000-0000-0000-000000000000}"/>
          </ac:spMkLst>
        </pc:spChg>
        <pc:spChg chg="mod">
          <ac:chgData name="Kateřina Ronovská" userId="cadb94cf-09c2-4f57-afb3-e8114d4ed3d9" providerId="ADAL" clId="{806265F0-F972-47A8-80A8-6AE09D9F11CD}" dt="2022-03-17T18:32:24.277" v="790" actId="20577"/>
          <ac:spMkLst>
            <pc:docMk/>
            <pc:sldMk cId="748602021" sldId="321"/>
            <ac:spMk id="63490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24:52.255" v="582" actId="6549"/>
        <pc:sldMkLst>
          <pc:docMk/>
          <pc:sldMk cId="2495005991" sldId="323"/>
        </pc:sldMkLst>
        <pc:spChg chg="mod">
          <ac:chgData name="Kateřina Ronovská" userId="cadb94cf-09c2-4f57-afb3-e8114d4ed3d9" providerId="ADAL" clId="{806265F0-F972-47A8-80A8-6AE09D9F11CD}" dt="2022-03-17T18:23:01.019" v="488" actId="20577"/>
          <ac:spMkLst>
            <pc:docMk/>
            <pc:sldMk cId="2495005991" sldId="323"/>
            <ac:spMk id="2" creationId="{00000000-0000-0000-0000-000000000000}"/>
          </ac:spMkLst>
        </pc:spChg>
        <pc:spChg chg="mod">
          <ac:chgData name="Kateřina Ronovská" userId="cadb94cf-09c2-4f57-afb3-e8114d4ed3d9" providerId="ADAL" clId="{806265F0-F972-47A8-80A8-6AE09D9F11CD}" dt="2022-03-17T18:24:52.255" v="582" actId="6549"/>
          <ac:spMkLst>
            <pc:docMk/>
            <pc:sldMk cId="2495005991" sldId="323"/>
            <ac:spMk id="3" creationId="{00000000-0000-0000-0000-000000000000}"/>
          </ac:spMkLst>
        </pc:spChg>
      </pc:sldChg>
      <pc:sldChg chg="addSp delSp modSp ord">
        <pc:chgData name="Kateřina Ronovská" userId="cadb94cf-09c2-4f57-afb3-e8114d4ed3d9" providerId="ADAL" clId="{806265F0-F972-47A8-80A8-6AE09D9F11CD}" dt="2022-03-17T18:31:18.709" v="760" actId="20577"/>
        <pc:sldMkLst>
          <pc:docMk/>
          <pc:sldMk cId="2136803008" sldId="324"/>
        </pc:sldMkLst>
        <pc:spChg chg="mod">
          <ac:chgData name="Kateřina Ronovská" userId="cadb94cf-09c2-4f57-afb3-e8114d4ed3d9" providerId="ADAL" clId="{806265F0-F972-47A8-80A8-6AE09D9F11CD}" dt="2022-03-17T18:31:18.709" v="760" actId="20577"/>
          <ac:spMkLst>
            <pc:docMk/>
            <pc:sldMk cId="2136803008" sldId="324"/>
            <ac:spMk id="32769" creationId="{00000000-0000-0000-0000-000000000000}"/>
          </ac:spMkLst>
        </pc:spChg>
        <pc:graphicFrameChg chg="add del modGraphic">
          <ac:chgData name="Kateřina Ronovská" userId="cadb94cf-09c2-4f57-afb3-e8114d4ed3d9" providerId="ADAL" clId="{806265F0-F972-47A8-80A8-6AE09D9F11CD}" dt="2022-03-17T18:29:13.710" v="723" actId="27309"/>
          <ac:graphicFrameMkLst>
            <pc:docMk/>
            <pc:sldMk cId="2136803008" sldId="324"/>
            <ac:graphicFrameMk id="3" creationId="{F9FAC6F8-472B-4128-AF51-4F5582A676C5}"/>
          </ac:graphicFrameMkLst>
        </pc:graphicFrameChg>
      </pc:sldChg>
      <pc:sldChg chg="modSp">
        <pc:chgData name="Kateřina Ronovská" userId="cadb94cf-09c2-4f57-afb3-e8114d4ed3d9" providerId="ADAL" clId="{806265F0-F972-47A8-80A8-6AE09D9F11CD}" dt="2022-03-17T18:40:08.392" v="800" actId="14100"/>
        <pc:sldMkLst>
          <pc:docMk/>
          <pc:sldMk cId="0" sldId="336"/>
        </pc:sldMkLst>
        <pc:spChg chg="mod">
          <ac:chgData name="Kateřina Ronovská" userId="cadb94cf-09c2-4f57-afb3-e8114d4ed3d9" providerId="ADAL" clId="{806265F0-F972-47A8-80A8-6AE09D9F11CD}" dt="2022-03-17T18:40:08.392" v="800" actId="14100"/>
          <ac:spMkLst>
            <pc:docMk/>
            <pc:sldMk cId="0" sldId="336"/>
            <ac:spMk id="2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40:59.599" v="801" actId="6549"/>
        <pc:sldMkLst>
          <pc:docMk/>
          <pc:sldMk cId="2212738292" sldId="339"/>
        </pc:sldMkLst>
        <pc:spChg chg="mod">
          <ac:chgData name="Kateřina Ronovská" userId="cadb94cf-09c2-4f57-afb3-e8114d4ed3d9" providerId="ADAL" clId="{806265F0-F972-47A8-80A8-6AE09D9F11CD}" dt="2022-03-17T18:40:59.599" v="801" actId="6549"/>
          <ac:spMkLst>
            <pc:docMk/>
            <pc:sldMk cId="2212738292" sldId="339"/>
            <ac:spMk id="2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41:29.231" v="802" actId="27636"/>
        <pc:sldMkLst>
          <pc:docMk/>
          <pc:sldMk cId="1804171412" sldId="341"/>
        </pc:sldMkLst>
        <pc:spChg chg="mod">
          <ac:chgData name="Kateřina Ronovská" userId="cadb94cf-09c2-4f57-afb3-e8114d4ed3d9" providerId="ADAL" clId="{806265F0-F972-47A8-80A8-6AE09D9F11CD}" dt="2022-03-17T18:41:29.231" v="802" actId="27636"/>
          <ac:spMkLst>
            <pc:docMk/>
            <pc:sldMk cId="1804171412" sldId="341"/>
            <ac:spMk id="3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34:57.234" v="798" actId="20577"/>
        <pc:sldMkLst>
          <pc:docMk/>
          <pc:sldMk cId="1566200018" sldId="345"/>
        </pc:sldMkLst>
        <pc:spChg chg="mod">
          <ac:chgData name="Kateřina Ronovská" userId="cadb94cf-09c2-4f57-afb3-e8114d4ed3d9" providerId="ADAL" clId="{806265F0-F972-47A8-80A8-6AE09D9F11CD}" dt="2022-03-17T18:34:57.234" v="798" actId="20577"/>
          <ac:spMkLst>
            <pc:docMk/>
            <pc:sldMk cId="1566200018" sldId="345"/>
            <ac:spMk id="2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42:10.617" v="803" actId="27636"/>
        <pc:sldMkLst>
          <pc:docMk/>
          <pc:sldMk cId="1357056435" sldId="348"/>
        </pc:sldMkLst>
        <pc:spChg chg="mod">
          <ac:chgData name="Kateřina Ronovská" userId="cadb94cf-09c2-4f57-afb3-e8114d4ed3d9" providerId="ADAL" clId="{806265F0-F972-47A8-80A8-6AE09D9F11CD}" dt="2022-03-17T18:42:10.617" v="803" actId="27636"/>
          <ac:spMkLst>
            <pc:docMk/>
            <pc:sldMk cId="1357056435" sldId="348"/>
            <ac:spMk id="3" creationId="{00000000-0000-0000-0000-000000000000}"/>
          </ac:spMkLst>
        </pc:spChg>
      </pc:sldChg>
      <pc:sldChg chg="add del">
        <pc:chgData name="Kateřina Ronovská" userId="cadb94cf-09c2-4f57-afb3-e8114d4ed3d9" providerId="ADAL" clId="{806265F0-F972-47A8-80A8-6AE09D9F11CD}" dt="2022-03-17T18:18:35.584" v="179" actId="2696"/>
        <pc:sldMkLst>
          <pc:docMk/>
          <pc:sldMk cId="3300629015" sldId="350"/>
        </pc:sldMkLst>
      </pc:sldChg>
      <pc:sldChg chg="modSp">
        <pc:chgData name="Kateřina Ronovská" userId="cadb94cf-09c2-4f57-afb3-e8114d4ed3d9" providerId="ADAL" clId="{806265F0-F972-47A8-80A8-6AE09D9F11CD}" dt="2022-03-17T18:18:23.932" v="178" actId="207"/>
        <pc:sldMkLst>
          <pc:docMk/>
          <pc:sldMk cId="0" sldId="351"/>
        </pc:sldMkLst>
        <pc:spChg chg="mod">
          <ac:chgData name="Kateřina Ronovská" userId="cadb94cf-09c2-4f57-afb3-e8114d4ed3d9" providerId="ADAL" clId="{806265F0-F972-47A8-80A8-6AE09D9F11CD}" dt="2022-03-17T18:18:23.932" v="178" actId="207"/>
          <ac:spMkLst>
            <pc:docMk/>
            <pc:sldMk cId="0" sldId="351"/>
            <ac:spMk id="3" creationId="{00000000-0000-0000-0000-000000000000}"/>
          </ac:spMkLst>
        </pc:spChg>
        <pc:spChg chg="mod">
          <ac:chgData name="Kateřina Ronovská" userId="cadb94cf-09c2-4f57-afb3-e8114d4ed3d9" providerId="ADAL" clId="{806265F0-F972-47A8-80A8-6AE09D9F11CD}" dt="2022-03-17T18:16:36.091" v="17" actId="20577"/>
          <ac:spMkLst>
            <pc:docMk/>
            <pc:sldMk cId="0" sldId="351"/>
            <ac:spMk id="31745" creationId="{00000000-0000-0000-0000-000000000000}"/>
          </ac:spMkLst>
        </pc:spChg>
      </pc:sldChg>
      <pc:sldChg chg="modSp add del">
        <pc:chgData name="Kateřina Ronovská" userId="cadb94cf-09c2-4f57-afb3-e8114d4ed3d9" providerId="ADAL" clId="{806265F0-F972-47A8-80A8-6AE09D9F11CD}" dt="2022-03-17T18:30:14.334" v="759" actId="2696"/>
        <pc:sldMkLst>
          <pc:docMk/>
          <pc:sldMk cId="1669398803" sldId="352"/>
        </pc:sldMkLst>
        <pc:spChg chg="mod">
          <ac:chgData name="Kateřina Ronovská" userId="cadb94cf-09c2-4f57-afb3-e8114d4ed3d9" providerId="ADAL" clId="{806265F0-F972-47A8-80A8-6AE09D9F11CD}" dt="2022-03-17T18:23:07.587" v="493" actId="20577"/>
          <ac:spMkLst>
            <pc:docMk/>
            <pc:sldMk cId="1669398803" sldId="352"/>
            <ac:spMk id="2" creationId="{E35549C0-5EDB-4C8D-9F41-3199BB108490}"/>
          </ac:spMkLst>
        </pc:spChg>
      </pc:sldChg>
      <pc:sldChg chg="modSp">
        <pc:chgData name="Kateřina Ronovská" userId="cadb94cf-09c2-4f57-afb3-e8114d4ed3d9" providerId="ADAL" clId="{806265F0-F972-47A8-80A8-6AE09D9F11CD}" dt="2022-03-17T18:43:12.132" v="818" actId="20577"/>
        <pc:sldMkLst>
          <pc:docMk/>
          <pc:sldMk cId="3086561508" sldId="353"/>
        </pc:sldMkLst>
        <pc:spChg chg="mod">
          <ac:chgData name="Kateřina Ronovská" userId="cadb94cf-09c2-4f57-afb3-e8114d4ed3d9" providerId="ADAL" clId="{806265F0-F972-47A8-80A8-6AE09D9F11CD}" dt="2022-03-17T18:43:12.132" v="818" actId="20577"/>
          <ac:spMkLst>
            <pc:docMk/>
            <pc:sldMk cId="3086561508" sldId="353"/>
            <ac:spMk id="3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44:41.449" v="881" actId="20577"/>
        <pc:sldMkLst>
          <pc:docMk/>
          <pc:sldMk cId="0" sldId="356"/>
        </pc:sldMkLst>
        <pc:spChg chg="mod">
          <ac:chgData name="Kateřina Ronovská" userId="cadb94cf-09c2-4f57-afb3-e8114d4ed3d9" providerId="ADAL" clId="{806265F0-F972-47A8-80A8-6AE09D9F11CD}" dt="2022-03-17T18:43:41.969" v="836" actId="6549"/>
          <ac:spMkLst>
            <pc:docMk/>
            <pc:sldMk cId="0" sldId="356"/>
            <ac:spMk id="2" creationId="{00000000-0000-0000-0000-000000000000}"/>
          </ac:spMkLst>
        </pc:spChg>
        <pc:spChg chg="mod">
          <ac:chgData name="Kateřina Ronovská" userId="cadb94cf-09c2-4f57-afb3-e8114d4ed3d9" providerId="ADAL" clId="{806265F0-F972-47A8-80A8-6AE09D9F11CD}" dt="2022-03-17T18:44:41.449" v="881" actId="20577"/>
          <ac:spMkLst>
            <pc:docMk/>
            <pc:sldMk cId="0" sldId="356"/>
            <ac:spMk id="3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22:55.279" v="487"/>
        <pc:sldMkLst>
          <pc:docMk/>
          <pc:sldMk cId="0" sldId="361"/>
        </pc:sldMkLst>
        <pc:spChg chg="mod">
          <ac:chgData name="Kateřina Ronovská" userId="cadb94cf-09c2-4f57-afb3-e8114d4ed3d9" providerId="ADAL" clId="{806265F0-F972-47A8-80A8-6AE09D9F11CD}" dt="2022-03-17T18:22:55.279" v="487"/>
          <ac:spMkLst>
            <pc:docMk/>
            <pc:sldMk cId="0" sldId="361"/>
            <ac:spMk id="6146" creationId="{00000000-0000-0000-0000-000000000000}"/>
          </ac:spMkLst>
        </pc:spChg>
      </pc:sldChg>
      <pc:sldChg chg="modSp">
        <pc:chgData name="Kateřina Ronovská" userId="cadb94cf-09c2-4f57-afb3-e8114d4ed3d9" providerId="ADAL" clId="{806265F0-F972-47A8-80A8-6AE09D9F11CD}" dt="2022-03-17T18:33:46.477" v="792" actId="6549"/>
        <pc:sldMkLst>
          <pc:docMk/>
          <pc:sldMk cId="0" sldId="368"/>
        </pc:sldMkLst>
        <pc:spChg chg="mod">
          <ac:chgData name="Kateřina Ronovská" userId="cadb94cf-09c2-4f57-afb3-e8114d4ed3d9" providerId="ADAL" clId="{806265F0-F972-47A8-80A8-6AE09D9F11CD}" dt="2022-03-17T18:33:46.477" v="792" actId="6549"/>
          <ac:spMkLst>
            <pc:docMk/>
            <pc:sldMk cId="0" sldId="368"/>
            <ac:spMk id="10243" creationId="{00000000-0000-0000-0000-000000000000}"/>
          </ac:spMkLst>
        </pc:spChg>
      </pc:sldChg>
      <pc:sldChg chg="modSp del">
        <pc:chgData name="Kateřina Ronovská" userId="cadb94cf-09c2-4f57-afb3-e8114d4ed3d9" providerId="ADAL" clId="{806265F0-F972-47A8-80A8-6AE09D9F11CD}" dt="2022-03-17T18:30:06.577" v="758" actId="20577"/>
        <pc:sldMkLst>
          <pc:docMk/>
          <pc:sldMk cId="2053997418" sldId="385"/>
        </pc:sldMkLst>
        <pc:spChg chg="mod">
          <ac:chgData name="Kateřina Ronovská" userId="cadb94cf-09c2-4f57-afb3-e8114d4ed3d9" providerId="ADAL" clId="{806265F0-F972-47A8-80A8-6AE09D9F11CD}" dt="2022-03-17T18:30:06.577" v="758" actId="20577"/>
          <ac:spMkLst>
            <pc:docMk/>
            <pc:sldMk cId="2053997418" sldId="385"/>
            <ac:spMk id="3" creationId="{00000000-0000-0000-0000-000000000000}"/>
          </ac:spMkLst>
        </pc:spChg>
      </pc:sldChg>
      <pc:sldChg chg="modSp del">
        <pc:chgData name="Kateřina Ronovská" userId="cadb94cf-09c2-4f57-afb3-e8114d4ed3d9" providerId="ADAL" clId="{806265F0-F972-47A8-80A8-6AE09D9F11CD}" dt="2022-03-17T18:28:44.111" v="718" actId="2696"/>
        <pc:sldMkLst>
          <pc:docMk/>
          <pc:sldMk cId="285056469" sldId="412"/>
        </pc:sldMkLst>
        <pc:spChg chg="mod">
          <ac:chgData name="Kateřina Ronovská" userId="cadb94cf-09c2-4f57-afb3-e8114d4ed3d9" providerId="ADAL" clId="{806265F0-F972-47A8-80A8-6AE09D9F11CD}" dt="2022-03-17T18:27:03.662" v="636" actId="6549"/>
          <ac:spMkLst>
            <pc:docMk/>
            <pc:sldMk cId="285056469" sldId="412"/>
            <ac:spMk id="11266" creationId="{00000000-0000-0000-0000-000000000000}"/>
          </ac:spMkLst>
        </pc:spChg>
        <pc:spChg chg="mod">
          <ac:chgData name="Kateřina Ronovská" userId="cadb94cf-09c2-4f57-afb3-e8114d4ed3d9" providerId="ADAL" clId="{806265F0-F972-47A8-80A8-6AE09D9F11CD}" dt="2022-03-17T18:27:35.471" v="717" actId="27636"/>
          <ac:spMkLst>
            <pc:docMk/>
            <pc:sldMk cId="285056469" sldId="412"/>
            <ac:spMk id="17411" creationId="{00000000-0000-0000-0000-000000000000}"/>
          </ac:spMkLst>
        </pc:spChg>
      </pc:sldChg>
      <pc:sldChg chg="modSp add del">
        <pc:chgData name="Kateřina Ronovská" userId="cadb94cf-09c2-4f57-afb3-e8114d4ed3d9" providerId="ADAL" clId="{806265F0-F972-47A8-80A8-6AE09D9F11CD}" dt="2022-03-17T18:34:29.458" v="793" actId="2696"/>
        <pc:sldMkLst>
          <pc:docMk/>
          <pc:sldMk cId="3358817284" sldId="412"/>
        </pc:sldMkLst>
        <pc:spChg chg="mod">
          <ac:chgData name="Kateřina Ronovská" userId="cadb94cf-09c2-4f57-afb3-e8114d4ed3d9" providerId="ADAL" clId="{806265F0-F972-47A8-80A8-6AE09D9F11CD}" dt="2022-03-17T18:31:30.367" v="768" actId="20577"/>
          <ac:spMkLst>
            <pc:docMk/>
            <pc:sldMk cId="3358817284" sldId="412"/>
            <ac:spMk id="3" creationId="{67C16581-47C7-476F-A10C-92179A43E852}"/>
          </ac:spMkLst>
        </pc:spChg>
      </pc:sldChg>
      <pc:sldChg chg="modSp">
        <pc:chgData name="Kateřina Ronovská" userId="cadb94cf-09c2-4f57-afb3-e8114d4ed3d9" providerId="ADAL" clId="{806265F0-F972-47A8-80A8-6AE09D9F11CD}" dt="2022-03-17T18:39:28.455" v="799" actId="27636"/>
        <pc:sldMkLst>
          <pc:docMk/>
          <pc:sldMk cId="0" sldId="413"/>
        </pc:sldMkLst>
        <pc:spChg chg="mod">
          <ac:chgData name="Kateřina Ronovská" userId="cadb94cf-09c2-4f57-afb3-e8114d4ed3d9" providerId="ADAL" clId="{806265F0-F972-47A8-80A8-6AE09D9F11CD}" dt="2022-03-17T18:39:28.455" v="799" actId="27636"/>
          <ac:spMkLst>
            <pc:docMk/>
            <pc:sldMk cId="0" sldId="413"/>
            <ac:spMk id="34818" creationId="{00000000-0000-0000-0000-000000000000}"/>
          </ac:spMkLst>
        </pc:spChg>
      </pc:sldChg>
      <pc:sldChg chg="add del">
        <pc:chgData name="Kateřina Ronovská" userId="cadb94cf-09c2-4f57-afb3-e8114d4ed3d9" providerId="ADAL" clId="{806265F0-F972-47A8-80A8-6AE09D9F11CD}" dt="2022-03-17T18:42:34.146" v="805" actId="2696"/>
        <pc:sldMkLst>
          <pc:docMk/>
          <pc:sldMk cId="2982019205" sldId="4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E1EAAB-64D0-437F-8691-795A9B778003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55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643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68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01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820" y="1420091"/>
            <a:ext cx="7518400" cy="4158673"/>
          </a:xfrm>
        </p:spPr>
        <p:txBody>
          <a:bodyPr/>
          <a:lstStyle/>
          <a:p>
            <a:pPr algn="ctr"/>
            <a:r>
              <a:rPr lang="cs-CZ" dirty="0"/>
              <a:t> OSOBY V PRÁVNÍM SMYSLU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000" dirty="0"/>
              <a:t>Prof. JUDr. Kateřina Ronovská, Ph.D.</a:t>
            </a:r>
            <a:endParaRPr lang="cs-CZ" altLang="cs-CZ" sz="2000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Svéprávnost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Nabývání svéprávnosti</a:t>
            </a:r>
          </a:p>
          <a:p>
            <a:pPr lvl="1"/>
            <a:r>
              <a:rPr lang="cs-CZ" u="sng" dirty="0"/>
              <a:t>postupně</a:t>
            </a:r>
            <a:r>
              <a:rPr lang="cs-CZ" dirty="0"/>
              <a:t>, v závislosti na rozumové a volní (R a V) vyspělosti</a:t>
            </a:r>
          </a:p>
          <a:p>
            <a:pPr lvl="1"/>
            <a:r>
              <a:rPr lang="cs-CZ" u="sng" dirty="0"/>
              <a:t>objektivní měřítko</a:t>
            </a:r>
            <a:r>
              <a:rPr lang="cs-CZ" dirty="0"/>
              <a:t>: vychází se z typové R a V vyspělosti, kterou má nezletilý určitého věku</a:t>
            </a:r>
          </a:p>
          <a:p>
            <a:pPr lvl="2"/>
            <a:r>
              <a:rPr lang="cs-CZ" dirty="0"/>
              <a:t>- přesné věkové hranice stanoveny nejsou</a:t>
            </a:r>
          </a:p>
          <a:p>
            <a:pPr lvl="2"/>
            <a:r>
              <a:rPr lang="cs-CZ" u="sng" dirty="0"/>
              <a:t>lze vyvrátit důkazem opaku (subjektivizace)</a:t>
            </a:r>
          </a:p>
          <a:p>
            <a:r>
              <a:rPr lang="cs-CZ" dirty="0"/>
              <a:t>Nezletilý není zásadně způsobilý k jednání, k nimž by i jeho zákonný zástupce potřeboval souhlas soudu (§ 898 OZ)</a:t>
            </a:r>
          </a:p>
        </p:txBody>
      </p:sp>
    </p:spTree>
    <p:extLst>
      <p:ext uri="{BB962C8B-B14F-4D97-AF65-F5344CB8AC3E}">
        <p14:creationId xmlns:p14="http://schemas.microsoft.com/office/powerpoint/2010/main" val="2625917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Plná 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Plně svéprávní</a:t>
            </a:r>
          </a:p>
          <a:p>
            <a:pPr lvl="1"/>
            <a:r>
              <a:rPr lang="cs-CZ" sz="2800" dirty="0"/>
              <a:t>Zletilí (dosažení 18 let věku)</a:t>
            </a:r>
          </a:p>
          <a:p>
            <a:pPr lvl="1"/>
            <a:r>
              <a:rPr lang="cs-CZ" sz="2800" dirty="0"/>
              <a:t>nezletilí starší 16 let, kterým byla přiznána soudem svéprávnost</a:t>
            </a:r>
          </a:p>
          <a:p>
            <a:pPr lvl="1"/>
            <a:r>
              <a:rPr lang="cs-CZ" sz="2800" dirty="0"/>
              <a:t>nezletilí starší 16 let, kteří uzavřeli manželství s přivolením soudu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3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Přehled podpůrných opatření při neschopnosti zletilého právně jednat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Předběžné prohlášení</a:t>
            </a:r>
          </a:p>
          <a:p>
            <a:endParaRPr lang="cs-CZ" sz="2800" dirty="0"/>
          </a:p>
          <a:p>
            <a:r>
              <a:rPr lang="cs-CZ" sz="2800" dirty="0"/>
              <a:t>Nápomoc při rozhodování</a:t>
            </a:r>
          </a:p>
          <a:p>
            <a:endParaRPr lang="cs-CZ" sz="2800" dirty="0"/>
          </a:p>
          <a:p>
            <a:r>
              <a:rPr lang="cs-CZ" sz="2800" dirty="0"/>
              <a:t>Zastoupení členem domácnosti</a:t>
            </a:r>
          </a:p>
          <a:p>
            <a:endParaRPr lang="cs-CZ" sz="2800" dirty="0"/>
          </a:p>
          <a:p>
            <a:r>
              <a:rPr lang="cs-CZ" sz="2800" dirty="0"/>
              <a:t>Omezení svéprávnosti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4267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Omezení svéprávnosti – ultima ratio</a:t>
            </a:r>
            <a:r>
              <a:rPr lang="cs-CZ" dirty="0"/>
              <a:t>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u="sng" dirty="0"/>
              <a:t>Nikoliv přechodná duševní porucha</a:t>
            </a:r>
          </a:p>
          <a:p>
            <a:r>
              <a:rPr lang="cs-CZ" sz="2800" dirty="0"/>
              <a:t>Narušení  schopnosti právně jednat (postarat se o vlastní záležitosti)</a:t>
            </a:r>
          </a:p>
          <a:p>
            <a:r>
              <a:rPr lang="cs-CZ" sz="2800" dirty="0"/>
              <a:t>Omezení je </a:t>
            </a:r>
            <a:r>
              <a:rPr lang="cs-CZ" sz="2800" u="sng" dirty="0"/>
              <a:t>v zájmu člověka</a:t>
            </a:r>
          </a:p>
          <a:p>
            <a:pPr lvl="1"/>
            <a:r>
              <a:rPr lang="cs-CZ" sz="2800" dirty="0"/>
              <a:t>hrozí mu závažná újma</a:t>
            </a:r>
          </a:p>
          <a:p>
            <a:pPr lvl="1"/>
            <a:r>
              <a:rPr lang="cs-CZ" sz="2800" u="sng" dirty="0"/>
              <a:t>nestačí nebo není možno přijmout mírnější prostředky</a:t>
            </a:r>
          </a:p>
        </p:txBody>
      </p:sp>
    </p:spTree>
    <p:extLst>
      <p:ext uri="{BB962C8B-B14F-4D97-AF65-F5344CB8AC3E}">
        <p14:creationId xmlns:p14="http://schemas.microsoft.com/office/powerpoint/2010/main" val="2318869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715" y="793030"/>
            <a:ext cx="8086635" cy="444643"/>
          </a:xfrm>
        </p:spPr>
        <p:txBody>
          <a:bodyPr>
            <a:noAutofit/>
          </a:bodyPr>
          <a:lstStyle/>
          <a:p>
            <a:r>
              <a:rPr lang="cs-CZ" sz="2800" dirty="0"/>
              <a:t>Rozhodnutí o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cs-CZ" sz="2800" dirty="0"/>
              <a:t>V rozsudku soud vymezí rozsah omezení svéprávnosti, přičemž </a:t>
            </a:r>
            <a:r>
              <a:rPr lang="cs-CZ" sz="2800" u="sng" dirty="0"/>
              <a:t>nelze omezit</a:t>
            </a:r>
            <a:r>
              <a:rPr lang="cs-CZ" sz="2800" dirty="0"/>
              <a:t>: </a:t>
            </a:r>
          </a:p>
          <a:p>
            <a:pPr lvl="3"/>
            <a:r>
              <a:rPr lang="cs-CZ" sz="2800" dirty="0"/>
              <a:t>právní jednání v běžných záležitostech každodenního života</a:t>
            </a:r>
          </a:p>
          <a:p>
            <a:pPr lvl="3"/>
            <a:r>
              <a:rPr lang="cs-CZ" sz="2800" dirty="0"/>
              <a:t>poskytování a přijímání malých nebo obvyklých darů </a:t>
            </a:r>
          </a:p>
          <a:p>
            <a:pPr lvl="1"/>
            <a:r>
              <a:rPr lang="cs-CZ" sz="2800" u="sng" dirty="0"/>
              <a:t>určí dobu omezení</a:t>
            </a:r>
          </a:p>
          <a:p>
            <a:pPr lvl="1"/>
            <a:r>
              <a:rPr lang="cs-CZ" sz="2800" u="sng" dirty="0"/>
              <a:t>jmenuje opatrovníka</a:t>
            </a:r>
          </a:p>
          <a:p>
            <a:r>
              <a:rPr lang="cs-CZ" sz="2800" dirty="0"/>
              <a:t>Možnost prodloužení doby omezení (§ 59)</a:t>
            </a:r>
          </a:p>
        </p:txBody>
      </p:sp>
    </p:spTree>
    <p:extLst>
      <p:ext uri="{BB962C8B-B14F-4D97-AF65-F5344CB8AC3E}">
        <p14:creationId xmlns:p14="http://schemas.microsoft.com/office/powerpoint/2010/main" val="1962094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899592" y="908721"/>
            <a:ext cx="7772400" cy="432048"/>
          </a:xfrm>
        </p:spPr>
        <p:txBody>
          <a:bodyPr/>
          <a:lstStyle/>
          <a:p>
            <a:r>
              <a:rPr lang="cs-CZ" b="1" dirty="0"/>
              <a:t>Zastoupení </a:t>
            </a:r>
            <a:r>
              <a:rPr lang="cs-CZ" dirty="0"/>
              <a:t> - druhy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5412432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smluvní zastoupení (vzniká na základě smlouvy)</a:t>
            </a:r>
            <a:r>
              <a:rPr lang="cs-CZ" dirty="0"/>
              <a:t>, jehož specifickou variantou je prokura</a:t>
            </a:r>
            <a:r>
              <a:rPr lang="cs-CZ" sz="2400" dirty="0"/>
              <a:t>,</a:t>
            </a:r>
          </a:p>
          <a:p>
            <a:pPr>
              <a:defRPr/>
            </a:pPr>
            <a:r>
              <a:rPr lang="cs-CZ" b="1" dirty="0"/>
              <a:t>zákonné zastoupení  (vzniká ex lege)</a:t>
            </a:r>
            <a:endParaRPr lang="cs-CZ" dirty="0"/>
          </a:p>
          <a:p>
            <a:pPr lvl="1">
              <a:defRPr/>
            </a:pPr>
            <a:r>
              <a:rPr lang="cs-CZ" dirty="0"/>
              <a:t>zastoupení nezletilého, který nenabyl plné svéprávnosti</a:t>
            </a:r>
          </a:p>
          <a:p>
            <a:pPr lvl="1">
              <a:defRPr/>
            </a:pPr>
            <a:r>
              <a:rPr lang="cs-CZ" sz="2400" dirty="0"/>
              <a:t>vzájemné zastupování manželů (viz část druhá OZ)</a:t>
            </a:r>
          </a:p>
          <a:p>
            <a:pPr>
              <a:defRPr/>
            </a:pPr>
            <a:r>
              <a:rPr lang="cs-CZ" b="1" dirty="0"/>
              <a:t>Opatrovnictví (vzniká rozhodnutím soudu)</a:t>
            </a:r>
            <a:r>
              <a:rPr lang="cs-CZ" dirty="0"/>
              <a:t>, které se člení na:</a:t>
            </a:r>
          </a:p>
          <a:p>
            <a:pPr lvl="1">
              <a:defRPr/>
            </a:pPr>
            <a:r>
              <a:rPr lang="cs-CZ" sz="2400" dirty="0"/>
              <a:t>opatrovnictví člověka,</a:t>
            </a:r>
          </a:p>
          <a:p>
            <a:pPr lvl="1">
              <a:defRPr/>
            </a:pPr>
            <a:r>
              <a:rPr lang="cs-CZ" sz="2400" dirty="0"/>
              <a:t>opatrovnictví právnické osoby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ACEE7C-A89E-45F5-90DC-D66842E053A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738908"/>
            <a:ext cx="8229600" cy="84974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Ochrana osobnosti – exkurs</a:t>
            </a:r>
            <a:r>
              <a:rPr lang="cs-CZ" altLang="cs-CZ" sz="2800" dirty="0"/>
              <a:t> I.</a:t>
            </a:r>
            <a:endParaRPr lang="cs-CZ" altLang="cs-CZ" sz="2800" b="1" dirty="0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76684" y="1735493"/>
            <a:ext cx="8218487" cy="550506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JEDNOTA LIDSKÉ OSOBNOSTI = JEDNO PRÁVO NA OCHRANU OSOBNOSTI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Garance </a:t>
            </a:r>
            <a:r>
              <a:rPr lang="cs-CZ" sz="1800" u="sng" dirty="0">
                <a:cs typeface="Arial" panose="020B0604020202020204" pitchFamily="34" charset="0"/>
              </a:rPr>
              <a:t>všech</a:t>
            </a:r>
            <a:r>
              <a:rPr lang="cs-CZ" sz="18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800" u="sng" dirty="0">
                <a:cs typeface="Arial" panose="020B0604020202020204" pitchFamily="34" charset="0"/>
              </a:rPr>
              <a:t>odpovědnost za vlastní život (§ 3 odst. 1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Demonstrativní výčet chráněných statků (§ 81 odst. 2 OZ):  </a:t>
            </a:r>
            <a:r>
              <a:rPr lang="cs-CZ" sz="18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u="sng" dirty="0"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Možnosti omezení práva na och</a:t>
            </a:r>
            <a:r>
              <a:rPr lang="cs-CZ" sz="1800" dirty="0"/>
              <a:t>ranu osobnosti – </a:t>
            </a:r>
            <a:r>
              <a:rPr lang="cs-CZ" sz="1800" u="sng" dirty="0"/>
              <a:t>zákonné licence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u="sng" dirty="0"/>
              <a:t>Zvláštní prostředky ochrany osobnosti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u="sng" dirty="0"/>
              <a:t>Náhrada nemajetkové újmy při porušení/ohrožení práva na ochranu osobnosti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48602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56330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/>
              <a:t>Ochrana osobnosti - exkurs II.</a:t>
            </a:r>
            <a:endParaRPr lang="cs-CZ" altLang="cs-CZ" sz="3100" cap="all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u="sng" dirty="0"/>
            </a:br>
            <a:endParaRPr lang="cs-CZ" u="sng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přirozenoprávní koncept - </a:t>
            </a:r>
            <a:r>
              <a:rPr lang="cs-CZ" sz="6000" u="sng" dirty="0"/>
              <a:t>právní osobnost</a:t>
            </a:r>
            <a:r>
              <a:rPr lang="cs-CZ" sz="6000" dirty="0"/>
              <a:t> (subjektivita) je </a:t>
            </a:r>
            <a:r>
              <a:rPr lang="cs-CZ" sz="6000" u="sng" dirty="0"/>
              <a:t>důsledek </a:t>
            </a:r>
            <a:r>
              <a:rPr lang="cs-CZ" sz="6000" dirty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stát člověku osobnost </a:t>
            </a:r>
            <a:r>
              <a:rPr lang="cs-CZ" sz="6000" u="sng" dirty="0"/>
              <a:t>neposkytuje</a:t>
            </a:r>
            <a:r>
              <a:rPr lang="cs-CZ" sz="6000" dirty="0"/>
              <a:t>, ale</a:t>
            </a:r>
            <a:r>
              <a:rPr lang="cs-CZ" sz="6000" u="sng" dirty="0"/>
              <a:t> garantuje (zaručuje) 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VÝKONU PŘIROZENÉHO PRÁVA 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UPLATŇOVÁNÍ 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OCHRANY 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Právo na ochranu osobnosti: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náleží </a:t>
            </a:r>
            <a:r>
              <a:rPr lang="cs-CZ" altLang="cs-CZ" sz="2400" u="sng" dirty="0"/>
              <a:t>nerozlučně a neoddělitelně každému člověku</a:t>
            </a:r>
            <a:r>
              <a:rPr lang="cs-CZ" altLang="cs-CZ" sz="2400" dirty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Je spjato se zásadou, že </a:t>
            </a:r>
            <a:r>
              <a:rPr lang="cs-CZ" altLang="cs-CZ" sz="2400" u="sng" dirty="0"/>
              <a:t>„každý člověk má právo si žít podle svého“, </a:t>
            </a:r>
            <a:r>
              <a:rPr lang="cs-CZ" altLang="cs-CZ" sz="2400" dirty="0"/>
              <a:t>čemuž odpovídá </a:t>
            </a:r>
            <a:r>
              <a:rPr lang="cs-CZ" altLang="cs-CZ" sz="2400" u="sng" dirty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jednotné právo na ochranu osobnosti = </a:t>
            </a:r>
            <a:r>
              <a:rPr lang="cs-CZ" altLang="cs-CZ" sz="3000" b="1" u="sng" dirty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chráněné jsou </a:t>
            </a:r>
            <a:r>
              <a:rPr lang="cs-CZ" altLang="cs-CZ" sz="2400" u="sng" dirty="0"/>
              <a:t>nehmotné statky osobnostní </a:t>
            </a:r>
            <a:r>
              <a:rPr lang="cs-CZ" altLang="cs-CZ" sz="2400" dirty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osobnosti - exkurs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Ochrana jména a příjmení </a:t>
            </a:r>
            <a:r>
              <a:rPr lang="cs-CZ" dirty="0"/>
              <a:t>– zvláštní úprava § 77 a násl.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pseudonymu § 79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Chráněné statky osobnostní (demonstrativní výčet) - § 81 odst. 2 OZ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soukromí, ochrana při zásazích do tělesné integrity, ochrana osob držených ve zdravotnickém zařízení, pietní ochrana, ochrana osobních údajů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osobních údajů – GDPR (Obecné nařízení o ochraně osobních údajů)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500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Přehled výkladu: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pojmy: právní osobnost a svéprávnost</a:t>
            </a:r>
          </a:p>
          <a:p>
            <a:r>
              <a:rPr lang="cs-CZ" dirty="0"/>
              <a:t>Osoby fyzické  (přirozené)</a:t>
            </a:r>
          </a:p>
          <a:p>
            <a:r>
              <a:rPr lang="cs-CZ" dirty="0"/>
              <a:t>Ochrana osobnosti</a:t>
            </a:r>
          </a:p>
          <a:p>
            <a:r>
              <a:rPr lang="cs-CZ" dirty="0"/>
              <a:t>Osoby právnické (uměle vytvořené právní konstrukce)</a:t>
            </a:r>
          </a:p>
          <a:p>
            <a:r>
              <a:rPr lang="cs-CZ" dirty="0"/>
              <a:t>Pojmové a identifikační znaky</a:t>
            </a:r>
          </a:p>
          <a:p>
            <a:r>
              <a:rPr lang="cs-CZ" dirty="0"/>
              <a:t>Systematika právnických osob</a:t>
            </a:r>
          </a:p>
          <a:p>
            <a:r>
              <a:rPr lang="cs-CZ" dirty="0"/>
              <a:t>Právnické osoby v OZ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Ochrana osobnosti – exkurs IV.</a:t>
            </a:r>
            <a:endParaRPr lang="cs-CZ" sz="2800" cap="all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46800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licence (rozšíření)</a:t>
            </a:r>
            <a:r>
              <a:rPr lang="cs-CZ" sz="3100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k ochraně práva nebo jiných chráněných zájmů třetích osob </a:t>
            </a:r>
            <a:r>
              <a:rPr lang="cs-CZ" sz="3100" dirty="0"/>
              <a:t>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úřední licence § </a:t>
            </a:r>
            <a:r>
              <a:rPr lang="cs-CZ" sz="3100" dirty="0"/>
              <a:t>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vystoupí-li někdo veřejně v záležitosti veřejného zájmu § 88 odst. 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nesmí být nepřiměřeným způsobem a v rozporu s</a:t>
            </a:r>
            <a:r>
              <a:rPr lang="cs-CZ" sz="3100" dirty="0"/>
              <a:t>  </a:t>
            </a:r>
            <a:r>
              <a:rPr lang="cs-CZ" sz="3100" b="1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v případě pochybností vykládat restriktivně</a:t>
            </a:r>
            <a:r>
              <a:rPr lang="cs-CZ" sz="3100" dirty="0"/>
              <a:t>  (§ 90 OZ)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musí být vždy zaručena základní ochrana </a:t>
            </a:r>
            <a:r>
              <a:rPr lang="cs-CZ" sz="3100" u="sng" dirty="0"/>
              <a:t>důstojné existence člověka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Kolize práv se řeší testem proporcionality (a takovým způsobem, aby hodnotnější z nich bylo chráněno s minimálním omezením méně hodnotného).</a:t>
            </a:r>
          </a:p>
          <a:p>
            <a:r>
              <a:rPr lang="cs-CZ" sz="2000" b="1" dirty="0"/>
              <a:t>Kritéria dle ÚS (</a:t>
            </a:r>
            <a:r>
              <a:rPr lang="cs-CZ" sz="2000" b="1" dirty="0" err="1"/>
              <a:t>Pl</a:t>
            </a:r>
            <a:r>
              <a:rPr lang="cs-CZ" sz="2000" b="1" dirty="0"/>
              <a:t>. ÚS 4/94):</a:t>
            </a:r>
          </a:p>
          <a:p>
            <a:r>
              <a:rPr lang="cs-CZ" sz="2000" u="sng" dirty="0"/>
              <a:t>kritérium vhodnosti</a:t>
            </a:r>
            <a:r>
              <a:rPr lang="cs-CZ" sz="2000" dirty="0"/>
              <a:t>: soud zkoumá, zdali „institut, omezující určité základní právo, umožňuje dosáhnout stanovený cíl“</a:t>
            </a:r>
          </a:p>
          <a:p>
            <a:r>
              <a:rPr lang="cs-CZ" sz="2000" u="sng" dirty="0"/>
              <a:t>kritérium potřebnosti (nutnosti): </a:t>
            </a:r>
            <a:r>
              <a:rPr lang="cs-CZ" sz="2000" dirty="0"/>
              <a:t>soud zkoumá, zdali by stanoveného cíle nemohlo být dosaženo „jinými opatřeními, umožňujícími dosáhnout stejného cíle, avšak nedotýkajícími se základních práv a svobod“</a:t>
            </a:r>
          </a:p>
          <a:p>
            <a:r>
              <a:rPr lang="cs-CZ" sz="2000" u="sng" dirty="0"/>
              <a:t>kritérium poměřování</a:t>
            </a:r>
            <a:r>
              <a:rPr lang="cs-CZ" sz="2000" dirty="0"/>
              <a:t>: soud porovnává „závažnost obou v kolizi stojících základních práv“, což „spočívá ve zvažování empirických, systémových, kontextových i hodnotových argumentů“.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600" b="1" dirty="0"/>
            </a:br>
            <a:r>
              <a:rPr lang="cs-CZ" altLang="cs-CZ" sz="3100" b="1" dirty="0"/>
              <a:t>PROSTŘEDKY OCHRANY OSOBNOSTI I.</a:t>
            </a:r>
            <a:br>
              <a:rPr lang="cs-CZ" altLang="cs-CZ" sz="3100" b="1" dirty="0"/>
            </a:br>
            <a:r>
              <a:rPr lang="cs-CZ" altLang="cs-CZ" sz="3100" dirty="0"/>
              <a:t>ZVLÁŠTNÍ ŽALOBNÍ NÁROKY (</a:t>
            </a:r>
            <a:r>
              <a:rPr lang="cs-CZ" altLang="cs-CZ" sz="3100" dirty="0" err="1"/>
              <a:t>abs</a:t>
            </a:r>
            <a:r>
              <a:rPr lang="cs-CZ" altLang="cs-CZ" sz="3100" dirty="0"/>
              <a:t>. </a:t>
            </a:r>
            <a:r>
              <a:rPr lang="cs-CZ" altLang="cs-CZ" sz="3100" dirty="0" err="1"/>
              <a:t>pr</a:t>
            </a:r>
            <a:r>
              <a:rPr lang="cs-CZ" altLang="cs-CZ" sz="3100" dirty="0"/>
              <a:t>.)</a:t>
            </a:r>
            <a:endParaRPr lang="cs-CZ" altLang="cs-CZ" sz="3100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u="sng" dirty="0"/>
              <a:t>zdržení se </a:t>
            </a:r>
            <a:r>
              <a:rPr lang="cs-CZ" dirty="0"/>
              <a:t>(upuštění od neoprávněného zásahu – </a:t>
            </a:r>
            <a:r>
              <a:rPr lang="cs-CZ" dirty="0" err="1"/>
              <a:t>negatorní</a:t>
            </a:r>
            <a:r>
              <a:rPr lang="cs-CZ" dirty="0"/>
              <a:t>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odstranění škodlivého následku (restituční) </a:t>
            </a:r>
            <a:r>
              <a:rPr lang="cs-CZ" dirty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/>
              <a:t>PROSTŘEDKY OCHRANY OSOBNOSTI II.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Nárok na náhradu vzniklé nemajetkové újmy (přiměřené zadostiučinění) - § 2956 OZ</a:t>
            </a:r>
          </a:p>
          <a:p>
            <a:endParaRPr lang="cs-CZ" dirty="0"/>
          </a:p>
          <a:p>
            <a:r>
              <a:rPr lang="cs-CZ" dirty="0"/>
              <a:t>Nelze předem vyloučit nebo omezit povinnost k náhradě újmy a přirozených právech - § 2898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náhradu vzniklé majetkové újmy (skutečné škody, ušlého zisku) – 2910 a násl.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vydání bezdůvodného obohacení 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3610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dirty="0"/>
            </a:br>
            <a:br>
              <a:rPr lang="cs-CZ" dirty="0"/>
            </a:br>
            <a:r>
              <a:rPr lang="cs-CZ" sz="3100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925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eaLnBrk="1" hangingPunct="1"/>
            <a:r>
              <a:rPr lang="cs-CZ" u="sng" dirty="0"/>
              <a:t>Jednání za PO je v NOZ chápáno jako zastupování </a:t>
            </a:r>
            <a:r>
              <a:rPr lang="cs-CZ" dirty="0"/>
              <a:t>(§ 161, 162), dobrá víra členů orgánů se přičítá právnické osobě</a:t>
            </a:r>
          </a:p>
          <a:p>
            <a:pPr eaLnBrk="1" hangingPunct="1"/>
            <a:r>
              <a:rPr lang="cs-CZ" dirty="0"/>
              <a:t>Orgány PO za ni </a:t>
            </a:r>
            <a:r>
              <a:rPr lang="cs-CZ" u="sng" dirty="0"/>
              <a:t>rozhodují a nahrazují její vůli </a:t>
            </a:r>
            <a:r>
              <a:rPr lang="cs-CZ" dirty="0"/>
              <a:t>(§ 151 odst. 1)</a:t>
            </a:r>
          </a:p>
          <a:p>
            <a:pPr eaLnBrk="1" hangingPunct="1"/>
            <a:r>
              <a:rPr lang="cs-CZ" dirty="0"/>
              <a:t>Orgánem PO může být </a:t>
            </a:r>
            <a:r>
              <a:rPr lang="cs-CZ" u="sng" dirty="0"/>
              <a:t>i právnická osoba </a:t>
            </a:r>
            <a:r>
              <a:rPr lang="cs-CZ" dirty="0"/>
              <a:t>(na konci vždy člověk)</a:t>
            </a:r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803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Právnická osoba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20 odst. 1: Právnická osoba je organizovaný útvar, o kterém </a:t>
            </a:r>
            <a:r>
              <a:rPr lang="cs-CZ" u="sng" dirty="0"/>
              <a:t>zákon stanoví</a:t>
            </a:r>
            <a:r>
              <a:rPr lang="cs-CZ" dirty="0"/>
              <a:t>, že má  právní osobnost, nebo jehož právní osobnost </a:t>
            </a:r>
            <a:r>
              <a:rPr lang="cs-CZ" u="sng" dirty="0"/>
              <a:t>zákon uzná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§ 22 odst. 2: PO v postavení jako </a:t>
            </a:r>
            <a:r>
              <a:rPr lang="cs-CZ" u="sng" dirty="0"/>
              <a:t>osoba blízká </a:t>
            </a:r>
            <a:r>
              <a:rPr lang="cs-CZ" dirty="0"/>
              <a:t>, promítnutí judikatury do textu zákona</a:t>
            </a:r>
          </a:p>
          <a:p>
            <a:pPr marL="0" indent="0">
              <a:buNone/>
            </a:pPr>
            <a:r>
              <a:rPr lang="cs-CZ" dirty="0"/>
              <a:t>(právnická osoba </a:t>
            </a:r>
            <a:r>
              <a:rPr lang="cs-CZ" u="sng" dirty="0"/>
              <a:t>není osoba blízká</a:t>
            </a:r>
            <a:r>
              <a:rPr lang="cs-CZ" dirty="0"/>
              <a:t>!!!)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400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20 odst. 2: „Právnické osoby veřejného práva podléhají zákonům, podle nichž byly zřízeny; stanovení občanského zákoníku se </a:t>
            </a:r>
            <a:r>
              <a:rPr lang="cs-CZ" sz="2400" u="sng" dirty="0"/>
              <a:t>použijí jen tehdy, slučuje-li se o s jejich povahou.“</a:t>
            </a:r>
          </a:p>
          <a:p>
            <a:r>
              <a:rPr lang="cs-CZ" sz="2400" dirty="0"/>
              <a:t>§ 3029/ 2: nestanoví-li NOZ jinak, </a:t>
            </a:r>
            <a:r>
              <a:rPr lang="cs-CZ" sz="2400" u="sng" dirty="0"/>
              <a:t>nejsou dotčena ustanovení právních předpisů z oboru práva veřejného</a:t>
            </a:r>
            <a:r>
              <a:rPr lang="cs-CZ" sz="2400" dirty="0"/>
              <a:t>, jakožto i ustanovení jiných právních předpisů upravujících zvláštní soukromá práva.</a:t>
            </a:r>
          </a:p>
          <a:p>
            <a:r>
              <a:rPr lang="cs-CZ" sz="2400" dirty="0"/>
              <a:t>§ 21: „Stát se v oblasti soukromého práva </a:t>
            </a:r>
            <a:r>
              <a:rPr lang="cs-CZ" sz="2400" u="sng" dirty="0"/>
              <a:t>považuje za právnickou osobu</a:t>
            </a:r>
            <a:r>
              <a:rPr lang="cs-CZ" sz="2400" dirty="0"/>
              <a:t>. Jiný právní předpis stanoví, jak stát právně jedná.“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054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72400" cy="50165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 Pojmové a identifikační znaky právnické osoby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3239"/>
            <a:ext cx="7772921" cy="432005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800" dirty="0"/>
              <a:t>Typologie právnických osob v občanském zákoníku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násl.)ú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3129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Ustavení právnické osoby (§ 122 a násl.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fontScale="92500"/>
          </a:bodyPr>
          <a:lstStyle/>
          <a:p>
            <a:pPr lvl="1"/>
            <a:r>
              <a:rPr lang="cs-CZ" sz="2400" u="sng" dirty="0"/>
              <a:t>zakladatelské právní jednání </a:t>
            </a:r>
            <a:r>
              <a:rPr lang="cs-CZ" sz="2400" dirty="0"/>
              <a:t>– min. obsahu (§ 123) </a:t>
            </a:r>
          </a:p>
          <a:p>
            <a:pPr lvl="1">
              <a:buNone/>
            </a:pPr>
            <a:r>
              <a:rPr lang="cs-CZ" sz="2400" dirty="0"/>
              <a:t>Obecné: název, sídlo, předmět, statutární orgán a určí, kdo jsou jeho první členové (lex </a:t>
            </a:r>
            <a:r>
              <a:rPr lang="cs-CZ" sz="2400" dirty="0" err="1"/>
              <a:t>specialis</a:t>
            </a:r>
            <a:r>
              <a:rPr lang="cs-CZ" sz="2400" dirty="0"/>
              <a:t> zejména ZOK)</a:t>
            </a:r>
          </a:p>
          <a:p>
            <a:pPr lvl="2"/>
            <a:r>
              <a:rPr lang="cs-CZ" sz="2400" dirty="0"/>
              <a:t>přijetí stanov nebo uzavření jiné smlouvy (více osob) - § 125</a:t>
            </a:r>
          </a:p>
          <a:p>
            <a:pPr lvl="2"/>
            <a:r>
              <a:rPr lang="cs-CZ" sz="2400" dirty="0"/>
              <a:t>zakladatelská listina (když to připustí zákon – 1 osoba  - nadace, jednočlenná obchodní společnost)</a:t>
            </a:r>
          </a:p>
          <a:p>
            <a:pPr lvl="2"/>
            <a:r>
              <a:rPr lang="cs-CZ" sz="2400" dirty="0"/>
              <a:t>ZOK - pravidla doplňuje, modifikuje</a:t>
            </a:r>
          </a:p>
          <a:p>
            <a:pPr lvl="1"/>
            <a:r>
              <a:rPr lang="cs-CZ" sz="2400" dirty="0"/>
              <a:t>Zákon (ČT, ČTK, VZP, AK ČR)</a:t>
            </a:r>
          </a:p>
          <a:p>
            <a:pPr lvl="1"/>
            <a:r>
              <a:rPr lang="cs-CZ" sz="2400" dirty="0"/>
              <a:t>jiný způsob stanovený jiným předpisem (§ 122) 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Pojem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Právní osobnost</a:t>
            </a:r>
          </a:p>
          <a:p>
            <a:pPr lvl="1"/>
            <a:r>
              <a:rPr lang="cs-CZ" sz="2400" dirty="0"/>
              <a:t>způsobilost mít v mezích právního řádu práva a povinnosti, tj. právní subjektivita</a:t>
            </a:r>
          </a:p>
          <a:p>
            <a:pPr lvl="1"/>
            <a:r>
              <a:rPr lang="cs-CZ" sz="2400" dirty="0"/>
              <a:t>nelze se jí vzdát</a:t>
            </a:r>
          </a:p>
          <a:p>
            <a:pPr lvl="1">
              <a:buNone/>
            </a:pPr>
            <a:endParaRPr lang="cs-CZ" sz="2400" dirty="0"/>
          </a:p>
          <a:p>
            <a:r>
              <a:rPr lang="cs-CZ" sz="2400" dirty="0"/>
              <a:t>Práva a povinnosti může mít a vykonávat </a:t>
            </a:r>
            <a:r>
              <a:rPr lang="cs-CZ" sz="2400" b="1" dirty="0"/>
              <a:t>jen osoba </a:t>
            </a:r>
            <a:r>
              <a:rPr lang="cs-CZ" sz="2400" dirty="0"/>
              <a:t>(FO, PO)</a:t>
            </a:r>
          </a:p>
          <a:p>
            <a:pPr lvl="1"/>
            <a:r>
              <a:rPr lang="cs-CZ" sz="2400" dirty="0"/>
              <a:t>práva a povinnosti zřízené (uložené) něčemu, co není osobou, se osobám přičítají, např.:</a:t>
            </a:r>
          </a:p>
          <a:p>
            <a:pPr lvl="2"/>
            <a:r>
              <a:rPr lang="cs-CZ" sz="2400" dirty="0"/>
              <a:t>darování zvířeti</a:t>
            </a:r>
          </a:p>
          <a:p>
            <a:pPr lvl="2"/>
            <a:r>
              <a:rPr lang="cs-CZ" sz="2400" dirty="0"/>
              <a:t>uložení pokuty firmě</a:t>
            </a:r>
          </a:p>
        </p:txBody>
      </p:sp>
    </p:spTree>
    <p:extLst>
      <p:ext uri="{BB962C8B-B14F-4D97-AF65-F5344CB8AC3E}">
        <p14:creationId xmlns:p14="http://schemas.microsoft.com/office/powerpoint/2010/main" val="368044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54603"/>
            <a:ext cx="8086635" cy="638788"/>
          </a:xfrm>
        </p:spPr>
        <p:txBody>
          <a:bodyPr>
            <a:normAutofit/>
          </a:bodyPr>
          <a:lstStyle/>
          <a:p>
            <a:r>
              <a:rPr lang="cs-CZ" dirty="0"/>
              <a:t>Vznik právnické osoby § 126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428736"/>
            <a:ext cx="7886776" cy="531221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Pravidlem </a:t>
            </a:r>
            <a:r>
              <a:rPr lang="cs-CZ" u="sng" dirty="0"/>
              <a:t>registrační princip; vznik dnem zápisu do veřejného rejstříku </a:t>
            </a:r>
          </a:p>
          <a:p>
            <a:pPr>
              <a:buFontTx/>
              <a:buChar char="-"/>
            </a:pPr>
            <a:r>
              <a:rPr lang="cs-CZ" dirty="0"/>
              <a:t>výjimky:</a:t>
            </a:r>
          </a:p>
          <a:p>
            <a:pPr lvl="1">
              <a:buFontTx/>
              <a:buChar char="-"/>
            </a:pPr>
            <a:r>
              <a:rPr lang="cs-CZ" dirty="0"/>
              <a:t>vznik zákonem (účinností stanovením dne pozdějšího)</a:t>
            </a:r>
          </a:p>
          <a:p>
            <a:pPr lvl="1">
              <a:buFontTx/>
              <a:buChar char="-"/>
            </a:pPr>
            <a:r>
              <a:rPr lang="cs-CZ" dirty="0"/>
              <a:t>zákonné výjimky (odborové organizace § 3025/2 – </a:t>
            </a:r>
            <a:r>
              <a:rPr lang="cs-CZ" u="sng" dirty="0"/>
              <a:t>princip evidenční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- v zákonem stanovených případech </a:t>
            </a:r>
            <a:r>
              <a:rPr lang="cs-CZ" u="sng" dirty="0"/>
              <a:t>i princip koncesní </a:t>
            </a:r>
          </a:p>
          <a:p>
            <a:pPr marL="0" indent="0">
              <a:buNone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</a:pPr>
            <a:r>
              <a:rPr lang="cs-CZ" dirty="0"/>
              <a:t> se </a:t>
            </a:r>
            <a:r>
              <a:rPr lang="cs-CZ" u="sng" dirty="0"/>
              <a:t>nelze domáhat určení, že nevznikla </a:t>
            </a:r>
            <a:r>
              <a:rPr lang="cs-CZ" dirty="0"/>
              <a:t>(ochrana práv 3 osob - § 128)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01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REJSTŘÍKY – OZ, </a:t>
            </a:r>
            <a:r>
              <a:rPr lang="cs-CZ" dirty="0" err="1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/>
              <a:t>Veřejný zájem na transparentnosti PO</a:t>
            </a:r>
          </a:p>
          <a:p>
            <a:pPr marL="342900" lvl="1" indent="-342900"/>
            <a:r>
              <a:rPr lang="cs-CZ" u="sng" dirty="0"/>
              <a:t>Co se zapisuje: min. standard § 120 </a:t>
            </a:r>
          </a:p>
          <a:p>
            <a:pPr marL="342900" lvl="1" indent="-342900"/>
            <a:r>
              <a:rPr lang="cs-CZ" u="sng" dirty="0"/>
              <a:t>Princip materiální i formální publicity</a:t>
            </a:r>
            <a:r>
              <a:rPr lang="cs-CZ" b="1" dirty="0"/>
              <a:t> </a:t>
            </a:r>
            <a:r>
              <a:rPr lang="cs-CZ" dirty="0"/>
              <a:t>(§ 121) </a:t>
            </a:r>
          </a:p>
          <a:p>
            <a:pPr marL="342900" lvl="1" indent="-342900"/>
            <a:r>
              <a:rPr lang="cs-CZ" dirty="0"/>
              <a:t>ZÁKON  č. 304/2013 Sb., O VEŘEJNÝCH REJSTŘÍCÍCH PRÁVNICKÝCH A FYZICKÝCH OSOB A EVIDENCI SVĚŘENSKÝCH FONDŮ(VEŘEJNÉ REJSTŘÍKY (v režimu </a:t>
            </a:r>
            <a:r>
              <a:rPr lang="cs-CZ" dirty="0" err="1"/>
              <a:t>ZoVR</a:t>
            </a:r>
            <a:r>
              <a:rPr lang="cs-CZ" dirty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Společenství vlastníků jednotek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2 EVIDENCE – SKUTEČNÝCH MAJITELŮ A SVĚŘENSKÝCH FONDŮ – NEJSOU VEŘEJNÉ REJSTŘÍKY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41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právnické osoby (§ 168 a násl.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LIKVIDACE – obligatorní postup pro všechny PO</a:t>
            </a:r>
          </a:p>
          <a:p>
            <a:endParaRPr lang="cs-CZ" dirty="0"/>
          </a:p>
          <a:p>
            <a:r>
              <a:rPr lang="cs-CZ" dirty="0"/>
              <a:t>Základní pravidla pro přeměny (u jednotlivých forem v OZ</a:t>
            </a:r>
            <a:r>
              <a:rPr lang="cs-CZ" i="1" dirty="0"/>
              <a:t>, lex </a:t>
            </a:r>
            <a:r>
              <a:rPr lang="cs-CZ" i="1" dirty="0" err="1"/>
              <a:t>specialis</a:t>
            </a:r>
            <a:r>
              <a:rPr lang="cs-CZ" dirty="0"/>
              <a:t> zákon o přeměnách obchodních společností a družstev)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ÚČEL PRÁVNICKÉ OSOBY § 144 a násl.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98663"/>
            <a:ext cx="7772400" cy="4357687"/>
          </a:xfrm>
        </p:spPr>
        <p:txBody>
          <a:bodyPr>
            <a:normAutofit/>
          </a:bodyPr>
          <a:lstStyle/>
          <a:p>
            <a:r>
              <a:rPr lang="cs-CZ" dirty="0"/>
              <a:t>PO lze ustavit ve veřejném i soukromém zájmu (dle hlavní činnosti)</a:t>
            </a:r>
          </a:p>
          <a:p>
            <a:r>
              <a:rPr lang="cs-CZ" dirty="0"/>
              <a:t>Význam pro volbu právní formy</a:t>
            </a:r>
          </a:p>
          <a:p>
            <a:r>
              <a:rPr lang="cs-CZ" dirty="0"/>
              <a:t>u některých PO limity – podnikání atd. </a:t>
            </a:r>
          </a:p>
          <a:p>
            <a:r>
              <a:rPr lang="cs-CZ" dirty="0"/>
              <a:t>§ 145 – zakázané účely</a:t>
            </a:r>
          </a:p>
          <a:p>
            <a:r>
              <a:rPr lang="cs-CZ" dirty="0"/>
              <a:t>Nutno rozlišovat mezi účelem a činností (vztah cíle a prostředku)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196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ORGÁNY PRÁVNICKÉ OSOBY § 151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772400" cy="5157192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§ 151 odst. 1: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 </a:t>
            </a:r>
            <a:r>
              <a:rPr lang="cs-CZ" i="1" dirty="0"/>
              <a:t>„Zákon stanoví, popř. zakladatelské právní jednání určí, jakým způsobem a v jakém rozsahu  členové orgánů právnické osoby </a:t>
            </a:r>
            <a:r>
              <a:rPr lang="cs-CZ" i="1" u="sng" dirty="0"/>
              <a:t>za ni rozhodují a nahrazují její vůli.“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Orgány:</a:t>
            </a:r>
          </a:p>
          <a:p>
            <a:pPr marL="0" indent="0" eaLnBrk="1" hangingPunct="1">
              <a:buNone/>
            </a:pPr>
            <a:r>
              <a:rPr lang="cs-CZ" dirty="0"/>
              <a:t> - statutární a jiné (nejvyšší, kontrolní…)</a:t>
            </a:r>
          </a:p>
          <a:p>
            <a:pPr marL="0" indent="0" eaLnBrk="1" hangingPunct="1">
              <a:buNone/>
            </a:pPr>
            <a:r>
              <a:rPr lang="cs-CZ" dirty="0"/>
              <a:t>- jednočlenné  a kolektivní (§ 152 odst. 1)</a:t>
            </a:r>
          </a:p>
          <a:p>
            <a:pPr marL="0" indent="0" eaLnBrk="1" hangingPunct="1">
              <a:buNone/>
            </a:pPr>
            <a:r>
              <a:rPr lang="cs-CZ" dirty="0"/>
              <a:t>- Volené, jmenované, jinak sestavované</a:t>
            </a:r>
          </a:p>
          <a:p>
            <a:pPr marL="0" indent="0" eaLnBrk="1" hangingPunct="1">
              <a:buNone/>
            </a:pPr>
            <a:r>
              <a:rPr lang="cs-CZ" dirty="0"/>
              <a:t>- </a:t>
            </a:r>
            <a:r>
              <a:rPr lang="cs-CZ" u="sng" dirty="0"/>
              <a:t>„Člen orgánu“ x „člen voleného orgánu“</a:t>
            </a:r>
          </a:p>
          <a:p>
            <a:pPr marL="0" indent="0" eaLnBrk="1" hangingPunct="1">
              <a:buNone/>
            </a:pPr>
            <a:r>
              <a:rPr lang="cs-CZ" dirty="0"/>
              <a:t>- i individuální orgán (předseda) – „člen voleného orgánu“</a:t>
            </a:r>
          </a:p>
          <a:p>
            <a:pPr marL="0" indent="0" eaLnBrk="1" hangingPunct="1">
              <a:buNone/>
            </a:pPr>
            <a:r>
              <a:rPr lang="cs-CZ" u="sng" dirty="0"/>
              <a:t>- členem orgánu může být i právnická osoba § 154 </a:t>
            </a:r>
            <a:r>
              <a:rPr lang="cs-CZ" dirty="0"/>
              <a:t>(</a:t>
            </a:r>
            <a:r>
              <a:rPr lang="cs-CZ" dirty="0" err="1"/>
              <a:t>lex</a:t>
            </a:r>
            <a:r>
              <a:rPr lang="cs-CZ" dirty="0"/>
              <a:t> </a:t>
            </a:r>
            <a:r>
              <a:rPr lang="cs-CZ" dirty="0" err="1"/>
              <a:t>specialis</a:t>
            </a:r>
            <a:r>
              <a:rPr lang="cs-CZ" dirty="0"/>
              <a:t> § 46 odst. 3,4 ZOK– ochrana věřitelů)</a:t>
            </a:r>
          </a:p>
          <a:p>
            <a:pPr marL="0" indent="0" eaLnBrk="1" hangingPunct="1">
              <a:buFontTx/>
              <a:buChar char="-"/>
            </a:pPr>
            <a:r>
              <a:rPr lang="cs-CZ" u="sng" dirty="0"/>
              <a:t>Dobrá víra členů orgánů se přičítá PO </a:t>
            </a:r>
            <a:r>
              <a:rPr lang="cs-CZ" dirty="0"/>
              <a:t>(§ 151 odst. 2)</a:t>
            </a:r>
          </a:p>
          <a:p>
            <a:pPr marL="0" indent="0" eaLnBrk="1" hangingPunct="1">
              <a:buFontTx/>
              <a:buChar char="-"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Příkazní smlouva x smlouva o výkonu funkce 59 ZOK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A1FF2-882E-41FB-A522-7176B9F1B881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PÉČE ŘÁDNÉHO HOSPODÁŘE § 159</a:t>
            </a:r>
            <a:br>
              <a:rPr lang="cs-CZ" dirty="0"/>
            </a:br>
            <a:r>
              <a:rPr lang="cs-CZ" dirty="0"/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r>
              <a:rPr lang="cs-CZ" sz="2000" dirty="0"/>
              <a:t> 	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r>
              <a:rPr lang="cs-CZ" sz="2000" dirty="0"/>
              <a:t> 	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6446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/>
              <a:t> </a:t>
            </a:r>
            <a:r>
              <a:rPr lang="cs-CZ" sz="2800" b="1" dirty="0"/>
              <a:t>JEDNÁNÍ ZA PRÁVNICKOU OSOBU § 161-166 OZ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Tx/>
              <a:buChar char="-"/>
            </a:pPr>
            <a:r>
              <a:rPr lang="cs-CZ" dirty="0"/>
              <a:t>Změna koncepčního uchopení – jednání „ZA“ PRÁVNICKOU OSOBU, NIKOLI „JMÉNEM“.</a:t>
            </a:r>
          </a:p>
          <a:p>
            <a:pPr>
              <a:buFontTx/>
              <a:buChar char="-"/>
            </a:pPr>
            <a:r>
              <a:rPr lang="cs-CZ" dirty="0"/>
              <a:t>Kdo zastupuje, dá najevo, co ho k tomu opravňuje, pravidla pro podepisování (§ 161)</a:t>
            </a:r>
          </a:p>
          <a:p>
            <a:pPr eaLnBrk="1" hangingPunct="1">
              <a:buNone/>
            </a:pPr>
            <a:r>
              <a:rPr lang="cs-CZ" dirty="0"/>
              <a:t>Jednání za: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Statutární orgán (§ 163) </a:t>
            </a:r>
            <a:r>
              <a:rPr lang="cs-CZ" u="sng" dirty="0"/>
              <a:t>– tvoří vůli v roli zástupce </a:t>
            </a:r>
            <a:r>
              <a:rPr lang="cs-CZ" dirty="0"/>
              <a:t>(§ 436)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Členové jiných orgánů, zapisovaných do VR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Opatrovník (§165/2)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Zaměstnanci, obdobně člen nebo člen jiného orgánu </a:t>
            </a:r>
            <a:r>
              <a:rPr lang="cs-CZ" u="sng" dirty="0"/>
              <a:t>nezapsaného</a:t>
            </a:r>
            <a:r>
              <a:rPr lang="cs-CZ" dirty="0"/>
              <a:t> do VR 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Smluvní zastoupení – zmocněnec (§ 441 až 449)</a:t>
            </a:r>
          </a:p>
          <a:p>
            <a:pPr eaLnBrk="1" hangingPunct="1">
              <a:buNone/>
            </a:pPr>
            <a:r>
              <a:rPr lang="cs-CZ" dirty="0"/>
              <a:t>				        -  prokurista (§ 450 až 456)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A82417-1D1E-4E2E-B024-AC1CD6FC19B9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44995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§ 167 OZ: podmínky přičitatelnosti deliktu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Právnickou osobu zavazuje :</a:t>
            </a:r>
          </a:p>
          <a:p>
            <a:pPr>
              <a:buNone/>
            </a:pPr>
            <a:r>
              <a:rPr lang="cs-CZ" u="sng" dirty="0"/>
              <a:t>1)protiprávní čin</a:t>
            </a:r>
            <a:r>
              <a:rPr lang="cs-CZ" dirty="0"/>
              <a:t>, kterého se </a:t>
            </a:r>
          </a:p>
          <a:p>
            <a:pPr>
              <a:buNone/>
            </a:pPr>
            <a:r>
              <a:rPr lang="cs-CZ" dirty="0"/>
              <a:t>2)při </a:t>
            </a:r>
            <a:r>
              <a:rPr lang="cs-CZ" u="sng" dirty="0"/>
              <a:t>plnění svých úkolů </a:t>
            </a:r>
          </a:p>
          <a:p>
            <a:pPr>
              <a:buNone/>
            </a:pPr>
            <a:r>
              <a:rPr lang="cs-CZ" dirty="0"/>
              <a:t>3)dopustil a)člen voleného orgánu, </a:t>
            </a:r>
          </a:p>
          <a:p>
            <a:pPr>
              <a:buNone/>
            </a:pPr>
            <a:r>
              <a:rPr lang="cs-CZ" dirty="0"/>
              <a:t>	     </a:t>
            </a:r>
            <a:r>
              <a:rPr lang="cs-CZ" dirty="0">
                <a:latin typeface="Arial" charset="0"/>
              </a:rPr>
              <a:t>	     </a:t>
            </a:r>
            <a:r>
              <a:rPr lang="cs-CZ" dirty="0"/>
              <a:t> b)zaměstnanec nebo </a:t>
            </a:r>
          </a:p>
          <a:p>
            <a:pPr>
              <a:buNone/>
            </a:pPr>
            <a:r>
              <a:rPr lang="cs-CZ" dirty="0"/>
              <a:t>	      </a:t>
            </a:r>
            <a:r>
              <a:rPr lang="cs-CZ" dirty="0">
                <a:latin typeface="Arial" charset="0"/>
              </a:rPr>
              <a:t>      </a:t>
            </a:r>
            <a:r>
              <a:rPr lang="cs-CZ" dirty="0"/>
              <a:t>c)jiný její zástupce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FUNDACE, SPOLKY, ÚSTAVY V OZ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73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831" y="303212"/>
            <a:ext cx="7685461" cy="1325563"/>
          </a:xfrm>
        </p:spPr>
        <p:txBody>
          <a:bodyPr/>
          <a:lstStyle/>
          <a:p>
            <a:pPr eaLnBrk="1" hangingPunct="1"/>
            <a:r>
              <a:rPr lang="cs-CZ" sz="2800" b="1" dirty="0"/>
              <a:t>Osoby fyzické – osoby přirozené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6692" y="202882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Inspirace: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16 ABGB (OZO): Každý člověk má přirozená, již samým rozumem  </a:t>
            </a:r>
            <a:r>
              <a:rPr lang="cs-CZ" sz="2800" dirty="0" err="1"/>
              <a:t>seznatelná</a:t>
            </a:r>
            <a:r>
              <a:rPr lang="cs-CZ" sz="2800" dirty="0"/>
              <a:t> práva, a jest ho tudíž považovati za osobu.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Znění v OZ: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19 OZ: Každý člověk má vrozená, již samotným rozumem a citem poznatelná přirozená práva, a tudíž se považuje za osobu. Zákon stanoví jen meze uplatňování přirozených práv člověka a způsob jejich ochrany.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4627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Koncepční uchopení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OBECNÁ ÚPRAVA PRÁVNICKÝCH OSOB – LEX GENERALIS</a:t>
            </a:r>
          </a:p>
          <a:p>
            <a:r>
              <a:rPr lang="cs-CZ" dirty="0"/>
              <a:t>KORPORACE § 210</a:t>
            </a:r>
          </a:p>
          <a:p>
            <a:pPr>
              <a:buNone/>
            </a:pPr>
            <a:r>
              <a:rPr lang="cs-CZ" dirty="0"/>
              <a:t>- SPOLEK - §214 (zrušuje se zákon č. 83/1990 Sb.) – podrobná dispozitivní úprava</a:t>
            </a:r>
          </a:p>
          <a:p>
            <a:r>
              <a:rPr lang="cs-CZ" dirty="0"/>
              <a:t>FUNDACE - § 303 (zrušuje se zákon č. 227/1997 Sb.)</a:t>
            </a:r>
          </a:p>
          <a:p>
            <a:pPr>
              <a:buNone/>
            </a:pPr>
            <a:r>
              <a:rPr lang="cs-CZ" dirty="0"/>
              <a:t>-NADACE - § 306</a:t>
            </a:r>
          </a:p>
          <a:p>
            <a:pPr>
              <a:buNone/>
            </a:pPr>
            <a:r>
              <a:rPr lang="cs-CZ" dirty="0"/>
              <a:t>-NADAČNÍ FOND - § 394</a:t>
            </a:r>
          </a:p>
          <a:p>
            <a:r>
              <a:rPr lang="cs-CZ" dirty="0"/>
              <a:t>ÚSTAV § 402 – samostatný oddíl 4 – přiblížení k fundacím</a:t>
            </a:r>
          </a:p>
          <a:p>
            <a:r>
              <a:rPr lang="cs-CZ" dirty="0"/>
              <a:t>Zrušuje se zákon č. 248/1995 Sb., o obecně prospěšných společnostech</a:t>
            </a:r>
          </a:p>
          <a:p>
            <a:r>
              <a:rPr lang="cs-CZ" dirty="0"/>
              <a:t>1220 SVJ</a:t>
            </a:r>
          </a:p>
          <a:p>
            <a:r>
              <a:rPr lang="cs-CZ"/>
              <a:t>§ 3025 OO,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714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Sdružení osob (i jednočlenné </a:t>
            </a:r>
            <a:r>
              <a:rPr lang="cs-CZ" dirty="0" err="1"/>
              <a:t>p.o</a:t>
            </a:r>
            <a:r>
              <a:rPr lang="cs-CZ" dirty="0"/>
              <a:t>. –  fikce, že korporace -  pouze, pokud to připustí zákon)</a:t>
            </a:r>
          </a:p>
          <a:p>
            <a:r>
              <a:rPr lang="cs-CZ" dirty="0"/>
              <a:t>SPOLEK – dle DZ obecný typ korporace  X § 3 odst. 1 ZOK (delegace, tedy spíše pro civilní korporace)</a:t>
            </a:r>
          </a:p>
          <a:p>
            <a:r>
              <a:rPr lang="cs-CZ" dirty="0"/>
              <a:t>Obecný princip „chovat se čestně a dodržovat vnitřní řád“ – zákaz zneužití členských práv, </a:t>
            </a:r>
            <a:r>
              <a:rPr lang="cs-CZ" u="sng" dirty="0"/>
              <a:t>tzv. korporační loajalita</a:t>
            </a:r>
          </a:p>
          <a:p>
            <a:r>
              <a:rPr lang="cs-CZ" dirty="0"/>
              <a:t>Možnost autoritativní zrušení soudem</a:t>
            </a:r>
            <a:r>
              <a:rPr lang="cs-CZ" u="sng" dirty="0"/>
              <a:t>, klesne-li počet členů pod zákonem stanovený počet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/>
              <a:t>KONCEPCE:</a:t>
            </a:r>
          </a:p>
          <a:p>
            <a:pPr marL="514350" indent="-514350">
              <a:buNone/>
            </a:pPr>
            <a:r>
              <a:rPr lang="cs-CZ" dirty="0"/>
              <a:t>- Začlenění do OZ, Oddíl 3  - Fundace – značný rozsah cca 300 paragrafů (+ obsáhlá úprava právnických osob)</a:t>
            </a:r>
          </a:p>
          <a:p>
            <a:pPr marL="0" indent="0">
              <a:buFontTx/>
              <a:buChar char="-"/>
            </a:pPr>
            <a:r>
              <a:rPr lang="cs-CZ" u="sng" dirty="0"/>
              <a:t>Oddělení úprava nadací a nadačních fondů</a:t>
            </a:r>
          </a:p>
          <a:p>
            <a:pPr marL="0" indent="0">
              <a:buFontTx/>
              <a:buChar char="-"/>
            </a:pPr>
            <a:r>
              <a:rPr lang="cs-CZ" u="sng" dirty="0"/>
              <a:t>Vyšší respekt vůli zakladatele</a:t>
            </a:r>
            <a:r>
              <a:rPr lang="cs-CZ" dirty="0"/>
              <a:t>, rozšíření účelu</a:t>
            </a:r>
          </a:p>
          <a:p>
            <a:pPr marL="0" indent="0">
              <a:buFontTx/>
              <a:buChar char="-"/>
            </a:pPr>
            <a:r>
              <a:rPr lang="cs-CZ" dirty="0"/>
              <a:t> Inspirován zákonem o nadacích a nadačních fondech (zrušen OZ) ALE!  mnohé jinak, </a:t>
            </a:r>
            <a:r>
              <a:rPr lang="cs-CZ" u="sng" dirty="0"/>
              <a:t>liberalizace</a:t>
            </a:r>
          </a:p>
          <a:p>
            <a:pPr marL="0" indent="0">
              <a:buFontTx/>
              <a:buChar char="-"/>
            </a:pPr>
            <a:r>
              <a:rPr lang="cs-CZ" dirty="0"/>
              <a:t>Rozšíření možné využitelnosti = </a:t>
            </a:r>
            <a:r>
              <a:rPr lang="cs-CZ" u="sng" dirty="0"/>
              <a:t>využití nadačního potenciálu</a:t>
            </a:r>
          </a:p>
          <a:p>
            <a:pPr marL="0" indent="0">
              <a:buFontTx/>
              <a:buChar char="-"/>
            </a:pPr>
            <a:r>
              <a:rPr lang="cs-CZ" u="sng" dirty="0"/>
              <a:t>Funkční podobnost se </a:t>
            </a:r>
            <a:r>
              <a:rPr lang="cs-CZ" u="sng" dirty="0" err="1"/>
              <a:t>svěřenským</a:t>
            </a:r>
            <a:r>
              <a:rPr lang="cs-CZ" u="sng" dirty="0"/>
              <a:t> fondem</a:t>
            </a:r>
          </a:p>
        </p:txBody>
      </p:sp>
    </p:spTree>
    <p:extLst>
      <p:ext uri="{BB962C8B-B14F-4D97-AF65-F5344CB8AC3E}">
        <p14:creationId xmlns:p14="http://schemas.microsoft.com/office/powerpoint/2010/main" val="13570564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(§ 402)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Ústav: právnická osoba ustavená za účelem provozování činnost užitečné společensky nebo hospodářky s využitím své osobní a majetkové složky. </a:t>
            </a:r>
          </a:p>
          <a:p>
            <a:r>
              <a:rPr lang="cs-CZ" dirty="0"/>
              <a:t>Ústav provozuje činnost, jejíž výsledky jsou každému rovnocenně dostupné za podmínek předem stanovených</a:t>
            </a:r>
          </a:p>
          <a:p>
            <a:r>
              <a:rPr lang="cs-CZ" dirty="0"/>
              <a:t>„obdobná použitelnost“ úpravy nadací</a:t>
            </a:r>
          </a:p>
        </p:txBody>
      </p:sp>
    </p:spTree>
    <p:extLst>
      <p:ext uri="{BB962C8B-B14F-4D97-AF65-F5344CB8AC3E}">
        <p14:creationId xmlns:p14="http://schemas.microsoft.com/office/powerpoint/2010/main" val="7583142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prospěšné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Řídí dosavadními předpisy § 3050 OZ</a:t>
            </a:r>
          </a:p>
          <a:p>
            <a:r>
              <a:rPr lang="cs-CZ" dirty="0"/>
              <a:t>Možnost transformace dnešních obecně </a:t>
            </a:r>
          </a:p>
          <a:p>
            <a:pPr marL="0" indent="0">
              <a:buNone/>
            </a:pPr>
            <a:r>
              <a:rPr lang="cs-CZ" dirty="0"/>
              <a:t>prospěšných společností na ústav, nadaci nebo nadační fond</a:t>
            </a:r>
          </a:p>
        </p:txBody>
      </p:sp>
    </p:spTree>
    <p:extLst>
      <p:ext uri="{BB962C8B-B14F-4D97-AF65-F5344CB8AC3E}">
        <p14:creationId xmlns:p14="http://schemas.microsoft.com/office/powerpoint/2010/main" val="30865615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Kontinuita PO - přechodná ustanovení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00808"/>
            <a:ext cx="8258204" cy="4425355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nová zákonná úprava osobního statusu právnických osob dopadá ode dne účinnosti nového zákona i na právní poměry dosud trvající</a:t>
            </a:r>
          </a:p>
          <a:p>
            <a:pPr lvl="0"/>
            <a:r>
              <a:rPr lang="cs-CZ" sz="2400" dirty="0"/>
              <a:t>občanská sdružení, nadace a nadační fondy se ex </a:t>
            </a:r>
            <a:r>
              <a:rPr lang="cs-CZ" sz="2400" dirty="0" err="1"/>
              <a:t>lege</a:t>
            </a:r>
            <a:r>
              <a:rPr lang="cs-CZ" sz="2400" dirty="0"/>
              <a:t> podřizují nové úpravě, ostatní nikoliv</a:t>
            </a:r>
          </a:p>
          <a:p>
            <a:pPr lvl="0"/>
            <a:r>
              <a:rPr lang="cs-CZ" sz="2400" dirty="0"/>
              <a:t>organizační složky sdružení se </a:t>
            </a:r>
            <a:r>
              <a:rPr lang="cs-CZ" dirty="0"/>
              <a:t>staly</a:t>
            </a:r>
            <a:r>
              <a:rPr lang="cs-CZ" sz="2400" dirty="0"/>
              <a:t> pobočnými spolky (§ 3045) </a:t>
            </a:r>
          </a:p>
          <a:p>
            <a:pPr lvl="0"/>
            <a:r>
              <a:rPr lang="cs-CZ" sz="2400" dirty="0"/>
              <a:t> bylo nutno přizpůsobit společenskou smlouvu či statut (§ 3041 odst. 2)</a:t>
            </a:r>
          </a:p>
          <a:p>
            <a:pPr lvl="1"/>
            <a:r>
              <a:rPr lang="cs-CZ" sz="2400" dirty="0"/>
              <a:t>rozpor s kogentním pravidlem – pozbývá závaznost účinností</a:t>
            </a:r>
          </a:p>
          <a:p>
            <a:pPr lvl="1"/>
            <a:r>
              <a:rPr lang="cs-CZ" sz="2400" dirty="0"/>
              <a:t>lhůta 3 roky </a:t>
            </a:r>
            <a:r>
              <a:rPr lang="cs-CZ" sz="2400"/>
              <a:t>k </a:t>
            </a:r>
            <a:r>
              <a:rPr lang="cs-CZ"/>
              <a:t>přizpůsobení</a:t>
            </a:r>
            <a:endParaRPr lang="cs-CZ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DĚKUJI VÁM ZA POZORNOST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33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Počátek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Od </a:t>
            </a:r>
            <a:r>
              <a:rPr lang="cs-CZ" sz="2800" b="1" dirty="0"/>
              <a:t>narození</a:t>
            </a:r>
          </a:p>
          <a:p>
            <a:pPr>
              <a:buNone/>
            </a:pPr>
            <a:endParaRPr lang="cs-CZ" sz="2800" b="1" dirty="0"/>
          </a:p>
          <a:p>
            <a:pPr lvl="1"/>
            <a:r>
              <a:rPr lang="cs-CZ" sz="2400" dirty="0"/>
              <a:t>vypuzení (vynětí) plodu z těla matčina</a:t>
            </a:r>
          </a:p>
          <a:p>
            <a:pPr lvl="1"/>
            <a:r>
              <a:rPr lang="cs-CZ" sz="2400" dirty="0"/>
              <a:t>dítě musí být </a:t>
            </a:r>
            <a:r>
              <a:rPr lang="cs-CZ" sz="2400" b="1" dirty="0"/>
              <a:t>živé</a:t>
            </a:r>
            <a:r>
              <a:rPr lang="cs-CZ" sz="2400" dirty="0"/>
              <a:t>: po narození dýchá nebo projevuje jednu ze známek života (např. srdeční činnost)</a:t>
            </a:r>
          </a:p>
          <a:p>
            <a:pPr lvl="1"/>
            <a:r>
              <a:rPr lang="cs-CZ" sz="2400" dirty="0"/>
              <a:t>v. č. 297/2012 Sb. již neoperuje s váhou ani s dobou života po porodu (dříve viz § 2 v. č. 11/1988 Sb.)</a:t>
            </a:r>
          </a:p>
        </p:txBody>
      </p:sp>
    </p:spTree>
    <p:extLst>
      <p:ext uri="{BB962C8B-B14F-4D97-AF65-F5344CB8AC3E}">
        <p14:creationId xmlns:p14="http://schemas.microsoft.com/office/powerpoint/2010/main" val="343821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/>
              <a:t>Právní status </a:t>
            </a:r>
            <a:r>
              <a:rPr lang="cs-CZ" sz="2800" b="1" dirty="0" err="1"/>
              <a:t>nascitura</a:t>
            </a:r>
            <a:endParaRPr lang="cs-CZ" sz="2800" b="1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28650" y="1723404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LZPS Čl. 6: </a:t>
            </a:r>
            <a:r>
              <a:rPr lang="cs-CZ" sz="2800" dirty="0"/>
              <a:t>„(1)Každý má právo na život. Lidský život </a:t>
            </a:r>
            <a:r>
              <a:rPr lang="cs-CZ" sz="2800" b="1" dirty="0"/>
              <a:t>je hoden ochrany </a:t>
            </a:r>
            <a:r>
              <a:rPr lang="cs-CZ" sz="2800" dirty="0"/>
              <a:t>již před narozením.(2) Nikdo nesmí být zbaven života…….(4) Porušením práv podle tohoto článku není, jestliže byl někdo zbaven života v souvislosti s jednáním, které podle zákona není trestné“.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OZ:</a:t>
            </a:r>
            <a:r>
              <a:rPr lang="cs-CZ" sz="2800" dirty="0"/>
              <a:t>  § 25 „Na počaté dítě se </a:t>
            </a:r>
            <a:r>
              <a:rPr lang="cs-CZ" sz="2800" u="sng" dirty="0"/>
              <a:t>hledí jako na již narozené</a:t>
            </a:r>
            <a:r>
              <a:rPr lang="cs-CZ" sz="2800" dirty="0"/>
              <a:t>, pokud to vyhovuje jeho </a:t>
            </a:r>
            <a:r>
              <a:rPr lang="cs-CZ" sz="2800" b="1" dirty="0"/>
              <a:t>zájmům</a:t>
            </a:r>
            <a:r>
              <a:rPr lang="cs-CZ" sz="2800" dirty="0"/>
              <a:t>. </a:t>
            </a:r>
            <a:r>
              <a:rPr lang="cs-CZ" sz="2800" u="sng" dirty="0"/>
              <a:t>Má se za to</a:t>
            </a:r>
            <a:r>
              <a:rPr lang="cs-CZ" sz="2800" dirty="0"/>
              <a:t>, že se dítě narodilo živé. Nenarodí-li se však živé, </a:t>
            </a:r>
            <a:r>
              <a:rPr lang="cs-CZ" sz="2800" u="sng" dirty="0"/>
              <a:t>hledí se na ně</a:t>
            </a:r>
            <a:r>
              <a:rPr lang="cs-CZ" sz="2800" dirty="0"/>
              <a:t>, jako by nikdy nebylo.„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1800" i="1" dirty="0"/>
              <a:t>(</a:t>
            </a:r>
            <a:r>
              <a:rPr lang="cs-CZ" sz="1800" b="1" i="1" dirty="0"/>
              <a:t>veřejnoprávní režim </a:t>
            </a:r>
            <a:r>
              <a:rPr lang="cs-CZ" sz="1800" i="1" dirty="0"/>
              <a:t>– zákon o umělém přerušení těhotenství, trestní zákoník, azylový zákon) </a:t>
            </a:r>
          </a:p>
        </p:txBody>
      </p:sp>
    </p:spTree>
    <p:extLst>
      <p:ext uri="{BB962C8B-B14F-4D97-AF65-F5344CB8AC3E}">
        <p14:creationId xmlns:p14="http://schemas.microsoft.com/office/powerpoint/2010/main" val="407801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Zánik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dirty="0"/>
              <a:t>Smrtí</a:t>
            </a:r>
            <a:r>
              <a:rPr lang="cs-CZ" sz="2800" dirty="0"/>
              <a:t> člověka:</a:t>
            </a:r>
          </a:p>
          <a:p>
            <a:pPr>
              <a:buNone/>
            </a:pPr>
            <a:endParaRPr lang="cs-CZ" sz="2800" dirty="0"/>
          </a:p>
          <a:p>
            <a:pPr lvl="1"/>
            <a:r>
              <a:rPr lang="cs-CZ" sz="2800" dirty="0"/>
              <a:t>tradičně tzv. </a:t>
            </a:r>
            <a:r>
              <a:rPr lang="cs-CZ" sz="2800" b="1" dirty="0"/>
              <a:t>mozková smrt</a:t>
            </a:r>
            <a:r>
              <a:rPr lang="cs-CZ" sz="2800" dirty="0"/>
              <a:t>, tj. nezvratné změny mozku, v důsledku nichž nastává selhávání funkce a zánik center řídících krevní oběh a dýchání</a:t>
            </a:r>
          </a:p>
          <a:p>
            <a:pPr lvl="1"/>
            <a:r>
              <a:rPr lang="cs-CZ" sz="2800" dirty="0"/>
              <a:t>problém: v jakém stavu je žena, u níž nastala mozková smrt, ale jejíž těhotenství je medicínsky prodlužováno?</a:t>
            </a:r>
          </a:p>
          <a:p>
            <a:pPr lvl="1"/>
            <a:r>
              <a:rPr lang="cs-CZ" sz="2800" dirty="0"/>
              <a:t>nový přístup: </a:t>
            </a:r>
            <a:r>
              <a:rPr lang="cs-CZ" sz="2800" b="1" dirty="0"/>
              <a:t>musí selhat funkce srdeční, dýchací i mozkové</a:t>
            </a:r>
          </a:p>
        </p:txBody>
      </p:sp>
    </p:spTree>
    <p:extLst>
      <p:ext uri="{BB962C8B-B14F-4D97-AF65-F5344CB8AC3E}">
        <p14:creationId xmlns:p14="http://schemas.microsoft.com/office/powerpoint/2010/main" val="40018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Konstatování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Lékařem – ohledání těla, konstatování smrti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Soudním </a:t>
            </a:r>
            <a:r>
              <a:rPr lang="cs-CZ" sz="2800" b="1" dirty="0"/>
              <a:t>prohlášením za mrtvého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důkazu smrti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domněnky smrti</a:t>
            </a:r>
          </a:p>
        </p:txBody>
      </p:sp>
    </p:spTree>
    <p:extLst>
      <p:ext uri="{BB962C8B-B14F-4D97-AF65-F5344CB8AC3E}">
        <p14:creationId xmlns:p14="http://schemas.microsoft.com/office/powerpoint/2010/main" val="67725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pPr lvl="1"/>
            <a:r>
              <a:rPr lang="cs-CZ" sz="2800" dirty="0"/>
              <a:t>způsobilost </a:t>
            </a:r>
            <a:r>
              <a:rPr lang="cs-CZ" sz="2800" u="sng" dirty="0"/>
              <a:t>nabývat</a:t>
            </a:r>
            <a:r>
              <a:rPr lang="cs-CZ" sz="2800" dirty="0"/>
              <a:t> pro sebe </a:t>
            </a:r>
            <a:r>
              <a:rPr lang="cs-CZ" sz="2800" u="sng" dirty="0"/>
              <a:t>vlastním právním jednáním práva a zavazovat se k povinnostem</a:t>
            </a:r>
          </a:p>
          <a:p>
            <a:pPr lvl="1"/>
            <a:r>
              <a:rPr lang="cs-CZ" sz="2800" dirty="0"/>
              <a:t>týká se pouze FO</a:t>
            </a:r>
          </a:p>
          <a:p>
            <a:pPr lvl="1"/>
            <a:r>
              <a:rPr lang="cs-CZ" sz="2800" dirty="0"/>
              <a:t>má 2 složky:</a:t>
            </a:r>
          </a:p>
          <a:p>
            <a:pPr lvl="2"/>
            <a:r>
              <a:rPr lang="cs-CZ" sz="2800" u="sng" dirty="0"/>
              <a:t>rozumovou</a:t>
            </a:r>
            <a:r>
              <a:rPr lang="cs-CZ" sz="2800" dirty="0"/>
              <a:t> (schopnost posoudit následky jednání)</a:t>
            </a:r>
          </a:p>
          <a:p>
            <a:pPr lvl="2"/>
            <a:r>
              <a:rPr lang="cs-CZ" sz="2800" u="sng" dirty="0"/>
              <a:t>volní</a:t>
            </a:r>
            <a:r>
              <a:rPr lang="cs-CZ" sz="2800" dirty="0"/>
              <a:t> (schopnost ovládnout své jednání)</a:t>
            </a:r>
          </a:p>
        </p:txBody>
      </p:sp>
    </p:spTree>
    <p:extLst>
      <p:ext uri="{BB962C8B-B14F-4D97-AF65-F5344CB8AC3E}">
        <p14:creationId xmlns:p14="http://schemas.microsoft.com/office/powerpoint/2010/main" val="781925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18B2CFBF51464C85808D9C101323A9" ma:contentTypeVersion="13" ma:contentTypeDescription="Vytvoří nový dokument" ma:contentTypeScope="" ma:versionID="4b2e1f8597cc4aaeca2f564c136f2fdb">
  <xsd:schema xmlns:xsd="http://www.w3.org/2001/XMLSchema" xmlns:xs="http://www.w3.org/2001/XMLSchema" xmlns:p="http://schemas.microsoft.com/office/2006/metadata/properties" xmlns:ns3="914cc9e3-60a2-4742-b582-55af2e88e024" xmlns:ns4="01cc2f79-20d4-43ae-9a16-22b40702a39b" targetNamespace="http://schemas.microsoft.com/office/2006/metadata/properties" ma:root="true" ma:fieldsID="dc7ba931e5b1e54df8bc2dc02d79fba5" ns3:_="" ns4:_="">
    <xsd:import namespace="914cc9e3-60a2-4742-b582-55af2e88e024"/>
    <xsd:import namespace="01cc2f79-20d4-43ae-9a16-22b40702a39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cc9e3-60a2-4742-b582-55af2e88e0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c2f79-20d4-43ae-9a16-22b40702a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066413-1A91-4C4F-957F-4078A16F9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4cc9e3-60a2-4742-b582-55af2e88e024"/>
    <ds:schemaRef ds:uri="01cc2f79-20d4-43ae-9a16-22b40702a3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67AD4E-ADDD-417C-87C0-984CC874D6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0829E2-DFD6-4279-BFDC-176A220E8D5A}">
  <ds:schemaRefs>
    <ds:schemaRef ds:uri="http://schemas.microsoft.com/office/infopath/2007/PartnerControls"/>
    <ds:schemaRef ds:uri="914cc9e3-60a2-4742-b582-55af2e88e024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01cc2f79-20d4-43ae-9a16-22b40702a39b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3238</Words>
  <Application>Microsoft Office PowerPoint</Application>
  <PresentationFormat>Předvádění na obrazovce (4:3)</PresentationFormat>
  <Paragraphs>402</Paragraphs>
  <Slides>46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Tahoma</vt:lpstr>
      <vt:lpstr>Wingdings</vt:lpstr>
      <vt:lpstr>Prezentace_MU_CZ</vt:lpstr>
      <vt:lpstr> OSOBY V PRÁVNÍM SMYSLU    Prof. JUDr. Kateřina Ronovská, Ph.D.</vt:lpstr>
      <vt:lpstr>Přehled výkladu:</vt:lpstr>
      <vt:lpstr>Pojem právní osobnosti</vt:lpstr>
      <vt:lpstr>Osoby fyzické – osoby přirozené</vt:lpstr>
      <vt:lpstr>Počátek právní osobnosti</vt:lpstr>
      <vt:lpstr>Právní status nascitura</vt:lpstr>
      <vt:lpstr>Zánik právní osobnosti</vt:lpstr>
      <vt:lpstr>Konstatování smrti</vt:lpstr>
      <vt:lpstr>Svéprávnost</vt:lpstr>
      <vt:lpstr>Svéprávnost nezletilých</vt:lpstr>
      <vt:lpstr>Plná svéprávnost</vt:lpstr>
      <vt:lpstr>Přehled podpůrných opatření při neschopnosti zletilého právně jednat</vt:lpstr>
      <vt:lpstr>Omezení svéprávnosti – ultima ratio!</vt:lpstr>
      <vt:lpstr>Rozhodnutí o omezení svéprávnosti</vt:lpstr>
      <vt:lpstr>Zastoupení  - druhy</vt:lpstr>
      <vt:lpstr>Ochrana osobnosti – exkurs I.</vt:lpstr>
      <vt:lpstr>Ochrana osobnosti - exkurs II.</vt:lpstr>
      <vt:lpstr>Právo na ochranu osobnosti:</vt:lpstr>
      <vt:lpstr>Ochrana osobnosti - exkurs III.</vt:lpstr>
      <vt:lpstr>Ochrana osobnosti – exkurs IV.</vt:lpstr>
      <vt:lpstr>TEST PROPORCIONALITY</vt:lpstr>
      <vt:lpstr> PROSTŘEDKY OCHRANY OSOBNOSTI I. ZVLÁŠTNÍ ŽALOBNÍ NÁROKY (abs. pr.)</vt:lpstr>
      <vt:lpstr>PROSTŘEDKY OCHRANY OSOBNOSTI II.  </vt:lpstr>
      <vt:lpstr>  Právní osobnost právnické osoby</vt:lpstr>
      <vt:lpstr>Právnická osoba v OZ</vt:lpstr>
      <vt:lpstr>Právnické osoby veřejného práva a stát</vt:lpstr>
      <vt:lpstr> Pojmové a identifikační znaky právnické osoby </vt:lpstr>
      <vt:lpstr>Typologie právnických osob v občanském zákoníku</vt:lpstr>
      <vt:lpstr>Ustavení právnické osoby (§ 122 a násl. OZ)</vt:lpstr>
      <vt:lpstr>Vznik právnické osoby § 126</vt:lpstr>
      <vt:lpstr>VEŘEJNÉ REJSTŘÍKY – OZ, VeřRej</vt:lpstr>
      <vt:lpstr>Zrušení právnické osoby (§ 168 a násl. OZ)</vt:lpstr>
      <vt:lpstr>ZÁNIK PRÁVNICKÉ OSOBY</vt:lpstr>
      <vt:lpstr>ÚČEL PRÁVNICKÉ OSOBY § 144 a násl.</vt:lpstr>
      <vt:lpstr>ORGÁNY PRÁVNICKÉ OSOBY § 151</vt:lpstr>
      <vt:lpstr>PÉČE ŘÁDNÉHO HOSPODÁŘE § 159 (loajalita, pečlivost, znalost)</vt:lpstr>
      <vt:lpstr> JEDNÁNÍ ZA PRÁVNICKOU OSOBU § 161-166 OZ</vt:lpstr>
      <vt:lpstr>§ 167 OZ: podmínky přičitatelnosti deliktu </vt:lpstr>
      <vt:lpstr>FUNDACE, SPOLKY, ÚSTAVY V OZ </vt:lpstr>
      <vt:lpstr>Koncepční uchopení</vt:lpstr>
      <vt:lpstr>KORPORACE </vt:lpstr>
      <vt:lpstr>FUNDACE</vt:lpstr>
      <vt:lpstr>ÚSTAVY (§ 402)</vt:lpstr>
      <vt:lpstr>Obecně prospěšné společnosti</vt:lpstr>
      <vt:lpstr>Kontinuita PO - přechodná ustanovení OZ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15006</dc:creator>
  <cp:lastModifiedBy>Kateřina Ronovská</cp:lastModifiedBy>
  <cp:revision>38</cp:revision>
  <cp:lastPrinted>1601-01-01T00:00:00Z</cp:lastPrinted>
  <dcterms:created xsi:type="dcterms:W3CDTF">2015-11-23T07:04:47Z</dcterms:created>
  <dcterms:modified xsi:type="dcterms:W3CDTF">2022-03-17T18:44:44Z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0x0101003318B2CFBF51464C85808D9C101323A9</vt:lpwstr>
  </property>
</Properties>
</file>