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5"/>
  </p:notesMasterIdLst>
  <p:handoutMasterIdLst>
    <p:handoutMasterId r:id="rId106"/>
  </p:handoutMasterIdLst>
  <p:sldIdLst>
    <p:sldId id="382" r:id="rId2"/>
    <p:sldId id="257" r:id="rId3"/>
    <p:sldId id="383" r:id="rId4"/>
    <p:sldId id="384" r:id="rId5"/>
    <p:sldId id="375" r:id="rId6"/>
    <p:sldId id="261" r:id="rId7"/>
    <p:sldId id="376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377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378" r:id="rId25"/>
    <p:sldId id="379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380" r:id="rId34"/>
    <p:sldId id="381" r:id="rId35"/>
    <p:sldId id="288" r:id="rId36"/>
    <p:sldId id="289" r:id="rId37"/>
    <p:sldId id="290" r:id="rId38"/>
    <p:sldId id="293" r:id="rId39"/>
    <p:sldId id="291" r:id="rId40"/>
    <p:sldId id="296" r:id="rId41"/>
    <p:sldId id="297" r:id="rId42"/>
    <p:sldId id="294" r:id="rId43"/>
    <p:sldId id="301" r:id="rId44"/>
    <p:sldId id="319" r:id="rId45"/>
    <p:sldId id="298" r:id="rId46"/>
    <p:sldId id="369" r:id="rId47"/>
    <p:sldId id="299" r:id="rId48"/>
    <p:sldId id="300" r:id="rId49"/>
    <p:sldId id="302" r:id="rId50"/>
    <p:sldId id="310" r:id="rId51"/>
    <p:sldId id="308" r:id="rId52"/>
    <p:sldId id="361" r:id="rId53"/>
    <p:sldId id="303" r:id="rId54"/>
    <p:sldId id="305" r:id="rId55"/>
    <p:sldId id="306" r:id="rId56"/>
    <p:sldId id="315" r:id="rId57"/>
    <p:sldId id="345" r:id="rId58"/>
    <p:sldId id="346" r:id="rId59"/>
    <p:sldId id="307" r:id="rId60"/>
    <p:sldId id="316" r:id="rId61"/>
    <p:sldId id="317" r:id="rId62"/>
    <p:sldId id="347" r:id="rId63"/>
    <p:sldId id="351" r:id="rId64"/>
    <p:sldId id="348" r:id="rId65"/>
    <p:sldId id="350" r:id="rId66"/>
    <p:sldId id="349" r:id="rId67"/>
    <p:sldId id="311" r:id="rId68"/>
    <p:sldId id="318" r:id="rId69"/>
    <p:sldId id="321" r:id="rId70"/>
    <p:sldId id="320" r:id="rId71"/>
    <p:sldId id="344" r:id="rId72"/>
    <p:sldId id="314" r:id="rId73"/>
    <p:sldId id="312" r:id="rId74"/>
    <p:sldId id="313" r:id="rId75"/>
    <p:sldId id="322" r:id="rId76"/>
    <p:sldId id="323" r:id="rId77"/>
    <p:sldId id="324" r:id="rId78"/>
    <p:sldId id="325" r:id="rId79"/>
    <p:sldId id="336" r:id="rId80"/>
    <p:sldId id="326" r:id="rId81"/>
    <p:sldId id="327" r:id="rId82"/>
    <p:sldId id="335" r:id="rId83"/>
    <p:sldId id="328" r:id="rId84"/>
    <p:sldId id="337" r:id="rId85"/>
    <p:sldId id="338" r:id="rId86"/>
    <p:sldId id="329" r:id="rId87"/>
    <p:sldId id="330" r:id="rId88"/>
    <p:sldId id="339" r:id="rId89"/>
    <p:sldId id="341" r:id="rId90"/>
    <p:sldId id="331" r:id="rId91"/>
    <p:sldId id="332" r:id="rId92"/>
    <p:sldId id="334" r:id="rId93"/>
    <p:sldId id="343" r:id="rId94"/>
    <p:sldId id="370" r:id="rId95"/>
    <p:sldId id="367" r:id="rId96"/>
    <p:sldId id="368" r:id="rId97"/>
    <p:sldId id="362" r:id="rId98"/>
    <p:sldId id="374" r:id="rId99"/>
    <p:sldId id="371" r:id="rId100"/>
    <p:sldId id="372" r:id="rId101"/>
    <p:sldId id="373" r:id="rId102"/>
    <p:sldId id="366" r:id="rId103"/>
    <p:sldId id="342" r:id="rId104"/>
  </p:sldIdLst>
  <p:sldSz cx="9144000" cy="6858000" type="screen4x3"/>
  <p:notesSz cx="7010400" cy="9296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990000"/>
    <a:srgbClr val="6600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29" autoAdjust="0"/>
    <p:restoredTop sz="98070" autoAdjust="0"/>
  </p:normalViewPr>
  <p:slideViewPr>
    <p:cSldViewPr>
      <p:cViewPr varScale="1">
        <p:scale>
          <a:sx n="131" d="100"/>
          <a:sy n="131" d="100"/>
        </p:scale>
        <p:origin x="71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presProps" Target="presProps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theme" Target="theme/theme1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B70BAA6-3119-44CB-AFB1-846B5A86C0A6}" type="datetimeFigureOut">
              <a:rPr lang="cs-CZ" smtClean="0"/>
              <a:pPr/>
              <a:t>23.5.2018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9C178AF-E4A5-4AE8-B3FE-C28CE095D4B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71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6C58F11-B1AA-4F3F-9F4B-683D50EE7842}" type="datetimeFigureOut">
              <a:rPr lang="cs-CZ" smtClean="0"/>
              <a:pPr/>
              <a:t>23.5.2018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2CC4BCB-239C-4A9B-AB44-7CE72EBE5D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877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C4BCB-239C-4A9B-AB44-7CE72EBE5DB7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811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C4BCB-239C-4A9B-AB44-7CE72EBE5DB7}" type="slidenum">
              <a:rPr lang="cs-CZ" smtClean="0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811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A396-B4F4-423F-8044-B1FA1732C341}" type="datetimeFigureOut">
              <a:rPr lang="cs-CZ" smtClean="0"/>
              <a:pPr/>
              <a:t>23.5.2018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215C-748C-484F-9F9F-A2FC938970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007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A396-B4F4-423F-8044-B1FA1732C341}" type="datetimeFigureOut">
              <a:rPr lang="cs-CZ" smtClean="0"/>
              <a:pPr/>
              <a:t>23.5.2018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215C-748C-484F-9F9F-A2FC938970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216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A396-B4F4-423F-8044-B1FA1732C341}" type="datetimeFigureOut">
              <a:rPr lang="cs-CZ" smtClean="0"/>
              <a:pPr/>
              <a:t>23.5.2018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215C-748C-484F-9F9F-A2FC938970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673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A396-B4F4-423F-8044-B1FA1732C341}" type="datetimeFigureOut">
              <a:rPr lang="cs-CZ" smtClean="0"/>
              <a:pPr/>
              <a:t>23.5.2018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215C-748C-484F-9F9F-A2FC938970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545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A396-B4F4-423F-8044-B1FA1732C341}" type="datetimeFigureOut">
              <a:rPr lang="cs-CZ" smtClean="0"/>
              <a:pPr/>
              <a:t>23.5.2018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215C-748C-484F-9F9F-A2FC938970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883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A396-B4F4-423F-8044-B1FA1732C341}" type="datetimeFigureOut">
              <a:rPr lang="cs-CZ" smtClean="0"/>
              <a:pPr/>
              <a:t>23.5.2018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215C-748C-484F-9F9F-A2FC938970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50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A396-B4F4-423F-8044-B1FA1732C341}" type="datetimeFigureOut">
              <a:rPr lang="cs-CZ" smtClean="0"/>
              <a:pPr/>
              <a:t>23.5.2018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215C-748C-484F-9F9F-A2FC938970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66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A396-B4F4-423F-8044-B1FA1732C341}" type="datetimeFigureOut">
              <a:rPr lang="cs-CZ" smtClean="0"/>
              <a:pPr/>
              <a:t>23.5.2018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215C-748C-484F-9F9F-A2FC938970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613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A396-B4F4-423F-8044-B1FA1732C341}" type="datetimeFigureOut">
              <a:rPr lang="cs-CZ" smtClean="0"/>
              <a:pPr/>
              <a:t>23.5.2018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215C-748C-484F-9F9F-A2FC938970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55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A396-B4F4-423F-8044-B1FA1732C341}" type="datetimeFigureOut">
              <a:rPr lang="cs-CZ" smtClean="0"/>
              <a:pPr/>
              <a:t>23.5.2018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215C-748C-484F-9F9F-A2FC938970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142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A396-B4F4-423F-8044-B1FA1732C341}" type="datetimeFigureOut">
              <a:rPr lang="cs-CZ" smtClean="0"/>
              <a:pPr/>
              <a:t>23.5.2018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215C-748C-484F-9F9F-A2FC938970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7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7A396-B4F4-423F-8044-B1FA1732C341}" type="datetimeFigureOut">
              <a:rPr lang="cs-CZ" smtClean="0"/>
              <a:pPr/>
              <a:t>23.5.2018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5215C-748C-484F-9F9F-A2FC938970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825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hyperlink" Target="http://prestupky.blogspot.cz/2011/08/judikatura-relevantni-pro-prestupkove.html" TargetMode="External"/><Relationship Id="rId2" Type="http://schemas.openxmlformats.org/officeDocument/2006/relationships/hyperlink" Target="http://www.mvcr.cz/clanek/zakon-o-odpovednosti-za-prestupky-a-rizeni-o-nich-ucinny-od-1-7-2017.a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vcr.cz/clanek/spravni-pravo-cislo-6-2017.aspx" TargetMode="External"/><Relationship Id="rId4" Type="http://schemas.openxmlformats.org/officeDocument/2006/relationships/hyperlink" Target="http://prestupky.blogspot.com/" TargetMode="Externa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vcr.cz/soubor/metodicke-doporuceni-prikaz-na-miste-a-nektere-souvisejici-otazky.asp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vcr.cz/clanek/zakon-o-odpovednosti-za-prestupky-a-rizeni-o-nich-ucinny-od-1-7-2017.aspx" TargetMode="Externa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jinepravo.blogspot.cz/2013/09/jan-potmesil-sporne-prestupkove.html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Přestupkové právo od 1.7.2017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i="1" dirty="0" smtClean="0">
                <a:solidFill>
                  <a:schemeClr val="tx1"/>
                </a:solidFill>
              </a:rPr>
              <a:t>Pokroky a nejasnosti </a:t>
            </a:r>
            <a:r>
              <a:rPr lang="cs-CZ" i="1" dirty="0">
                <a:solidFill>
                  <a:schemeClr val="tx1"/>
                </a:solidFill>
              </a:rPr>
              <a:t>nové </a:t>
            </a:r>
            <a:r>
              <a:rPr lang="cs-CZ" i="1" dirty="0" smtClean="0">
                <a:solidFill>
                  <a:schemeClr val="tx1"/>
                </a:solidFill>
              </a:rPr>
              <a:t>úpravy, </a:t>
            </a:r>
            <a:br>
              <a:rPr lang="cs-CZ" i="1" dirty="0" smtClean="0">
                <a:solidFill>
                  <a:schemeClr val="tx1"/>
                </a:solidFill>
              </a:rPr>
            </a:br>
            <a:r>
              <a:rPr lang="cs-CZ" i="1" dirty="0" smtClean="0">
                <a:solidFill>
                  <a:schemeClr val="tx1"/>
                </a:solidFill>
              </a:rPr>
              <a:t>jakož i provedení celým řízením</a:t>
            </a:r>
            <a:br>
              <a:rPr lang="cs-CZ" i="1" dirty="0" smtClean="0">
                <a:solidFill>
                  <a:schemeClr val="tx1"/>
                </a:solidFill>
              </a:rPr>
            </a:br>
            <a:r>
              <a:rPr lang="cs-CZ" i="1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5456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Hromadný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288"/>
              </a:spcAft>
              <a:buFont typeface="Arial" charset="0"/>
              <a:buChar char="•"/>
            </a:pPr>
            <a:r>
              <a:rPr lang="cs-CZ" altLang="cs-CZ" dirty="0" smtClean="0">
                <a:solidFill>
                  <a:srgbClr val="0000FF"/>
                </a:solidFill>
                <a:latin typeface="Calibri" pitchFamily="32" charset="0"/>
                <a:cs typeface="Times New Roman" pitchFamily="16" charset="0"/>
              </a:rPr>
              <a:t>Hromadný přestupek </a:t>
            </a:r>
            <a:r>
              <a:rPr lang="cs-CZ" b="1" dirty="0"/>
              <a:t>(§ </a:t>
            </a:r>
            <a:r>
              <a:rPr lang="cs-CZ" b="1" dirty="0" smtClean="0"/>
              <a:t>9)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 </a:t>
            </a:r>
            <a:r>
              <a:rPr lang="cs-CZ" altLang="cs-CZ" i="1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–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pro vznik odpovědnosti zákon požaduje </a:t>
            </a:r>
            <a:r>
              <a:rPr lang="cs-CZ" altLang="cs-CZ" i="1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více útoků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se </a:t>
            </a:r>
            <a:r>
              <a:rPr lang="cs-CZ" altLang="cs-CZ" i="1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společným záměrem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(jednání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spočívající ve vícero útocích vedených společným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záměrem)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– více útoků, které teprve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/>
            </a:r>
            <a:b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</a:b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v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souhrnu zakládají odpovědnost za přestupek</a:t>
            </a:r>
          </a:p>
          <a:p>
            <a:pPr>
              <a:spcAft>
                <a:spcPts val="288"/>
              </a:spcAft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Společný záměr a mnohost útoků znakem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skutkové podstaty</a:t>
            </a:r>
          </a:p>
          <a:p>
            <a:pPr>
              <a:spcAft>
                <a:spcPts val="288"/>
              </a:spcAft>
              <a:buFont typeface="Arial" charset="0"/>
              <a:buChar char="•"/>
            </a:pP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Otázkou uplatnění v praxi – OLG uvádí pouze </a:t>
            </a:r>
            <a:r>
              <a:rPr lang="cs-CZ" altLang="cs-CZ" i="1" dirty="0" smtClean="0">
                <a:solidFill>
                  <a:srgbClr val="000000"/>
                </a:solidFill>
                <a:latin typeface="Calibri" pitchFamily="32" charset="0"/>
              </a:rPr>
              <a:t>uskutečňování </a:t>
            </a:r>
            <a:r>
              <a:rPr lang="cs-CZ" altLang="cs-CZ" i="1" dirty="0">
                <a:solidFill>
                  <a:srgbClr val="000000"/>
                </a:solidFill>
                <a:latin typeface="Calibri" pitchFamily="32" charset="0"/>
              </a:rPr>
              <a:t>zlomyslných volání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(§ 119/1/a) zák. č. 127/2005 Sb.)</a:t>
            </a:r>
          </a:p>
          <a:p>
            <a:pPr>
              <a:spcAft>
                <a:spcPts val="288"/>
              </a:spcAft>
              <a:buFont typeface="Arial" charset="0"/>
              <a:buChar char="•"/>
            </a:pP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Jiná jednání, kde spácháno </a:t>
            </a:r>
            <a:r>
              <a:rPr lang="cs-CZ" altLang="cs-CZ" i="1" dirty="0" smtClean="0">
                <a:solidFill>
                  <a:srgbClr val="0000FF"/>
                </a:solidFill>
                <a:latin typeface="Calibri" pitchFamily="32" charset="0"/>
              </a:rPr>
              <a:t>vícero, i různorodých, útoků, vedených společným záměrem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?</a:t>
            </a:r>
            <a:b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 – </a:t>
            </a:r>
            <a:r>
              <a:rPr lang="cs-CZ" altLang="cs-CZ" dirty="0" err="1" smtClean="0">
                <a:solidFill>
                  <a:srgbClr val="000000"/>
                </a:solidFill>
                <a:latin typeface="Calibri" pitchFamily="32" charset="0"/>
              </a:rPr>
              <a:t>stalking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,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coby forma hrubého jednání </a:t>
            </a:r>
            <a:r>
              <a:rPr lang="cs-CZ" altLang="cs-CZ" dirty="0" err="1" smtClean="0">
                <a:solidFill>
                  <a:srgbClr val="000000"/>
                </a:solidFill>
                <a:latin typeface="Calibri" pitchFamily="32" charset="0"/>
              </a:rPr>
              <a:t>sui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cs-CZ" altLang="cs-CZ" dirty="0" err="1" smtClean="0">
                <a:solidFill>
                  <a:srgbClr val="000000"/>
                </a:solidFill>
                <a:latin typeface="Calibri" pitchFamily="32" charset="0"/>
              </a:rPr>
              <a:t>generis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 či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schválností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(</a:t>
            </a:r>
            <a:r>
              <a:rPr lang="cs-CZ" altLang="cs-CZ" i="1" dirty="0" smtClean="0">
                <a:solidFill>
                  <a:srgbClr val="000000"/>
                </a:solidFill>
                <a:latin typeface="Calibri" pitchFamily="32" charset="0"/>
              </a:rPr>
              <a:t>souhrn </a:t>
            </a:r>
            <a:r>
              <a:rPr lang="cs-CZ" altLang="cs-CZ" i="1" dirty="0">
                <a:solidFill>
                  <a:srgbClr val="000000"/>
                </a:solidFill>
                <a:latin typeface="Calibri" pitchFamily="32" charset="0"/>
              </a:rPr>
              <a:t>„drobných“ jednání, </a:t>
            </a:r>
            <a:r>
              <a:rPr lang="cs-CZ" altLang="cs-CZ" i="1" dirty="0" smtClean="0">
                <a:solidFill>
                  <a:srgbClr val="000000"/>
                </a:solidFill>
                <a:latin typeface="Calibri" pitchFamily="32" charset="0"/>
              </a:rPr>
              <a:t>vedených společným záměrem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, a to snahou narušit občanské soužití,</a:t>
            </a:r>
            <a:r>
              <a:rPr lang="cs-CZ" altLang="cs-CZ" i="1" dirty="0" smtClean="0">
                <a:solidFill>
                  <a:srgbClr val="000000"/>
                </a:solidFill>
                <a:latin typeface="Calibri" pitchFamily="32" charset="0"/>
              </a:rPr>
              <a:t> a působících </a:t>
            </a:r>
            <a:r>
              <a:rPr lang="cs-CZ" altLang="cs-CZ" i="1" dirty="0">
                <a:solidFill>
                  <a:srgbClr val="000000"/>
                </a:solidFill>
                <a:latin typeface="Calibri" pitchFamily="32" charset="0"/>
              </a:rPr>
              <a:t>až v součtu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), podobně domácí násilí </a:t>
            </a:r>
            <a:r>
              <a:rPr lang="cs-CZ" altLang="cs-CZ" sz="2900" dirty="0" smtClean="0">
                <a:solidFill>
                  <a:srgbClr val="000000"/>
                </a:solidFill>
                <a:latin typeface="Calibri" pitchFamily="32" charset="0"/>
              </a:rPr>
              <a:t>(</a:t>
            </a:r>
            <a:r>
              <a:rPr lang="cs-CZ" altLang="cs-CZ" sz="2900" dirty="0" err="1" smtClean="0">
                <a:solidFill>
                  <a:srgbClr val="000000"/>
                </a:solidFill>
                <a:latin typeface="Calibri" pitchFamily="32" charset="0"/>
              </a:rPr>
              <a:t>stalking</a:t>
            </a:r>
            <a:r>
              <a:rPr lang="cs-CZ" altLang="cs-CZ" sz="2900" dirty="0" smtClean="0">
                <a:solidFill>
                  <a:srgbClr val="000000"/>
                </a:solidFill>
                <a:latin typeface="Calibri" pitchFamily="32" charset="0"/>
              </a:rPr>
              <a:t> zpravidla jen jeho pokračováním po odchodu od partnera), </a:t>
            </a:r>
            <a:r>
              <a:rPr lang="cs-CZ" altLang="cs-CZ" sz="3100" dirty="0" smtClean="0">
                <a:solidFill>
                  <a:srgbClr val="000000"/>
                </a:solidFill>
                <a:latin typeface="Calibri" pitchFamily="32" charset="0"/>
              </a:rPr>
              <a:t>obdobně též šikana ve škole, na pracovišti</a:t>
            </a:r>
            <a:r>
              <a:rPr lang="cs-CZ" altLang="cs-CZ" sz="2900" dirty="0" smtClean="0">
                <a:solidFill>
                  <a:srgbClr val="000000"/>
                </a:solidFill>
                <a:latin typeface="Calibri" pitchFamily="32" charset="0"/>
              </a:rPr>
              <a:t/>
            </a:r>
            <a:br>
              <a:rPr lang="cs-CZ" altLang="cs-CZ" sz="2900" dirty="0" smtClean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X v praxi se lze setkat s „rozkrájením“ na dílčí, samostatně kvalifikované, útoky (sirka v zámku, jednotlivé </a:t>
            </a:r>
            <a:r>
              <a:rPr lang="cs-CZ" altLang="cs-CZ" dirty="0" err="1" smtClean="0">
                <a:solidFill>
                  <a:srgbClr val="000000"/>
                </a:solidFill>
                <a:latin typeface="Calibri" pitchFamily="32" charset="0"/>
              </a:rPr>
              <a:t>sms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, sledování na ulici, e-maily, natáčení cestou do práce, ulomené zrcátko…)</a:t>
            </a:r>
          </a:p>
        </p:txBody>
      </p:sp>
    </p:spTree>
    <p:extLst>
      <p:ext uri="{BB962C8B-B14F-4D97-AF65-F5344CB8AC3E}">
        <p14:creationId xmlns:p14="http://schemas.microsoft.com/office/powerpoint/2010/main" val="255295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i="1" dirty="0" smtClean="0">
                <a:solidFill>
                  <a:srgbClr val="000000"/>
                </a:solidFill>
                <a:latin typeface="Calibri" pitchFamily="32" charset="0"/>
              </a:rPr>
              <a:t>NOZ </a:t>
            </a:r>
            <a:r>
              <a:rPr lang="cs-CZ" altLang="cs-CZ" i="1" dirty="0">
                <a:solidFill>
                  <a:srgbClr val="000000"/>
                </a:solidFill>
                <a:latin typeface="Calibri" pitchFamily="32" charset="0"/>
              </a:rPr>
              <a:t>a přestupkové právo I</a:t>
            </a:r>
            <a:r>
              <a:rPr lang="cs-CZ" altLang="cs-CZ" i="1" dirty="0" smtClean="0">
                <a:solidFill>
                  <a:srgbClr val="000000"/>
                </a:solidFill>
                <a:latin typeface="Calibri" pitchFamily="32" charset="0"/>
              </a:rPr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97152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450"/>
              </a:spcBef>
              <a:defRPr/>
            </a:pP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§ 8/1/c) ZNP –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přisvojení si cizí věci nálezem nebo jinak bez přivolení oprávněné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osoby..: 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Bef>
                <a:spcPts val="450"/>
              </a:spcBef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§ 1045 NOZ – věc úmyslně opuštěná vlastníkem = nikomu nepatří, lze si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přivlastnit [podobně u nevyzvednutých věcí ze spisu – pokud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ví o tom (vyzván),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že si v dostatečné lhůtě (cca 2 měsíce) může vyzvednout, ale neučiní tak – konkludentní opuštění (lze pak zničit, prodat, předat dál…)]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Bef>
                <a:spcPts val="450"/>
              </a:spcBef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§ 1050/1 NOZ – věc nepatrné hodnoty zanechaná na místě přístupném veřejnosti = věc opuštěná (šrot, drobnosti)</a:t>
            </a:r>
          </a:p>
          <a:p>
            <a:pPr>
              <a:spcBef>
                <a:spcPts val="450"/>
              </a:spcBef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Podrobně viz zápis z KD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OVS MV z 10.6.2014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Bef>
                <a:spcPts val="450"/>
              </a:spcBef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Jinak § 1051 NOZ – presumpce vůle podržet si vlastnické právo, povinnost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vrátit tomu,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kdo ztratil nebo vlastníkovi, jinak předat obci</a:t>
            </a:r>
          </a:p>
          <a:p>
            <a:pPr marL="0" indent="0">
              <a:spcBef>
                <a:spcPts val="450"/>
              </a:spcBef>
              <a:buNone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        Kradené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věci, bazary:</a:t>
            </a:r>
          </a:p>
          <a:p>
            <a:pPr>
              <a:spcBef>
                <a:spcPts val="450"/>
              </a:spcBef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Nabytí vlastnictví od neoprávněného – § 1109, § 1110</a:t>
            </a:r>
          </a:p>
          <a:p>
            <a:pPr>
              <a:spcBef>
                <a:spcPts val="450"/>
              </a:spcBef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§ 1111 – nabytí vlastnictví, jen prokáže-li dobrou víru – nestačí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však,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pokud vlastník prokáže ztrátu, krádež apod. (př. kradený mobil – poškozeným bude původní vlastník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)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61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i="1" dirty="0" smtClean="0">
                <a:solidFill>
                  <a:srgbClr val="000000"/>
                </a:solidFill>
                <a:latin typeface="Calibri" pitchFamily="32" charset="0"/>
              </a:rPr>
              <a:t>NOZ </a:t>
            </a:r>
            <a:r>
              <a:rPr lang="cs-CZ" altLang="cs-CZ" i="1" dirty="0">
                <a:solidFill>
                  <a:srgbClr val="000000"/>
                </a:solidFill>
                <a:latin typeface="Calibri" pitchFamily="32" charset="0"/>
              </a:rPr>
              <a:t>a přestupkové právo </a:t>
            </a:r>
            <a:r>
              <a:rPr lang="cs-CZ" altLang="cs-CZ" i="1" dirty="0" smtClean="0">
                <a:solidFill>
                  <a:srgbClr val="000000"/>
                </a:solidFill>
                <a:latin typeface="Calibri" pitchFamily="32" charset="0"/>
              </a:rPr>
              <a:t>II</a:t>
            </a:r>
            <a:r>
              <a:rPr lang="cs-CZ" altLang="cs-CZ" i="1" dirty="0">
                <a:solidFill>
                  <a:srgbClr val="000000"/>
                </a:solidFill>
                <a:latin typeface="Calibri" pitchFamily="32" charset="0"/>
              </a:rPr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450"/>
              </a:spcBef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Sousedské imise - § 1013 NOZ (odpad, voda, hluk, prach, kouř...) - povinnost zdržet se vnikání v míře nepřiměřené místním poměrům a podstatně omezující užívání; zákaz přímého přívodu imisí na sousední pozemek bez dalšího</a:t>
            </a:r>
          </a:p>
          <a:p>
            <a:pPr>
              <a:spcBef>
                <a:spcPts val="450"/>
              </a:spcBef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Věc/zvíře na cizím pozemku (př. míč, slepice) - § 1014 NOZ – povinnost vydat nebo umožnit si odnést</a:t>
            </a:r>
          </a:p>
          <a:p>
            <a:pPr>
              <a:spcBef>
                <a:spcPts val="450"/>
              </a:spcBef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Plody spadlé k sousedovi – souseda - § 1016/1 NOZ</a:t>
            </a:r>
          </a:p>
          <a:p>
            <a:pPr>
              <a:spcBef>
                <a:spcPts val="450"/>
              </a:spcBef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Kořeny, větve stromu – lze odstranit šetrně a ve vhodnou dobu, pokud vlastník přes žádost v přiměřené době neučinil </a:t>
            </a:r>
            <a:br>
              <a:rPr lang="cs-CZ" altLang="cs-CZ" dirty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a působí to škodu nebo jiné obtíže (…) - § 1016/2 NOZ</a:t>
            </a:r>
          </a:p>
          <a:p>
            <a:pPr>
              <a:spcBef>
                <a:spcPts val="450"/>
              </a:spcBef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Části jiných rostlin – lze šetrně bez dalšího - § 1016/3 NOZ</a:t>
            </a:r>
          </a:p>
          <a:p>
            <a:pPr>
              <a:spcBef>
                <a:spcPts val="450"/>
              </a:spcBef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Dělení věcí: § 496 a násl.; Součást věci: § 505 a násl.;  </a:t>
            </a:r>
          </a:p>
          <a:p>
            <a:pPr>
              <a:spcBef>
                <a:spcPts val="450"/>
              </a:spcBef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Příslušenství věci: § 510 a násl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.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80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640960" cy="5256584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Vetešník, Jemelka</a:t>
            </a:r>
            <a:r>
              <a:rPr lang="cs-CZ" dirty="0"/>
              <a:t>: </a:t>
            </a:r>
            <a:r>
              <a:rPr lang="cs-CZ" dirty="0" smtClean="0"/>
              <a:t>Zákon </a:t>
            </a:r>
            <a:r>
              <a:rPr lang="cs-CZ" dirty="0"/>
              <a:t>o odpovědnosti za přestupky a řízení o nich. Zákon o některých přestupcích. Komentář </a:t>
            </a:r>
            <a:r>
              <a:rPr lang="cs-CZ" dirty="0" err="1" smtClean="0"/>
              <a:t>C.H.Beck</a:t>
            </a:r>
            <a:r>
              <a:rPr lang="cs-CZ" dirty="0"/>
              <a:t>, Praha </a:t>
            </a:r>
            <a:r>
              <a:rPr lang="cs-CZ" dirty="0" smtClean="0"/>
              <a:t>2017</a:t>
            </a:r>
          </a:p>
          <a:p>
            <a:r>
              <a:rPr lang="cs-CZ" dirty="0"/>
              <a:t>Šámal a kol.: Trestní </a:t>
            </a:r>
            <a:r>
              <a:rPr lang="cs-CZ" dirty="0" smtClean="0"/>
              <a:t>zákoník I. Obecná část (§ 1 – 139). Komentář</a:t>
            </a:r>
            <a:r>
              <a:rPr lang="cs-CZ" dirty="0"/>
              <a:t>. 2. </a:t>
            </a:r>
            <a:r>
              <a:rPr lang="cs-CZ" dirty="0" smtClean="0"/>
              <a:t>vydání. </a:t>
            </a:r>
            <a:r>
              <a:rPr lang="cs-CZ" dirty="0" err="1" smtClean="0"/>
              <a:t>C.H.Beck</a:t>
            </a:r>
            <a:r>
              <a:rPr lang="cs-CZ" dirty="0" smtClean="0"/>
              <a:t>, Praha 2012</a:t>
            </a:r>
          </a:p>
          <a:p>
            <a:r>
              <a:rPr lang="cs-CZ" dirty="0" smtClean="0"/>
              <a:t>Potěšil</a:t>
            </a:r>
            <a:r>
              <a:rPr lang="cs-CZ" dirty="0"/>
              <a:t>, Hejč, </a:t>
            </a:r>
            <a:r>
              <a:rPr lang="cs-CZ" dirty="0" err="1"/>
              <a:t>Rigel</a:t>
            </a:r>
            <a:r>
              <a:rPr lang="cs-CZ" dirty="0"/>
              <a:t>, </a:t>
            </a:r>
            <a:r>
              <a:rPr lang="cs-CZ" dirty="0" smtClean="0"/>
              <a:t>Marek: Správní řád. Komentář. </a:t>
            </a:r>
            <a:r>
              <a:rPr lang="cs-CZ" dirty="0" err="1" smtClean="0"/>
              <a:t>C.H.Beck</a:t>
            </a:r>
            <a:r>
              <a:rPr lang="cs-CZ" dirty="0" smtClean="0"/>
              <a:t>, Praha 2015</a:t>
            </a:r>
          </a:p>
          <a:p>
            <a:r>
              <a:rPr lang="cs-CZ" b="1" dirty="0" smtClean="0"/>
              <a:t>Vedral</a:t>
            </a:r>
            <a:r>
              <a:rPr lang="cs-CZ" dirty="0" smtClean="0"/>
              <a:t>: Správní řád. Komentář. II. aktualizované a doplněné vydání. </a:t>
            </a:r>
            <a:r>
              <a:rPr lang="cs-CZ" dirty="0" err="1" smtClean="0"/>
              <a:t>Bova</a:t>
            </a:r>
            <a:r>
              <a:rPr lang="cs-CZ" dirty="0" smtClean="0"/>
              <a:t> Polygon, Praha 2012</a:t>
            </a:r>
            <a:endParaRPr lang="cs-CZ" dirty="0"/>
          </a:p>
          <a:p>
            <a:r>
              <a:rPr lang="cs-CZ" dirty="0" smtClean="0"/>
              <a:t>Jemelka, Pondělíčková, </a:t>
            </a:r>
            <a:r>
              <a:rPr lang="cs-CZ" dirty="0" err="1" smtClean="0"/>
              <a:t>Bohadlo</a:t>
            </a:r>
            <a:r>
              <a:rPr lang="cs-CZ" dirty="0" smtClean="0"/>
              <a:t>: Správní řád. Komentář. 5. vydání. </a:t>
            </a:r>
            <a:r>
              <a:rPr lang="cs-CZ" dirty="0" err="1" smtClean="0"/>
              <a:t>C.H.Beck</a:t>
            </a:r>
            <a:r>
              <a:rPr lang="cs-CZ" dirty="0" smtClean="0"/>
              <a:t>, Praha 2016</a:t>
            </a:r>
          </a:p>
          <a:p>
            <a:r>
              <a:rPr lang="cs-CZ" dirty="0" smtClean="0"/>
              <a:t>Stanoviska </a:t>
            </a:r>
            <a:r>
              <a:rPr lang="cs-CZ" dirty="0"/>
              <a:t>a metodiky </a:t>
            </a:r>
            <a:r>
              <a:rPr lang="cs-CZ" b="1" dirty="0"/>
              <a:t>MV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www.mvcr.cz/clanek/zakon-o-odpovednosti-za-prestupky-a-rizeni-o-nich-ucinny-od-1-7-2017.aspx</a:t>
            </a:r>
            <a:r>
              <a:rPr lang="cs-CZ" dirty="0" smtClean="0"/>
              <a:t> </a:t>
            </a:r>
            <a:endParaRPr lang="cs-CZ" dirty="0"/>
          </a:p>
          <a:p>
            <a:pPr lvl="0"/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Judikatura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: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nssoud.cz, nsoud.cz, nalus.usoud.cz;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  <a:hlinkClick r:id="rId3"/>
              </a:rPr>
              <a:t>http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  <a:ea typeface="Microsoft YaHei" charset="-122"/>
                <a:hlinkClick r:id="rId3"/>
              </a:rPr>
              <a:t>://prestupky.blogspot.cz/2011/08/judikatura-relevantni-pro-prestupkove.html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) </a:t>
            </a:r>
            <a:endParaRPr lang="cs-CZ" altLang="cs-CZ" dirty="0">
              <a:solidFill>
                <a:srgbClr val="000000"/>
              </a:solidFill>
              <a:latin typeface="Calibri" pitchFamily="32" charset="0"/>
              <a:ea typeface="Microsoft YaHei" charset="-122"/>
              <a:hlinkClick r:id="rId4"/>
            </a:endParaRPr>
          </a:p>
          <a:p>
            <a:r>
              <a:rPr lang="cs-CZ" b="1" dirty="0"/>
              <a:t>Kroupová Pavlína</a:t>
            </a:r>
            <a:r>
              <a:rPr lang="cs-CZ" dirty="0"/>
              <a:t>: </a:t>
            </a:r>
            <a:r>
              <a:rPr lang="cs-CZ" dirty="0" smtClean="0"/>
              <a:t>Vzory pro </a:t>
            </a:r>
            <a:r>
              <a:rPr lang="cs-CZ" dirty="0"/>
              <a:t>projednávání některých přestupků </a:t>
            </a:r>
            <a:r>
              <a:rPr lang="cs-CZ" dirty="0" smtClean="0"/>
              <a:t>uvedených </a:t>
            </a:r>
            <a:r>
              <a:rPr lang="cs-CZ" dirty="0"/>
              <a:t>v zák. č. 251/2016 Sb., </a:t>
            </a:r>
            <a:r>
              <a:rPr lang="cs-CZ" dirty="0" smtClean="0"/>
              <a:t>o </a:t>
            </a:r>
            <a:r>
              <a:rPr lang="cs-CZ" dirty="0"/>
              <a:t>některých </a:t>
            </a:r>
            <a:r>
              <a:rPr lang="cs-CZ" dirty="0" smtClean="0"/>
              <a:t>přestupcích (Krajský úřad Libereckého kraje)</a:t>
            </a:r>
          </a:p>
          <a:p>
            <a:r>
              <a:rPr lang="cs-CZ" dirty="0" smtClean="0"/>
              <a:t>Potměšil</a:t>
            </a:r>
            <a:r>
              <a:rPr lang="cs-CZ" dirty="0"/>
              <a:t>, Jamborová: Právo shromažďovací a </a:t>
            </a:r>
            <a:r>
              <a:rPr lang="cs-CZ" dirty="0" smtClean="0"/>
              <a:t>přestupky. In: Správní právo </a:t>
            </a:r>
            <a:br>
              <a:rPr lang="cs-CZ" dirty="0" smtClean="0"/>
            </a:br>
            <a:r>
              <a:rPr lang="cs-CZ" dirty="0" smtClean="0"/>
              <a:t>č. </a:t>
            </a:r>
            <a:r>
              <a:rPr lang="cs-CZ" dirty="0"/>
              <a:t>6/2017 (</a:t>
            </a:r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www.mvcr.cz/</a:t>
            </a:r>
            <a:r>
              <a:rPr lang="cs-CZ" dirty="0" err="1" smtClean="0">
                <a:hlinkClick r:id="rId5"/>
              </a:rPr>
              <a:t>clanek</a:t>
            </a:r>
            <a:r>
              <a:rPr lang="cs-CZ" dirty="0" smtClean="0">
                <a:hlinkClick r:id="rId5"/>
              </a:rPr>
              <a:t>/spravni-pravo-cislo-6-2017.aspx</a:t>
            </a:r>
            <a:r>
              <a:rPr lang="cs-CZ" dirty="0" smtClean="0"/>
              <a:t>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6382773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 defTabSz="449263" fontAlgn="base">
              <a:spcBef>
                <a:spcPct val="0"/>
              </a:spcBef>
              <a:spcAft>
                <a:spcPct val="0"/>
              </a:spcAft>
              <a:buSzPct val="100000"/>
              <a:buNone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Kontakt:</a:t>
            </a:r>
          </a:p>
          <a:p>
            <a:pPr marL="0" lvl="0" indent="0" algn="ctr" defTabSz="449263" fontAlgn="base">
              <a:spcBef>
                <a:spcPct val="0"/>
              </a:spcBef>
              <a:spcAft>
                <a:spcPct val="0"/>
              </a:spcAft>
              <a:buSzPct val="100000"/>
              <a:buNone/>
            </a:pPr>
            <a:endParaRPr lang="cs-CZ" altLang="cs-CZ" sz="1200" b="1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0" lvl="0" indent="0" algn="ctr" defTabSz="449263" fontAlgn="base">
              <a:spcBef>
                <a:spcPct val="0"/>
              </a:spcBef>
              <a:spcAft>
                <a:spcPct val="0"/>
              </a:spcAft>
              <a:buSzPct val="100000"/>
              <a:buNone/>
            </a:pPr>
            <a:endParaRPr lang="cs-CZ" altLang="cs-CZ" sz="1200" b="1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0" lvl="0" indent="0" algn="ctr" defTabSz="449263" fontAlgn="base">
              <a:spcBef>
                <a:spcPct val="0"/>
              </a:spcBef>
              <a:spcAft>
                <a:spcPct val="0"/>
              </a:spcAft>
              <a:buSzPct val="100000"/>
              <a:buNone/>
            </a:pPr>
            <a:endParaRPr lang="cs-CZ" altLang="cs-CZ" sz="1200" b="1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0" lvl="0" indent="0" algn="ctr" defTabSz="449263" fontAlgn="base">
              <a:spcBef>
                <a:spcPct val="0"/>
              </a:spcBef>
              <a:spcAft>
                <a:spcPct val="0"/>
              </a:spcAft>
              <a:buSzPct val="100000"/>
              <a:buNone/>
            </a:pPr>
            <a:r>
              <a:rPr lang="cs-CZ" altLang="cs-CZ" sz="2800" dirty="0">
                <a:solidFill>
                  <a:srgbClr val="000000"/>
                </a:solidFill>
                <a:latin typeface="Segoe Script" pitchFamily="32" charset="0"/>
                <a:ea typeface="Microsoft YaHei" charset="-122"/>
              </a:rPr>
              <a:t>Jan Potměšil</a:t>
            </a:r>
          </a:p>
          <a:p>
            <a:pPr marL="0" lvl="0" indent="0" algn="ctr" defTabSz="449263" fontAlgn="base">
              <a:spcBef>
                <a:spcPct val="0"/>
              </a:spcBef>
              <a:spcAft>
                <a:spcPct val="0"/>
              </a:spcAft>
              <a:buSzPct val="100000"/>
              <a:buNone/>
            </a:pPr>
            <a:endParaRPr lang="cs-CZ" altLang="cs-CZ" sz="12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0" lvl="0" indent="0" algn="ctr" defTabSz="449263" fontAlgn="base">
              <a:spcBef>
                <a:spcPct val="0"/>
              </a:spcBef>
              <a:spcAft>
                <a:spcPct val="0"/>
              </a:spcAft>
              <a:buSzPct val="100000"/>
              <a:buNone/>
            </a:pPr>
            <a:r>
              <a:rPr lang="cs-CZ" altLang="cs-CZ" sz="24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janpotm@gmail.com</a:t>
            </a:r>
          </a:p>
          <a:p>
            <a:pPr marL="0" lvl="0" indent="0" algn="ctr" defTabSz="449263" fontAlgn="base">
              <a:spcBef>
                <a:spcPct val="0"/>
              </a:spcBef>
              <a:spcAft>
                <a:spcPct val="0"/>
              </a:spcAft>
              <a:buSzPct val="100000"/>
              <a:buNone/>
            </a:pPr>
            <a:r>
              <a:rPr lang="cs-CZ" altLang="cs-CZ" sz="24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jan.potmesil@mvcr.cz</a:t>
            </a:r>
            <a:endParaRPr lang="cs-CZ" altLang="cs-CZ" sz="24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0" lvl="0" indent="0" algn="ctr" defTabSz="449263" fontAlgn="base">
              <a:spcBef>
                <a:spcPct val="0"/>
              </a:spcBef>
              <a:spcAft>
                <a:spcPct val="0"/>
              </a:spcAft>
              <a:buSzPct val="100000"/>
              <a:buNone/>
            </a:pPr>
            <a:r>
              <a:rPr lang="cs-CZ" altLang="cs-CZ" sz="24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prestupky.blogspot.cz</a:t>
            </a:r>
            <a:endParaRPr lang="cs-CZ" altLang="cs-CZ" sz="24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0" lvl="0" indent="0" algn="ctr" defTabSz="449263" fontAlgn="base">
              <a:spcBef>
                <a:spcPct val="0"/>
              </a:spcBef>
              <a:spcAft>
                <a:spcPct val="0"/>
              </a:spcAft>
              <a:buSzPct val="100000"/>
              <a:buNone/>
            </a:pPr>
            <a:endParaRPr lang="cs-CZ" altLang="cs-CZ" sz="24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0" lvl="0" indent="0" algn="ctr" defTabSz="449263" fontAlgn="base">
              <a:spcBef>
                <a:spcPct val="0"/>
              </a:spcBef>
              <a:spcAft>
                <a:spcPct val="0"/>
              </a:spcAft>
              <a:buSzPct val="100000"/>
              <a:buNone/>
            </a:pPr>
            <a:endParaRPr lang="cs-CZ" altLang="cs-CZ" sz="24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0" lvl="0" indent="0" algn="ctr" defTabSz="449263" fontAlgn="base">
              <a:spcBef>
                <a:spcPct val="0"/>
              </a:spcBef>
              <a:spcAft>
                <a:spcPct val="0"/>
              </a:spcAft>
              <a:buSzPct val="100000"/>
              <a:buNone/>
            </a:pPr>
            <a:r>
              <a:rPr lang="cs-CZ" altLang="cs-CZ" sz="18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© Jan </a:t>
            </a:r>
            <a:r>
              <a:rPr lang="cs-CZ" altLang="cs-CZ" sz="180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Potměšil </a:t>
            </a:r>
            <a:r>
              <a:rPr lang="cs-CZ" altLang="cs-CZ" sz="180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2018</a:t>
            </a:r>
            <a:endParaRPr lang="cs-CZ" altLang="cs-CZ" sz="18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2233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Autofit/>
          </a:bodyPr>
          <a:lstStyle/>
          <a:p>
            <a:r>
              <a:rPr lang="cs-CZ" sz="3600" dirty="0" smtClean="0"/>
              <a:t>Pachatel, spolupachatel, zvláštní subjekt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2" cy="4968552"/>
          </a:xfrm>
        </p:spPr>
        <p:txBody>
          <a:bodyPr>
            <a:normAutofit fontScale="70000" lnSpcReduction="20000"/>
          </a:bodyPr>
          <a:lstStyle/>
          <a:p>
            <a:r>
              <a:rPr lang="cs-CZ" u="sng" dirty="0"/>
              <a:t>Pachatelem</a:t>
            </a:r>
            <a:r>
              <a:rPr lang="cs-CZ" dirty="0"/>
              <a:t> – FO, PO, FO podnikající</a:t>
            </a:r>
          </a:p>
          <a:p>
            <a:r>
              <a:rPr lang="cs-CZ" u="sng" dirty="0" smtClean="0">
                <a:solidFill>
                  <a:srgbClr val="0000FF"/>
                </a:solidFill>
              </a:rPr>
              <a:t>Spolupachatelství</a:t>
            </a:r>
            <a:r>
              <a:rPr lang="cs-CZ" dirty="0" smtClean="0">
                <a:solidFill>
                  <a:srgbClr val="0000FF"/>
                </a:solidFill>
              </a:rPr>
              <a:t> </a:t>
            </a:r>
            <a:r>
              <a:rPr lang="cs-CZ" b="1" dirty="0" smtClean="0"/>
              <a:t>(§ 11)</a:t>
            </a:r>
            <a:r>
              <a:rPr lang="cs-CZ" dirty="0" smtClean="0"/>
              <a:t> – u dokonaného přestupku i pokusu, odpovědnost každý jako za celý delikt; u FO třeba </a:t>
            </a:r>
            <a:r>
              <a:rPr lang="cs-CZ" i="1" dirty="0" smtClean="0">
                <a:solidFill>
                  <a:srgbClr val="0033CC"/>
                </a:solidFill>
              </a:rPr>
              <a:t>úmyslné</a:t>
            </a:r>
            <a:r>
              <a:rPr lang="cs-CZ" dirty="0" smtClean="0"/>
              <a:t> a </a:t>
            </a:r>
            <a:r>
              <a:rPr lang="cs-CZ" i="1" dirty="0" smtClean="0"/>
              <a:t>společné</a:t>
            </a:r>
            <a:r>
              <a:rPr lang="cs-CZ" dirty="0" smtClean="0"/>
              <a:t> jednání (alespoň nepřímý úmysl, jak ve společném jednání, tak ve sledování cíle; stačí konkludentní dohoda)</a:t>
            </a:r>
          </a:p>
          <a:p>
            <a:r>
              <a:rPr lang="cs-CZ" dirty="0" smtClean="0"/>
              <a:t>Stačí naplnit některý znak skutkové podstaty, příp. </a:t>
            </a:r>
            <a:r>
              <a:rPr lang="cs-CZ" dirty="0"/>
              <a:t>být </a:t>
            </a:r>
            <a:r>
              <a:rPr lang="cs-CZ" dirty="0" smtClean="0"/>
              <a:t>i jen článkem řetězu jednání, která ve svém celku naplňují skutkovou podstatu; není nutná stejná míra zapojení (X jde o kritérium pro trest); </a:t>
            </a:r>
            <a:br>
              <a:rPr lang="cs-CZ" dirty="0" smtClean="0"/>
            </a:br>
            <a:r>
              <a:rPr lang="cs-CZ" dirty="0" smtClean="0"/>
              <a:t>u neodpovědných – mohou být nástrojem (§ 13/2)</a:t>
            </a:r>
          </a:p>
          <a:p>
            <a:r>
              <a:rPr lang="cs-CZ" dirty="0" smtClean="0"/>
              <a:t>(U PO/FO podnikajících se nezkoumá úmysl, </a:t>
            </a:r>
            <a:r>
              <a:rPr lang="cs-CZ" i="1" dirty="0" smtClean="0"/>
              <a:t>společný záměr </a:t>
            </a:r>
            <a:r>
              <a:rPr lang="cs-CZ" dirty="0" smtClean="0"/>
              <a:t>či cíl se dovodí z okolností)</a:t>
            </a:r>
          </a:p>
          <a:p>
            <a:r>
              <a:rPr lang="cs-CZ" i="1" dirty="0" smtClean="0">
                <a:solidFill>
                  <a:srgbClr val="0000FF"/>
                </a:solidFill>
              </a:rPr>
              <a:t>platí pro všechny (!) </a:t>
            </a:r>
            <a:r>
              <a:rPr lang="cs-CZ" i="1" dirty="0">
                <a:solidFill>
                  <a:srgbClr val="0000FF"/>
                </a:solidFill>
              </a:rPr>
              <a:t>přestupky </a:t>
            </a:r>
            <a:endParaRPr lang="cs-CZ" i="1" dirty="0" smtClean="0">
              <a:solidFill>
                <a:srgbClr val="0000FF"/>
              </a:solidFill>
            </a:endParaRPr>
          </a:p>
          <a:p>
            <a:r>
              <a:rPr lang="cs-CZ" u="sng" dirty="0" smtClean="0"/>
              <a:t>Zvláštní subjekt </a:t>
            </a:r>
            <a:r>
              <a:rPr lang="cs-CZ" dirty="0" smtClean="0"/>
              <a:t>přestupku </a:t>
            </a:r>
            <a:r>
              <a:rPr lang="cs-CZ" b="1" dirty="0" smtClean="0"/>
              <a:t>(§ 12) </a:t>
            </a:r>
            <a:r>
              <a:rPr lang="cs-CZ" dirty="0" smtClean="0"/>
              <a:t>– pachatelem i spolupachatelem jen ten, kdo má zvláštní vlastnost, způsobilost, postavení (např. učitel autoškoly); stanoví-li zákon, stačí u spolupachatele, má-li vlastnost jiný spolupachatel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423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Fyzická osoba jako pachatel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256584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(§ 13) </a:t>
            </a:r>
            <a:r>
              <a:rPr lang="cs-CZ" dirty="0" smtClean="0"/>
              <a:t>Pachatel – FO, která zaviněným jednáním naplní znaky přestupku (postačuje nedbalost, nežádá-li zákon úmysl)</a:t>
            </a:r>
          </a:p>
          <a:p>
            <a:r>
              <a:rPr lang="cs-CZ" u="sng" dirty="0" smtClean="0">
                <a:solidFill>
                  <a:srgbClr val="0000FF"/>
                </a:solidFill>
              </a:rPr>
              <a:t>Nepřímý pachatel </a:t>
            </a:r>
            <a:r>
              <a:rPr lang="cs-CZ" dirty="0" smtClean="0"/>
              <a:t>– </a:t>
            </a:r>
            <a:r>
              <a:rPr lang="cs-CZ" dirty="0" smtClean="0">
                <a:solidFill>
                  <a:srgbClr val="0000FF"/>
                </a:solidFill>
              </a:rPr>
              <a:t>využije jako „živý nástroj“ jinou osobu</a:t>
            </a:r>
            <a:r>
              <a:rPr lang="cs-CZ" dirty="0" smtClean="0"/>
              <a:t>, která není odpovědná za přestupek (věk, nepříčetnost; okolnosti vylučující protiprávnost); lze využít i neodpovědnou PO</a:t>
            </a:r>
            <a:br>
              <a:rPr lang="cs-CZ" dirty="0" smtClean="0"/>
            </a:br>
            <a:r>
              <a:rPr lang="cs-CZ" dirty="0" smtClean="0"/>
              <a:t> – </a:t>
            </a:r>
            <a:r>
              <a:rPr lang="cs-CZ" i="1" dirty="0" smtClean="0"/>
              <a:t>výslovně tak řešeno </a:t>
            </a:r>
            <a:r>
              <a:rPr lang="cs-CZ" dirty="0" smtClean="0"/>
              <a:t>např. když rodiče posílají děti krást</a:t>
            </a:r>
          </a:p>
          <a:p>
            <a:r>
              <a:rPr lang="cs-CZ" u="sng" dirty="0" smtClean="0">
                <a:solidFill>
                  <a:srgbClr val="0000FF"/>
                </a:solidFill>
              </a:rPr>
              <a:t>Účastenství</a:t>
            </a:r>
            <a:r>
              <a:rPr lang="cs-CZ" dirty="0" smtClean="0">
                <a:solidFill>
                  <a:srgbClr val="0000FF"/>
                </a:solidFill>
              </a:rPr>
              <a:t> </a:t>
            </a:r>
            <a:r>
              <a:rPr lang="cs-CZ" dirty="0" smtClean="0"/>
              <a:t>– </a:t>
            </a:r>
            <a:r>
              <a:rPr lang="cs-CZ" i="1" dirty="0" smtClean="0"/>
              <a:t>organizátorství</a:t>
            </a:r>
            <a:r>
              <a:rPr lang="cs-CZ" dirty="0" smtClean="0"/>
              <a:t> (zosnoval nebo řídil spáchání), </a:t>
            </a:r>
            <a:r>
              <a:rPr lang="cs-CZ" i="1" dirty="0" smtClean="0"/>
              <a:t>návod</a:t>
            </a:r>
            <a:r>
              <a:rPr lang="cs-CZ" dirty="0" smtClean="0"/>
              <a:t> (vzbudil v jiném rozhodnutí spáchat), </a:t>
            </a:r>
            <a:r>
              <a:rPr lang="cs-CZ" i="1" dirty="0" smtClean="0"/>
              <a:t>pomoc</a:t>
            </a:r>
            <a:r>
              <a:rPr lang="cs-CZ" dirty="0" smtClean="0"/>
              <a:t> (umožnil nebo usnadnil) – trestné, pokud zákon stanoví (stanoví v § 8/1/a) ZNP)</a:t>
            </a:r>
            <a:br>
              <a:rPr lang="cs-CZ" dirty="0" smtClean="0"/>
            </a:br>
            <a:r>
              <a:rPr lang="cs-CZ" dirty="0" smtClean="0"/>
              <a:t>X </a:t>
            </a:r>
            <a:r>
              <a:rPr lang="cs-CZ" i="1" dirty="0" smtClean="0"/>
              <a:t>nedomyšlené , resp. </a:t>
            </a:r>
            <a:r>
              <a:rPr lang="cs-CZ" i="1" dirty="0" smtClean="0">
                <a:solidFill>
                  <a:srgbClr val="0000FF"/>
                </a:solidFill>
              </a:rPr>
              <a:t>nedotažené</a:t>
            </a:r>
            <a:r>
              <a:rPr lang="cs-CZ" i="1" dirty="0" smtClean="0"/>
              <a:t> </a:t>
            </a:r>
            <a:r>
              <a:rPr lang="cs-CZ" dirty="0" smtClean="0"/>
              <a:t>(upraveno u přestupků proti majetku, nikoliv už u speciálních skutkových podstat, např. u vandalství (poškození veřejně prospěšného zařízení dle § 5/1/g) ZNP), nepovoleného kácení dřevin (§ 87/2/e) </a:t>
            </a:r>
            <a:r>
              <a:rPr lang="cs-CZ" dirty="0" err="1" smtClean="0"/>
              <a:t>zák.č</a:t>
            </a:r>
            <a:r>
              <a:rPr lang="cs-CZ" dirty="0" smtClean="0"/>
              <a:t>. 114/1992 Sb.), </a:t>
            </a:r>
            <a:br>
              <a:rPr lang="cs-CZ" dirty="0" smtClean="0"/>
            </a:br>
            <a:r>
              <a:rPr lang="cs-CZ" dirty="0" smtClean="0"/>
              <a:t>resp. dalšího </a:t>
            </a:r>
            <a:r>
              <a:rPr lang="cs-CZ" dirty="0" smtClean="0">
                <a:solidFill>
                  <a:srgbClr val="0000FF"/>
                </a:solidFill>
              </a:rPr>
              <a:t>poškozování či ničení dle jiných ustanovení</a:t>
            </a:r>
            <a:r>
              <a:rPr lang="cs-CZ" dirty="0" smtClean="0"/>
              <a:t>, ač i závažnější</a:t>
            </a:r>
          </a:p>
          <a:p>
            <a:r>
              <a:rPr lang="cs-CZ" dirty="0" smtClean="0"/>
              <a:t>Odpovědnost zákonného zástupce /opatrovníka (§ 14) – jednal-li/měl jednat, odpovídá, a to i když nemá zvláštní vlastnost, již má osoba (př. </a:t>
            </a:r>
            <a:r>
              <a:rPr lang="cs-CZ" dirty="0"/>
              <a:t>d</a:t>
            </a:r>
            <a:r>
              <a:rPr lang="cs-CZ" dirty="0" smtClean="0"/>
              <a:t>ítě – vlastník lesa), za niž odpovídá, pokud zákon vyžaduje zvláštní subjekt</a:t>
            </a:r>
          </a:p>
        </p:txBody>
      </p:sp>
    </p:spTree>
    <p:extLst>
      <p:ext uri="{BB962C8B-B14F-4D97-AF65-F5344CB8AC3E}">
        <p14:creationId xmlns:p14="http://schemas.microsoft.com/office/powerpoint/2010/main" val="88681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568952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Omyl skutkový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u="sng" dirty="0" smtClean="0">
                <a:solidFill>
                  <a:srgbClr val="0000FF"/>
                </a:solidFill>
              </a:rPr>
              <a:t>Skutkový omyl</a:t>
            </a:r>
            <a:r>
              <a:rPr lang="cs-CZ" dirty="0" smtClean="0">
                <a:solidFill>
                  <a:srgbClr val="0000FF"/>
                </a:solidFill>
              </a:rPr>
              <a:t>  </a:t>
            </a:r>
            <a:r>
              <a:rPr lang="cs-CZ" b="1" dirty="0" smtClean="0"/>
              <a:t>(§ 16) </a:t>
            </a:r>
            <a:r>
              <a:rPr lang="cs-CZ" dirty="0" smtClean="0"/>
              <a:t>– vliv na formu zavinění</a:t>
            </a:r>
          </a:p>
          <a:p>
            <a:r>
              <a:rPr lang="cs-CZ" dirty="0" smtClean="0"/>
              <a:t>Neznalost  skutkové okolnosti, která je znakem přestupku, vylučuje úmyslné zavinění; není dotčeno zavinění z nedbalosti </a:t>
            </a:r>
            <a:br>
              <a:rPr lang="cs-CZ" dirty="0" smtClean="0"/>
            </a:br>
            <a:r>
              <a:rPr lang="cs-CZ" dirty="0" smtClean="0"/>
              <a:t>(např. zničení cizí věci v domnění, že jde o věc vlastní, rušení sousedů hlukem „pro zábavu“ v domnění, že ještě není 22 hod.)</a:t>
            </a:r>
          </a:p>
          <a:p>
            <a:r>
              <a:rPr lang="cs-CZ" dirty="0" smtClean="0"/>
              <a:t>Při mylném předpokladu okolností, naplňujících znaky mírnějšího úmyslného přestupku trest za tento mírnější přestupek, nestačí-li nedbalost </a:t>
            </a:r>
          </a:p>
          <a:p>
            <a:r>
              <a:rPr lang="cs-CZ" dirty="0" smtClean="0"/>
              <a:t>Při mylném předpokladu okolností, které znakem přísněji trestného deliktu, postih za pokus tohoto přísnějšího přestupku, je-li trestný</a:t>
            </a:r>
          </a:p>
          <a:p>
            <a:r>
              <a:rPr lang="cs-CZ" dirty="0" smtClean="0"/>
              <a:t>Při mylném předpokladu okolnosti vylučující protiprávnost vyloučen úmysl, </a:t>
            </a:r>
            <a:r>
              <a:rPr lang="cs-CZ" i="1" dirty="0" smtClean="0"/>
              <a:t>není však dotčena nedbalost </a:t>
            </a:r>
            <a:r>
              <a:rPr lang="cs-CZ" dirty="0" smtClean="0"/>
              <a:t>(např. zranění druhého v domnění, že přišel útočit a je třeba se mu bránit/zaútočit první)</a:t>
            </a:r>
          </a:p>
          <a:p>
            <a:r>
              <a:rPr lang="cs-CZ" dirty="0" smtClean="0"/>
              <a:t>Nejspíš ale omezená aplikovatelnost v praxi…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357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52128"/>
          </a:xfrm>
        </p:spPr>
        <p:txBody>
          <a:bodyPr/>
          <a:lstStyle/>
          <a:p>
            <a:r>
              <a:rPr lang="cs-CZ" dirty="0" smtClean="0"/>
              <a:t>Omyl právní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70000" lnSpcReduction="20000"/>
          </a:bodyPr>
          <a:lstStyle/>
          <a:p>
            <a:r>
              <a:rPr lang="cs-CZ" u="sng" dirty="0">
                <a:solidFill>
                  <a:srgbClr val="0000FF"/>
                </a:solidFill>
              </a:rPr>
              <a:t>Právní omyl</a:t>
            </a:r>
            <a:r>
              <a:rPr lang="cs-CZ" b="1" dirty="0">
                <a:solidFill>
                  <a:srgbClr val="0000FF"/>
                </a:solidFill>
              </a:rPr>
              <a:t> </a:t>
            </a:r>
            <a:r>
              <a:rPr lang="cs-CZ" b="1" dirty="0"/>
              <a:t>(17) </a:t>
            </a:r>
            <a:r>
              <a:rPr lang="cs-CZ" dirty="0"/>
              <a:t>– vylučuje </a:t>
            </a:r>
            <a:r>
              <a:rPr lang="cs-CZ" dirty="0" smtClean="0"/>
              <a:t>zavinění</a:t>
            </a:r>
          </a:p>
          <a:p>
            <a:r>
              <a:rPr lang="cs-CZ" dirty="0" smtClean="0"/>
              <a:t>neví-li, že je čin protiprávní, a omylu se </a:t>
            </a:r>
            <a:r>
              <a:rPr lang="cs-CZ" i="1" dirty="0" smtClean="0"/>
              <a:t>nemohl</a:t>
            </a:r>
            <a:r>
              <a:rPr lang="cs-CZ" dirty="0" smtClean="0"/>
              <a:t> vyvarovat, nejedná zaviněně - „</a:t>
            </a:r>
            <a:r>
              <a:rPr lang="cs-CZ" i="1" dirty="0" smtClean="0"/>
              <a:t>omluvitelný omyl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X </a:t>
            </a:r>
            <a:r>
              <a:rPr lang="cs-CZ" i="1" dirty="0"/>
              <a:t>mohl</a:t>
            </a:r>
            <a:r>
              <a:rPr lang="cs-CZ" dirty="0"/>
              <a:t> se vyvarovat, pokud měl povinnost vědět (pro zaměstnání, na základě zákona, rozhodnutí, smlouvy, postavení, povolání, funkce…) nebo byla-li protiprávnost bez zřejmých obtíží rozpoznatelná – „</a:t>
            </a:r>
            <a:r>
              <a:rPr lang="cs-CZ" i="1" dirty="0"/>
              <a:t>neomluvitelný omyl</a:t>
            </a:r>
            <a:r>
              <a:rPr lang="cs-CZ" dirty="0" smtClean="0"/>
              <a:t>“  </a:t>
            </a:r>
          </a:p>
          <a:p>
            <a:r>
              <a:rPr lang="cs-CZ" dirty="0" smtClean="0"/>
              <a:t>zásadně </a:t>
            </a:r>
            <a:r>
              <a:rPr lang="cs-CZ" i="1" dirty="0">
                <a:solidFill>
                  <a:srgbClr val="0000FF"/>
                </a:solidFill>
              </a:rPr>
              <a:t>neomlouvá</a:t>
            </a:r>
            <a:r>
              <a:rPr lang="cs-CZ" dirty="0">
                <a:solidFill>
                  <a:srgbClr val="0000FF"/>
                </a:solidFill>
              </a:rPr>
              <a:t> neznalost </a:t>
            </a:r>
            <a:r>
              <a:rPr lang="cs-CZ" dirty="0"/>
              <a:t>základních </a:t>
            </a:r>
            <a:r>
              <a:rPr lang="cs-CZ" dirty="0">
                <a:solidFill>
                  <a:srgbClr val="0000FF"/>
                </a:solidFill>
              </a:rPr>
              <a:t>norem </a:t>
            </a:r>
            <a:r>
              <a:rPr lang="cs-CZ" dirty="0" smtClean="0">
                <a:solidFill>
                  <a:srgbClr val="0000FF"/>
                </a:solidFill>
              </a:rPr>
              <a:t>trestního práva </a:t>
            </a:r>
            <a:r>
              <a:rPr lang="cs-CZ" dirty="0" smtClean="0"/>
              <a:t>– co správní právo trestní? neomlouvá neznalost 10.000 přestupků..?</a:t>
            </a:r>
          </a:p>
          <a:p>
            <a:r>
              <a:rPr lang="cs-CZ" dirty="0"/>
              <a:t>zásadně </a:t>
            </a:r>
            <a:r>
              <a:rPr lang="cs-CZ" i="1" dirty="0"/>
              <a:t>omlouvá</a:t>
            </a:r>
            <a:r>
              <a:rPr lang="cs-CZ" dirty="0"/>
              <a:t> neznalost norem, na něž odkazují </a:t>
            </a:r>
            <a:r>
              <a:rPr lang="cs-CZ" dirty="0" err="1">
                <a:solidFill>
                  <a:srgbClr val="0000FF"/>
                </a:solidFill>
              </a:rPr>
              <a:t>blanketní</a:t>
            </a:r>
            <a:r>
              <a:rPr lang="cs-CZ" dirty="0">
                <a:solidFill>
                  <a:srgbClr val="0000FF"/>
                </a:solidFill>
              </a:rPr>
              <a:t> skutkové podstaty</a:t>
            </a:r>
            <a:r>
              <a:rPr lang="cs-CZ" dirty="0"/>
              <a:t> </a:t>
            </a:r>
            <a:r>
              <a:rPr lang="cs-CZ" dirty="0" smtClean="0"/>
              <a:t>trestných činů – ve správním právu obdobou </a:t>
            </a:r>
            <a:r>
              <a:rPr lang="cs-CZ" u="sng" dirty="0"/>
              <a:t>vyhlášky a </a:t>
            </a:r>
            <a:r>
              <a:rPr lang="cs-CZ" u="sng" dirty="0" smtClean="0"/>
              <a:t>nařízení</a:t>
            </a:r>
            <a:r>
              <a:rPr lang="cs-CZ" dirty="0" smtClean="0"/>
              <a:t>? (typicky přespolní pachatel bez zvláštní kvalifikace, oprávněně </a:t>
            </a:r>
            <a:r>
              <a:rPr lang="cs-CZ" dirty="0" err="1" smtClean="0"/>
              <a:t>požadovatelných</a:t>
            </a:r>
            <a:r>
              <a:rPr lang="cs-CZ" dirty="0" smtClean="0"/>
              <a:t> znalostí či kvalifikace); </a:t>
            </a:r>
            <a:br>
              <a:rPr lang="cs-CZ" dirty="0" smtClean="0"/>
            </a:br>
            <a:r>
              <a:rPr lang="cs-CZ" dirty="0" smtClean="0"/>
              <a:t>příp</a:t>
            </a:r>
            <a:r>
              <a:rPr lang="cs-CZ" dirty="0"/>
              <a:t>. </a:t>
            </a:r>
            <a:r>
              <a:rPr lang="cs-CZ" dirty="0" smtClean="0"/>
              <a:t>též </a:t>
            </a:r>
            <a:r>
              <a:rPr lang="cs-CZ" dirty="0" err="1" smtClean="0"/>
              <a:t>mimotrestní</a:t>
            </a:r>
            <a:r>
              <a:rPr lang="cs-CZ" dirty="0" smtClean="0"/>
              <a:t> normy, jako morálka, místní zvyky..?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882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Okolnosti vylučující odpovědnost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u="sng" dirty="0" smtClean="0"/>
              <a:t>Věk</a:t>
            </a:r>
            <a:r>
              <a:rPr lang="cs-CZ" dirty="0" smtClean="0"/>
              <a:t> </a:t>
            </a:r>
            <a:r>
              <a:rPr lang="cs-CZ" b="1" dirty="0" smtClean="0"/>
              <a:t>(§ 15</a:t>
            </a:r>
            <a:r>
              <a:rPr lang="cs-CZ" dirty="0" smtClean="0"/>
              <a:t>) – kdo nedovršil 15 let (dovršil den následující po 15 narozeninách); i skutek musí být trestný; nepočítá se trvání či pokračování před 15</a:t>
            </a:r>
          </a:p>
          <a:p>
            <a:r>
              <a:rPr lang="cs-CZ" u="sng" dirty="0" smtClean="0"/>
              <a:t>Nepříčetnost</a:t>
            </a:r>
            <a:r>
              <a:rPr lang="cs-CZ" dirty="0" smtClean="0"/>
              <a:t> </a:t>
            </a:r>
            <a:r>
              <a:rPr lang="cs-CZ" b="1" dirty="0" smtClean="0"/>
              <a:t>(§ 19) </a:t>
            </a:r>
            <a:r>
              <a:rPr lang="cs-CZ" dirty="0" smtClean="0"/>
              <a:t>– kdo 1) pro duševní poruchu </a:t>
            </a:r>
            <a:br>
              <a:rPr lang="cs-CZ" dirty="0" smtClean="0"/>
            </a:br>
            <a:r>
              <a:rPr lang="cs-CZ" dirty="0" smtClean="0"/>
              <a:t>2) v době spáchání nemohl a) </a:t>
            </a:r>
            <a:r>
              <a:rPr lang="cs-CZ" i="1" dirty="0" smtClean="0"/>
              <a:t>rozpoznat</a:t>
            </a:r>
            <a:r>
              <a:rPr lang="cs-CZ" dirty="0" smtClean="0"/>
              <a:t> protiprávnost jednání nebo b) </a:t>
            </a:r>
            <a:r>
              <a:rPr lang="cs-CZ" i="1" dirty="0" smtClean="0"/>
              <a:t>ovládat</a:t>
            </a:r>
            <a:r>
              <a:rPr lang="cs-CZ" dirty="0" smtClean="0"/>
              <a:t> jednání; odpovědným ten, kdo se do nepříčetnosti uvedl byť i z nedbalosti návykovou látkou (široké vymezení – cokoliv způsobilé ovlivnit psychiku, schopnosti, chování)</a:t>
            </a:r>
          </a:p>
          <a:p>
            <a:r>
              <a:rPr lang="cs-CZ" dirty="0" smtClean="0"/>
              <a:t>Omezení způsobilosti – zásadně není dokladem </a:t>
            </a:r>
            <a:br>
              <a:rPr lang="cs-CZ" dirty="0" smtClean="0"/>
            </a:br>
            <a:r>
              <a:rPr lang="cs-CZ" dirty="0" smtClean="0"/>
              <a:t>o nepříčetnosti (leda např. těžká retardace)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257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 právnické osoby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640960" cy="5256584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Není vyžadováno zavinění, objektivní odp. s možností liberace (§ 21)</a:t>
            </a:r>
          </a:p>
          <a:p>
            <a:r>
              <a:rPr lang="cs-CZ" dirty="0" smtClean="0"/>
              <a:t>Odpovědnost PO </a:t>
            </a:r>
            <a:r>
              <a:rPr lang="cs-CZ" b="1" dirty="0" smtClean="0"/>
              <a:t>(§ 20) </a:t>
            </a:r>
            <a:r>
              <a:rPr lang="cs-CZ" dirty="0" smtClean="0"/>
              <a:t>zakládá </a:t>
            </a:r>
            <a:r>
              <a:rPr lang="cs-CZ" i="1" dirty="0" smtClean="0">
                <a:solidFill>
                  <a:srgbClr val="0000FF"/>
                </a:solidFill>
              </a:rPr>
              <a:t>přičitatelnost</a:t>
            </a:r>
            <a:r>
              <a:rPr lang="cs-CZ" dirty="0" smtClean="0">
                <a:solidFill>
                  <a:srgbClr val="0000FF"/>
                </a:solidFill>
              </a:rPr>
              <a:t> </a:t>
            </a:r>
            <a:r>
              <a:rPr lang="cs-CZ" dirty="0" smtClean="0"/>
              <a:t>jednání FO osobě právnické, pokud FO porušila povinnost uloženou PO</a:t>
            </a:r>
          </a:p>
          <a:p>
            <a:pPr marL="0" indent="0">
              <a:buNone/>
            </a:pPr>
            <a:r>
              <a:rPr lang="cs-CZ" dirty="0" smtClean="0"/>
              <a:t>        - při činnosti PO,   - v přímé souvislosti s činností PO</a:t>
            </a:r>
          </a:p>
          <a:p>
            <a:pPr marL="0" indent="0">
              <a:buNone/>
            </a:pPr>
            <a:r>
              <a:rPr lang="cs-CZ" dirty="0" smtClean="0"/>
              <a:t>        - ku prospěchu PO,    - v zájmu PO</a:t>
            </a:r>
          </a:p>
          <a:p>
            <a:r>
              <a:rPr lang="cs-CZ" dirty="0" smtClean="0"/>
              <a:t>Fyzickou osobou, jejíž jednání je přičitatelné PO – statutár/člen statutár. orgánu</a:t>
            </a:r>
            <a:r>
              <a:rPr lang="cs-CZ" dirty="0"/>
              <a:t>;</a:t>
            </a:r>
            <a:r>
              <a:rPr lang="cs-CZ" dirty="0" smtClean="0"/>
              <a:t> jiný orgán PO nebo jeho člen; zaměstnanec nebo jiná FO v obdobném postavení při plnění úkolů PO; FO plnící úkoly PO; FO, již PO používá při své činnosti; FO jednající za PO, pokud PO výsledek využila</a:t>
            </a:r>
          </a:p>
          <a:p>
            <a:r>
              <a:rPr lang="cs-CZ" i="1" dirty="0" smtClean="0">
                <a:solidFill>
                  <a:srgbClr val="0000FF"/>
                </a:solidFill>
              </a:rPr>
              <a:t>Odpovědnost není podmíněna zjištěním konkrétní FO </a:t>
            </a:r>
            <a:r>
              <a:rPr lang="cs-CZ" dirty="0" smtClean="0"/>
              <a:t>(netřeba zjišťovat zejména tehdy, pokud k jednání došlo </a:t>
            </a:r>
            <a:r>
              <a:rPr lang="cs-CZ" i="1" dirty="0" smtClean="0"/>
              <a:t>při činnosti PO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Požaduje-li zákon zvláštní vlastnost PO, nemusí ji mít jednající FO</a:t>
            </a:r>
          </a:p>
          <a:p>
            <a:r>
              <a:rPr lang="cs-CZ" dirty="0" smtClean="0"/>
              <a:t>Nepřímé pachatelství – PO odpovědná i tehdy, pokud použité PO či FO neodpovědné</a:t>
            </a:r>
          </a:p>
          <a:p>
            <a:r>
              <a:rPr lang="cs-CZ" dirty="0" smtClean="0"/>
              <a:t>Odpovědnost PO za přestupek nevylučuje odpovědnost jednající FO </a:t>
            </a:r>
            <a:br>
              <a:rPr lang="cs-CZ" dirty="0" smtClean="0"/>
            </a:br>
            <a:r>
              <a:rPr lang="cs-CZ" dirty="0" smtClean="0"/>
              <a:t>a naopak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926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 právnické osoby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6544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K jednání jednající FO může dojít i před vznikem </a:t>
            </a:r>
            <a:r>
              <a:rPr lang="cs-CZ" dirty="0" smtClean="0"/>
              <a:t>PO; </a:t>
            </a:r>
            <a:r>
              <a:rPr lang="cs-CZ" dirty="0"/>
              <a:t>může jít i o jednání neúčinné či </a:t>
            </a:r>
            <a:r>
              <a:rPr lang="cs-CZ" dirty="0" smtClean="0"/>
              <a:t>neplatné; </a:t>
            </a:r>
            <a:r>
              <a:rPr lang="cs-CZ" dirty="0"/>
              <a:t>odpovědnost PO vznikne, i když soud prohlásí </a:t>
            </a:r>
            <a:r>
              <a:rPr lang="cs-CZ" dirty="0" smtClean="0"/>
              <a:t>neplatnost</a:t>
            </a:r>
          </a:p>
          <a:p>
            <a:r>
              <a:rPr lang="cs-CZ" dirty="0" smtClean="0"/>
              <a:t>Odpovědnost za přestupek přechází na právního nástupce (§ 33)</a:t>
            </a:r>
          </a:p>
          <a:p>
            <a:r>
              <a:rPr lang="cs-CZ" dirty="0" smtClean="0"/>
              <a:t>Pokud více právních nástupců, odpovídá každý, jako by spáchal sám</a:t>
            </a:r>
          </a:p>
          <a:p>
            <a:r>
              <a:rPr lang="cs-CZ" dirty="0" smtClean="0"/>
              <a:t>Liberační důvody </a:t>
            </a:r>
            <a:r>
              <a:rPr lang="cs-CZ" b="1" dirty="0" smtClean="0"/>
              <a:t>(§ 21)</a:t>
            </a:r>
            <a:r>
              <a:rPr lang="cs-CZ" dirty="0" smtClean="0"/>
              <a:t>: PO se zprostí odpovědnosti, když prokáže, že vynaložila veškeré úsilí, které lze požadovat, </a:t>
            </a:r>
            <a:br>
              <a:rPr lang="cs-CZ" dirty="0" smtClean="0"/>
            </a:br>
            <a:r>
              <a:rPr lang="cs-CZ" dirty="0" smtClean="0"/>
              <a:t>k zabránění přestupku; </a:t>
            </a:r>
            <a:br>
              <a:rPr lang="cs-CZ" dirty="0" smtClean="0"/>
            </a:br>
            <a:r>
              <a:rPr lang="cs-CZ" i="1" dirty="0" smtClean="0">
                <a:solidFill>
                  <a:srgbClr val="0000FF"/>
                </a:solidFill>
              </a:rPr>
              <a:t>existenci liberačních důvodů prokazuje PO, nikoliv SO</a:t>
            </a:r>
          </a:p>
          <a:p>
            <a:r>
              <a:rPr lang="cs-CZ" dirty="0" smtClean="0"/>
              <a:t>X nelze se zprostit, jestliže a) nevykonávána povinná či potřebná kontrola jednající FO, nebo b) neučiněna nezbytná opatření k zamezení či odvrácení přestupku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306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Odpovědnost podnikající fyzické osoby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(§ 22) </a:t>
            </a:r>
            <a:r>
              <a:rPr lang="cs-CZ" dirty="0" smtClean="0"/>
              <a:t>Podnikající FO („</a:t>
            </a:r>
            <a:r>
              <a:rPr lang="cs-CZ" dirty="0" err="1" smtClean="0"/>
              <a:t>FOp</a:t>
            </a:r>
            <a:r>
              <a:rPr lang="cs-CZ" dirty="0" smtClean="0"/>
              <a:t>“) pachatelem, pokud k přestupku došlo při jejím podnikání nebo v souvislosti s ním a porušila jím povinnost uloženou </a:t>
            </a:r>
            <a:r>
              <a:rPr lang="cs-CZ" dirty="0" err="1" smtClean="0"/>
              <a:t>FOp</a:t>
            </a:r>
            <a:r>
              <a:rPr lang="cs-CZ" dirty="0" smtClean="0"/>
              <a:t> nebo </a:t>
            </a:r>
            <a:r>
              <a:rPr lang="cs-CZ" dirty="0" smtClean="0">
                <a:solidFill>
                  <a:srgbClr val="0000FF"/>
                </a:solidFill>
              </a:rPr>
              <a:t>FO (…? – podstatné by mělo být, zda jednání je přestupkem  </a:t>
            </a:r>
            <a:r>
              <a:rPr lang="cs-CZ" u="sng" dirty="0" err="1" smtClean="0">
                <a:solidFill>
                  <a:srgbClr val="0000FF"/>
                </a:solidFill>
              </a:rPr>
              <a:t>FOp</a:t>
            </a:r>
            <a:r>
              <a:rPr lang="cs-CZ" dirty="0" smtClean="0">
                <a:solidFill>
                  <a:srgbClr val="0000FF"/>
                </a:solidFill>
              </a:rPr>
              <a:t>)</a:t>
            </a:r>
          </a:p>
          <a:p>
            <a:r>
              <a:rPr lang="cs-CZ" dirty="0" smtClean="0"/>
              <a:t>Pachatelem i tehdy, pokud je jí přičitatelné jednání FO, která porušila povinnost </a:t>
            </a:r>
            <a:r>
              <a:rPr lang="cs-CZ" dirty="0" err="1" smtClean="0"/>
              <a:t>FOp</a:t>
            </a:r>
            <a:r>
              <a:rPr lang="cs-CZ" dirty="0" smtClean="0"/>
              <a:t> nebo FO při podnikání </a:t>
            </a:r>
            <a:r>
              <a:rPr lang="cs-CZ" dirty="0" err="1" smtClean="0"/>
              <a:t>FOp</a:t>
            </a:r>
            <a:r>
              <a:rPr lang="cs-CZ" dirty="0" smtClean="0"/>
              <a:t>, v souvislosti </a:t>
            </a:r>
            <a:br>
              <a:rPr lang="cs-CZ" dirty="0" smtClean="0"/>
            </a:br>
            <a:r>
              <a:rPr lang="cs-CZ" dirty="0" smtClean="0"/>
              <a:t>s ním, ku prospěchu nebo v zájmu </a:t>
            </a:r>
            <a:r>
              <a:rPr lang="cs-CZ" dirty="0" err="1" smtClean="0"/>
              <a:t>FOp</a:t>
            </a:r>
            <a:endParaRPr lang="cs-CZ" dirty="0" smtClean="0"/>
          </a:p>
          <a:p>
            <a:r>
              <a:rPr lang="cs-CZ" dirty="0" smtClean="0"/>
              <a:t>FO, jejíž jednání přičitatelné </a:t>
            </a:r>
            <a:r>
              <a:rPr lang="cs-CZ" dirty="0" err="1" smtClean="0"/>
              <a:t>FOp</a:t>
            </a:r>
            <a:r>
              <a:rPr lang="cs-CZ" dirty="0" smtClean="0"/>
              <a:t> – zaměstnanec apod.; FO plnící úkoly </a:t>
            </a:r>
            <a:r>
              <a:rPr lang="cs-CZ" dirty="0" err="1" smtClean="0"/>
              <a:t>FOp</a:t>
            </a:r>
            <a:r>
              <a:rPr lang="cs-CZ" dirty="0" smtClean="0"/>
              <a:t>; FO, již </a:t>
            </a:r>
            <a:r>
              <a:rPr lang="cs-CZ" dirty="0" err="1" smtClean="0"/>
              <a:t>FOp</a:t>
            </a:r>
            <a:r>
              <a:rPr lang="cs-CZ" dirty="0" smtClean="0"/>
              <a:t> používá ke své činnosti, FO jednající za </a:t>
            </a:r>
            <a:r>
              <a:rPr lang="cs-CZ" dirty="0" err="1" smtClean="0"/>
              <a:t>FOp</a:t>
            </a:r>
            <a:r>
              <a:rPr lang="cs-CZ" dirty="0" smtClean="0"/>
              <a:t>, pokud využit výsledek</a:t>
            </a:r>
          </a:p>
          <a:p>
            <a:r>
              <a:rPr lang="cs-CZ" dirty="0" smtClean="0">
                <a:solidFill>
                  <a:srgbClr val="0000FF"/>
                </a:solidFill>
              </a:rPr>
              <a:t>Otázkou, zda lze stíhat za 1 skutek jak FO, tak </a:t>
            </a:r>
            <a:r>
              <a:rPr lang="cs-CZ" dirty="0" err="1" smtClean="0">
                <a:solidFill>
                  <a:srgbClr val="0000FF"/>
                </a:solidFill>
              </a:rPr>
              <a:t>FOp</a:t>
            </a:r>
            <a:r>
              <a:rPr lang="cs-CZ" dirty="0" smtClean="0">
                <a:solidFill>
                  <a:srgbClr val="0000FF"/>
                </a:solidFill>
              </a:rPr>
              <a:t>, jde-li o tutéž osobu </a:t>
            </a:r>
            <a:r>
              <a:rPr lang="cs-CZ" dirty="0" smtClean="0"/>
              <a:t>(pokud ne, riziko výhodnosti páchání přímo živnostníkem </a:t>
            </a:r>
            <a:br>
              <a:rPr lang="cs-CZ" dirty="0" smtClean="0"/>
            </a:br>
            <a:r>
              <a:rPr lang="cs-CZ" dirty="0" smtClean="0"/>
              <a:t>X dle OLG MV jde o dvojí postih v rozporu s </a:t>
            </a:r>
            <a:r>
              <a:rPr lang="cs-CZ" i="1" dirty="0" smtClean="0"/>
              <a:t>ne bis in idem</a:t>
            </a:r>
            <a:r>
              <a:rPr lang="cs-CZ" dirty="0" smtClean="0"/>
              <a:t>)</a:t>
            </a:r>
          </a:p>
          <a:p>
            <a:r>
              <a:rPr lang="cs-CZ" dirty="0" smtClean="0"/>
              <a:t>Jinak obdobně jako u PO (vyjma § 21/1,2 a 4/a)b)), mj. i liberační důvody jako u PO</a:t>
            </a:r>
          </a:p>
          <a:p>
            <a:r>
              <a:rPr lang="cs-CZ" dirty="0" smtClean="0"/>
              <a:t>Přestane-li </a:t>
            </a:r>
            <a:r>
              <a:rPr lang="cs-CZ" dirty="0" err="1" smtClean="0"/>
              <a:t>FOp</a:t>
            </a:r>
            <a:r>
              <a:rPr lang="cs-CZ" dirty="0" smtClean="0"/>
              <a:t> podnikat, odpovědnost nezaniká (§ 23)</a:t>
            </a:r>
          </a:p>
          <a:p>
            <a:r>
              <a:rPr lang="cs-CZ" dirty="0" smtClean="0"/>
              <a:t>V případě smrti přechod odpovědnosti na osobu, která pokračuje </a:t>
            </a:r>
            <a:br>
              <a:rPr lang="cs-CZ" dirty="0" smtClean="0"/>
            </a:br>
            <a:r>
              <a:rPr lang="cs-CZ" dirty="0" smtClean="0"/>
              <a:t>v podnikání; pokračuje-li více osob, odpovídá každý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732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cs-CZ" dirty="0" smtClean="0"/>
              <a:t>Krajní nouze, Nutná obrana, 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856984" cy="5328592"/>
          </a:xfrm>
        </p:spPr>
        <p:txBody>
          <a:bodyPr>
            <a:normAutofit fontScale="70000" lnSpcReduction="20000"/>
          </a:bodyPr>
          <a:lstStyle/>
          <a:p>
            <a:pPr marL="342000">
              <a:spcBef>
                <a:spcPts val="500"/>
              </a:spcBef>
              <a:buFont typeface="Arial" charset="0"/>
              <a:buChar char="•"/>
              <a:defRPr/>
            </a:pPr>
            <a:r>
              <a:rPr lang="cs-CZ" altLang="cs-CZ" u="sng" dirty="0">
                <a:solidFill>
                  <a:srgbClr val="000000"/>
                </a:solidFill>
                <a:latin typeface="Calibri" pitchFamily="32" charset="0"/>
              </a:rPr>
              <a:t>Krajní </a:t>
            </a:r>
            <a:r>
              <a:rPr lang="cs-CZ" altLang="cs-CZ" u="sng" dirty="0" smtClean="0">
                <a:solidFill>
                  <a:srgbClr val="000000"/>
                </a:solidFill>
                <a:latin typeface="Calibri" pitchFamily="32" charset="0"/>
              </a:rPr>
              <a:t>nouze </a:t>
            </a:r>
            <a:r>
              <a:rPr lang="cs-CZ" altLang="cs-CZ" b="1" u="sng" dirty="0" smtClean="0">
                <a:solidFill>
                  <a:srgbClr val="000000"/>
                </a:solidFill>
                <a:latin typeface="Calibri" pitchFamily="32" charset="0"/>
              </a:rPr>
              <a:t>(§ 24)</a:t>
            </a:r>
            <a:endParaRPr lang="cs-CZ" altLang="cs-CZ" b="1" u="sng" dirty="0">
              <a:solidFill>
                <a:srgbClr val="000000"/>
              </a:solidFill>
              <a:latin typeface="Calibri" pitchFamily="32" charset="0"/>
            </a:endParaRPr>
          </a:p>
          <a:p>
            <a:pPr marL="342000">
              <a:spcBef>
                <a:spcPts val="500"/>
              </a:spcBef>
              <a:buNone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1)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odvrací (i ve prospěch jiného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),  2) </a:t>
            </a: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nebezpečí </a:t>
            </a:r>
            <a:r>
              <a:rPr lang="cs-CZ" altLang="cs-CZ" sz="2800" dirty="0">
                <a:solidFill>
                  <a:srgbClr val="000000"/>
                </a:solidFill>
                <a:latin typeface="Calibri" pitchFamily="32" charset="0"/>
              </a:rPr>
              <a:t>(5 As 10/2011 – 111: nebezpečí musí být reálné</a:t>
            </a:r>
            <a:r>
              <a:rPr lang="cs-CZ" altLang="cs-CZ" sz="2800" dirty="0" smtClean="0">
                <a:solidFill>
                  <a:srgbClr val="000000"/>
                </a:solidFill>
                <a:latin typeface="Calibri" pitchFamily="32" charset="0"/>
              </a:rPr>
              <a:t>), 3)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přímo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hrozící zájmu chráněnému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zákonem,  4)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nebylo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je možno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odvrátit jinak (subsidiarita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), 5) následek není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stejný/vážnější než který hrozil (proporcionalita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) nebo dotyčný povinen riziko snášet</a:t>
            </a:r>
          </a:p>
          <a:p>
            <a:pPr marL="342000">
              <a:spcBef>
                <a:spcPts val="500"/>
              </a:spcBef>
              <a:buFont typeface="Arial" charset="0"/>
              <a:buChar char="•"/>
              <a:defRPr/>
            </a:pPr>
            <a:r>
              <a:rPr lang="cs-CZ" altLang="cs-CZ" u="sng" dirty="0" smtClean="0">
                <a:solidFill>
                  <a:srgbClr val="000000"/>
                </a:solidFill>
                <a:latin typeface="Calibri" pitchFamily="32" charset="0"/>
              </a:rPr>
              <a:t>Nutná obrana </a:t>
            </a:r>
            <a:r>
              <a:rPr lang="cs-CZ" altLang="cs-CZ" b="1" u="sng" dirty="0" smtClean="0">
                <a:solidFill>
                  <a:srgbClr val="000000"/>
                </a:solidFill>
                <a:latin typeface="Calibri" pitchFamily="32" charset="0"/>
              </a:rPr>
              <a:t>(§ 25)</a:t>
            </a:r>
          </a:p>
          <a:p>
            <a:pPr marL="342000">
              <a:spcBef>
                <a:spcPts val="500"/>
              </a:spcBef>
              <a:buNone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1)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odvrací (i ve prospěch jiného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), 2)</a:t>
            </a:r>
            <a:r>
              <a:rPr lang="cs-CZ" altLang="cs-CZ" dirty="0" smtClean="0">
                <a:solidFill>
                  <a:srgbClr val="0000FF"/>
                </a:solidFill>
                <a:latin typeface="Calibri" pitchFamily="32" charset="0"/>
              </a:rPr>
              <a:t> </a:t>
            </a:r>
            <a:r>
              <a:rPr lang="cs-CZ" altLang="cs-CZ" dirty="0">
                <a:solidFill>
                  <a:srgbClr val="0000FF"/>
                </a:solidFill>
                <a:latin typeface="Calibri" pitchFamily="32" charset="0"/>
              </a:rPr>
              <a:t>způsobem, který není zcela zjevně nepřiměřený </a:t>
            </a:r>
            <a:r>
              <a:rPr lang="cs-CZ" altLang="cs-CZ" sz="2800" dirty="0">
                <a:solidFill>
                  <a:srgbClr val="0000FF"/>
                </a:solidFill>
                <a:latin typeface="Calibri" pitchFamily="32" charset="0"/>
              </a:rPr>
              <a:t>(viz i  1 As 35/2008-51</a:t>
            </a:r>
            <a:r>
              <a:rPr lang="cs-CZ" altLang="cs-CZ" sz="2800" dirty="0" smtClean="0">
                <a:solidFill>
                  <a:srgbClr val="0000FF"/>
                </a:solidFill>
                <a:latin typeface="Calibri" pitchFamily="32" charset="0"/>
              </a:rPr>
              <a:t>),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 3) přímo</a:t>
            </a:r>
            <a:r>
              <a:rPr lang="cs-CZ" altLang="cs-CZ" i="1" dirty="0" smtClean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hrozící</a:t>
            </a:r>
            <a:r>
              <a:rPr lang="cs-CZ" altLang="cs-CZ" i="1" dirty="0" smtClean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/ trvající,  4) </a:t>
            </a: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útok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na zájem chráněný zákonem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(tj. útok příčetné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FO)</a:t>
            </a:r>
          </a:p>
          <a:p>
            <a:pPr marL="342000">
              <a:spcBef>
                <a:spcPts val="500"/>
              </a:spcBef>
              <a:buFont typeface="Arial" charset="0"/>
              <a:buChar char="•"/>
              <a:defRPr/>
            </a:pPr>
            <a:r>
              <a:rPr lang="cs-CZ" altLang="cs-CZ" u="sng" dirty="0" smtClean="0">
                <a:solidFill>
                  <a:srgbClr val="000000"/>
                </a:solidFill>
                <a:latin typeface="Calibri" pitchFamily="32" charset="0"/>
              </a:rPr>
              <a:t>Dovolená svépomoc (§ 14 OZ)…</a:t>
            </a:r>
            <a:endParaRPr lang="cs-CZ" altLang="cs-CZ" u="sng" dirty="0">
              <a:solidFill>
                <a:srgbClr val="000000"/>
              </a:solidFill>
              <a:latin typeface="Calibri" pitchFamily="32" charset="0"/>
            </a:endParaRPr>
          </a:p>
          <a:p>
            <a:pPr marL="0" indent="0">
              <a:buNone/>
            </a:pPr>
            <a:r>
              <a:rPr lang="cs-CZ" i="1" dirty="0" smtClean="0"/>
              <a:t>  - </a:t>
            </a:r>
            <a:r>
              <a:rPr lang="cs-CZ" dirty="0" smtClean="0"/>
              <a:t>Každý </a:t>
            </a:r>
            <a:r>
              <a:rPr lang="cs-CZ" dirty="0"/>
              <a:t>si může přiměřeným způsobem pomoci k svému právu sám, je-li jeho právo </a:t>
            </a:r>
            <a:r>
              <a:rPr lang="cs-CZ" i="1" dirty="0"/>
              <a:t>ohroženo</a:t>
            </a:r>
            <a:r>
              <a:rPr lang="cs-CZ" dirty="0"/>
              <a:t> a je-li zřejmé, že by zásah veřejné moci přišel pozdě</a:t>
            </a:r>
            <a:r>
              <a:rPr lang="cs-CZ" dirty="0" smtClean="0"/>
              <a:t>. </a:t>
            </a:r>
            <a:br>
              <a:rPr lang="cs-CZ" dirty="0" smtClean="0"/>
            </a:br>
            <a:r>
              <a:rPr lang="cs-CZ" dirty="0" smtClean="0"/>
              <a:t>  - Hrozí-li </a:t>
            </a:r>
            <a:r>
              <a:rPr lang="cs-CZ" dirty="0"/>
              <a:t>neoprávněný </a:t>
            </a:r>
            <a:r>
              <a:rPr lang="cs-CZ" i="1" dirty="0"/>
              <a:t>zásah</a:t>
            </a:r>
            <a:r>
              <a:rPr lang="cs-CZ" dirty="0"/>
              <a:t> do práva </a:t>
            </a:r>
            <a:r>
              <a:rPr lang="cs-CZ" i="1" dirty="0"/>
              <a:t>bezprostředně</a:t>
            </a:r>
            <a:r>
              <a:rPr lang="cs-CZ" dirty="0"/>
              <a:t>, může jej každý, kdo je takto ohrožen, odvrátit úsilím a prostředky, které se osobě v jeho postavení musí jevit vzhledem k okolnostem jako přiměřené. Směřuje-li však svépomoc jen k zajištění práva, které by bylo jinak zmařeno, musí se ten, kdo k ní přikročil, obrátit bez zbytečného odkladu na příslušný orgán veřejné moci</a:t>
            </a:r>
            <a:r>
              <a:rPr lang="cs-CZ" dirty="0" smtClean="0"/>
              <a:t>.   </a:t>
            </a:r>
            <a:br>
              <a:rPr lang="cs-CZ" dirty="0" smtClean="0"/>
            </a:br>
            <a:r>
              <a:rPr lang="cs-CZ" dirty="0" smtClean="0"/>
              <a:t>    (</a:t>
            </a:r>
            <a:r>
              <a:rPr lang="cs-CZ" dirty="0"/>
              <a:t>srovnej 1 As </a:t>
            </a:r>
            <a:r>
              <a:rPr lang="cs-CZ" dirty="0" smtClean="0"/>
              <a:t>34/2010-73 – „revizorský“ judikát)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745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Reforma přestupkového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8640960" cy="5040560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altLang="cs-CZ" i="1" dirty="0" smtClean="0">
                <a:cs typeface="Arial" charset="0"/>
              </a:rPr>
              <a:t>Cíl</a:t>
            </a:r>
            <a:r>
              <a:rPr lang="cs-CZ" altLang="cs-CZ" dirty="0" smtClean="0">
                <a:cs typeface="Arial" charset="0"/>
              </a:rPr>
              <a:t> – nová komplexní úprava odpovědnosti a specialit procesu, zvýšení záruk spravedlivého procesu</a:t>
            </a:r>
          </a:p>
          <a:p>
            <a:pPr>
              <a:spcAft>
                <a:spcPts val="600"/>
              </a:spcAft>
            </a:pPr>
            <a:r>
              <a:rPr lang="cs-CZ" altLang="cs-CZ" dirty="0" smtClean="0">
                <a:cs typeface="Arial" charset="0"/>
              </a:rPr>
              <a:t>Zákon č. </a:t>
            </a:r>
            <a:r>
              <a:rPr lang="cs-CZ" altLang="cs-CZ" sz="3600" b="1" dirty="0" smtClean="0">
                <a:cs typeface="Arial" charset="0"/>
              </a:rPr>
              <a:t>250/2016</a:t>
            </a:r>
            <a:r>
              <a:rPr lang="cs-CZ" altLang="cs-CZ" dirty="0" smtClean="0">
                <a:cs typeface="Arial" charset="0"/>
              </a:rPr>
              <a:t> Sb., o odpovědnosti za přestupky a řízení </a:t>
            </a:r>
            <a:br>
              <a:rPr lang="cs-CZ" altLang="cs-CZ" dirty="0" smtClean="0">
                <a:cs typeface="Arial" charset="0"/>
              </a:rPr>
            </a:br>
            <a:r>
              <a:rPr lang="cs-CZ" altLang="cs-CZ" dirty="0" smtClean="0">
                <a:cs typeface="Arial" charset="0"/>
              </a:rPr>
              <a:t>o nich – „ZOP“ (účinnost 1.7.2017 – sněmovní tisk </a:t>
            </a:r>
            <a:r>
              <a:rPr lang="cs-CZ" altLang="cs-CZ" b="1" dirty="0" smtClean="0">
                <a:cs typeface="Arial" charset="0"/>
              </a:rPr>
              <a:t>555</a:t>
            </a:r>
            <a:r>
              <a:rPr lang="cs-CZ" altLang="cs-CZ" dirty="0" smtClean="0">
                <a:cs typeface="Arial" charset="0"/>
              </a:rPr>
              <a:t>)</a:t>
            </a:r>
          </a:p>
          <a:p>
            <a:pPr>
              <a:spcAft>
                <a:spcPts val="600"/>
              </a:spcAft>
            </a:pPr>
            <a:r>
              <a:rPr lang="cs-CZ" altLang="cs-CZ" dirty="0" smtClean="0">
                <a:cs typeface="Arial" charset="0"/>
              </a:rPr>
              <a:t>Zákon č. </a:t>
            </a:r>
            <a:r>
              <a:rPr lang="cs-CZ" altLang="cs-CZ" sz="3600" b="1" dirty="0" smtClean="0">
                <a:cs typeface="Arial" charset="0"/>
              </a:rPr>
              <a:t>251/2016</a:t>
            </a:r>
            <a:r>
              <a:rPr lang="cs-CZ" altLang="cs-CZ" dirty="0" smtClean="0">
                <a:cs typeface="Arial" charset="0"/>
              </a:rPr>
              <a:t> Sb., o některých přestupcích – „ZNP“ (účinnost 1.7.2017 – sněmovní tisk </a:t>
            </a:r>
            <a:r>
              <a:rPr lang="cs-CZ" altLang="cs-CZ" b="1" dirty="0" smtClean="0">
                <a:cs typeface="Arial" charset="0"/>
              </a:rPr>
              <a:t>554</a:t>
            </a:r>
            <a:r>
              <a:rPr lang="cs-CZ" altLang="cs-CZ" dirty="0" smtClean="0">
                <a:cs typeface="Arial" charset="0"/>
              </a:rPr>
              <a:t>)</a:t>
            </a:r>
          </a:p>
          <a:p>
            <a:r>
              <a:rPr lang="cs-CZ" altLang="cs-CZ" dirty="0">
                <a:cs typeface="Arial" charset="0"/>
              </a:rPr>
              <a:t>Zákon č. </a:t>
            </a:r>
            <a:r>
              <a:rPr lang="cs-CZ" altLang="cs-CZ" b="1" dirty="0" smtClean="0">
                <a:cs typeface="Arial" charset="0"/>
              </a:rPr>
              <a:t>183/2017</a:t>
            </a:r>
            <a:r>
              <a:rPr lang="cs-CZ" altLang="cs-CZ" dirty="0" smtClean="0">
                <a:cs typeface="Arial" charset="0"/>
              </a:rPr>
              <a:t> </a:t>
            </a:r>
            <a:r>
              <a:rPr lang="cs-CZ" altLang="cs-CZ" dirty="0">
                <a:cs typeface="Arial" charset="0"/>
              </a:rPr>
              <a:t>Sb., kterým se mění některé </a:t>
            </a:r>
            <a:r>
              <a:rPr lang="cs-CZ" altLang="cs-CZ" dirty="0" smtClean="0">
                <a:cs typeface="Arial" charset="0"/>
              </a:rPr>
              <a:t>zákony… </a:t>
            </a:r>
            <a:br>
              <a:rPr lang="cs-CZ" altLang="cs-CZ" dirty="0" smtClean="0">
                <a:cs typeface="Arial" charset="0"/>
              </a:rPr>
            </a:br>
            <a:r>
              <a:rPr lang="cs-CZ" altLang="cs-CZ" dirty="0" smtClean="0">
                <a:cs typeface="Arial" charset="0"/>
              </a:rPr>
              <a:t>(účinnost 1.7.2017 – sněmovní </a:t>
            </a:r>
            <a:r>
              <a:rPr lang="cs-CZ" altLang="cs-CZ" dirty="0">
                <a:cs typeface="Arial" charset="0"/>
              </a:rPr>
              <a:t>tisk </a:t>
            </a:r>
            <a:r>
              <a:rPr lang="cs-CZ" altLang="cs-CZ" b="1" dirty="0" smtClean="0">
                <a:cs typeface="Arial" charset="0"/>
              </a:rPr>
              <a:t>929</a:t>
            </a:r>
            <a:r>
              <a:rPr lang="cs-CZ" altLang="cs-CZ" dirty="0" smtClean="0">
                <a:cs typeface="Arial" charset="0"/>
              </a:rPr>
              <a:t>, senátní tisk č. </a:t>
            </a:r>
            <a:r>
              <a:rPr lang="cs-CZ" altLang="cs-CZ" b="1" dirty="0" smtClean="0">
                <a:cs typeface="Arial" charset="0"/>
              </a:rPr>
              <a:t>125 </a:t>
            </a:r>
            <a:br>
              <a:rPr lang="cs-CZ" altLang="cs-CZ" b="1" dirty="0" smtClean="0">
                <a:cs typeface="Arial" charset="0"/>
              </a:rPr>
            </a:br>
            <a:r>
              <a:rPr lang="cs-CZ" altLang="cs-CZ" b="1" dirty="0" smtClean="0">
                <a:cs typeface="Arial" charset="0"/>
              </a:rPr>
              <a:t> </a:t>
            </a:r>
            <a:r>
              <a:rPr lang="cs-CZ" altLang="cs-CZ" dirty="0" smtClean="0">
                <a:cs typeface="Arial" charset="0"/>
              </a:rPr>
              <a:t>– změna 250 zákonů, včetně </a:t>
            </a:r>
            <a:r>
              <a:rPr lang="cs-CZ" altLang="cs-CZ" b="1" dirty="0" smtClean="0">
                <a:cs typeface="Arial" charset="0"/>
              </a:rPr>
              <a:t>novely SŘ</a:t>
            </a:r>
            <a:r>
              <a:rPr lang="cs-CZ" altLang="cs-CZ" dirty="0" smtClean="0">
                <a:cs typeface="Arial" charset="0"/>
              </a:rPr>
              <a:t>; u zákona o zbraních</a:t>
            </a:r>
            <a:r>
              <a:rPr lang="cs-CZ" altLang="cs-CZ" dirty="0">
                <a:cs typeface="Arial" charset="0"/>
              </a:rPr>
              <a:t> </a:t>
            </a:r>
            <a:r>
              <a:rPr lang="cs-CZ" altLang="cs-CZ" dirty="0" smtClean="0">
                <a:cs typeface="Arial" charset="0"/>
              </a:rPr>
              <a:t>účinnost </a:t>
            </a:r>
            <a:r>
              <a:rPr lang="cs-CZ" altLang="cs-CZ" dirty="0">
                <a:cs typeface="Arial" charset="0"/>
              </a:rPr>
              <a:t>od 1.8.2017; zvlášť novela 111/1994 Sb. – sněmovní tisk </a:t>
            </a:r>
            <a:r>
              <a:rPr lang="cs-CZ" altLang="cs-CZ" dirty="0" smtClean="0">
                <a:cs typeface="Arial" charset="0"/>
              </a:rPr>
              <a:t>998; zákon o požární ochraně a některé další bez novely) </a:t>
            </a:r>
          </a:p>
          <a:p>
            <a:r>
              <a:rPr lang="cs-CZ" altLang="cs-CZ" sz="2800" dirty="0" smtClean="0">
                <a:cs typeface="Arial" charset="0"/>
              </a:rPr>
              <a:t>Novela č. 112/2017 Sb. vyhlášky č. </a:t>
            </a:r>
            <a:r>
              <a:rPr lang="cs-CZ" altLang="cs-CZ" sz="2800" b="1" dirty="0" smtClean="0">
                <a:cs typeface="Arial" charset="0"/>
              </a:rPr>
              <a:t>520/2005</a:t>
            </a:r>
            <a:r>
              <a:rPr lang="cs-CZ" altLang="cs-CZ" sz="2800" dirty="0">
                <a:cs typeface="Arial" charset="0"/>
              </a:rPr>
              <a:t> Sb. </a:t>
            </a:r>
            <a:r>
              <a:rPr lang="cs-CZ" altLang="cs-CZ" sz="2800" dirty="0" smtClean="0">
                <a:cs typeface="Arial" charset="0"/>
              </a:rPr>
              <a:t>(úč. od </a:t>
            </a:r>
            <a:r>
              <a:rPr lang="cs-CZ" altLang="cs-CZ" sz="2800" dirty="0">
                <a:cs typeface="Arial" charset="0"/>
              </a:rPr>
              <a:t>1.7.2017)</a:t>
            </a:r>
          </a:p>
          <a:p>
            <a:r>
              <a:rPr lang="cs-CZ" sz="2800" dirty="0" smtClean="0">
                <a:cs typeface="Arial" charset="0"/>
              </a:rPr>
              <a:t>Vyhláška č. </a:t>
            </a:r>
            <a:r>
              <a:rPr lang="cs-CZ" sz="2800" dirty="0">
                <a:cs typeface="Arial" charset="0"/>
              </a:rPr>
              <a:t>172/2017 Sb</a:t>
            </a:r>
            <a:r>
              <a:rPr lang="cs-CZ" sz="2800" dirty="0" smtClean="0">
                <a:cs typeface="Arial" charset="0"/>
              </a:rPr>
              <a:t>. (zkoušky </a:t>
            </a:r>
            <a:r>
              <a:rPr lang="cs-CZ" sz="2800" dirty="0">
                <a:cs typeface="Arial" charset="0"/>
              </a:rPr>
              <a:t>odborné </a:t>
            </a:r>
            <a:r>
              <a:rPr lang="cs-CZ" sz="2800" dirty="0" smtClean="0">
                <a:cs typeface="Arial" charset="0"/>
              </a:rPr>
              <a:t>způsobilosti)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009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Další 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5040560"/>
          </a:xfrm>
        </p:spPr>
        <p:txBody>
          <a:bodyPr>
            <a:normAutofit fontScale="62500" lnSpcReduction="20000"/>
          </a:bodyPr>
          <a:lstStyle/>
          <a:p>
            <a:r>
              <a:rPr lang="cs-CZ" u="sng" dirty="0" smtClean="0">
                <a:solidFill>
                  <a:srgbClr val="0000FF"/>
                </a:solidFill>
              </a:rPr>
              <a:t>Svolení poškozeného </a:t>
            </a:r>
            <a:r>
              <a:rPr lang="cs-CZ" b="1" u="sng" dirty="0" smtClean="0"/>
              <a:t>(§26)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jednání na základě svolení dotčené osoby není trestné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svolení předem nebo současně, a to dobrovolně, vážně, určitě </a:t>
            </a:r>
            <a:br>
              <a:rPr lang="cs-CZ" dirty="0" smtClean="0"/>
            </a:br>
            <a:r>
              <a:rPr lang="cs-CZ" dirty="0" smtClean="0"/>
              <a:t>a srozumitelně; příp. i ex post, pokud by dotčená osoba souhlas udělila (předpokládaný souhlas)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s výjimkou lékařských zákroků nelze dát souhlas s ublížením na zdraví</a:t>
            </a:r>
            <a:br>
              <a:rPr lang="cs-CZ" dirty="0" smtClean="0"/>
            </a:br>
            <a:r>
              <a:rPr lang="cs-CZ" dirty="0" smtClean="0"/>
              <a:t>X </a:t>
            </a:r>
            <a:r>
              <a:rPr lang="cs-CZ" i="1" dirty="0" smtClean="0">
                <a:solidFill>
                  <a:srgbClr val="0000FF"/>
                </a:solidFill>
              </a:rPr>
              <a:t>otázka existence ohrožení či porušení objektu </a:t>
            </a:r>
            <a:r>
              <a:rPr lang="cs-CZ" dirty="0" smtClean="0"/>
              <a:t>(tedy občanského soužití </a:t>
            </a:r>
            <a:br>
              <a:rPr lang="cs-CZ" dirty="0" smtClean="0"/>
            </a:br>
            <a:r>
              <a:rPr lang="cs-CZ" dirty="0" smtClean="0"/>
              <a:t>– viz např. box, SM praktiky…)</a:t>
            </a:r>
          </a:p>
          <a:p>
            <a:r>
              <a:rPr lang="cs-CZ" u="sng" dirty="0" smtClean="0">
                <a:solidFill>
                  <a:srgbClr val="0000FF"/>
                </a:solidFill>
              </a:rPr>
              <a:t>Přípustné riziko </a:t>
            </a:r>
            <a:r>
              <a:rPr lang="cs-CZ" b="1" u="sng" dirty="0" smtClean="0"/>
              <a:t>(§ 27)</a:t>
            </a:r>
          </a:p>
          <a:p>
            <a:pPr marL="0" indent="0">
              <a:buNone/>
            </a:pPr>
            <a:r>
              <a:rPr lang="cs-CZ" dirty="0" smtClean="0"/>
              <a:t> - ohrožení nebo porušení objektu přestupku není trestné, pokud jde </a:t>
            </a:r>
            <a:br>
              <a:rPr lang="cs-CZ" dirty="0" smtClean="0"/>
            </a:br>
            <a:r>
              <a:rPr lang="cs-CZ" dirty="0" smtClean="0"/>
              <a:t>o společensky prospěšnou činnost vykonávanou v </a:t>
            </a:r>
            <a:r>
              <a:rPr lang="cs-CZ" dirty="0" err="1" smtClean="0"/>
              <a:t>urč</a:t>
            </a:r>
            <a:r>
              <a:rPr lang="cs-CZ" dirty="0" smtClean="0"/>
              <a:t>. </a:t>
            </a:r>
            <a:r>
              <a:rPr lang="cs-CZ" dirty="0" err="1"/>
              <a:t>f</a:t>
            </a:r>
            <a:r>
              <a:rPr lang="cs-CZ" dirty="0" err="1" smtClean="0"/>
              <a:t>ci</a:t>
            </a:r>
            <a:r>
              <a:rPr lang="cs-CZ" dirty="0" smtClean="0"/>
              <a:t> nebo postavení, zaměstnání apod., v souladu se stavem poznání a </a:t>
            </a:r>
            <a:r>
              <a:rPr lang="cs-CZ" dirty="0" err="1" smtClean="0"/>
              <a:t>info</a:t>
            </a:r>
            <a:r>
              <a:rPr lang="cs-CZ" dirty="0" smtClean="0"/>
              <a:t>, dostupnými </a:t>
            </a:r>
            <a:br>
              <a:rPr lang="cs-CZ" dirty="0" smtClean="0"/>
            </a:br>
            <a:r>
              <a:rPr lang="cs-CZ" dirty="0" smtClean="0"/>
              <a:t>v době jednání, a prospěšného výsledku nelze dosáhnout jinak X vyloučeno, pokud ohrožení života nebo zdraví bez souhlasu, výsledek neodpovídá míře rizika, odporuje zákonu/veřejnému zájmu/ lidskosti/ dobrým mravům</a:t>
            </a:r>
          </a:p>
          <a:p>
            <a:r>
              <a:rPr lang="cs-CZ" u="sng" dirty="0" smtClean="0">
                <a:solidFill>
                  <a:srgbClr val="0000FF"/>
                </a:solidFill>
              </a:rPr>
              <a:t>Oprávněné použití zbraně </a:t>
            </a:r>
            <a:r>
              <a:rPr lang="cs-CZ" b="1" u="sng" dirty="0" smtClean="0"/>
              <a:t>(§ 28)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použití zbraně v souladu s jiným předpisem (typicky policie)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52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 odpovědnosti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Důvody zániku odpovědnosti (§ 29) </a:t>
            </a:r>
            <a:r>
              <a:rPr lang="cs-CZ" dirty="0" smtClean="0"/>
              <a:t>– a) uplynutí promlčecí doby, b) smrt FO, c) zánik PO bez nástupce, d) amnestie (amnestii viz § 104)</a:t>
            </a:r>
          </a:p>
          <a:p>
            <a:r>
              <a:rPr lang="cs-CZ" b="1" i="1" u="sng" dirty="0" smtClean="0">
                <a:solidFill>
                  <a:srgbClr val="0000FF"/>
                </a:solidFill>
              </a:rPr>
              <a:t>Promlčecí doba </a:t>
            </a:r>
            <a:r>
              <a:rPr lang="cs-CZ" b="1" dirty="0" smtClean="0"/>
              <a:t>(§ 30) </a:t>
            </a:r>
            <a:r>
              <a:rPr lang="cs-CZ" dirty="0" smtClean="0"/>
              <a:t>– 1 rok (</a:t>
            </a:r>
            <a:r>
              <a:rPr lang="cs-CZ" dirty="0" smtClean="0">
                <a:solidFill>
                  <a:srgbClr val="0000FF"/>
                </a:solidFill>
              </a:rPr>
              <a:t>objektivní 3</a:t>
            </a:r>
            <a:r>
              <a:rPr lang="cs-CZ" dirty="0" smtClean="0"/>
              <a:t>); 3 roky, kde horní hranice pokuty aspoň 100.000 Kč (objektivní 5); </a:t>
            </a:r>
            <a:r>
              <a:rPr lang="cs-CZ" dirty="0" smtClean="0">
                <a:solidFill>
                  <a:srgbClr val="0000FF"/>
                </a:solidFill>
              </a:rPr>
              <a:t>§ 112/2..?!? (je možné retroaktivní prodloužení promlčecí doby?)</a:t>
            </a:r>
          </a:p>
          <a:p>
            <a:r>
              <a:rPr lang="cs-CZ" u="sng" dirty="0" smtClean="0"/>
              <a:t>Běh</a:t>
            </a:r>
            <a:r>
              <a:rPr lang="cs-CZ" dirty="0" smtClean="0"/>
              <a:t> promlčecí doby </a:t>
            </a:r>
            <a:r>
              <a:rPr lang="cs-CZ" b="1" dirty="0" smtClean="0"/>
              <a:t>(§ 31) </a:t>
            </a:r>
            <a:r>
              <a:rPr lang="cs-CZ" dirty="0" smtClean="0"/>
              <a:t>– počátek den po spáchání (příp. po účinku, je-li znakem skutkové podstaty); pokračující, hromadný, trvající přestupek – den po konci  skutku; </a:t>
            </a:r>
            <a:r>
              <a:rPr lang="cs-CZ" dirty="0" smtClean="0">
                <a:solidFill>
                  <a:srgbClr val="0000FF"/>
                </a:solidFill>
              </a:rPr>
              <a:t>uplynutí 1 roku – ve shodný den určující počátek doby (závěr č. 154 poradního sboru </a:t>
            </a:r>
            <a:r>
              <a:rPr lang="cs-CZ" dirty="0" err="1" smtClean="0">
                <a:solidFill>
                  <a:srgbClr val="0000FF"/>
                </a:solidFill>
              </a:rPr>
              <a:t>m.v</a:t>
            </a:r>
            <a:r>
              <a:rPr lang="cs-CZ" dirty="0" smtClean="0">
                <a:solidFill>
                  <a:srgbClr val="0000FF"/>
                </a:solidFill>
              </a:rPr>
              <a:t>. k SŘ)</a:t>
            </a:r>
          </a:p>
          <a:p>
            <a:r>
              <a:rPr lang="cs-CZ" u="sng" dirty="0" smtClean="0"/>
              <a:t>Stavení</a:t>
            </a:r>
            <a:r>
              <a:rPr lang="cs-CZ" dirty="0" smtClean="0"/>
              <a:t> promlčecí doby </a:t>
            </a:r>
            <a:r>
              <a:rPr lang="cs-CZ" b="1" dirty="0" smtClean="0"/>
              <a:t>(§ 32/1) </a:t>
            </a:r>
            <a:r>
              <a:rPr lang="cs-CZ" dirty="0" smtClean="0"/>
              <a:t>– a) </a:t>
            </a:r>
            <a:r>
              <a:rPr lang="cs-CZ" b="1" dirty="0" smtClean="0"/>
              <a:t>trestní řízení</a:t>
            </a:r>
            <a:r>
              <a:rPr lang="cs-CZ" dirty="0" smtClean="0"/>
              <a:t>, b) přerušení v očekávání soudního trestu, c) </a:t>
            </a:r>
            <a:r>
              <a:rPr lang="cs-CZ" b="1" dirty="0" smtClean="0"/>
              <a:t>řízení dle SŘS</a:t>
            </a:r>
            <a:r>
              <a:rPr lang="cs-CZ" dirty="0" smtClean="0"/>
              <a:t>, d) trvání podmíněného upuštění od trestu</a:t>
            </a:r>
          </a:p>
          <a:p>
            <a:r>
              <a:rPr lang="cs-CZ" u="sng" dirty="0" smtClean="0">
                <a:solidFill>
                  <a:srgbClr val="0000FF"/>
                </a:solidFill>
              </a:rPr>
              <a:t>Přerušení</a:t>
            </a:r>
            <a:r>
              <a:rPr lang="cs-CZ" dirty="0" smtClean="0">
                <a:solidFill>
                  <a:srgbClr val="0000FF"/>
                </a:solidFill>
              </a:rPr>
              <a:t> </a:t>
            </a:r>
            <a:r>
              <a:rPr lang="cs-CZ" dirty="0" smtClean="0"/>
              <a:t>promlčecí doby </a:t>
            </a:r>
            <a:r>
              <a:rPr lang="cs-CZ" b="1" dirty="0" smtClean="0"/>
              <a:t>(§ 32/2) </a:t>
            </a:r>
            <a:r>
              <a:rPr lang="cs-CZ" dirty="0" smtClean="0"/>
              <a:t>– a) oznámení zahájení řízení, </a:t>
            </a:r>
            <a:br>
              <a:rPr lang="cs-CZ" dirty="0" smtClean="0"/>
            </a:br>
            <a:r>
              <a:rPr lang="cs-CZ" dirty="0" smtClean="0"/>
              <a:t>b) vydáním rozhodnutí o vině, c) vydáním rozhodnutí o schválení narovnání - ˃ počíná běžet nová 1/3 letá doba X max. 3/5 let; </a:t>
            </a:r>
            <a:br>
              <a:rPr lang="cs-CZ" dirty="0" smtClean="0"/>
            </a:br>
            <a:r>
              <a:rPr lang="cs-CZ" dirty="0" smtClean="0">
                <a:solidFill>
                  <a:srgbClr val="0000FF"/>
                </a:solidFill>
              </a:rPr>
              <a:t>příkaz (nikoliv na místě) jako první úkon v řízení...?</a:t>
            </a:r>
          </a:p>
          <a:p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6 As 56/2004-68, 1 As 17/2007-73: doba trestního stíhání;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1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As 35/2009-69: pokračující přestupek a prekluze;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3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As 57/2004-39, 7 As 41/2010 – 66 aj: rozhodnutí musí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v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prekluzívní lhůtě nabýt i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PM (jinak KS zruší; otázka, zda může i SO – dle poradního sboru k SŘ lze přezkumné řízení)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175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tresty a jejich ukládání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5328592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Druhy</a:t>
            </a:r>
            <a:r>
              <a:rPr lang="cs-CZ" dirty="0" smtClean="0"/>
              <a:t> </a:t>
            </a:r>
            <a:r>
              <a:rPr lang="cs-CZ" b="1" dirty="0" smtClean="0"/>
              <a:t>(§ 35) </a:t>
            </a:r>
            <a:r>
              <a:rPr lang="cs-CZ" dirty="0" smtClean="0"/>
              <a:t>– a) napomenutí, b) pokuta, c) zákaz činnosti, d) propadnutí věci n. náhradní hodnoty, e) zveřejnění rozhodnutí o přestupku</a:t>
            </a:r>
          </a:p>
          <a:p>
            <a:r>
              <a:rPr lang="cs-CZ" dirty="0" smtClean="0"/>
              <a:t>Lze uložit (§ 36) samostatně i kombinaci (nelze napomenutí s pokutou) </a:t>
            </a:r>
          </a:p>
          <a:p>
            <a:r>
              <a:rPr lang="cs-CZ" u="sng" dirty="0" smtClean="0"/>
              <a:t>Ve společném řízení </a:t>
            </a:r>
            <a:r>
              <a:rPr lang="cs-CZ" dirty="0" smtClean="0"/>
              <a:t> </a:t>
            </a:r>
            <a:r>
              <a:rPr lang="cs-CZ" b="1" dirty="0" smtClean="0"/>
              <a:t>(§ 41) </a:t>
            </a:r>
            <a:r>
              <a:rPr lang="cs-CZ" dirty="0" smtClean="0"/>
              <a:t>dle ustanovení nejpřísněji trestného přestupku (pokud stejné sazby, dle nejzávažnějšího); </a:t>
            </a:r>
            <a:r>
              <a:rPr lang="cs-CZ" u="sng" dirty="0" smtClean="0">
                <a:solidFill>
                  <a:srgbClr val="0000FF"/>
                </a:solidFill>
              </a:rPr>
              <a:t>Mimořádné zvýšení </a:t>
            </a:r>
            <a:r>
              <a:rPr lang="cs-CZ" dirty="0" smtClean="0"/>
              <a:t>– lze i zvýšit </a:t>
            </a:r>
            <a:r>
              <a:rPr lang="cs-CZ" dirty="0" smtClean="0">
                <a:solidFill>
                  <a:srgbClr val="0000FF"/>
                </a:solidFill>
              </a:rPr>
              <a:t>o ½</a:t>
            </a:r>
            <a:r>
              <a:rPr lang="cs-CZ" dirty="0" smtClean="0"/>
              <a:t> sazby </a:t>
            </a:r>
            <a:r>
              <a:rPr lang="cs-CZ" dirty="0" smtClean="0">
                <a:solidFill>
                  <a:srgbClr val="0000FF"/>
                </a:solidFill>
              </a:rPr>
              <a:t>za nejpřísněji trestný přestupek </a:t>
            </a:r>
            <a:r>
              <a:rPr lang="cs-CZ" dirty="0" smtClean="0"/>
              <a:t>X </a:t>
            </a:r>
            <a:r>
              <a:rPr lang="cs-CZ" dirty="0" smtClean="0">
                <a:solidFill>
                  <a:srgbClr val="0000FF"/>
                </a:solidFill>
              </a:rPr>
              <a:t>max. do součtu sazeb</a:t>
            </a:r>
            <a:r>
              <a:rPr lang="cs-CZ" dirty="0" smtClean="0"/>
              <a:t>; tresty dle jednotlivých přestupků; tam, kde všechny přestupky velmi závažné, a nestačí tak postih dle základní společné sazby</a:t>
            </a:r>
          </a:p>
          <a:p>
            <a:r>
              <a:rPr lang="cs-CZ" u="sng" dirty="0" smtClean="0">
                <a:solidFill>
                  <a:srgbClr val="0000FF"/>
                </a:solidFill>
              </a:rPr>
              <a:t>Podmíněné upuštění </a:t>
            </a:r>
            <a:r>
              <a:rPr lang="cs-CZ" b="1" dirty="0" smtClean="0"/>
              <a:t>(§ 42) </a:t>
            </a:r>
            <a:r>
              <a:rPr lang="cs-CZ" dirty="0" smtClean="0"/>
              <a:t>– lze, když hledem k povaze a závažnosti přestupku, jímž vznikla škoda, a osobě pachatele stačí k nápravě jen projednání; povinnost ve lhůtě (a stanoveným způsobem) nahradit </a:t>
            </a:r>
            <a:r>
              <a:rPr lang="cs-CZ" dirty="0" smtClean="0">
                <a:solidFill>
                  <a:srgbClr val="0000FF"/>
                </a:solidFill>
              </a:rPr>
              <a:t>škodu</a:t>
            </a:r>
            <a:r>
              <a:rPr lang="cs-CZ" dirty="0" smtClean="0"/>
              <a:t> – pokud nesplní, povinnost uložit trest</a:t>
            </a:r>
          </a:p>
          <a:p>
            <a:r>
              <a:rPr lang="cs-CZ" u="sng" dirty="0" smtClean="0"/>
              <a:t>Upuštění od uložení </a:t>
            </a:r>
            <a:r>
              <a:rPr lang="cs-CZ" b="1" dirty="0" smtClean="0"/>
              <a:t>(§ 43) </a:t>
            </a:r>
            <a:r>
              <a:rPr lang="cs-CZ" dirty="0" smtClean="0"/>
              <a:t>– pokud s ohledem na okolnosti, závažnost, osobu pachatele stačí projednání, mj. i u mladistvého (§ 59); též když přestupek vyloučen ze společného řízení, a trest za ostatní přestupky již stačí</a:t>
            </a:r>
          </a:p>
          <a:p>
            <a:r>
              <a:rPr lang="cs-CZ" u="sng" dirty="0" smtClean="0">
                <a:solidFill>
                  <a:srgbClr val="0000FF"/>
                </a:solidFill>
              </a:rPr>
              <a:t>Mimořádné snížení </a:t>
            </a:r>
            <a:r>
              <a:rPr lang="cs-CZ" b="1" dirty="0" smtClean="0"/>
              <a:t>(§ 44) </a:t>
            </a:r>
            <a:r>
              <a:rPr lang="cs-CZ" dirty="0" smtClean="0"/>
              <a:t>– </a:t>
            </a:r>
            <a:r>
              <a:rPr lang="cs-CZ" dirty="0" smtClean="0">
                <a:solidFill>
                  <a:srgbClr val="0000FF"/>
                </a:solidFill>
              </a:rPr>
              <a:t>alespoň 1/5 dolní hranice </a:t>
            </a:r>
            <a:r>
              <a:rPr lang="cs-CZ" dirty="0" smtClean="0"/>
              <a:t>sazby; a) s ohledem na okolnosti a osobu i tak stačí, b) jde o pokus, c) </a:t>
            </a:r>
            <a:r>
              <a:rPr lang="cs-CZ" dirty="0" smtClean="0">
                <a:solidFill>
                  <a:srgbClr val="0000FF"/>
                </a:solidFill>
              </a:rPr>
              <a:t>s ohledem na poměry pachatele</a:t>
            </a:r>
            <a:r>
              <a:rPr lang="cs-CZ" dirty="0" smtClean="0"/>
              <a:t> dolní sazba i tak moc přísná, nebo d) jednání, kde ne zcela splněny podmínky krajní nouze/nutné obrany či jiné okolnosti </a:t>
            </a:r>
            <a:r>
              <a:rPr lang="cs-CZ" dirty="0" err="1" smtClean="0"/>
              <a:t>vyluč.protiprávnost</a:t>
            </a:r>
            <a:r>
              <a:rPr lang="cs-CZ" dirty="0" smtClean="0"/>
              <a:t>; </a:t>
            </a:r>
            <a:r>
              <a:rPr lang="cs-CZ" i="1" dirty="0" smtClean="0">
                <a:solidFill>
                  <a:srgbClr val="0000FF"/>
                </a:solidFill>
              </a:rPr>
              <a:t>alkohol v dopravě apod..?!</a:t>
            </a:r>
            <a:endParaRPr lang="cs-CZ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70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Určení druhu a výměry trestu (§ 37)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Kritéria pro uložení druhu a výměry sankce </a:t>
            </a:r>
            <a:r>
              <a:rPr lang="cs-CZ" b="1" dirty="0" smtClean="0"/>
              <a:t>(§ 37)</a:t>
            </a:r>
            <a:r>
              <a:rPr lang="cs-CZ" dirty="0" smtClean="0"/>
              <a:t>:</a:t>
            </a:r>
          </a:p>
          <a:p>
            <a:pPr marL="514350" indent="-514350">
              <a:buAutoNum type="alphaLcParenR"/>
            </a:pPr>
            <a:r>
              <a:rPr lang="cs-CZ" u="sng" dirty="0" smtClean="0"/>
              <a:t>povaha a závažnost </a:t>
            </a:r>
            <a:r>
              <a:rPr lang="cs-CZ" b="1" dirty="0" smtClean="0">
                <a:solidFill>
                  <a:srgbClr val="0000FF"/>
                </a:solidFill>
              </a:rPr>
              <a:t>(§ 38)</a:t>
            </a:r>
          </a:p>
          <a:p>
            <a:pPr marL="514350" indent="-514350">
              <a:buAutoNum type="alphaLcParenR"/>
            </a:pPr>
            <a:r>
              <a:rPr lang="cs-CZ" dirty="0" smtClean="0"/>
              <a:t>o některém z více přestupků rozhodnuto mimo společné řízení</a:t>
            </a:r>
          </a:p>
          <a:p>
            <a:pPr marL="514350" indent="-514350">
              <a:buAutoNum type="alphaLcParenR"/>
            </a:pPr>
            <a:r>
              <a:rPr lang="cs-CZ" u="sng" dirty="0" smtClean="0"/>
              <a:t>polehčující </a:t>
            </a:r>
            <a:r>
              <a:rPr lang="cs-CZ" b="1" u="sng" dirty="0" smtClean="0"/>
              <a:t>(§ 39) </a:t>
            </a:r>
            <a:r>
              <a:rPr lang="cs-CZ" u="sng" dirty="0"/>
              <a:t>a přitěžující </a:t>
            </a:r>
            <a:r>
              <a:rPr lang="cs-CZ" b="1" u="sng" dirty="0"/>
              <a:t>(§ 40) </a:t>
            </a:r>
            <a:r>
              <a:rPr lang="cs-CZ" u="sng" dirty="0" smtClean="0"/>
              <a:t>okolnosti</a:t>
            </a:r>
          </a:p>
          <a:p>
            <a:pPr marL="514350" indent="-514350">
              <a:buAutoNum type="alphaLcParenR"/>
            </a:pPr>
            <a:r>
              <a:rPr lang="cs-CZ" dirty="0"/>
              <a:t>b</a:t>
            </a:r>
            <a:r>
              <a:rPr lang="cs-CZ" dirty="0" smtClean="0"/>
              <a:t>lízkost k dokonání u pokusu, důvod nedokonání</a:t>
            </a:r>
          </a:p>
          <a:p>
            <a:pPr marL="514350" indent="-514350">
              <a:buAutoNum type="alphaLcParenR"/>
            </a:pPr>
            <a:r>
              <a:rPr lang="cs-CZ" dirty="0"/>
              <a:t>m</a:t>
            </a:r>
            <a:r>
              <a:rPr lang="cs-CZ" dirty="0" smtClean="0"/>
              <a:t>íra účasti na spolupachatelství</a:t>
            </a:r>
          </a:p>
          <a:p>
            <a:pPr marL="514350" indent="-514350">
              <a:buAutoNum type="alphaLcParenR"/>
            </a:pPr>
            <a:r>
              <a:rPr lang="cs-CZ" u="sng" dirty="0"/>
              <a:t>o</a:t>
            </a:r>
            <a:r>
              <a:rPr lang="cs-CZ" u="sng" dirty="0" smtClean="0"/>
              <a:t>sobní poměry FO </a:t>
            </a:r>
            <a:r>
              <a:rPr lang="cs-CZ" dirty="0" smtClean="0"/>
              <a:t>a zda již správně trestána jinak</a:t>
            </a:r>
          </a:p>
          <a:p>
            <a:pPr marL="514350" indent="-514350">
              <a:buAutoNum type="alphaLcParenR"/>
            </a:pPr>
            <a:r>
              <a:rPr lang="cs-CZ" dirty="0"/>
              <a:t>p</a:t>
            </a:r>
            <a:r>
              <a:rPr lang="cs-CZ" dirty="0" smtClean="0"/>
              <a:t>ovaha činnosti PO nebo </a:t>
            </a:r>
            <a:r>
              <a:rPr lang="cs-CZ" dirty="0" err="1" smtClean="0"/>
              <a:t>FOp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/>
              <a:t>u</a:t>
            </a:r>
            <a:r>
              <a:rPr lang="cs-CZ" dirty="0" smtClean="0"/>
              <a:t> právního nástupce míra užitku z přestupku, u více nástupců, zda pokračuje v činnosti, při níž přestupek</a:t>
            </a:r>
          </a:p>
          <a:p>
            <a:pPr marL="514350" indent="-514350">
              <a:buAutoNum type="alphaLcParenR"/>
            </a:pPr>
            <a:r>
              <a:rPr lang="cs-CZ" dirty="0" smtClean="0"/>
              <a:t>u pokračujícího, trvajícího a hromadného přestupku podíl spáchání za mírnějšího zákona než při dokonání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Jiné… </a:t>
            </a:r>
            <a:r>
              <a:rPr lang="cs-CZ" i="1" dirty="0" smtClean="0">
                <a:solidFill>
                  <a:srgbClr val="0000FF"/>
                </a:solidFill>
              </a:rPr>
              <a:t>- všude demonstrativní výčty</a:t>
            </a:r>
          </a:p>
          <a:p>
            <a:pPr marL="0" indent="0">
              <a:buNone/>
            </a:pPr>
            <a:r>
              <a:rPr lang="cs-CZ" dirty="0" smtClean="0"/>
              <a:t>     U mladistvého též jeho osobnost, včetně věku, rozumové a mravní vyspělosti, a osobní poměry, aby nebyl ohrožen další vývoj (§ 56)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6102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Povaha a závažnost přestupku (§ 38)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Povaha a závažnost dána </a:t>
            </a:r>
            <a:r>
              <a:rPr lang="cs-CZ" b="1" dirty="0" smtClean="0"/>
              <a:t>(§ 38)</a:t>
            </a:r>
            <a:r>
              <a:rPr lang="cs-CZ" dirty="0" smtClean="0"/>
              <a:t>:</a:t>
            </a:r>
          </a:p>
          <a:p>
            <a:pPr marL="514350" indent="-514350">
              <a:buAutoNum type="alphaLcParenR"/>
            </a:pPr>
            <a:r>
              <a:rPr lang="cs-CZ" dirty="0"/>
              <a:t>v</a:t>
            </a:r>
            <a:r>
              <a:rPr lang="cs-CZ" dirty="0" smtClean="0"/>
              <a:t>ýznam zákonem chráněného zájmu (objektu přestupku), který porušen/ohrožen</a:t>
            </a:r>
          </a:p>
          <a:p>
            <a:pPr marL="514350" indent="-514350">
              <a:buAutoNum type="alphaLcParenR"/>
            </a:pPr>
            <a:r>
              <a:rPr lang="cs-CZ" dirty="0"/>
              <a:t>v</a:t>
            </a:r>
            <a:r>
              <a:rPr lang="cs-CZ" dirty="0" smtClean="0"/>
              <a:t>ýznam a rozsah následku</a:t>
            </a:r>
          </a:p>
          <a:p>
            <a:pPr marL="514350" indent="-514350">
              <a:buAutoNum type="alphaLcParenR"/>
            </a:pPr>
            <a:r>
              <a:rPr lang="cs-CZ" dirty="0"/>
              <a:t>z</a:t>
            </a:r>
            <a:r>
              <a:rPr lang="cs-CZ" dirty="0" smtClean="0"/>
              <a:t>působ spáchání</a:t>
            </a:r>
          </a:p>
          <a:p>
            <a:pPr marL="514350" indent="-514350">
              <a:buAutoNum type="alphaLcParenR"/>
            </a:pPr>
            <a:r>
              <a:rPr lang="cs-CZ" dirty="0"/>
              <a:t>o</a:t>
            </a:r>
            <a:r>
              <a:rPr lang="cs-CZ" dirty="0" smtClean="0"/>
              <a:t>kolnosti spáchání</a:t>
            </a:r>
          </a:p>
          <a:p>
            <a:pPr marL="514350" indent="-514350">
              <a:buAutoNum type="alphaLcParenR"/>
            </a:pPr>
            <a:r>
              <a:rPr lang="cs-CZ" dirty="0"/>
              <a:t>d</a:t>
            </a:r>
            <a:r>
              <a:rPr lang="cs-CZ" dirty="0" smtClean="0"/>
              <a:t>ruh a míra zavinění FO, příp. pohnutka</a:t>
            </a:r>
          </a:p>
          <a:p>
            <a:pPr marL="514350" indent="-514350">
              <a:buAutoNum type="alphaLcParenR"/>
            </a:pPr>
            <a:r>
              <a:rPr lang="cs-CZ" dirty="0"/>
              <a:t>d</a:t>
            </a:r>
            <a:r>
              <a:rPr lang="cs-CZ" dirty="0" smtClean="0"/>
              <a:t>élka protiprávního jednání/udržování protiprávního stavu (u trvajícího přestupku)</a:t>
            </a:r>
          </a:p>
          <a:p>
            <a:pPr marL="514350" indent="-514350">
              <a:buAutoNum type="alphaLcParenR"/>
            </a:pPr>
            <a:r>
              <a:rPr lang="cs-CZ" dirty="0"/>
              <a:t>p</a:t>
            </a:r>
            <a:r>
              <a:rPr lang="cs-CZ" dirty="0" smtClean="0"/>
              <a:t>očet dílčích útoků u pokračování v přestupku</a:t>
            </a:r>
          </a:p>
          <a:p>
            <a:pPr marL="514350" indent="-514350">
              <a:buAutoNum type="alphaLcParenR"/>
            </a:pPr>
            <a:r>
              <a:rPr lang="cs-CZ" dirty="0" smtClean="0"/>
              <a:t>Jiné…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83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rmAutofit/>
          </a:bodyPr>
          <a:lstStyle/>
          <a:p>
            <a:r>
              <a:rPr lang="cs-CZ" sz="3800" dirty="0" smtClean="0"/>
              <a:t>Polehčující a přitěžující okolnosti (§ 39, 40)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5256584"/>
          </a:xfrm>
        </p:spPr>
        <p:txBody>
          <a:bodyPr>
            <a:normAutofit fontScale="62500" lnSpcReduction="20000"/>
          </a:bodyPr>
          <a:lstStyle/>
          <a:p>
            <a:r>
              <a:rPr lang="cs-CZ" u="sng" dirty="0" smtClean="0"/>
              <a:t>Polehčující okolnosti </a:t>
            </a:r>
            <a:r>
              <a:rPr lang="cs-CZ" b="1" dirty="0" smtClean="0"/>
              <a:t>(§ 39)</a:t>
            </a:r>
            <a:r>
              <a:rPr lang="cs-CZ" dirty="0" smtClean="0"/>
              <a:t>:</a:t>
            </a:r>
          </a:p>
          <a:p>
            <a:pPr marL="514350" indent="-514350">
              <a:buAutoNum type="alphaLcParenR"/>
            </a:pPr>
            <a:r>
              <a:rPr lang="cs-CZ" dirty="0"/>
              <a:t>v</a:t>
            </a:r>
            <a:r>
              <a:rPr lang="cs-CZ" dirty="0" smtClean="0"/>
              <a:t>ěk blízký věku mladistvých</a:t>
            </a:r>
          </a:p>
          <a:p>
            <a:pPr marL="514350" indent="-514350">
              <a:buAutoNum type="alphaLcParenR"/>
            </a:pPr>
            <a:r>
              <a:rPr lang="cs-CZ" dirty="0"/>
              <a:t>j</a:t>
            </a:r>
            <a:r>
              <a:rPr lang="cs-CZ" dirty="0" smtClean="0"/>
              <a:t>ednání mimo meze krajní nouze/nutné obrany či jiné okolnosti vylučující protiprávnost</a:t>
            </a:r>
          </a:p>
          <a:p>
            <a:pPr marL="514350" indent="-514350">
              <a:buAutoNum type="alphaLcParenR"/>
            </a:pPr>
            <a:r>
              <a:rPr lang="cs-CZ" dirty="0" smtClean="0"/>
              <a:t>odstraňování škodlivého následku, dobrovolná náhrada škody</a:t>
            </a:r>
          </a:p>
          <a:p>
            <a:pPr marL="514350" indent="-514350">
              <a:buAutoNum type="alphaLcParenR"/>
            </a:pPr>
            <a:r>
              <a:rPr lang="cs-CZ" dirty="0"/>
              <a:t>o</a:t>
            </a:r>
            <a:r>
              <a:rPr lang="cs-CZ" dirty="0" smtClean="0"/>
              <a:t>známil přestupek a spolupracoval</a:t>
            </a:r>
          </a:p>
          <a:p>
            <a:pPr marL="514350" indent="-514350">
              <a:buAutoNum type="alphaLcParenR"/>
            </a:pPr>
            <a:r>
              <a:rPr lang="cs-CZ" dirty="0"/>
              <a:t>s</a:t>
            </a:r>
            <a:r>
              <a:rPr lang="cs-CZ" dirty="0" smtClean="0"/>
              <a:t>páchal pod vlivem hrozby, nátlaku, podřízenosti, závislosti  na jiném</a:t>
            </a:r>
          </a:p>
          <a:p>
            <a:pPr marL="514350" indent="-514350">
              <a:buAutoNum type="alphaLcParenR"/>
            </a:pPr>
            <a:r>
              <a:rPr lang="cs-CZ" dirty="0" smtClean="0"/>
              <a:t>Jiné…</a:t>
            </a:r>
            <a:endParaRPr lang="cs-CZ" dirty="0"/>
          </a:p>
          <a:p>
            <a:r>
              <a:rPr lang="cs-CZ" u="sng" dirty="0" smtClean="0"/>
              <a:t>Přitěžující okolnosti </a:t>
            </a:r>
            <a:r>
              <a:rPr lang="cs-CZ" b="1" dirty="0" smtClean="0"/>
              <a:t>(§ 40)</a:t>
            </a:r>
            <a:r>
              <a:rPr lang="cs-CZ" dirty="0" smtClean="0"/>
              <a:t>:</a:t>
            </a:r>
          </a:p>
          <a:p>
            <a:pPr marL="514350" indent="-514350">
              <a:buAutoNum type="alphaLcParenR"/>
            </a:pPr>
            <a:r>
              <a:rPr lang="cs-CZ" dirty="0"/>
              <a:t>v</a:t>
            </a:r>
            <a:r>
              <a:rPr lang="cs-CZ" dirty="0" smtClean="0"/>
              <a:t>yužil něčí bezbrannosti, podřízenosti, závislosti na jiném</a:t>
            </a:r>
          </a:p>
          <a:p>
            <a:pPr marL="514350" indent="-514350">
              <a:buAutoNum type="alphaLcParenR"/>
            </a:pPr>
            <a:r>
              <a:rPr lang="cs-CZ" dirty="0"/>
              <a:t>s</a:t>
            </a:r>
            <a:r>
              <a:rPr lang="cs-CZ" dirty="0" smtClean="0"/>
              <a:t>páchal více přestupků</a:t>
            </a:r>
          </a:p>
          <a:p>
            <a:pPr marL="514350" indent="-514350">
              <a:buAutoNum type="alphaLcParenR"/>
            </a:pPr>
            <a:r>
              <a:rPr lang="cs-CZ" dirty="0"/>
              <a:t>s</a:t>
            </a:r>
            <a:r>
              <a:rPr lang="cs-CZ" dirty="0" smtClean="0"/>
              <a:t>páchal přestupek opakovaně</a:t>
            </a:r>
          </a:p>
          <a:p>
            <a:pPr marL="514350" indent="-514350">
              <a:buAutoNum type="alphaLcParenR"/>
            </a:pPr>
            <a:r>
              <a:rPr lang="cs-CZ" dirty="0"/>
              <a:t>z</a:t>
            </a:r>
            <a:r>
              <a:rPr lang="cs-CZ" dirty="0" smtClean="0"/>
              <a:t>neužil svého zaměstnání, postavení, funkce</a:t>
            </a:r>
          </a:p>
          <a:p>
            <a:pPr marL="514350" indent="-514350">
              <a:buAutoNum type="alphaLcParenR"/>
            </a:pPr>
            <a:r>
              <a:rPr lang="cs-CZ" dirty="0"/>
              <a:t>s</a:t>
            </a:r>
            <a:r>
              <a:rPr lang="cs-CZ" dirty="0" smtClean="0"/>
              <a:t>páchal jako člen organizované skupiny</a:t>
            </a:r>
          </a:p>
          <a:p>
            <a:pPr marL="514350" indent="-514350">
              <a:buAutoNum type="alphaLcParenR"/>
            </a:pPr>
            <a:r>
              <a:rPr lang="cs-CZ" dirty="0"/>
              <a:t>s</a:t>
            </a:r>
            <a:r>
              <a:rPr lang="cs-CZ" dirty="0" smtClean="0"/>
              <a:t>páchal na těhotné, nemocném, zdravotně postiženém, starém, nemohoucím</a:t>
            </a:r>
          </a:p>
          <a:p>
            <a:pPr marL="514350" indent="-514350">
              <a:buAutoNum type="alphaLcParenR"/>
            </a:pPr>
            <a:r>
              <a:rPr lang="cs-CZ" dirty="0" smtClean="0"/>
              <a:t>Jiné…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383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Napomenutí, Pokuta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5040560"/>
          </a:xfrm>
        </p:spPr>
        <p:txBody>
          <a:bodyPr>
            <a:normAutofit fontScale="70000" lnSpcReduction="20000"/>
          </a:bodyPr>
          <a:lstStyle/>
          <a:p>
            <a:r>
              <a:rPr lang="cs-CZ" u="sng" dirty="0" smtClean="0"/>
              <a:t>Napomenutí</a:t>
            </a:r>
            <a:r>
              <a:rPr lang="cs-CZ" dirty="0" smtClean="0"/>
              <a:t> </a:t>
            </a:r>
            <a:r>
              <a:rPr lang="cs-CZ" b="1" dirty="0" smtClean="0"/>
              <a:t>(§ 45) </a:t>
            </a:r>
            <a:r>
              <a:rPr lang="cs-CZ" dirty="0" smtClean="0"/>
              <a:t>– prostředek morálního působení; </a:t>
            </a:r>
            <a:r>
              <a:rPr lang="cs-CZ" i="1" dirty="0" smtClean="0">
                <a:solidFill>
                  <a:srgbClr val="0000FF"/>
                </a:solidFill>
              </a:rPr>
              <a:t>upozornit pachatele </a:t>
            </a:r>
            <a:r>
              <a:rPr lang="cs-CZ" dirty="0" smtClean="0"/>
              <a:t>na důsledky protiprávního jednání v budoucnu; stačí v odůvodnění</a:t>
            </a:r>
          </a:p>
          <a:p>
            <a:pPr marL="0" indent="0">
              <a:buNone/>
            </a:pPr>
            <a:endParaRPr lang="cs-CZ" sz="1400" dirty="0" smtClean="0"/>
          </a:p>
          <a:p>
            <a:r>
              <a:rPr lang="cs-CZ" u="sng" dirty="0" smtClean="0"/>
              <a:t>Pokuta</a:t>
            </a:r>
            <a:r>
              <a:rPr lang="cs-CZ" dirty="0" smtClean="0"/>
              <a:t> </a:t>
            </a:r>
            <a:r>
              <a:rPr lang="cs-CZ" b="1" dirty="0" smtClean="0"/>
              <a:t>(§ 46) </a:t>
            </a:r>
            <a:r>
              <a:rPr lang="cs-CZ" dirty="0" smtClean="0"/>
              <a:t>– lze do 1.000 Kč, nestanoví-li zákon jinak; splatnost 30 dnů (nestanoví-li SO jinak)</a:t>
            </a:r>
          </a:p>
          <a:p>
            <a:r>
              <a:rPr lang="cs-CZ" dirty="0"/>
              <a:t>Příkaz na místě </a:t>
            </a:r>
            <a:r>
              <a:rPr lang="cs-CZ" dirty="0" smtClean="0"/>
              <a:t>– max. 10.000 Kč (§ 91/1)</a:t>
            </a:r>
            <a:endParaRPr lang="cs-CZ" dirty="0"/>
          </a:p>
          <a:p>
            <a:r>
              <a:rPr lang="cs-CZ" dirty="0" smtClean="0"/>
              <a:t>Příkaz – bez omezení (§ 90)</a:t>
            </a:r>
          </a:p>
          <a:p>
            <a:r>
              <a:rPr lang="cs-CZ" dirty="0" smtClean="0"/>
              <a:t>Mladistvý – ½ horní hranice sazby, max. 5.000 Kč </a:t>
            </a:r>
            <a:br>
              <a:rPr lang="cs-CZ" dirty="0" smtClean="0"/>
            </a:br>
            <a:r>
              <a:rPr lang="cs-CZ" dirty="0" smtClean="0"/>
              <a:t>(§ </a:t>
            </a:r>
            <a:r>
              <a:rPr lang="cs-CZ" dirty="0"/>
              <a:t>57</a:t>
            </a:r>
            <a:r>
              <a:rPr lang="cs-CZ" dirty="0" smtClean="0"/>
              <a:t>); u příkazu na místě max. 2.500 Kč (§ 91/1) (nepodniká-li)</a:t>
            </a:r>
          </a:p>
          <a:p>
            <a:r>
              <a:rPr lang="cs-CZ" i="1" dirty="0" smtClean="0">
                <a:solidFill>
                  <a:srgbClr val="0000FF"/>
                </a:solidFill>
              </a:rPr>
              <a:t>Pozor na obecnou a speciální úpravu, hmotněprávní i procesní </a:t>
            </a:r>
            <a:r>
              <a:rPr lang="cs-CZ" dirty="0" smtClean="0"/>
              <a:t>– viz pokuty v dopravě v příkazním řízení na místě: speciální úprava sazeb pro příkaz na místě (§ 125c/7 zákona o silničním provozu) nevylučuje možnost příkazu na místě tam, kde speciální úprava není (neukládá-li se zákaz činnosti) – použije se obecná procesní úprava (příkaz na místě do 10.000 v rozmezí, kde se protne se sazbou pokuty za daný přestupek)</a:t>
            </a:r>
          </a:p>
        </p:txBody>
      </p:sp>
    </p:spTree>
    <p:extLst>
      <p:ext uri="{BB962C8B-B14F-4D97-AF65-F5344CB8AC3E}">
        <p14:creationId xmlns:p14="http://schemas.microsoft.com/office/powerpoint/2010/main" val="161643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Zákaz 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u="sng" dirty="0" smtClean="0"/>
              <a:t>Zákaz činnosti </a:t>
            </a:r>
            <a:r>
              <a:rPr lang="cs-CZ" b="1" dirty="0" smtClean="0"/>
              <a:t>(§ 47) </a:t>
            </a:r>
            <a:r>
              <a:rPr lang="cs-CZ" dirty="0" smtClean="0"/>
              <a:t>– lze, jde-li o činnost, k níž třeba oprávnění (řízení, rybaření, střelba…) anebo je zaměstnáním, došlo-li </a:t>
            </a:r>
            <a:br>
              <a:rPr lang="cs-CZ" dirty="0" smtClean="0"/>
            </a:br>
            <a:r>
              <a:rPr lang="cs-CZ" dirty="0" smtClean="0"/>
              <a:t>k přestupku v souvislosti s touto činností</a:t>
            </a:r>
          </a:p>
          <a:p>
            <a:r>
              <a:rPr lang="cs-CZ" dirty="0" smtClean="0"/>
              <a:t>Nelze zakázat činnost, kterou zákon ukládá</a:t>
            </a:r>
          </a:p>
          <a:p>
            <a:r>
              <a:rPr lang="cs-CZ" dirty="0" smtClean="0"/>
              <a:t>Nelze uložit mladistvému, bránil-li by zákaz přípravě na povolání </a:t>
            </a:r>
            <a:br>
              <a:rPr lang="cs-CZ" dirty="0" smtClean="0"/>
            </a:br>
            <a:r>
              <a:rPr lang="cs-CZ" dirty="0" smtClean="0"/>
              <a:t>(§ 58/1)</a:t>
            </a:r>
          </a:p>
          <a:p>
            <a:r>
              <a:rPr lang="cs-CZ" dirty="0" smtClean="0"/>
              <a:t>Jen tehdy, </a:t>
            </a:r>
            <a:r>
              <a:rPr lang="cs-CZ" i="1" dirty="0" smtClean="0"/>
              <a:t>stanoví-li zákon </a:t>
            </a:r>
            <a:r>
              <a:rPr lang="cs-CZ" dirty="0" smtClean="0"/>
              <a:t>(př. doprava, drogy…)</a:t>
            </a:r>
          </a:p>
          <a:p>
            <a:r>
              <a:rPr lang="cs-CZ" dirty="0" smtClean="0"/>
              <a:t>Max. na </a:t>
            </a:r>
            <a:r>
              <a:rPr lang="cs-CZ" dirty="0" smtClean="0">
                <a:solidFill>
                  <a:srgbClr val="0000FF"/>
                </a:solidFill>
              </a:rPr>
              <a:t>3 roky</a:t>
            </a:r>
            <a:r>
              <a:rPr lang="cs-CZ" dirty="0" smtClean="0"/>
              <a:t>, nestanoví-li zákon jinak; mladistvý max. 1 rok </a:t>
            </a:r>
            <a:br>
              <a:rPr lang="cs-CZ" dirty="0" smtClean="0"/>
            </a:br>
            <a:r>
              <a:rPr lang="cs-CZ" dirty="0" smtClean="0"/>
              <a:t>(§ 58/2)</a:t>
            </a:r>
          </a:p>
          <a:p>
            <a:r>
              <a:rPr lang="cs-CZ" dirty="0" smtClean="0"/>
              <a:t>Zápočet doby, po kterou již nesměl před rozhodnutím na základě úředního opatření</a:t>
            </a:r>
          </a:p>
          <a:p>
            <a:r>
              <a:rPr lang="cs-CZ" dirty="0" smtClean="0"/>
              <a:t>Možnost </a:t>
            </a:r>
            <a:r>
              <a:rPr lang="cs-CZ" dirty="0" smtClean="0">
                <a:solidFill>
                  <a:srgbClr val="0000FF"/>
                </a:solidFill>
              </a:rPr>
              <a:t>upuštění od výkonu zbytku trestu </a:t>
            </a:r>
            <a:r>
              <a:rPr lang="cs-CZ" dirty="0" smtClean="0"/>
              <a:t>po ½ doby X </a:t>
            </a:r>
            <a:r>
              <a:rPr lang="cs-CZ" dirty="0" smtClean="0">
                <a:solidFill>
                  <a:srgbClr val="0000FF"/>
                </a:solidFill>
              </a:rPr>
              <a:t>nelze, pokud nezaplatil</a:t>
            </a:r>
            <a:r>
              <a:rPr lang="cs-CZ" dirty="0" smtClean="0"/>
              <a:t> pokutu (nebo nebylo rozhodnuto o splátkách či odkladu splatnosti)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695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Propadnutí věci nebo náhradní hodnoty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0000" lnSpcReduction="20000"/>
          </a:bodyPr>
          <a:lstStyle/>
          <a:p>
            <a:r>
              <a:rPr lang="cs-CZ" u="sng" dirty="0" smtClean="0"/>
              <a:t>Propadnutí věci</a:t>
            </a:r>
            <a:r>
              <a:rPr lang="cs-CZ" dirty="0" smtClean="0"/>
              <a:t> </a:t>
            </a:r>
            <a:r>
              <a:rPr lang="cs-CZ" b="1" dirty="0" smtClean="0"/>
              <a:t>(§ 48) </a:t>
            </a:r>
            <a:r>
              <a:rPr lang="cs-CZ" dirty="0" smtClean="0"/>
              <a:t>– lze, pokud věc </a:t>
            </a:r>
            <a:r>
              <a:rPr lang="cs-CZ" i="1" dirty="0" smtClean="0"/>
              <a:t>náleží</a:t>
            </a:r>
            <a:r>
              <a:rPr lang="cs-CZ" dirty="0" smtClean="0"/>
              <a:t> pachateli (nemusí být oprávněným vlastníkem) + a) věc užita nebo určena ke spáchání přestupku, b) věc získána přestupkem nebo jako odměna za něj, nebo c) věc i jen zčásti nabyta za věc získanou přestupkem či odměnu za něj, není-li podíl na nabyté věci minimální</a:t>
            </a:r>
          </a:p>
          <a:p>
            <a:r>
              <a:rPr lang="cs-CZ" dirty="0" smtClean="0"/>
              <a:t>Nelze uložit, je-li hodnota věci v nápadném nepoměru k povaze přestupku X </a:t>
            </a:r>
            <a:r>
              <a:rPr lang="cs-CZ" dirty="0" smtClean="0">
                <a:solidFill>
                  <a:srgbClr val="0000FF"/>
                </a:solidFill>
              </a:rPr>
              <a:t>k hodnotě věci se nepřihlíží, vyžaduje-li to bezpečnost osob, majetku nebo jiný obdobný obecný zájem </a:t>
            </a:r>
            <a:r>
              <a:rPr lang="cs-CZ" dirty="0" smtClean="0"/>
              <a:t>(jde o zbraně, drogy, jedy…; doprava v př. drog, řízení přes zákaz…)</a:t>
            </a:r>
            <a:br>
              <a:rPr lang="cs-CZ" dirty="0" smtClean="0"/>
            </a:br>
            <a:r>
              <a:rPr lang="cs-CZ" dirty="0" smtClean="0"/>
              <a:t>X </a:t>
            </a:r>
            <a:r>
              <a:rPr lang="cs-CZ" i="1" dirty="0" smtClean="0">
                <a:solidFill>
                  <a:srgbClr val="0000FF"/>
                </a:solidFill>
              </a:rPr>
              <a:t>neřešeno už v zákoně o policii</a:t>
            </a:r>
            <a:r>
              <a:rPr lang="cs-CZ" i="1" dirty="0" smtClean="0"/>
              <a:t>, zákoně o obecní policii, zákoně o vojenské policii </a:t>
            </a:r>
            <a:r>
              <a:rPr lang="cs-CZ" i="1" dirty="0" smtClean="0">
                <a:solidFill>
                  <a:srgbClr val="0000FF"/>
                </a:solidFill>
              </a:rPr>
              <a:t>– lze postupovat shodně </a:t>
            </a:r>
            <a:r>
              <a:rPr lang="cs-CZ" i="1" dirty="0" smtClean="0"/>
              <a:t>jako dle § 48/3 ZOP</a:t>
            </a:r>
            <a:r>
              <a:rPr lang="cs-CZ" i="1" dirty="0" smtClean="0">
                <a:solidFill>
                  <a:srgbClr val="0000FF"/>
                </a:solidFill>
              </a:rPr>
              <a:t>?</a:t>
            </a:r>
          </a:p>
          <a:p>
            <a:r>
              <a:rPr lang="cs-CZ" dirty="0" smtClean="0"/>
              <a:t>Funkce sankční i preventivní; lze </a:t>
            </a:r>
            <a:r>
              <a:rPr lang="cs-CZ" i="1" dirty="0" smtClean="0"/>
              <a:t>u jakéhokoliv přestupku</a:t>
            </a:r>
            <a:r>
              <a:rPr lang="cs-CZ" dirty="0" smtClean="0"/>
              <a:t>, zpravidla věc movitá, nutný přesný popis (drogy včetně obalu)</a:t>
            </a:r>
          </a:p>
          <a:p>
            <a:r>
              <a:rPr lang="cs-CZ" u="sng" dirty="0" smtClean="0">
                <a:solidFill>
                  <a:srgbClr val="0000FF"/>
                </a:solidFill>
              </a:rPr>
              <a:t>Propadnutí náhradní hodnoty </a:t>
            </a:r>
            <a:r>
              <a:rPr lang="cs-CZ" b="1" dirty="0" smtClean="0"/>
              <a:t>(§ 49) </a:t>
            </a:r>
            <a:r>
              <a:rPr lang="cs-CZ" dirty="0" smtClean="0"/>
              <a:t>– lze uložit až do výše hodnoty věci, pokud pachatel propadnutí zmaří (věc zničí, zatají, zužitkuje…)</a:t>
            </a:r>
          </a:p>
          <a:p>
            <a:r>
              <a:rPr lang="cs-CZ" dirty="0" smtClean="0"/>
              <a:t>V obou případech se stává vlastníkem stát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948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Zveřejnění rozhodnutí o přestupku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00200"/>
            <a:ext cx="8424936" cy="485313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Zveřejnění</a:t>
            </a:r>
            <a:r>
              <a:rPr lang="cs-CZ" dirty="0" smtClean="0"/>
              <a:t> </a:t>
            </a:r>
            <a:r>
              <a:rPr lang="cs-CZ" b="1" dirty="0" smtClean="0"/>
              <a:t>(§ 50) </a:t>
            </a:r>
            <a:r>
              <a:rPr lang="cs-CZ" dirty="0" smtClean="0"/>
              <a:t>lze uložit PO nebo </a:t>
            </a:r>
            <a:r>
              <a:rPr lang="cs-CZ" dirty="0" err="1" smtClean="0"/>
              <a:t>FOp</a:t>
            </a:r>
            <a:r>
              <a:rPr lang="cs-CZ" dirty="0" smtClean="0"/>
              <a:t>, stanoví-li zákon; třeba přiměřenost</a:t>
            </a:r>
          </a:p>
          <a:p>
            <a:r>
              <a:rPr lang="cs-CZ" dirty="0" smtClean="0"/>
              <a:t>Zveřejňuje se výrok</a:t>
            </a:r>
            <a:r>
              <a:rPr lang="cs-CZ" dirty="0"/>
              <a:t>;</a:t>
            </a:r>
            <a:r>
              <a:rPr lang="cs-CZ" dirty="0" smtClean="0"/>
              <a:t> v něm lze identifikovat jen pachatele</a:t>
            </a:r>
          </a:p>
          <a:p>
            <a:r>
              <a:rPr lang="cs-CZ" dirty="0" smtClean="0"/>
              <a:t>Lze až po nabytí PM, ve lhůtě 2 – 6 měsíců (stanovené ve výroku) </a:t>
            </a:r>
            <a:br>
              <a:rPr lang="cs-CZ" dirty="0" smtClean="0"/>
            </a:br>
            <a:r>
              <a:rPr lang="cs-CZ" dirty="0" smtClean="0"/>
              <a:t>od PM</a:t>
            </a:r>
          </a:p>
          <a:p>
            <a:r>
              <a:rPr lang="cs-CZ" dirty="0" smtClean="0"/>
              <a:t>Na úřední desce na 15 dnů až 2 měsíce</a:t>
            </a:r>
          </a:p>
          <a:p>
            <a:r>
              <a:rPr lang="cs-CZ" dirty="0" smtClean="0"/>
              <a:t>Vedle zveřejnění na úřední desce se zároveň zveřejní ve zvoleném veřejném sdělovacím prostředku (</a:t>
            </a:r>
            <a:r>
              <a:rPr lang="cs-CZ" dirty="0" smtClean="0">
                <a:solidFill>
                  <a:srgbClr val="0000FF"/>
                </a:solidFill>
              </a:rPr>
              <a:t>noviny</a:t>
            </a:r>
            <a:r>
              <a:rPr lang="cs-CZ" dirty="0" smtClean="0"/>
              <a:t>, TV, internet…) – </a:t>
            </a:r>
            <a:r>
              <a:rPr lang="cs-CZ" dirty="0" smtClean="0">
                <a:solidFill>
                  <a:srgbClr val="0000FF"/>
                </a:solidFill>
              </a:rPr>
              <a:t>zajistí správní orgán na náklady pachatele</a:t>
            </a:r>
            <a:r>
              <a:rPr lang="cs-CZ" dirty="0" smtClean="0"/>
              <a:t> </a:t>
            </a:r>
            <a:r>
              <a:rPr lang="cs-CZ" i="1" dirty="0" smtClean="0">
                <a:solidFill>
                  <a:srgbClr val="0000FF"/>
                </a:solidFill>
              </a:rPr>
              <a:t>(§ 79 SŘ? - patrně lze dle § 79/1 SŘ, kde tituly pro náklady jen demonstrativně, a dle 79/2 SŘ, </a:t>
            </a:r>
            <a:br>
              <a:rPr lang="cs-CZ" i="1" dirty="0" smtClean="0">
                <a:solidFill>
                  <a:srgbClr val="0000FF"/>
                </a:solidFill>
              </a:rPr>
            </a:br>
            <a:r>
              <a:rPr lang="cs-CZ" i="1" dirty="0" smtClean="0">
                <a:solidFill>
                  <a:srgbClr val="0000FF"/>
                </a:solidFill>
              </a:rPr>
              <a:t>tj. i samostatným rozhodnutím)</a:t>
            </a:r>
          </a:p>
          <a:p>
            <a:r>
              <a:rPr lang="cs-CZ" dirty="0" smtClean="0"/>
              <a:t>Je-li rozhodnutí zrušeno – správní orgán, který původní rozhodnutí vydal, povinen za své zveřejnit zrušující rozhodnutí obdobně, jako zveřejnil původní rozhodnutí</a:t>
            </a:r>
          </a:p>
          <a:p>
            <a:r>
              <a:rPr lang="cs-CZ" dirty="0" smtClean="0"/>
              <a:t>Povinnost zrušujícího orgánu do 30 dnů od PM svého rozhodnutí informovat původce zrušeného rozhodnutí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897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Zákon č. 250/2016 Sb. </a:t>
            </a:r>
            <a:br>
              <a:rPr lang="cs-CZ" dirty="0" smtClean="0"/>
            </a:br>
            <a:r>
              <a:rPr lang="cs-CZ" dirty="0" smtClean="0"/>
              <a:t>Předmět úpravy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 </a:t>
            </a:r>
            <a:r>
              <a:rPr lang="cs-CZ" b="1" dirty="0" smtClean="0"/>
              <a:t>§ 1 </a:t>
            </a:r>
            <a:r>
              <a:rPr lang="cs-CZ" dirty="0" smtClean="0"/>
              <a:t>- odpovědnost za přestupek, tresty a ochranná opatření, postup před zahájením řízení a v řízení</a:t>
            </a:r>
          </a:p>
          <a:p>
            <a:r>
              <a:rPr lang="cs-CZ" dirty="0" smtClean="0"/>
              <a:t>Přestupky FO, PO a podnikajících FO (</a:t>
            </a:r>
            <a:r>
              <a:rPr lang="cs-CZ" dirty="0" smtClean="0">
                <a:solidFill>
                  <a:srgbClr val="0000FF"/>
                </a:solidFill>
              </a:rPr>
              <a:t>transformace správních deliktů v přestupky </a:t>
            </a:r>
            <a:r>
              <a:rPr lang="cs-CZ" dirty="0" smtClean="0"/>
              <a:t>- § 112/1), zánik kategorie jiným správních deliktů FO dle dosavadních předpisů</a:t>
            </a:r>
          </a:p>
          <a:p>
            <a:r>
              <a:rPr lang="cs-CZ" dirty="0" smtClean="0"/>
              <a:t>Nevztahuje se na disciplinární (§ 4/5) či pořádkové delikty (neupravuje-li zákon výslovně)</a:t>
            </a:r>
          </a:p>
          <a:p>
            <a:r>
              <a:rPr lang="cs-CZ" dirty="0" smtClean="0"/>
              <a:t>Přestupkem jen delikt za přestupek označený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81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Ochranná opatření – omezující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5069160"/>
          </a:xfrm>
        </p:spPr>
        <p:txBody>
          <a:bodyPr>
            <a:normAutofit fontScale="70000" lnSpcReduction="20000"/>
          </a:bodyPr>
          <a:lstStyle/>
          <a:p>
            <a:r>
              <a:rPr lang="cs-CZ" u="sng" dirty="0" smtClean="0"/>
              <a:t>Omezující opatření</a:t>
            </a:r>
            <a:r>
              <a:rPr lang="cs-CZ" dirty="0" smtClean="0"/>
              <a:t> </a:t>
            </a:r>
            <a:r>
              <a:rPr lang="cs-CZ" b="1" dirty="0" smtClean="0"/>
              <a:t>(§ 52)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 - </a:t>
            </a:r>
            <a:r>
              <a:rPr lang="cs-CZ" i="1" dirty="0" smtClean="0">
                <a:solidFill>
                  <a:srgbClr val="0033CC"/>
                </a:solidFill>
              </a:rPr>
              <a:t>Zákaz vstupu </a:t>
            </a:r>
            <a:r>
              <a:rPr lang="cs-CZ" dirty="0" smtClean="0"/>
              <a:t>na určená veřejně přístupná místa nebo místa konání společenských akcí (sport, kultura…); lze i na časové intervaly, data akcí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Povinnost </a:t>
            </a:r>
            <a:r>
              <a:rPr lang="cs-CZ" i="1" dirty="0" smtClean="0">
                <a:solidFill>
                  <a:srgbClr val="0033CC"/>
                </a:solidFill>
              </a:rPr>
              <a:t>zdržet se styku </a:t>
            </a:r>
            <a:r>
              <a:rPr lang="cs-CZ" dirty="0" smtClean="0"/>
              <a:t>s určitou osobou nebo okruhem osob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Povinnost </a:t>
            </a:r>
            <a:r>
              <a:rPr lang="cs-CZ" i="1" dirty="0" smtClean="0">
                <a:solidFill>
                  <a:srgbClr val="0033CC"/>
                </a:solidFill>
              </a:rPr>
              <a:t>absolvovat program </a:t>
            </a:r>
            <a:r>
              <a:rPr lang="cs-CZ" dirty="0" smtClean="0"/>
              <a:t>pro zvládání agrese nebo násilného chování </a:t>
            </a:r>
            <a:r>
              <a:rPr lang="cs-CZ" sz="2900" dirty="0" smtClean="0"/>
              <a:t>(zatím nejasné, kdo hradí náklady, pokud nejde např. o soc. službu)</a:t>
            </a:r>
          </a:p>
          <a:p>
            <a:r>
              <a:rPr lang="cs-CZ" dirty="0" smtClean="0"/>
              <a:t>Lze uložit FO </a:t>
            </a:r>
            <a:r>
              <a:rPr lang="cs-CZ" i="1" dirty="0" smtClean="0"/>
              <a:t>jen stanoví-li zákon </a:t>
            </a:r>
            <a:r>
              <a:rPr lang="cs-CZ" dirty="0" smtClean="0"/>
              <a:t>(§ 4, § 5/1, § 7/1, § 8/1,3 ZNP aj.); nutná souvislost mezi přestupkem a ukládaným opatřením </a:t>
            </a:r>
            <a:endParaRPr lang="cs-CZ" dirty="0"/>
          </a:p>
          <a:p>
            <a:r>
              <a:rPr lang="cs-CZ" dirty="0" smtClean="0"/>
              <a:t>Lze uložit jen s trestem; max. na 1 rok; nutná přiměřenost </a:t>
            </a:r>
            <a:br>
              <a:rPr lang="cs-CZ" dirty="0" smtClean="0"/>
            </a:br>
            <a:r>
              <a:rPr lang="cs-CZ" dirty="0" smtClean="0"/>
              <a:t>(k charakteru přestupku, poměrům pachatele)</a:t>
            </a:r>
          </a:p>
          <a:p>
            <a:r>
              <a:rPr lang="cs-CZ" dirty="0" smtClean="0"/>
              <a:t>Lze uložit </a:t>
            </a:r>
            <a:r>
              <a:rPr lang="cs-CZ" dirty="0" smtClean="0">
                <a:solidFill>
                  <a:srgbClr val="0000FF"/>
                </a:solidFill>
              </a:rPr>
              <a:t>i s účinky mimo obvod</a:t>
            </a:r>
            <a:r>
              <a:rPr lang="cs-CZ" dirty="0" smtClean="0"/>
              <a:t> správního orgánu (fotbaly…); kontroluje ten, který vydal, a ten, kde účinky; pokud účinky mimo obvod, třeba do 5 dnů od PM vyrozumět dotčený orgán</a:t>
            </a:r>
          </a:p>
          <a:p>
            <a:r>
              <a:rPr lang="cs-CZ" dirty="0" smtClean="0"/>
              <a:t>Zvládání agrese – zejména u domácího násilí; nutnost stanovení podmínek; kontrola zprávou poskytovatele programu</a:t>
            </a:r>
          </a:p>
          <a:p>
            <a:r>
              <a:rPr lang="cs-CZ" dirty="0" smtClean="0"/>
              <a:t>Maření omezujícího opatření – přestupek dle § 2/2/h) ZNP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202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Ochranná opatření – zabrání věci </a:t>
            </a:r>
            <a:br>
              <a:rPr lang="cs-CZ" dirty="0" smtClean="0"/>
            </a:br>
            <a:r>
              <a:rPr lang="cs-CZ" dirty="0" smtClean="0"/>
              <a:t>nebo náhradní hodnoty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712968" cy="4853136"/>
          </a:xfrm>
        </p:spPr>
        <p:txBody>
          <a:bodyPr>
            <a:normAutofit fontScale="70000" lnSpcReduction="20000"/>
          </a:bodyPr>
          <a:lstStyle/>
          <a:p>
            <a:r>
              <a:rPr lang="cs-CZ" u="sng" dirty="0" smtClean="0"/>
              <a:t>Zabrání věci</a:t>
            </a:r>
            <a:r>
              <a:rPr lang="cs-CZ" dirty="0" smtClean="0"/>
              <a:t> </a:t>
            </a:r>
            <a:r>
              <a:rPr lang="cs-CZ" b="1" dirty="0" smtClean="0"/>
              <a:t>(§ 53)</a:t>
            </a:r>
            <a:r>
              <a:rPr lang="cs-CZ" dirty="0" smtClean="0"/>
              <a:t>: lze, pokud nebylo uloženo propadnutí věci dle </a:t>
            </a:r>
            <a:br>
              <a:rPr lang="cs-CZ" dirty="0" smtClean="0"/>
            </a:br>
            <a:r>
              <a:rPr lang="cs-CZ" dirty="0" smtClean="0"/>
              <a:t>§ 48/1 (věc užita, získána…), když to vyžaduje bezpečnost osob nebo majetku nebo jiný obdobný obecný zájem, pokud:</a:t>
            </a:r>
          </a:p>
          <a:p>
            <a:pPr marL="514350" indent="-514350">
              <a:buAutoNum type="alphaLcParenR"/>
            </a:pPr>
            <a:r>
              <a:rPr lang="cs-CZ" dirty="0" smtClean="0"/>
              <a:t>do 60 dnů od vyjití přestupku najevo nezjištěn pachatel</a:t>
            </a:r>
          </a:p>
          <a:p>
            <a:pPr marL="514350" indent="-514350">
              <a:buAutoNum type="alphaLcParenR"/>
            </a:pPr>
            <a:r>
              <a:rPr lang="cs-CZ" dirty="0"/>
              <a:t>v</a:t>
            </a:r>
            <a:r>
              <a:rPr lang="cs-CZ" dirty="0" smtClean="0"/>
              <a:t>ěc náleží tomu, s nímž nelze vést řízení o přestupku nebo mu uložit trest (typicky nedostatek </a:t>
            </a:r>
            <a:r>
              <a:rPr lang="cs-CZ" i="1" dirty="0" smtClean="0"/>
              <a:t>věk</a:t>
            </a:r>
            <a:r>
              <a:rPr lang="cs-CZ" dirty="0" smtClean="0"/>
              <a:t>u či </a:t>
            </a:r>
            <a:r>
              <a:rPr lang="cs-CZ" i="1" dirty="0" smtClean="0"/>
              <a:t>příčetnost</a:t>
            </a:r>
            <a:r>
              <a:rPr lang="cs-CZ" dirty="0" smtClean="0"/>
              <a:t>i, </a:t>
            </a:r>
            <a:r>
              <a:rPr lang="cs-CZ" i="1" dirty="0" smtClean="0"/>
              <a:t>prekluze</a:t>
            </a:r>
            <a:r>
              <a:rPr lang="cs-CZ" dirty="0" smtClean="0"/>
              <a:t>)</a:t>
            </a:r>
          </a:p>
          <a:p>
            <a:pPr marL="514350" indent="-514350">
              <a:buAutoNum type="alphaLcParenR"/>
            </a:pPr>
            <a:r>
              <a:rPr lang="cs-CZ" dirty="0"/>
              <a:t>v</a:t>
            </a:r>
            <a:r>
              <a:rPr lang="cs-CZ" dirty="0" smtClean="0"/>
              <a:t>ěc náleží pachateli, u něhož upuštěno či podmíněně upuštěno od trestu</a:t>
            </a:r>
          </a:p>
          <a:p>
            <a:pPr marL="514350" indent="-514350">
              <a:buAutoNum type="alphaLcParenR"/>
            </a:pPr>
            <a:r>
              <a:rPr lang="cs-CZ" dirty="0"/>
              <a:t>v</a:t>
            </a:r>
            <a:r>
              <a:rPr lang="cs-CZ" dirty="0" smtClean="0"/>
              <a:t>ěc nenáleží pachateli nebo mu nenáleží zcela (půjčená vzduchovka…)</a:t>
            </a:r>
          </a:p>
          <a:p>
            <a:pPr marL="514350" indent="-514350">
              <a:buAutoNum type="alphaLcParenR"/>
            </a:pPr>
            <a:r>
              <a:rPr lang="cs-CZ" dirty="0"/>
              <a:t>v</a:t>
            </a:r>
            <a:r>
              <a:rPr lang="cs-CZ" dirty="0" smtClean="0"/>
              <a:t>lastník není znám (§ 32/2/e) SŘ…)</a:t>
            </a:r>
            <a:endParaRPr lang="cs-CZ" dirty="0"/>
          </a:p>
          <a:p>
            <a:r>
              <a:rPr lang="cs-CZ" dirty="0" smtClean="0"/>
              <a:t>Lze též, pokud jde o výnos přestupku (bez dalšího)</a:t>
            </a:r>
          </a:p>
          <a:p>
            <a:r>
              <a:rPr lang="cs-CZ" dirty="0" smtClean="0"/>
              <a:t>Nejpozději </a:t>
            </a:r>
            <a:r>
              <a:rPr lang="cs-CZ" dirty="0" smtClean="0">
                <a:solidFill>
                  <a:srgbClr val="0000FF"/>
                </a:solidFill>
              </a:rPr>
              <a:t>do 5 let </a:t>
            </a:r>
            <a:r>
              <a:rPr lang="cs-CZ" dirty="0" smtClean="0"/>
              <a:t>od jednání majícího znaky přestupku</a:t>
            </a:r>
          </a:p>
          <a:p>
            <a:r>
              <a:rPr lang="cs-CZ" u="sng" dirty="0" smtClean="0">
                <a:solidFill>
                  <a:srgbClr val="0000FF"/>
                </a:solidFill>
              </a:rPr>
              <a:t>Zabrání náhradní hodnoty</a:t>
            </a:r>
            <a:r>
              <a:rPr lang="cs-CZ" dirty="0" smtClean="0">
                <a:solidFill>
                  <a:srgbClr val="0000FF"/>
                </a:solidFill>
              </a:rPr>
              <a:t> </a:t>
            </a:r>
            <a:r>
              <a:rPr lang="cs-CZ" b="1" dirty="0" smtClean="0"/>
              <a:t>(§ 54)</a:t>
            </a:r>
            <a:r>
              <a:rPr lang="cs-CZ" dirty="0" smtClean="0"/>
              <a:t>: lze, pokud pachatelem zmařeno zabrání věci, která mohla být zabrána (viz výše); až do výše hodnoty věci</a:t>
            </a:r>
          </a:p>
          <a:p>
            <a:r>
              <a:rPr lang="cs-CZ" dirty="0" smtClean="0"/>
              <a:t>V obou případech vlastníkem stát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530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Mladiství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184576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550"/>
              </a:spcBef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Zvláštní zřetel na mladistvé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(Úmluva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o právech dítěte,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zákon </a:t>
            </a:r>
            <a:b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o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SPOD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…), ukládání trestu – </a:t>
            </a:r>
            <a:r>
              <a:rPr lang="cs-CZ" altLang="cs-CZ" b="1" dirty="0" smtClean="0">
                <a:solidFill>
                  <a:srgbClr val="000000"/>
                </a:solidFill>
                <a:latin typeface="Calibri" pitchFamily="32" charset="0"/>
              </a:rPr>
              <a:t>§ 56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; mladistvý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– pojem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trestní, nezletilý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– pojem </a:t>
            </a:r>
            <a:r>
              <a:rPr lang="cs-CZ" altLang="cs-CZ" dirty="0" err="1" smtClean="0">
                <a:solidFill>
                  <a:srgbClr val="000000"/>
                </a:solidFill>
                <a:latin typeface="Calibri" pitchFamily="32" charset="0"/>
              </a:rPr>
              <a:t>obč.práva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 (i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od 16 soudně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zletilý mladistvým)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Bef>
                <a:spcPts val="550"/>
              </a:spcBef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Přestupek nelze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projednat příkazem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(X lze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pokutu příkazem na místě; </a:t>
            </a:r>
            <a:r>
              <a:rPr lang="cs-CZ" altLang="cs-CZ" dirty="0" smtClean="0">
                <a:solidFill>
                  <a:srgbClr val="0000FF"/>
                </a:solidFill>
                <a:latin typeface="Calibri" pitchFamily="32" charset="0"/>
              </a:rPr>
              <a:t>co napomenutí – a </a:t>
            </a:r>
            <a:r>
              <a:rPr lang="cs-CZ" altLang="cs-CZ" dirty="0" err="1" smtClean="0">
                <a:solidFill>
                  <a:srgbClr val="0000FF"/>
                </a:solidFill>
                <a:latin typeface="Calibri" pitchFamily="32" charset="0"/>
              </a:rPr>
              <a:t>maiori</a:t>
            </a:r>
            <a:r>
              <a:rPr lang="cs-CZ" altLang="cs-CZ" dirty="0" smtClean="0">
                <a:solidFill>
                  <a:srgbClr val="0000FF"/>
                </a:solidFill>
                <a:latin typeface="Calibri" pitchFamily="32" charset="0"/>
              </a:rPr>
              <a:t> ad minus/a </a:t>
            </a:r>
            <a:r>
              <a:rPr lang="cs-CZ" altLang="cs-CZ" dirty="0" err="1" smtClean="0">
                <a:solidFill>
                  <a:srgbClr val="0000FF"/>
                </a:solidFill>
                <a:latin typeface="Calibri" pitchFamily="32" charset="0"/>
              </a:rPr>
              <a:t>fortiori</a:t>
            </a:r>
            <a:r>
              <a:rPr lang="cs-CZ" altLang="cs-CZ" dirty="0" smtClean="0">
                <a:solidFill>
                  <a:srgbClr val="0000FF"/>
                </a:solidFill>
                <a:latin typeface="Calibri" pitchFamily="32" charset="0"/>
              </a:rPr>
              <a:t>..?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)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Bef>
                <a:spcPts val="550"/>
              </a:spcBef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Pokuty – ½ horní hranice, zároveň max. 5000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Kč (</a:t>
            </a:r>
            <a:r>
              <a:rPr lang="cs-CZ" altLang="cs-CZ" dirty="0" smtClean="0">
                <a:solidFill>
                  <a:srgbClr val="0000FF"/>
                </a:solidFill>
                <a:latin typeface="Calibri" pitchFamily="32" charset="0"/>
              </a:rPr>
              <a:t>nepodniká-li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)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Bef>
                <a:spcPts val="550"/>
              </a:spcBef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Blok – ½ horní hranice, zároveň max. 2500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Kč (</a:t>
            </a:r>
            <a:r>
              <a:rPr lang="cs-CZ" altLang="cs-CZ" dirty="0" smtClean="0">
                <a:solidFill>
                  <a:srgbClr val="0000FF"/>
                </a:solidFill>
                <a:latin typeface="Calibri" pitchFamily="32" charset="0"/>
              </a:rPr>
              <a:t>nepodniká-li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)</a:t>
            </a:r>
            <a:b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cs-CZ" altLang="cs-CZ" i="1" dirty="0" smtClean="0">
                <a:solidFill>
                  <a:srgbClr val="0000FF"/>
                </a:solidFill>
                <a:latin typeface="Calibri" pitchFamily="32" charset="0"/>
              </a:rPr>
              <a:t>- podnikání – relevantní, jde-li o přestupky </a:t>
            </a:r>
            <a:r>
              <a:rPr lang="cs-CZ" altLang="cs-CZ" i="1" dirty="0" err="1" smtClean="0">
                <a:solidFill>
                  <a:srgbClr val="0000FF"/>
                </a:solidFill>
                <a:latin typeface="Calibri" pitchFamily="32" charset="0"/>
              </a:rPr>
              <a:t>FOp</a:t>
            </a:r>
            <a:endParaRPr lang="cs-CZ" altLang="cs-CZ" i="1" dirty="0">
              <a:solidFill>
                <a:srgbClr val="0000FF"/>
              </a:solidFill>
              <a:latin typeface="Calibri" pitchFamily="32" charset="0"/>
            </a:endParaRPr>
          </a:p>
          <a:p>
            <a:pPr>
              <a:spcBef>
                <a:spcPts val="550"/>
              </a:spcBef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Zákaz činnosti max. 1 rok X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nelze,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kde činnost přípravou na povolání</a:t>
            </a:r>
          </a:p>
          <a:p>
            <a:pPr>
              <a:spcBef>
                <a:spcPts val="550"/>
              </a:spcBef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Mladistvý má jako obviněný plná procesní práva (5 As 65/2009-39: mladistvý jako subjekt přestupku s plnými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procesními právy), včetně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zastoupení;</a:t>
            </a:r>
          </a:p>
          <a:p>
            <a:pPr marL="315913">
              <a:spcBef>
                <a:spcPts val="550"/>
              </a:spcBef>
              <a:buNone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    po 18 procesní postavení jako zletilý (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4 As 77/2014 – 33)</a:t>
            </a:r>
          </a:p>
          <a:p>
            <a:pPr>
              <a:spcBef>
                <a:spcPts val="550"/>
              </a:spcBef>
              <a:buFont typeface="Arial" charset="0"/>
              <a:buChar char="•"/>
              <a:defRPr/>
            </a:pP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OSPOD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a zák.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zástupce – zvláštní procesní práva (§ 72); příkaz na místě – jen jde-li o bagatelní věc (ne u asociálního jednání apod.)</a:t>
            </a:r>
          </a:p>
          <a:p>
            <a:pPr>
              <a:spcBef>
                <a:spcPts val="550"/>
              </a:spcBef>
              <a:buFont typeface="Arial" charset="0"/>
              <a:buChar char="•"/>
              <a:defRPr/>
            </a:pP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Odvolání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– ve prospěch </a:t>
            </a:r>
            <a:r>
              <a:rPr lang="cs-CZ" altLang="cs-CZ" dirty="0" err="1">
                <a:solidFill>
                  <a:srgbClr val="000000"/>
                </a:solidFill>
                <a:latin typeface="Calibri" pitchFamily="32" charset="0"/>
              </a:rPr>
              <a:t>obv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. může i OSPOD a zák. zástupce (§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72)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63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správního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4824536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450"/>
              </a:spcBef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§ 1/1,3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SŘ –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vymezení působnosti, § 1/2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SŘ –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subsidiarita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SŘ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Bef>
                <a:spcPts val="450"/>
              </a:spcBef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§ 2/1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SŘ – </a:t>
            </a:r>
            <a:r>
              <a:rPr lang="cs-CZ" altLang="cs-CZ" u="sng" dirty="0">
                <a:solidFill>
                  <a:srgbClr val="000000"/>
                </a:solidFill>
                <a:latin typeface="Calibri" pitchFamily="32" charset="0"/>
              </a:rPr>
              <a:t>zásada </a:t>
            </a:r>
            <a:r>
              <a:rPr lang="cs-CZ" altLang="cs-CZ" u="sng" dirty="0" smtClean="0">
                <a:solidFill>
                  <a:srgbClr val="000000"/>
                </a:solidFill>
                <a:latin typeface="Calibri" pitchFamily="32" charset="0"/>
              </a:rPr>
              <a:t>legality</a:t>
            </a:r>
            <a:endParaRPr lang="cs-CZ" altLang="cs-CZ" u="sng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Bef>
                <a:spcPts val="450"/>
              </a:spcBef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§ 2/2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SŘ –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zákaz zneužití pravomoci</a:t>
            </a:r>
          </a:p>
          <a:p>
            <a:pPr>
              <a:spcBef>
                <a:spcPts val="450"/>
              </a:spcBef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§ 2/3 SŘ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–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ochrana práv nabytých v dobré víře, přiměřenost</a:t>
            </a:r>
          </a:p>
          <a:p>
            <a:pPr>
              <a:spcBef>
                <a:spcPts val="450"/>
              </a:spcBef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§ 2/4 SŘ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–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ochrana veřejného zájmu, nestrannost a rovný přístup, legitimní očekávání (předvídatelnost, jednota)</a:t>
            </a:r>
          </a:p>
          <a:p>
            <a:pPr>
              <a:spcBef>
                <a:spcPts val="450"/>
              </a:spcBef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§ 3 SŘ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– </a:t>
            </a:r>
            <a:r>
              <a:rPr lang="cs-CZ" altLang="cs-CZ" u="sng" dirty="0">
                <a:solidFill>
                  <a:srgbClr val="000000"/>
                </a:solidFill>
                <a:latin typeface="Calibri" pitchFamily="32" charset="0"/>
              </a:rPr>
              <a:t>zásada materiální </a:t>
            </a:r>
            <a:r>
              <a:rPr lang="cs-CZ" altLang="cs-CZ" u="sng" dirty="0" smtClean="0">
                <a:solidFill>
                  <a:srgbClr val="000000"/>
                </a:solidFill>
                <a:latin typeface="Calibri" pitchFamily="32" charset="0"/>
              </a:rPr>
              <a:t>pravdy</a:t>
            </a:r>
            <a:endParaRPr lang="cs-CZ" altLang="cs-CZ" u="sng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Bef>
                <a:spcPts val="450"/>
              </a:spcBef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§ 4/1 SŘ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–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veřejná správa jako služba, zdvořilost</a:t>
            </a:r>
          </a:p>
          <a:p>
            <a:pPr>
              <a:spcBef>
                <a:spcPts val="450"/>
              </a:spcBef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§ 4/2 SŘ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– </a:t>
            </a:r>
            <a:r>
              <a:rPr lang="cs-CZ" altLang="cs-CZ" u="sng" dirty="0">
                <a:solidFill>
                  <a:srgbClr val="000000"/>
                </a:solidFill>
                <a:latin typeface="Calibri" pitchFamily="32" charset="0"/>
              </a:rPr>
              <a:t>poučovací povinnost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(procesní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práva)</a:t>
            </a:r>
          </a:p>
          <a:p>
            <a:pPr>
              <a:spcBef>
                <a:spcPts val="450"/>
              </a:spcBef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§ 4/3,4 SŘ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–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součinnost s účastníky, </a:t>
            </a:r>
            <a:r>
              <a:rPr lang="cs-CZ" altLang="cs-CZ" u="sng" dirty="0">
                <a:solidFill>
                  <a:srgbClr val="000000"/>
                </a:solidFill>
                <a:latin typeface="Calibri" pitchFamily="32" charset="0"/>
              </a:rPr>
              <a:t>umožnění hájit procesní práva</a:t>
            </a:r>
          </a:p>
          <a:p>
            <a:pPr>
              <a:spcBef>
                <a:spcPts val="450"/>
              </a:spcBef>
              <a:buFont typeface="Arial" charset="0"/>
              <a:buChar char="•"/>
            </a:pP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§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5 SŘ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–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přednost smírného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řešení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Bef>
                <a:spcPts val="450"/>
              </a:spcBef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§ 6/1 SŘ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–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zásada rychlosti řízení – bez zbytečných průtahů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(+ § 71 SŘ, § 80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SŘ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)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Bef>
                <a:spcPts val="450"/>
              </a:spcBef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§ 6/2 SŘ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–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zásada procesní ekonomie (hospodárnosti) + zbytečně neobtěžovat</a:t>
            </a:r>
          </a:p>
          <a:p>
            <a:pPr>
              <a:spcBef>
                <a:spcPts val="450"/>
              </a:spcBef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§ 7 SŘ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–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zásada rovnosti účastníků</a:t>
            </a:r>
          </a:p>
          <a:p>
            <a:pPr>
              <a:spcBef>
                <a:spcPts val="450"/>
              </a:spcBef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§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8/1,2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SŘ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– jednota postupů, zásada spolupráce orgánů veřejné správy (§ 8/2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)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7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Principy správního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trestání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450"/>
              </a:spcBef>
              <a:buFont typeface="Arial" charset="0"/>
              <a:buChar char="•"/>
            </a:pPr>
            <a:r>
              <a:rPr lang="cs-CZ" altLang="cs-CZ" dirty="0" err="1">
                <a:solidFill>
                  <a:srgbClr val="000000"/>
                </a:solidFill>
                <a:latin typeface="Calibri" pitchFamily="32" charset="0"/>
              </a:rPr>
              <a:t>Nullum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cs-CZ" altLang="cs-CZ" dirty="0" err="1">
                <a:solidFill>
                  <a:srgbClr val="000000"/>
                </a:solidFill>
                <a:latin typeface="Calibri" pitchFamily="32" charset="0"/>
              </a:rPr>
              <a:t>crimen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sine lege, </a:t>
            </a:r>
            <a:r>
              <a:rPr lang="cs-CZ" altLang="cs-CZ" dirty="0" err="1" smtClean="0">
                <a:solidFill>
                  <a:srgbClr val="000000"/>
                </a:solidFill>
                <a:latin typeface="Calibri" pitchFamily="32" charset="0"/>
              </a:rPr>
              <a:t>nulla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cs-CZ" altLang="cs-CZ" dirty="0" err="1">
                <a:solidFill>
                  <a:srgbClr val="000000"/>
                </a:solidFill>
                <a:latin typeface="Calibri" pitchFamily="32" charset="0"/>
              </a:rPr>
              <a:t>poena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sine lege</a:t>
            </a:r>
          </a:p>
          <a:p>
            <a:pPr>
              <a:spcBef>
                <a:spcPts val="450"/>
              </a:spcBef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Princip subsidiarity trestní represe</a:t>
            </a:r>
          </a:p>
          <a:p>
            <a:pPr>
              <a:spcBef>
                <a:spcPts val="450"/>
              </a:spcBef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Princip rovnosti (zákaz diskriminace)</a:t>
            </a:r>
          </a:p>
          <a:p>
            <a:pPr>
              <a:spcBef>
                <a:spcPts val="450"/>
              </a:spcBef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Princip řádného zákonného procesu</a:t>
            </a:r>
          </a:p>
          <a:p>
            <a:pPr>
              <a:spcBef>
                <a:spcPts val="450"/>
              </a:spcBef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(záruky </a:t>
            </a: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spravedlivého </a:t>
            </a:r>
            <a:r>
              <a:rPr lang="cs-CZ" altLang="cs-CZ" b="1" dirty="0" smtClean="0">
                <a:solidFill>
                  <a:srgbClr val="000000"/>
                </a:solidFill>
                <a:latin typeface="Calibri" pitchFamily="32" charset="0"/>
              </a:rPr>
              <a:t>procesu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– právo na obhajobu; právo na poučení; právo na právní pomoc; právo na ústní jednání; právo klást otázky svědkům, znalcům, účastníkům; veřejnost; zásada in </a:t>
            </a:r>
            <a:r>
              <a:rPr lang="cs-CZ" altLang="cs-CZ" dirty="0" err="1">
                <a:solidFill>
                  <a:srgbClr val="000000"/>
                </a:solidFill>
                <a:latin typeface="Calibri" pitchFamily="32" charset="0"/>
              </a:rPr>
              <a:t>dubio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pro </a:t>
            </a:r>
            <a:r>
              <a:rPr lang="cs-CZ" altLang="cs-CZ" dirty="0" err="1">
                <a:solidFill>
                  <a:srgbClr val="000000"/>
                </a:solidFill>
                <a:latin typeface="Calibri" pitchFamily="32" charset="0"/>
              </a:rPr>
              <a:t>reo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cs-CZ" altLang="cs-CZ" dirty="0" err="1">
                <a:solidFill>
                  <a:srgbClr val="000000"/>
                </a:solidFill>
                <a:latin typeface="Calibri" pitchFamily="32" charset="0"/>
              </a:rPr>
              <a:t>etc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.)</a:t>
            </a:r>
          </a:p>
          <a:p>
            <a:pPr>
              <a:spcBef>
                <a:spcPts val="450"/>
              </a:spcBef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Princip ne bis in idem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(věc ESLP </a:t>
            </a:r>
            <a:r>
              <a:rPr lang="cs-CZ" altLang="cs-CZ" dirty="0" err="1" smtClean="0">
                <a:solidFill>
                  <a:srgbClr val="000000"/>
                </a:solidFill>
                <a:latin typeface="Calibri" pitchFamily="32" charset="0"/>
              </a:rPr>
              <a:t>Zolotukhin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X 1 As 125/2011 – 163,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6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As 106/2014 –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25: jedním skutkem lze naplnit skutkové podstaty více různých přestupků, s více tresty)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Bef>
                <a:spcPts val="450"/>
              </a:spcBef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Princip presumpce neviny, Zákaz nucení k doznání; Zákaz nucení k sebeobviňování</a:t>
            </a:r>
          </a:p>
          <a:p>
            <a:pPr>
              <a:spcBef>
                <a:spcPts val="450"/>
              </a:spcBef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Zásada oficiality,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 Zásada legality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43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Věcná příslušnost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136904" cy="4896544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§ 60 </a:t>
            </a:r>
            <a:r>
              <a:rPr lang="cs-CZ" dirty="0" smtClean="0"/>
              <a:t>Primárně </a:t>
            </a:r>
            <a:r>
              <a:rPr lang="cs-CZ" b="1" dirty="0" smtClean="0"/>
              <a:t>obecní úřad obce s rozšířenou působností </a:t>
            </a:r>
            <a:r>
              <a:rPr lang="cs-CZ" dirty="0" smtClean="0"/>
              <a:t>(obec III. </a:t>
            </a:r>
            <a:r>
              <a:rPr lang="cs-CZ" dirty="0"/>
              <a:t>t</a:t>
            </a:r>
            <a:r>
              <a:rPr lang="cs-CZ" dirty="0" smtClean="0"/>
              <a:t>ypu), nestanoví-li </a:t>
            </a:r>
            <a:r>
              <a:rPr lang="cs-CZ" dirty="0"/>
              <a:t>zákon </a:t>
            </a:r>
            <a:r>
              <a:rPr lang="cs-CZ" dirty="0" smtClean="0"/>
              <a:t>jinak: </a:t>
            </a:r>
          </a:p>
          <a:p>
            <a:r>
              <a:rPr lang="cs-CZ" b="1" dirty="0" smtClean="0"/>
              <a:t>jiný správní </a:t>
            </a:r>
            <a:r>
              <a:rPr lang="cs-CZ" b="1" dirty="0"/>
              <a:t>orgán</a:t>
            </a:r>
            <a:r>
              <a:rPr lang="cs-CZ" dirty="0"/>
              <a:t> (</a:t>
            </a:r>
            <a:r>
              <a:rPr lang="cs-CZ" dirty="0" smtClean="0"/>
              <a:t>ÚOOÚ, Policie ČR, ČIŽP, KÚ….) § 60/1</a:t>
            </a:r>
          </a:p>
          <a:p>
            <a:r>
              <a:rPr lang="cs-CZ" b="1" dirty="0" smtClean="0"/>
              <a:t>obecní úřad </a:t>
            </a:r>
            <a:r>
              <a:rPr lang="cs-CZ" dirty="0" smtClean="0"/>
              <a:t>(tj. obec I. </a:t>
            </a:r>
            <a:r>
              <a:rPr lang="cs-CZ" dirty="0"/>
              <a:t>t</a:t>
            </a:r>
            <a:r>
              <a:rPr lang="cs-CZ" dirty="0" smtClean="0"/>
              <a:t>ypu) § 60/2: 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pořádek v územní samosprávě (§ 4/2 ZNP); </a:t>
            </a:r>
            <a:br>
              <a:rPr lang="cs-CZ" dirty="0" smtClean="0"/>
            </a:br>
            <a:r>
              <a:rPr lang="cs-CZ" dirty="0" smtClean="0"/>
              <a:t>   </a:t>
            </a:r>
            <a:r>
              <a:rPr lang="cs-CZ" sz="2900" dirty="0" smtClean="0"/>
              <a:t>(</a:t>
            </a:r>
            <a:r>
              <a:rPr lang="cs-CZ" sz="2900" i="1" dirty="0" smtClean="0">
                <a:solidFill>
                  <a:srgbClr val="0000FF"/>
                </a:solidFill>
              </a:rPr>
              <a:t>co státní správa dle § 4/1 ZNP..?! </a:t>
            </a:r>
            <a:r>
              <a:rPr lang="cs-CZ" sz="2900" dirty="0" smtClean="0"/>
              <a:t>– dle por. sboru k SŘ jen obce III., </a:t>
            </a:r>
            <a:br>
              <a:rPr lang="cs-CZ" sz="2900" dirty="0" smtClean="0"/>
            </a:br>
            <a:r>
              <a:rPr lang="cs-CZ" sz="2900" dirty="0" smtClean="0"/>
              <a:t>tj. </a:t>
            </a:r>
            <a:r>
              <a:rPr lang="cs-CZ" sz="2900" dirty="0" smtClean="0">
                <a:solidFill>
                  <a:srgbClr val="0000FF"/>
                </a:solidFill>
              </a:rPr>
              <a:t>porušení nařízení obce </a:t>
            </a:r>
            <a:r>
              <a:rPr lang="cs-CZ" sz="2900" dirty="0" smtClean="0"/>
              <a:t>řeší ORP/obce III. – tržní řády, </a:t>
            </a:r>
            <a:r>
              <a:rPr lang="cs-CZ" sz="2900" dirty="0" err="1" smtClean="0"/>
              <a:t>segwaye</a:t>
            </a:r>
            <a:r>
              <a:rPr lang="cs-CZ" sz="2900" dirty="0"/>
              <a:t> </a:t>
            </a:r>
            <a:r>
              <a:rPr lang="cs-CZ" sz="2900" dirty="0" smtClean="0"/>
              <a:t>atd. </a:t>
            </a:r>
            <a:r>
              <a:rPr lang="cs-CZ" sz="2900" i="1" dirty="0" smtClean="0">
                <a:solidFill>
                  <a:srgbClr val="0000FF"/>
                </a:solidFill>
              </a:rPr>
              <a:t>nemůže řešit obecní policie</a:t>
            </a:r>
            <a:r>
              <a:rPr lang="cs-CZ" sz="2900" dirty="0" smtClean="0"/>
              <a:t>)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veřejný pořádek (§ 5 ZNP)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občanské soužití (§ 7 ZNP)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majetek (§ 8 ZNP)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d</a:t>
            </a:r>
            <a:r>
              <a:rPr lang="cs-CZ" dirty="0" smtClean="0"/>
              <a:t>le zvláštního zákona</a:t>
            </a:r>
          </a:p>
          <a:p>
            <a:r>
              <a:rPr lang="cs-CZ" b="1" dirty="0" smtClean="0"/>
              <a:t>Přenos příslušnosti na základě VPS</a:t>
            </a:r>
            <a:r>
              <a:rPr lang="cs-CZ" dirty="0" smtClean="0"/>
              <a:t> – obec může uzavřít veřejnoprávní smlouvu o projednávání přestupků jen s obcí II. nebo III., v jejímž obvodu se nachází; lze přenést pouze veškerou příslušnost (§ 105)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259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Funkční příslušnost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25144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Primárně </a:t>
            </a:r>
            <a:r>
              <a:rPr lang="cs-CZ" b="1" dirty="0" smtClean="0"/>
              <a:t>obecní úřad</a:t>
            </a:r>
          </a:p>
          <a:p>
            <a:r>
              <a:rPr lang="cs-CZ" dirty="0"/>
              <a:t>l</a:t>
            </a:r>
            <a:r>
              <a:rPr lang="cs-CZ" dirty="0" smtClean="0"/>
              <a:t>ze zřídit </a:t>
            </a:r>
            <a:r>
              <a:rPr lang="cs-CZ" b="1" dirty="0" smtClean="0"/>
              <a:t>KPP</a:t>
            </a:r>
            <a:r>
              <a:rPr lang="cs-CZ" dirty="0" smtClean="0"/>
              <a:t> (</a:t>
            </a:r>
            <a:r>
              <a:rPr lang="cs-CZ" b="1" dirty="0" smtClean="0"/>
              <a:t>§ 61</a:t>
            </a:r>
            <a:r>
              <a:rPr lang="cs-CZ" dirty="0" smtClean="0"/>
              <a:t>/1); KPP může 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 </a:t>
            </a:r>
            <a:r>
              <a:rPr lang="cs-CZ" strike="sngStrike" dirty="0" smtClean="0"/>
              <a:t>pořádek ve státní správě</a:t>
            </a:r>
            <a:r>
              <a:rPr lang="cs-CZ" dirty="0" smtClean="0"/>
              <a:t>  - (</a:t>
            </a:r>
            <a:r>
              <a:rPr lang="cs-CZ" i="1" dirty="0" smtClean="0">
                <a:solidFill>
                  <a:srgbClr val="0000FF"/>
                </a:solidFill>
              </a:rPr>
              <a:t>nelze víc, než obec I.</a:t>
            </a:r>
            <a:r>
              <a:rPr lang="cs-CZ" dirty="0" smtClean="0"/>
              <a:t>)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pořádek v územní samosprávě (§ 4/2 ZNP)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veřejný pořádek (§ 5 ZNP)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občanské soužití (§ 7 ZNP)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m</a:t>
            </a:r>
            <a:r>
              <a:rPr lang="cs-CZ" dirty="0" smtClean="0"/>
              <a:t>ajetek (§ 8 ZNP)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d</a:t>
            </a:r>
            <a:r>
              <a:rPr lang="cs-CZ" dirty="0" smtClean="0"/>
              <a:t>le zvláštního zákona</a:t>
            </a:r>
          </a:p>
          <a:p>
            <a:pPr>
              <a:spcBef>
                <a:spcPts val="525"/>
              </a:spcBef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Zřízení KPP: starostou, třeba zřizovací listina, jmenování členů (min.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3, lichý počet),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jmenování předsedy (lze i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více, senáty…), </a:t>
            </a:r>
            <a:r>
              <a:rPr lang="cs-CZ" altLang="cs-CZ" u="sng" dirty="0">
                <a:solidFill>
                  <a:srgbClr val="000000"/>
                </a:solidFill>
                <a:latin typeface="Calibri" pitchFamily="32" charset="0"/>
              </a:rPr>
              <a:t>svěření pravomoci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(lze jen to, co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projednává </a:t>
            </a:r>
            <a:r>
              <a:rPr lang="cs-CZ" altLang="cs-CZ" dirty="0">
                <a:latin typeface="Calibri" pitchFamily="32" charset="0"/>
              </a:rPr>
              <a:t>obec I.); předseda – </a:t>
            </a:r>
            <a:r>
              <a:rPr lang="cs-CZ" altLang="cs-CZ" dirty="0" smtClean="0">
                <a:latin typeface="Calibri" pitchFamily="32" charset="0"/>
              </a:rPr>
              <a:t>VŠ právo nebo ZOZ / </a:t>
            </a:r>
            <a:r>
              <a:rPr lang="cs-CZ" altLang="cs-CZ" dirty="0" smtClean="0">
                <a:solidFill>
                  <a:srgbClr val="0000FF"/>
                </a:solidFill>
                <a:latin typeface="Calibri" pitchFamily="32" charset="0"/>
              </a:rPr>
              <a:t>VŠ právo nebo Bc. + OZ od 1.1.2023</a:t>
            </a:r>
            <a:r>
              <a:rPr lang="cs-CZ" altLang="cs-CZ" dirty="0" smtClean="0">
                <a:latin typeface="Calibri" pitchFamily="32" charset="0"/>
              </a:rPr>
              <a:t>;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může být zapisovatel/</a:t>
            </a:r>
            <a:r>
              <a:rPr lang="cs-CZ" altLang="cs-CZ" dirty="0" err="1">
                <a:solidFill>
                  <a:srgbClr val="000000"/>
                </a:solidFill>
                <a:latin typeface="Calibri" pitchFamily="32" charset="0"/>
              </a:rPr>
              <a:t>ka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(nehlasuje)</a:t>
            </a:r>
          </a:p>
          <a:p>
            <a:pPr>
              <a:spcBef>
                <a:spcPts val="525"/>
              </a:spcBef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Jednání KPP: jednání a rozhodování kolektivní; </a:t>
            </a:r>
            <a:r>
              <a:rPr lang="cs-CZ" altLang="cs-CZ" b="1" dirty="0" smtClean="0">
                <a:solidFill>
                  <a:srgbClr val="000000"/>
                </a:solidFill>
                <a:latin typeface="Calibri" pitchFamily="32" charset="0"/>
              </a:rPr>
              <a:t>§ </a:t>
            </a: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134 </a:t>
            </a:r>
            <a:r>
              <a:rPr lang="cs-CZ" altLang="cs-CZ" b="1" dirty="0" smtClean="0">
                <a:solidFill>
                  <a:srgbClr val="000000"/>
                </a:solidFill>
                <a:latin typeface="Calibri" pitchFamily="32" charset="0"/>
              </a:rPr>
              <a:t>SŘ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subsidiární, do protokolu o hlasování nelze nahlížet (§ 134/3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SŘ)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Bef>
                <a:spcPts val="525"/>
              </a:spcBef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Hlasování: př. dle pořadí návrhů n. dohoda předem; protokol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o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hlasování – přesně popsat předmět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hlasování</a:t>
            </a:r>
          </a:p>
          <a:p>
            <a:pPr>
              <a:spcBef>
                <a:spcPts val="525"/>
              </a:spcBef>
              <a:buFont typeface="Arial" charset="0"/>
              <a:buChar char="•"/>
              <a:defRPr/>
            </a:pPr>
            <a:r>
              <a:rPr lang="cs-CZ" dirty="0" smtClean="0">
                <a:solidFill>
                  <a:srgbClr val="000000"/>
                </a:solidFill>
                <a:latin typeface="Calibri" pitchFamily="32" charset="0"/>
              </a:rPr>
              <a:t>Projednáváním přestupků </a:t>
            </a:r>
            <a:r>
              <a:rPr lang="cs-CZ" i="1" dirty="0" smtClean="0">
                <a:solidFill>
                  <a:srgbClr val="0000FF"/>
                </a:solidFill>
                <a:latin typeface="Calibri" pitchFamily="32" charset="0"/>
              </a:rPr>
              <a:t>nelze pověřit komisi rady obce </a:t>
            </a:r>
            <a:r>
              <a:rPr lang="cs-CZ" dirty="0" smtClean="0">
                <a:solidFill>
                  <a:srgbClr val="000000"/>
                </a:solidFill>
                <a:latin typeface="Calibri" pitchFamily="32" charset="0"/>
              </a:rPr>
              <a:t>(§ 103/2)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04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Místní příslušnost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5184576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Dle správního obvodu, kde byl přestupek spáchán (</a:t>
            </a:r>
            <a:r>
              <a:rPr lang="cs-CZ" b="1" dirty="0" smtClean="0"/>
              <a:t>62</a:t>
            </a:r>
            <a:r>
              <a:rPr lang="cs-CZ" dirty="0" smtClean="0"/>
              <a:t>/1) – </a:t>
            </a:r>
            <a:r>
              <a:rPr lang="cs-CZ" b="1" dirty="0" smtClean="0"/>
              <a:t>místo spáchání</a:t>
            </a:r>
            <a:endParaRPr lang="cs-CZ" dirty="0" smtClean="0"/>
          </a:p>
          <a:p>
            <a:r>
              <a:rPr lang="cs-CZ" u="sng" dirty="0" smtClean="0"/>
              <a:t>Distanční delikty</a:t>
            </a:r>
            <a:r>
              <a:rPr lang="cs-CZ" dirty="0" smtClean="0"/>
              <a:t> - </a:t>
            </a:r>
            <a:r>
              <a:rPr lang="cs-CZ" altLang="cs-CZ" i="1" dirty="0">
                <a:solidFill>
                  <a:srgbClr val="000000"/>
                </a:solidFill>
                <a:latin typeface="Calibri" pitchFamily="32" charset="0"/>
              </a:rPr>
              <a:t>místem spáchání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všechny obvody, kde došlo k některé fázi přestupkového jednání; kde jednal pachatel, kde došlo ke škodlivému následku nebo účinku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deliktu (zpravidla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jisté, kde došlo k následku, nikoliv kde došlo k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jednání, viz </a:t>
            </a:r>
            <a:r>
              <a:rPr lang="cs-CZ" altLang="cs-CZ" dirty="0" err="1" smtClean="0">
                <a:solidFill>
                  <a:srgbClr val="000000"/>
                </a:solidFill>
                <a:latin typeface="Calibri" pitchFamily="32" charset="0"/>
              </a:rPr>
              <a:t>sms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, </a:t>
            </a:r>
            <a:r>
              <a:rPr lang="cs-CZ" altLang="cs-CZ" dirty="0" err="1">
                <a:solidFill>
                  <a:srgbClr val="000000"/>
                </a:solidFill>
                <a:latin typeface="Calibri" pitchFamily="32" charset="0"/>
              </a:rPr>
              <a:t>Facebook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, </a:t>
            </a:r>
            <a:r>
              <a:rPr lang="cs-CZ" altLang="cs-CZ" dirty="0" err="1" smtClean="0">
                <a:solidFill>
                  <a:srgbClr val="000000"/>
                </a:solidFill>
                <a:latin typeface="Calibri" pitchFamily="32" charset="0"/>
              </a:rPr>
              <a:t>Aukro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…,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leda z okolností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zřejmé) – nelze-li zjistit, postup dle § 62/4;   </a:t>
            </a:r>
            <a:b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K distančním deliktům: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1) Zápis z konzultačního dne OVS MV ze dne 11.3.2008, s. 3 – 4, dále 2)  Zápis z konzultačního dne OVS MV ze dne 9.12.2009, s. 8, nebo 3) stanovisko OBP MV, ASPI ID: LIT46892CZ</a:t>
            </a:r>
          </a:p>
          <a:p>
            <a:r>
              <a:rPr lang="cs-CZ" dirty="0" smtClean="0"/>
              <a:t>FO: </a:t>
            </a:r>
            <a:r>
              <a:rPr lang="cs-CZ" i="1" dirty="0" smtClean="0"/>
              <a:t>nelze-li určit místo </a:t>
            </a:r>
            <a:r>
              <a:rPr lang="cs-CZ" dirty="0" smtClean="0"/>
              <a:t>/ spácháno </a:t>
            </a:r>
            <a:r>
              <a:rPr lang="cs-CZ" i="1" dirty="0" smtClean="0"/>
              <a:t>v cizině </a:t>
            </a:r>
            <a:r>
              <a:rPr lang="cs-CZ" dirty="0" smtClean="0"/>
              <a:t>občanem ČR nebo českým rezidentem bez státní příslušnosti: dle posledního trvalého pobytu (§ 62/2)</a:t>
            </a:r>
          </a:p>
          <a:p>
            <a:r>
              <a:rPr lang="cs-CZ" dirty="0" smtClean="0"/>
              <a:t>PO a </a:t>
            </a:r>
            <a:r>
              <a:rPr lang="cs-CZ" dirty="0" err="1" smtClean="0"/>
              <a:t>FOp</a:t>
            </a:r>
            <a:r>
              <a:rPr lang="cs-CZ" dirty="0" smtClean="0"/>
              <a:t>: </a:t>
            </a:r>
            <a:r>
              <a:rPr lang="cs-CZ" i="1" dirty="0" smtClean="0"/>
              <a:t>nelze-li určit místo </a:t>
            </a:r>
            <a:r>
              <a:rPr lang="cs-CZ" dirty="0" smtClean="0"/>
              <a:t>spáchání (§ 62/1) nebo spácháno </a:t>
            </a:r>
            <a:r>
              <a:rPr lang="cs-CZ" i="1" dirty="0" smtClean="0"/>
              <a:t>v cizině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(a pachatel má v ČR sídlo, vykonává zde činnost, má zde nemovitost): dle posledního sídla, místa posledního </a:t>
            </a:r>
            <a:r>
              <a:rPr lang="cs-CZ" dirty="0"/>
              <a:t>výkonu </a:t>
            </a:r>
            <a:r>
              <a:rPr lang="cs-CZ" dirty="0" smtClean="0"/>
              <a:t>činnosti, místa posledního vlastnictví nemovitosti (§ 62/3)</a:t>
            </a:r>
          </a:p>
          <a:p>
            <a:r>
              <a:rPr lang="cs-CZ" i="1" dirty="0" smtClean="0">
                <a:solidFill>
                  <a:srgbClr val="0000FF"/>
                </a:solidFill>
              </a:rPr>
              <a:t>Je-li více místně příslušných </a:t>
            </a:r>
            <a:r>
              <a:rPr lang="cs-CZ" i="1" dirty="0" smtClean="0"/>
              <a:t>SO </a:t>
            </a:r>
            <a:r>
              <a:rPr lang="cs-CZ" dirty="0" smtClean="0">
                <a:solidFill>
                  <a:srgbClr val="0000FF"/>
                </a:solidFill>
              </a:rPr>
              <a:t>nebo nelze</a:t>
            </a:r>
            <a:r>
              <a:rPr lang="cs-CZ" dirty="0" smtClean="0"/>
              <a:t>-li příslušnost </a:t>
            </a:r>
            <a:r>
              <a:rPr lang="cs-CZ" dirty="0" smtClean="0">
                <a:solidFill>
                  <a:srgbClr val="0000FF"/>
                </a:solidFill>
              </a:rPr>
              <a:t>určit</a:t>
            </a:r>
            <a:r>
              <a:rPr lang="cs-CZ" dirty="0" smtClean="0"/>
              <a:t> dle § 62/1-3: </a:t>
            </a:r>
            <a:r>
              <a:rPr lang="cs-CZ" dirty="0" smtClean="0">
                <a:solidFill>
                  <a:srgbClr val="0000FF"/>
                </a:solidFill>
              </a:rPr>
              <a:t>SO,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00FF"/>
                </a:solidFill>
              </a:rPr>
              <a:t>v jehož obvodu vyšel přestupek nejdříve najevo </a:t>
            </a:r>
            <a:r>
              <a:rPr lang="cs-CZ" dirty="0" smtClean="0"/>
              <a:t>(§ 62/4)</a:t>
            </a:r>
          </a:p>
          <a:p>
            <a:r>
              <a:rPr lang="cs-CZ" i="1" u="sng" dirty="0" smtClean="0"/>
              <a:t>Postoupení z důvodu vhodnosti</a:t>
            </a:r>
            <a:r>
              <a:rPr lang="cs-CZ" dirty="0" smtClean="0"/>
              <a:t>:  </a:t>
            </a:r>
            <a:r>
              <a:rPr lang="cs-CZ" b="1" dirty="0" smtClean="0"/>
              <a:t>§ 131/5 SŘ</a:t>
            </a:r>
            <a:r>
              <a:rPr lang="cs-CZ" dirty="0" smtClean="0"/>
              <a:t>; se souhlasem SO; </a:t>
            </a:r>
            <a:r>
              <a:rPr lang="cs-CZ" dirty="0" smtClean="0">
                <a:solidFill>
                  <a:srgbClr val="0000FF"/>
                </a:solidFill>
              </a:rPr>
              <a:t>bez souhlasu SO, pokud se </a:t>
            </a:r>
            <a:r>
              <a:rPr lang="cs-CZ" b="1" i="1" dirty="0" smtClean="0">
                <a:solidFill>
                  <a:srgbClr val="0000FF"/>
                </a:solidFill>
              </a:rPr>
              <a:t>účastník</a:t>
            </a:r>
            <a:r>
              <a:rPr lang="cs-CZ" i="1" dirty="0" smtClean="0">
                <a:solidFill>
                  <a:srgbClr val="0000FF"/>
                </a:solidFill>
              </a:rPr>
              <a:t> </a:t>
            </a:r>
            <a:r>
              <a:rPr lang="cs-CZ" dirty="0" smtClean="0">
                <a:solidFill>
                  <a:srgbClr val="0000FF"/>
                </a:solidFill>
              </a:rPr>
              <a:t>zdržuje;</a:t>
            </a:r>
            <a:r>
              <a:rPr lang="cs-CZ" dirty="0" smtClean="0"/>
              <a:t> vhodnost = reálné usnadnění; OSPOD…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42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Postup před zahájením řízení (oznamování a </a:t>
            </a:r>
            <a:r>
              <a:rPr lang="cs-CZ" dirty="0" err="1" smtClean="0"/>
              <a:t>předšetřování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5112568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 smtClean="0"/>
              <a:t>Oznamovací povinnost </a:t>
            </a:r>
            <a:r>
              <a:rPr lang="cs-CZ" dirty="0" smtClean="0"/>
              <a:t>– Policie ČR, Vojenská policie, jiný správní orgán </a:t>
            </a:r>
            <a:r>
              <a:rPr lang="cs-CZ" b="1" dirty="0" smtClean="0"/>
              <a:t>(§ 73)</a:t>
            </a:r>
          </a:p>
          <a:p>
            <a:pPr marL="0" indent="0">
              <a:buNone/>
            </a:pPr>
            <a:r>
              <a:rPr lang="cs-CZ" dirty="0" smtClean="0"/>
              <a:t> - náležitosti oznámení – Kdo (</a:t>
            </a:r>
            <a:r>
              <a:rPr lang="cs-CZ" i="1" dirty="0" smtClean="0"/>
              <a:t>ví-li</a:t>
            </a:r>
            <a:r>
              <a:rPr lang="cs-CZ" dirty="0" smtClean="0"/>
              <a:t>), Co (jak, čím, proč), Kdy, Kde + § přestupku, důkazy</a:t>
            </a:r>
          </a:p>
          <a:p>
            <a:r>
              <a:rPr lang="cs-CZ" b="1" dirty="0" smtClean="0"/>
              <a:t>Oznamuje-li policie</a:t>
            </a:r>
            <a:r>
              <a:rPr lang="cs-CZ" dirty="0"/>
              <a:t>:</a:t>
            </a:r>
            <a:r>
              <a:rPr lang="cs-CZ" dirty="0" smtClean="0"/>
              <a:t> buď </a:t>
            </a:r>
            <a:r>
              <a:rPr lang="cs-CZ" i="1" dirty="0" smtClean="0"/>
              <a:t>přímo</a:t>
            </a:r>
            <a:r>
              <a:rPr lang="cs-CZ" dirty="0" smtClean="0"/>
              <a:t> dle § 73 / </a:t>
            </a:r>
            <a:r>
              <a:rPr lang="cs-CZ" i="1" dirty="0" smtClean="0"/>
              <a:t>nebo</a:t>
            </a:r>
            <a:r>
              <a:rPr lang="cs-CZ" dirty="0" smtClean="0"/>
              <a:t> nejdřív </a:t>
            </a:r>
            <a:r>
              <a:rPr lang="cs-CZ" i="1" dirty="0" err="1" smtClean="0"/>
              <a:t>předšetřuje</a:t>
            </a:r>
            <a:r>
              <a:rPr lang="cs-CZ" dirty="0" smtClean="0"/>
              <a:t> </a:t>
            </a:r>
            <a:r>
              <a:rPr lang="cs-CZ" b="1" dirty="0" smtClean="0"/>
              <a:t>(§ 74)</a:t>
            </a:r>
            <a:r>
              <a:rPr lang="cs-CZ" dirty="0" smtClean="0"/>
              <a:t>, jde-li o: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veřejný pořádek (§ 5 ZNP)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o</a:t>
            </a:r>
            <a:r>
              <a:rPr lang="cs-CZ" dirty="0" smtClean="0"/>
              <a:t>bčanské soužití, kde </a:t>
            </a:r>
            <a:r>
              <a:rPr lang="cs-CZ" u="sng" dirty="0" smtClean="0"/>
              <a:t>ublížení na zdraví</a:t>
            </a:r>
            <a:r>
              <a:rPr lang="cs-CZ" dirty="0" smtClean="0"/>
              <a:t>  (…</a:t>
            </a:r>
            <a:r>
              <a:rPr lang="cs-CZ" i="1" dirty="0" smtClean="0"/>
              <a:t>z nedbalosti </a:t>
            </a:r>
            <a:r>
              <a:rPr lang="cs-CZ" dirty="0" smtClean="0"/>
              <a:t>X a </a:t>
            </a:r>
            <a:r>
              <a:rPr lang="cs-CZ" dirty="0" err="1" smtClean="0"/>
              <a:t>minori</a:t>
            </a:r>
            <a:r>
              <a:rPr lang="cs-CZ" dirty="0" smtClean="0"/>
              <a:t> ad </a:t>
            </a:r>
            <a:r>
              <a:rPr lang="cs-CZ" dirty="0" err="1" smtClean="0"/>
              <a:t>maius</a:t>
            </a:r>
            <a:r>
              <a:rPr lang="cs-CZ" dirty="0" smtClean="0"/>
              <a:t> + systematický a historický výklad – </a:t>
            </a:r>
            <a:r>
              <a:rPr lang="cs-CZ" i="1" dirty="0" smtClean="0">
                <a:solidFill>
                  <a:srgbClr val="0000FF"/>
                </a:solidFill>
              </a:rPr>
              <a:t>i úmyslné </a:t>
            </a:r>
            <a:r>
              <a:rPr lang="cs-CZ" dirty="0" smtClean="0">
                <a:solidFill>
                  <a:srgbClr val="0000FF"/>
                </a:solidFill>
              </a:rPr>
              <a:t>ublížení na zdraví</a:t>
            </a:r>
            <a:r>
              <a:rPr lang="cs-CZ" dirty="0" smtClean="0"/>
              <a:t>) </a:t>
            </a:r>
            <a:r>
              <a:rPr lang="cs-CZ" dirty="0"/>
              <a:t>(§ </a:t>
            </a:r>
            <a:r>
              <a:rPr lang="cs-CZ" dirty="0" smtClean="0"/>
              <a:t>7/1/b) ZNP</a:t>
            </a:r>
            <a:r>
              <a:rPr lang="cs-CZ" dirty="0"/>
              <a:t>)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m</a:t>
            </a:r>
            <a:r>
              <a:rPr lang="cs-CZ" dirty="0" smtClean="0"/>
              <a:t>ajetek </a:t>
            </a:r>
            <a:r>
              <a:rPr lang="cs-CZ" dirty="0"/>
              <a:t>(§ </a:t>
            </a:r>
            <a:r>
              <a:rPr lang="cs-CZ" dirty="0" smtClean="0"/>
              <a:t>8 ZNP</a:t>
            </a:r>
            <a:r>
              <a:rPr lang="cs-CZ" dirty="0"/>
              <a:t>)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pořádek ve státní správě </a:t>
            </a:r>
            <a:r>
              <a:rPr lang="cs-CZ" dirty="0"/>
              <a:t>(</a:t>
            </a:r>
            <a:r>
              <a:rPr lang="cs-CZ" dirty="0">
                <a:solidFill>
                  <a:srgbClr val="0000FF"/>
                </a:solidFill>
              </a:rPr>
              <a:t>§ </a:t>
            </a:r>
            <a:r>
              <a:rPr lang="cs-CZ" dirty="0" smtClean="0">
                <a:solidFill>
                  <a:srgbClr val="0000FF"/>
                </a:solidFill>
              </a:rPr>
              <a:t>2, 3? X ne</a:t>
            </a:r>
            <a:r>
              <a:rPr lang="cs-CZ" dirty="0" smtClean="0"/>
              <a:t>, § 4/1 ZNP)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p</a:t>
            </a:r>
            <a:r>
              <a:rPr lang="cs-CZ" dirty="0" smtClean="0"/>
              <a:t>ořádek v územní samosprávě </a:t>
            </a:r>
            <a:r>
              <a:rPr lang="cs-CZ" dirty="0"/>
              <a:t>(§ </a:t>
            </a:r>
            <a:r>
              <a:rPr lang="cs-CZ" dirty="0" smtClean="0"/>
              <a:t>4/2 ZNP)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z</a:t>
            </a:r>
            <a:r>
              <a:rPr lang="cs-CZ" dirty="0" smtClean="0"/>
              <a:t>ákon o silničním provozu (</a:t>
            </a:r>
            <a:r>
              <a:rPr lang="cs-CZ" i="1" dirty="0" smtClean="0">
                <a:solidFill>
                  <a:srgbClr val="0000FF"/>
                </a:solidFill>
              </a:rPr>
              <a:t>otázka § 125f – </a:t>
            </a:r>
            <a:r>
              <a:rPr lang="cs-CZ" i="1" dirty="0" err="1" smtClean="0">
                <a:solidFill>
                  <a:srgbClr val="0000FF"/>
                </a:solidFill>
              </a:rPr>
              <a:t>nepředšetřuje</a:t>
            </a:r>
            <a:r>
              <a:rPr lang="cs-CZ" i="1" dirty="0" smtClean="0">
                <a:solidFill>
                  <a:srgbClr val="0000FF"/>
                </a:solidFill>
              </a:rPr>
              <a:t> se, to činí ORP! – stan. MV</a:t>
            </a:r>
            <a:r>
              <a:rPr lang="cs-CZ" dirty="0" smtClean="0"/>
              <a:t>)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p</a:t>
            </a:r>
            <a:r>
              <a:rPr lang="cs-CZ" dirty="0" smtClean="0"/>
              <a:t>roti pořádku ve státní správě v působnosti policie (stanoví zákon)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p</a:t>
            </a:r>
            <a:r>
              <a:rPr lang="cs-CZ" dirty="0" smtClean="0"/>
              <a:t>ožární ochrana,       i) další, stanoví-li zákon</a:t>
            </a:r>
          </a:p>
          <a:p>
            <a:r>
              <a:rPr lang="cs-CZ" dirty="0" smtClean="0"/>
              <a:t>Pak o </a:t>
            </a:r>
            <a:r>
              <a:rPr lang="cs-CZ" dirty="0"/>
              <a:t>zjištěních úřední </a:t>
            </a:r>
            <a:r>
              <a:rPr lang="cs-CZ" dirty="0" smtClean="0"/>
              <a:t>záznam; s ním </a:t>
            </a:r>
            <a:r>
              <a:rPr lang="cs-CZ" b="1" dirty="0" smtClean="0"/>
              <a:t>oznámí</a:t>
            </a:r>
            <a:r>
              <a:rPr lang="cs-CZ" dirty="0" smtClean="0"/>
              <a:t>  </a:t>
            </a:r>
            <a:r>
              <a:rPr lang="cs-CZ" dirty="0"/>
              <a:t>do 30 dnů od zjištění </a:t>
            </a:r>
            <a:r>
              <a:rPr lang="cs-CZ" dirty="0" smtClean="0"/>
              <a:t>přestupku (74/2);</a:t>
            </a:r>
          </a:p>
          <a:p>
            <a:r>
              <a:rPr lang="cs-CZ" dirty="0" smtClean="0"/>
              <a:t>Jde-li o jednání mající znaky přestupku (delikt policisty apod.), </a:t>
            </a:r>
            <a:r>
              <a:rPr lang="cs-CZ" b="1" dirty="0" smtClean="0"/>
              <a:t>předá</a:t>
            </a:r>
            <a:r>
              <a:rPr lang="cs-CZ" dirty="0" smtClean="0"/>
              <a:t> příslušnému SO (orgán vnitřní kontroly, služební funkcionář); jde-li o trestný čin, </a:t>
            </a:r>
            <a:r>
              <a:rPr lang="cs-CZ" b="1" dirty="0" smtClean="0"/>
              <a:t>předá</a:t>
            </a:r>
            <a:r>
              <a:rPr lang="cs-CZ" dirty="0" smtClean="0"/>
              <a:t> OČTŘ (74/3/a</a:t>
            </a:r>
            <a:r>
              <a:rPr lang="cs-CZ" dirty="0"/>
              <a:t>))</a:t>
            </a:r>
            <a:endParaRPr lang="cs-CZ" dirty="0" smtClean="0"/>
          </a:p>
          <a:p>
            <a:r>
              <a:rPr lang="cs-CZ" dirty="0" smtClean="0"/>
              <a:t>Nebo </a:t>
            </a:r>
            <a:r>
              <a:rPr lang="cs-CZ" b="1" dirty="0" smtClean="0"/>
              <a:t>odloží</a:t>
            </a:r>
            <a:r>
              <a:rPr lang="cs-CZ" dirty="0" smtClean="0"/>
              <a:t>, pokud 1) není podezření z přestupku (není to přestupek), 2) přestupek nelze projednat (nedostatek věku, příčetnosti; prekluze, smrt...; imunity…) nebo 3) neznámý pachatel </a:t>
            </a:r>
            <a:r>
              <a:rPr lang="cs-CZ" dirty="0"/>
              <a:t>(</a:t>
            </a:r>
            <a:r>
              <a:rPr lang="cs-CZ" dirty="0" smtClean="0"/>
              <a:t>74/3/b)); </a:t>
            </a:r>
            <a:r>
              <a:rPr lang="cs-CZ" u="sng" dirty="0" smtClean="0">
                <a:solidFill>
                  <a:srgbClr val="0000FF"/>
                </a:solidFill>
              </a:rPr>
              <a:t>odložení neformálně</a:t>
            </a:r>
            <a:r>
              <a:rPr lang="cs-CZ" dirty="0" smtClean="0">
                <a:solidFill>
                  <a:srgbClr val="0000FF"/>
                </a:solidFill>
              </a:rPr>
              <a:t> </a:t>
            </a:r>
            <a:r>
              <a:rPr lang="cs-CZ" dirty="0" smtClean="0"/>
              <a:t>– </a:t>
            </a:r>
            <a:r>
              <a:rPr lang="cs-CZ" dirty="0"/>
              <a:t>Ú</a:t>
            </a:r>
            <a:r>
              <a:rPr lang="cs-CZ" dirty="0" smtClean="0"/>
              <a:t>Z (§ 76 se postupů dle § 74 netýká)</a:t>
            </a:r>
          </a:p>
          <a:p>
            <a:r>
              <a:rPr lang="cs-CZ" dirty="0" smtClean="0"/>
              <a:t>Vyrozumění oznamovatele na požádání do 30 dnů (§ 74/4); oznámení podnětem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921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Postup před zahájením řízení (postoupení, předání; podjatost)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5112568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Postoupení věci </a:t>
            </a:r>
            <a:r>
              <a:rPr lang="cs-CZ" dirty="0" smtClean="0"/>
              <a:t>- </a:t>
            </a:r>
            <a:r>
              <a:rPr lang="cs-CZ" b="1" dirty="0" smtClean="0"/>
              <a:t>§ 131/5 SŘ </a:t>
            </a:r>
            <a:r>
              <a:rPr lang="cs-CZ" dirty="0" smtClean="0"/>
              <a:t>(postoupení z důvodu vhodnosti, </a:t>
            </a:r>
            <a:r>
              <a:rPr lang="cs-CZ" i="1" dirty="0" smtClean="0"/>
              <a:t>usnesením</a:t>
            </a:r>
            <a:r>
              <a:rPr lang="cs-CZ" dirty="0" smtClean="0"/>
              <a:t>); bez souhlasu lze podle OLG jen po zahájení řízení (</a:t>
            </a:r>
            <a:r>
              <a:rPr lang="cs-CZ" dirty="0" err="1" smtClean="0"/>
              <a:t>ust</a:t>
            </a:r>
            <a:r>
              <a:rPr lang="cs-CZ" dirty="0" smtClean="0"/>
              <a:t>. hovoří o účastníkovi) </a:t>
            </a:r>
            <a:br>
              <a:rPr lang="cs-CZ" dirty="0" smtClean="0"/>
            </a:br>
            <a:r>
              <a:rPr lang="cs-CZ" dirty="0" smtClean="0"/>
              <a:t>X </a:t>
            </a:r>
            <a:r>
              <a:rPr lang="cs-CZ" i="1" dirty="0" smtClean="0">
                <a:solidFill>
                  <a:srgbClr val="0000FF"/>
                </a:solidFill>
              </a:rPr>
              <a:t>většina věcí se postupuje před zahájením</a:t>
            </a:r>
            <a:r>
              <a:rPr lang="cs-CZ" dirty="0" smtClean="0"/>
              <a:t>… </a:t>
            </a:r>
          </a:p>
          <a:p>
            <a:r>
              <a:rPr lang="cs-CZ" b="1" dirty="0" smtClean="0"/>
              <a:t>Předání věci </a:t>
            </a:r>
            <a:r>
              <a:rPr lang="cs-CZ" dirty="0" smtClean="0"/>
              <a:t>(</a:t>
            </a:r>
            <a:r>
              <a:rPr lang="cs-CZ" i="1" dirty="0" smtClean="0"/>
              <a:t>usnesením do spisu</a:t>
            </a:r>
            <a:r>
              <a:rPr lang="cs-CZ" dirty="0"/>
              <a:t>; lze i po zahájení </a:t>
            </a:r>
            <a:r>
              <a:rPr lang="cs-CZ" dirty="0" smtClean="0"/>
              <a:t>– pak vyrozumět účastníky) - </a:t>
            </a:r>
            <a:r>
              <a:rPr lang="cs-CZ" b="1" dirty="0" smtClean="0"/>
              <a:t>§ 64 </a:t>
            </a:r>
          </a:p>
          <a:p>
            <a:pPr>
              <a:buFont typeface="Calibri" pitchFamily="34" charset="0"/>
              <a:buChar char="‐"/>
            </a:pPr>
            <a:r>
              <a:rPr lang="cs-CZ" dirty="0" smtClean="0"/>
              <a:t>Předání OČTŘ, </a:t>
            </a:r>
            <a:r>
              <a:rPr lang="cs-CZ" i="1" dirty="0" smtClean="0"/>
              <a:t>má-li jít o trestný čin </a:t>
            </a:r>
            <a:r>
              <a:rPr lang="cs-CZ" dirty="0" smtClean="0"/>
              <a:t>(§ 64/1/a))</a:t>
            </a:r>
          </a:p>
          <a:p>
            <a:pPr>
              <a:buFont typeface="Calibri" pitchFamily="34" charset="0"/>
              <a:buChar char="‐"/>
            </a:pPr>
            <a:r>
              <a:rPr lang="cs-CZ" dirty="0" smtClean="0"/>
              <a:t>Předání věci</a:t>
            </a:r>
            <a:r>
              <a:rPr lang="cs-CZ" i="1" dirty="0" smtClean="0"/>
              <a:t> zákonodárce</a:t>
            </a:r>
            <a:r>
              <a:rPr lang="cs-CZ" dirty="0" smtClean="0"/>
              <a:t>, pokud požádal dle § 4/4</a:t>
            </a:r>
            <a:r>
              <a:rPr lang="cs-CZ" i="1" dirty="0" smtClean="0"/>
              <a:t> </a:t>
            </a:r>
            <a:r>
              <a:rPr lang="cs-CZ" dirty="0" smtClean="0"/>
              <a:t>(§ 64/1/b))</a:t>
            </a:r>
          </a:p>
          <a:p>
            <a:pPr>
              <a:buFont typeface="Calibri" pitchFamily="34" charset="0"/>
              <a:buChar char="‐"/>
            </a:pPr>
            <a:r>
              <a:rPr lang="cs-CZ" dirty="0" smtClean="0"/>
              <a:t>Předání věci </a:t>
            </a:r>
            <a:r>
              <a:rPr lang="cs-CZ" i="1" dirty="0" smtClean="0"/>
              <a:t>osoby ve služebním poměru</a:t>
            </a:r>
            <a:r>
              <a:rPr lang="cs-CZ" dirty="0" smtClean="0"/>
              <a:t>, vojáka (pokud již nebylo rozhodnuto v prvním stupni, pak jen vyrozumět dle § 4/6) </a:t>
            </a:r>
            <a:r>
              <a:rPr lang="cs-CZ" dirty="0"/>
              <a:t>(§ 64/1/b</a:t>
            </a:r>
            <a:r>
              <a:rPr lang="cs-CZ" dirty="0" smtClean="0"/>
              <a:t>))</a:t>
            </a:r>
          </a:p>
          <a:p>
            <a:pPr>
              <a:buFont typeface="Calibri" pitchFamily="34" charset="0"/>
              <a:buChar char="‐"/>
            </a:pPr>
            <a:r>
              <a:rPr lang="cs-CZ" dirty="0" smtClean="0"/>
              <a:t>Předání věci </a:t>
            </a:r>
            <a:r>
              <a:rPr lang="cs-CZ" i="1" dirty="0"/>
              <a:t>osoby ve vazbě, vězení</a:t>
            </a:r>
            <a:r>
              <a:rPr lang="cs-CZ" dirty="0"/>
              <a:t>, </a:t>
            </a:r>
            <a:r>
              <a:rPr lang="cs-CZ" dirty="0" smtClean="0"/>
              <a:t>detenci </a:t>
            </a:r>
            <a:r>
              <a:rPr lang="cs-CZ" dirty="0"/>
              <a:t>(§ 64/1/b</a:t>
            </a:r>
            <a:r>
              <a:rPr lang="cs-CZ" dirty="0" smtClean="0"/>
              <a:t>))</a:t>
            </a:r>
          </a:p>
          <a:p>
            <a:pPr>
              <a:buFont typeface="Calibri" pitchFamily="34" charset="0"/>
              <a:buChar char="‐"/>
            </a:pPr>
            <a:r>
              <a:rPr lang="cs-CZ" dirty="0" smtClean="0">
                <a:solidFill>
                  <a:srgbClr val="0000FF"/>
                </a:solidFill>
              </a:rPr>
              <a:t>Z důvodu </a:t>
            </a:r>
            <a:r>
              <a:rPr lang="cs-CZ" i="1" u="sng" dirty="0" smtClean="0">
                <a:solidFill>
                  <a:srgbClr val="0000FF"/>
                </a:solidFill>
              </a:rPr>
              <a:t>absence věcné nebo místní příslušnosti </a:t>
            </a:r>
            <a:r>
              <a:rPr lang="cs-CZ" dirty="0" smtClean="0"/>
              <a:t>(§ 64/2) (subsidiarita </a:t>
            </a:r>
            <a:br>
              <a:rPr lang="cs-CZ" dirty="0" smtClean="0"/>
            </a:br>
            <a:r>
              <a:rPr lang="cs-CZ" dirty="0" smtClean="0"/>
              <a:t>§ 12 SŘ; kompetenční spory mezi více příslušnými SO dle § 11/2 SŘ)</a:t>
            </a:r>
          </a:p>
          <a:p>
            <a:r>
              <a:rPr lang="cs-CZ" b="1" dirty="0" smtClean="0"/>
              <a:t>Předložení věci </a:t>
            </a:r>
            <a:r>
              <a:rPr lang="cs-CZ" dirty="0" smtClean="0"/>
              <a:t>v případě </a:t>
            </a:r>
            <a:r>
              <a:rPr lang="cs-CZ" dirty="0" smtClean="0">
                <a:solidFill>
                  <a:srgbClr val="0000FF"/>
                </a:solidFill>
              </a:rPr>
              <a:t>podjatosti</a:t>
            </a:r>
            <a:r>
              <a:rPr lang="cs-CZ" dirty="0" smtClean="0"/>
              <a:t>  k pověření jiného SO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b="1" dirty="0" smtClean="0"/>
              <a:t>§ 63</a:t>
            </a:r>
            <a:r>
              <a:rPr lang="cs-CZ" dirty="0" smtClean="0"/>
              <a:t>; </a:t>
            </a:r>
            <a:br>
              <a:rPr lang="cs-CZ" dirty="0" smtClean="0"/>
            </a:br>
            <a:r>
              <a:rPr lang="cs-CZ" dirty="0" smtClean="0"/>
              <a:t>§ 14/4+131/4 SŘ), pokud:</a:t>
            </a:r>
            <a:endParaRPr lang="cs-CZ" dirty="0"/>
          </a:p>
          <a:p>
            <a:pPr>
              <a:buFont typeface="Calibri" pitchFamily="34" charset="0"/>
              <a:buChar char="‐"/>
            </a:pPr>
            <a:r>
              <a:rPr lang="cs-CZ" dirty="0" smtClean="0">
                <a:solidFill>
                  <a:srgbClr val="0000FF"/>
                </a:solidFill>
              </a:rPr>
              <a:t>Podezřelým obec/kraj nebo zastupitel obce/kraje (na úrovni prvního </a:t>
            </a:r>
            <a:br>
              <a:rPr lang="cs-CZ" dirty="0" smtClean="0">
                <a:solidFill>
                  <a:srgbClr val="0000FF"/>
                </a:solidFill>
              </a:rPr>
            </a:br>
            <a:r>
              <a:rPr lang="cs-CZ" dirty="0" smtClean="0">
                <a:solidFill>
                  <a:srgbClr val="0000FF"/>
                </a:solidFill>
              </a:rPr>
              <a:t>i druhého stupně) </a:t>
            </a:r>
            <a:r>
              <a:rPr lang="cs-CZ" dirty="0" smtClean="0"/>
              <a:t>- § 63/1, 2</a:t>
            </a:r>
          </a:p>
          <a:p>
            <a:pPr>
              <a:buFont typeface="Calibri" pitchFamily="34" charset="0"/>
              <a:buChar char="‐"/>
            </a:pPr>
            <a:r>
              <a:rPr lang="cs-CZ" dirty="0" smtClean="0"/>
              <a:t>Nelze-li určit žádnou jinou úřední osobu u podjatosti obecně (podjatý předseda KPP, všichni zaměstnanci odboru) - § 14/4 SŘ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791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přestupku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328592"/>
          </a:xfrm>
        </p:spPr>
        <p:txBody>
          <a:bodyPr>
            <a:normAutofit fontScale="77500" lnSpcReduction="20000"/>
          </a:bodyPr>
          <a:lstStyle/>
          <a:p>
            <a:r>
              <a:rPr lang="cs-CZ" i="1" dirty="0" smtClean="0"/>
              <a:t>Obecné vymezení </a:t>
            </a:r>
            <a:r>
              <a:rPr lang="cs-CZ" b="1" dirty="0" smtClean="0"/>
              <a:t>(§ 5)</a:t>
            </a:r>
            <a:r>
              <a:rPr lang="cs-CZ" dirty="0" smtClean="0"/>
              <a:t>: čin</a:t>
            </a:r>
            <a:r>
              <a:rPr lang="cs-CZ" i="1" dirty="0" smtClean="0"/>
              <a:t> </a:t>
            </a:r>
            <a:r>
              <a:rPr lang="cs-CZ" dirty="0" smtClean="0"/>
              <a:t>1) </a:t>
            </a:r>
            <a:r>
              <a:rPr lang="cs-CZ" u="sng" dirty="0" smtClean="0"/>
              <a:t>společensky škodlivý</a:t>
            </a:r>
            <a:r>
              <a:rPr lang="cs-CZ" dirty="0" smtClean="0"/>
              <a:t>,</a:t>
            </a:r>
            <a:br>
              <a:rPr lang="cs-CZ" dirty="0" smtClean="0"/>
            </a:br>
            <a:r>
              <a:rPr lang="cs-CZ" dirty="0" smtClean="0"/>
              <a:t>2) protiprávní, 3) v zákoně označený za přestupek, 4) má znaky stanovené zákonem, 5) nejde o trestný čin     </a:t>
            </a:r>
            <a:r>
              <a:rPr lang="cs-CZ" sz="2800" dirty="0" smtClean="0"/>
              <a:t>(materiálně-formální pojetí, materiální </a:t>
            </a:r>
            <a:r>
              <a:rPr lang="cs-CZ" sz="2800" dirty="0"/>
              <a:t>znak: </a:t>
            </a:r>
            <a:r>
              <a:rPr lang="cs-CZ" sz="2800" dirty="0" smtClean="0"/>
              <a:t>např. 5 </a:t>
            </a:r>
            <a:r>
              <a:rPr lang="cs-CZ" sz="2800" dirty="0"/>
              <a:t>As 104/2008 – </a:t>
            </a:r>
            <a:r>
              <a:rPr lang="cs-CZ" sz="2800" dirty="0" smtClean="0"/>
              <a:t>45; subsidiarita k trestným činům)</a:t>
            </a:r>
          </a:p>
          <a:p>
            <a:r>
              <a:rPr lang="cs-CZ" dirty="0" smtClean="0"/>
              <a:t>Přestupek FO – k odpovědnosti třeba zavinění, alespoň nedbalost (§ 15) – úmysl: přímý, nepřímý; nedbalost: vědomá, nevědomá</a:t>
            </a:r>
          </a:p>
          <a:p>
            <a:r>
              <a:rPr lang="cs-CZ" dirty="0" smtClean="0"/>
              <a:t>Přestupek PO a FO podnikající – odpovědnost objektivní (za výsledek), je-li jí delikt </a:t>
            </a:r>
            <a:r>
              <a:rPr lang="cs-CZ" i="1" dirty="0" smtClean="0">
                <a:solidFill>
                  <a:srgbClr val="0033CC"/>
                </a:solidFill>
              </a:rPr>
              <a:t>přičitatelný</a:t>
            </a:r>
          </a:p>
          <a:p>
            <a:r>
              <a:rPr lang="cs-CZ" dirty="0" smtClean="0"/>
              <a:t>Možnost souběhu přestupku FO a přestupku PO/</a:t>
            </a:r>
            <a:r>
              <a:rPr lang="cs-CZ" dirty="0" err="1" smtClean="0"/>
              <a:t>FOp</a:t>
            </a:r>
            <a:endParaRPr lang="cs-CZ" dirty="0" smtClean="0"/>
          </a:p>
          <a:p>
            <a:r>
              <a:rPr lang="cs-CZ" i="1" u="sng" dirty="0" smtClean="0"/>
              <a:t>Znaky skutkové podstaty přestupku</a:t>
            </a:r>
            <a:r>
              <a:rPr lang="cs-CZ" u="sng" dirty="0" smtClean="0"/>
              <a:t>:</a:t>
            </a:r>
            <a:r>
              <a:rPr lang="cs-CZ" dirty="0" smtClean="0"/>
              <a:t> </a:t>
            </a:r>
            <a:r>
              <a:rPr lang="cs-CZ" b="1" dirty="0" smtClean="0"/>
              <a:t>a)</a:t>
            </a:r>
            <a:r>
              <a:rPr lang="cs-CZ" dirty="0" smtClean="0"/>
              <a:t> </a:t>
            </a:r>
            <a:r>
              <a:rPr lang="cs-CZ" u="sng" dirty="0" smtClean="0"/>
              <a:t>formální</a:t>
            </a:r>
            <a:r>
              <a:rPr lang="cs-CZ" dirty="0" smtClean="0"/>
              <a:t> [</a:t>
            </a:r>
            <a:r>
              <a:rPr lang="cs-CZ" i="1" dirty="0" smtClean="0"/>
              <a:t>objekt</a:t>
            </a:r>
            <a:r>
              <a:rPr lang="cs-CZ" dirty="0" smtClean="0"/>
              <a:t> – zájem chráněný zákonem, </a:t>
            </a:r>
            <a:r>
              <a:rPr lang="cs-CZ" i="1" dirty="0" smtClean="0"/>
              <a:t>objektivní stránka </a:t>
            </a:r>
            <a:r>
              <a:rPr lang="cs-CZ" dirty="0" smtClean="0"/>
              <a:t>– jednání/následek/ kauzální nexus, </a:t>
            </a:r>
            <a:r>
              <a:rPr lang="cs-CZ" i="1" dirty="0" smtClean="0"/>
              <a:t>subjekt</a:t>
            </a:r>
            <a:r>
              <a:rPr lang="cs-CZ" dirty="0" smtClean="0"/>
              <a:t> – pachatel, </a:t>
            </a:r>
            <a:r>
              <a:rPr lang="cs-CZ" i="1" dirty="0" smtClean="0"/>
              <a:t>subjektivní stránka </a:t>
            </a:r>
            <a:r>
              <a:rPr lang="cs-CZ" dirty="0" smtClean="0"/>
              <a:t>– zavinění (</a:t>
            </a:r>
            <a:r>
              <a:rPr lang="cs-CZ" dirty="0" smtClean="0">
                <a:solidFill>
                  <a:srgbClr val="0033CC"/>
                </a:solidFill>
              </a:rPr>
              <a:t>jen u FO</a:t>
            </a:r>
            <a:r>
              <a:rPr lang="cs-CZ" dirty="0" smtClean="0"/>
              <a:t>)], </a:t>
            </a:r>
            <a:r>
              <a:rPr lang="cs-CZ" b="1" dirty="0" smtClean="0"/>
              <a:t>b)</a:t>
            </a:r>
            <a:r>
              <a:rPr lang="cs-CZ" dirty="0" smtClean="0"/>
              <a:t> </a:t>
            </a:r>
            <a:r>
              <a:rPr lang="cs-CZ" u="sng" dirty="0" smtClean="0"/>
              <a:t>materiální</a:t>
            </a:r>
            <a:r>
              <a:rPr lang="cs-CZ" dirty="0" smtClean="0"/>
              <a:t> [společenská škodlivost]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81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Odložení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412776"/>
            <a:ext cx="8474765" cy="532859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u="sng" dirty="0"/>
              <a:t>SO věc </a:t>
            </a:r>
            <a:r>
              <a:rPr lang="cs-CZ" i="1" u="sng" dirty="0"/>
              <a:t>odloží</a:t>
            </a:r>
            <a:r>
              <a:rPr lang="cs-CZ" u="sng" dirty="0"/>
              <a:t> </a:t>
            </a:r>
            <a:endParaRPr lang="cs-CZ" u="sng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dirty="0" smtClean="0"/>
              <a:t>(</a:t>
            </a:r>
            <a:r>
              <a:rPr lang="cs-CZ" b="1" dirty="0" smtClean="0"/>
              <a:t>§</a:t>
            </a:r>
            <a:r>
              <a:rPr lang="cs-CZ" dirty="0" smtClean="0"/>
              <a:t> </a:t>
            </a:r>
            <a:r>
              <a:rPr lang="cs-CZ" b="1" dirty="0"/>
              <a:t>76</a:t>
            </a:r>
            <a:r>
              <a:rPr lang="cs-CZ" dirty="0"/>
              <a:t>/1):</a:t>
            </a:r>
          </a:p>
          <a:p>
            <a:pPr marL="514350" indent="-514350">
              <a:lnSpc>
                <a:spcPct val="80000"/>
              </a:lnSpc>
              <a:buFont typeface="+mj-lt"/>
              <a:buAutoNum type="alphaLcParenR"/>
            </a:pPr>
            <a:r>
              <a:rPr lang="cs-CZ" dirty="0"/>
              <a:t>oznámení neodůvodňuje zahájení („tvrzení proti tvrzení“ není důvodem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– </a:t>
            </a:r>
            <a:r>
              <a:rPr lang="cs-CZ" dirty="0"/>
              <a:t>důvodem je absence podezření, že by mohlo jít </a:t>
            </a:r>
            <a:r>
              <a:rPr lang="cs-CZ" dirty="0" smtClean="0"/>
              <a:t>o </a:t>
            </a:r>
            <a:r>
              <a:rPr lang="cs-CZ" dirty="0"/>
              <a:t>přestupek</a:t>
            </a:r>
            <a:r>
              <a:rPr lang="cs-CZ" dirty="0" smtClean="0"/>
              <a:t>); </a:t>
            </a:r>
            <a:br>
              <a:rPr lang="cs-CZ" dirty="0" smtClean="0"/>
            </a:br>
            <a:r>
              <a:rPr lang="cs-CZ" dirty="0" smtClean="0">
                <a:solidFill>
                  <a:srgbClr val="0033CC"/>
                </a:solidFill>
              </a:rPr>
              <a:t>lze i u ublížení na cti </a:t>
            </a:r>
            <a:r>
              <a:rPr lang="cs-CZ" dirty="0" smtClean="0"/>
              <a:t>(7/1/a) ZNP); základní a zároveň </a:t>
            </a:r>
            <a:r>
              <a:rPr lang="cs-CZ" dirty="0" smtClean="0">
                <a:solidFill>
                  <a:srgbClr val="0000FF"/>
                </a:solidFill>
              </a:rPr>
              <a:t>zbytkové ustanovení</a:t>
            </a:r>
            <a:endParaRPr lang="cs-CZ" dirty="0">
              <a:solidFill>
                <a:srgbClr val="0000FF"/>
              </a:solidFill>
            </a:endParaRPr>
          </a:p>
          <a:p>
            <a:pPr marL="514350" indent="-514350">
              <a:lnSpc>
                <a:spcPct val="80000"/>
              </a:lnSpc>
              <a:buFont typeface="+mj-lt"/>
              <a:buAutoNum type="alphaLcParenR"/>
            </a:pPr>
            <a:r>
              <a:rPr lang="cs-CZ" dirty="0"/>
              <a:t>podezřelý má imunitu dle mezinárodního práva</a:t>
            </a:r>
          </a:p>
          <a:p>
            <a:pPr marL="514350" indent="-514350">
              <a:lnSpc>
                <a:spcPct val="80000"/>
              </a:lnSpc>
              <a:buFont typeface="+mj-lt"/>
              <a:buAutoNum type="alphaLcParenR"/>
            </a:pPr>
            <a:r>
              <a:rPr lang="cs-CZ" dirty="0"/>
              <a:t>imunita dle jiného zákona nebo jde o zákonodárce, který požádal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 projednání </a:t>
            </a:r>
            <a:r>
              <a:rPr lang="cs-CZ" dirty="0"/>
              <a:t>v </a:t>
            </a:r>
            <a:r>
              <a:rPr lang="cs-CZ" dirty="0" smtClean="0"/>
              <a:t>Parlamentu</a:t>
            </a:r>
            <a:endParaRPr lang="cs-CZ" dirty="0"/>
          </a:p>
          <a:p>
            <a:pPr marL="514350" indent="-514350">
              <a:lnSpc>
                <a:spcPct val="80000"/>
              </a:lnSpc>
              <a:buFont typeface="+mj-lt"/>
              <a:buAutoNum type="alphaLcParenR"/>
            </a:pPr>
            <a:r>
              <a:rPr lang="cs-CZ" dirty="0" smtClean="0"/>
              <a:t>nedovršil </a:t>
            </a:r>
            <a:r>
              <a:rPr lang="cs-CZ" dirty="0"/>
              <a:t>15 let (X </a:t>
            </a:r>
            <a:r>
              <a:rPr lang="cs-CZ" dirty="0" smtClean="0">
                <a:solidFill>
                  <a:srgbClr val="0000FF"/>
                </a:solidFill>
              </a:rPr>
              <a:t>oznámit vše </a:t>
            </a:r>
            <a:r>
              <a:rPr lang="cs-CZ" dirty="0" err="1">
                <a:solidFill>
                  <a:srgbClr val="0000FF"/>
                </a:solidFill>
              </a:rPr>
              <a:t>OSPODu</a:t>
            </a:r>
            <a:r>
              <a:rPr lang="cs-CZ" dirty="0">
                <a:solidFill>
                  <a:srgbClr val="0000FF"/>
                </a:solidFill>
              </a:rPr>
              <a:t> a zákonnému </a:t>
            </a:r>
            <a:r>
              <a:rPr lang="cs-CZ" dirty="0" smtClean="0">
                <a:solidFill>
                  <a:srgbClr val="0000FF"/>
                </a:solidFill>
              </a:rPr>
              <a:t>zástupci </a:t>
            </a:r>
            <a:r>
              <a:rPr lang="cs-CZ" dirty="0" smtClean="0"/>
              <a:t>- § 76/6)</a:t>
            </a:r>
            <a:endParaRPr lang="cs-CZ" dirty="0"/>
          </a:p>
          <a:p>
            <a:pPr marL="514350" indent="-514350">
              <a:lnSpc>
                <a:spcPct val="80000"/>
              </a:lnSpc>
              <a:buFont typeface="+mj-lt"/>
              <a:buAutoNum type="alphaLcParenR"/>
            </a:pPr>
            <a:r>
              <a:rPr lang="cs-CZ" dirty="0"/>
              <a:t>nepříčetnost v době spáchání</a:t>
            </a:r>
          </a:p>
          <a:p>
            <a:pPr marL="514350" indent="-514350">
              <a:lnSpc>
                <a:spcPct val="80000"/>
              </a:lnSpc>
              <a:buFont typeface="+mj-lt"/>
              <a:buAutoNum type="alphaLcParenR"/>
            </a:pPr>
            <a:r>
              <a:rPr lang="cs-CZ" dirty="0"/>
              <a:t>prekluze</a:t>
            </a:r>
          </a:p>
          <a:p>
            <a:pPr marL="514350" indent="-514350">
              <a:lnSpc>
                <a:spcPct val="80000"/>
              </a:lnSpc>
              <a:buFont typeface="+mj-lt"/>
              <a:buAutoNum type="alphaLcParenR"/>
            </a:pPr>
            <a:r>
              <a:rPr lang="cs-CZ" dirty="0"/>
              <a:t>smrt FO; smrt </a:t>
            </a:r>
            <a:r>
              <a:rPr lang="cs-CZ" dirty="0" err="1"/>
              <a:t>FOp</a:t>
            </a:r>
            <a:r>
              <a:rPr lang="cs-CZ" dirty="0"/>
              <a:t> (pokud nikdo v podnikání nepokračuje)</a:t>
            </a:r>
          </a:p>
          <a:p>
            <a:pPr marL="514350" indent="-514350">
              <a:lnSpc>
                <a:spcPct val="80000"/>
              </a:lnSpc>
              <a:buFont typeface="+mj-lt"/>
              <a:buAutoNum type="alphaLcParenR"/>
            </a:pPr>
            <a:r>
              <a:rPr lang="cs-CZ" dirty="0"/>
              <a:t>zánik PO (pokud bez právního nástupce)</a:t>
            </a:r>
          </a:p>
          <a:p>
            <a:pPr marL="514350" indent="-514350">
              <a:lnSpc>
                <a:spcPct val="80000"/>
              </a:lnSpc>
              <a:buFont typeface="+mj-lt"/>
              <a:buAutoNum type="alphaLcParenR"/>
            </a:pPr>
            <a:r>
              <a:rPr lang="cs-CZ" dirty="0"/>
              <a:t>překážka věci rozhodnuté (jiný SO, OČTŘ)</a:t>
            </a:r>
          </a:p>
          <a:p>
            <a:pPr marL="514350" indent="-514350">
              <a:lnSpc>
                <a:spcPct val="80000"/>
              </a:lnSpc>
              <a:buFont typeface="+mj-lt"/>
              <a:buAutoNum type="alphaLcParenR"/>
            </a:pPr>
            <a:r>
              <a:rPr lang="cs-CZ" dirty="0"/>
              <a:t>již stačí rozhodnutí o skutku coby disciplinárním deliktu (soudce…)</a:t>
            </a:r>
          </a:p>
          <a:p>
            <a:pPr marL="514350" indent="-514350">
              <a:lnSpc>
                <a:spcPct val="80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cs-CZ" dirty="0"/>
              <a:t>neznámý pachatel (do 60 nezjištěn X lze zahájit později po zjištění)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dirty="0"/>
              <a:t>§ </a:t>
            </a:r>
            <a:r>
              <a:rPr lang="cs-CZ" dirty="0" smtClean="0"/>
              <a:t>76/2:   překážka litispendence, pokud </a:t>
            </a:r>
            <a:r>
              <a:rPr lang="cs-CZ" dirty="0"/>
              <a:t>o skutku vedeno </a:t>
            </a:r>
            <a:r>
              <a:rPr lang="cs-CZ" i="1" dirty="0"/>
              <a:t>trestní</a:t>
            </a:r>
            <a:r>
              <a:rPr lang="cs-CZ" dirty="0"/>
              <a:t> </a:t>
            </a:r>
            <a:r>
              <a:rPr lang="cs-CZ" dirty="0" smtClean="0"/>
              <a:t>řízení; </a:t>
            </a:r>
            <a:r>
              <a:rPr lang="cs-CZ" dirty="0" smtClean="0">
                <a:solidFill>
                  <a:srgbClr val="0000FF"/>
                </a:solidFill>
              </a:rPr>
              <a:t>chybí </a:t>
            </a:r>
            <a:r>
              <a:rPr lang="cs-CZ" i="1" dirty="0" smtClean="0">
                <a:solidFill>
                  <a:srgbClr val="0000FF"/>
                </a:solidFill>
              </a:rPr>
              <a:t>správní</a:t>
            </a:r>
            <a:r>
              <a:rPr lang="cs-CZ" dirty="0" smtClean="0">
                <a:solidFill>
                  <a:srgbClr val="0000FF"/>
                </a:solidFill>
              </a:rPr>
              <a:t> řízení – vyplývá ale z § 77; zřejmě pak dle § 76/1/a)</a:t>
            </a:r>
            <a:endParaRPr lang="cs-CZ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cs-CZ" dirty="0"/>
              <a:t> - </a:t>
            </a:r>
            <a:r>
              <a:rPr lang="cs-CZ" i="1" dirty="0"/>
              <a:t>usnesení do spisu </a:t>
            </a:r>
            <a:r>
              <a:rPr lang="cs-CZ" dirty="0"/>
              <a:t>+ vyrozumět osobu postiženou přestupkem,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je-li </a:t>
            </a:r>
            <a:r>
              <a:rPr lang="cs-CZ" dirty="0"/>
              <a:t>/je-li známa; </a:t>
            </a:r>
            <a:r>
              <a:rPr lang="cs-CZ" dirty="0" smtClean="0"/>
              <a:t>pokud obtíže</a:t>
            </a:r>
            <a:r>
              <a:rPr lang="cs-CZ" dirty="0"/>
              <a:t>, náklady – veřejnou vyhláškou (§ 76/3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7351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dirty="0" smtClean="0"/>
              <a:t>Odložení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544616"/>
          </a:xfrm>
        </p:spPr>
        <p:txBody>
          <a:bodyPr>
            <a:normAutofit fontScale="70000" lnSpcReduction="20000"/>
          </a:bodyPr>
          <a:lstStyle/>
          <a:p>
            <a:r>
              <a:rPr lang="cs-CZ" u="sng" dirty="0" smtClean="0"/>
              <a:t>SO věc dále </a:t>
            </a:r>
            <a:r>
              <a:rPr lang="cs-CZ" i="1" u="sng" dirty="0" smtClean="0"/>
              <a:t>odloží</a:t>
            </a:r>
            <a:r>
              <a:rPr lang="cs-CZ" u="sng" dirty="0" smtClean="0"/>
              <a:t> </a:t>
            </a:r>
            <a:r>
              <a:rPr lang="cs-CZ" dirty="0" smtClean="0"/>
              <a:t>(§ 76/</a:t>
            </a:r>
            <a:r>
              <a:rPr lang="cs-CZ" dirty="0" smtClean="0">
                <a:solidFill>
                  <a:srgbClr val="0000FF"/>
                </a:solidFill>
              </a:rPr>
              <a:t>4</a:t>
            </a:r>
            <a:r>
              <a:rPr lang="cs-CZ" dirty="0" smtClean="0"/>
              <a:t>):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dirty="0" smtClean="0"/>
              <a:t>nedán </a:t>
            </a:r>
            <a:r>
              <a:rPr lang="cs-CZ" dirty="0"/>
              <a:t>souhlas k zahájení řízení / </a:t>
            </a:r>
            <a:r>
              <a:rPr lang="cs-CZ" dirty="0">
                <a:solidFill>
                  <a:srgbClr val="0000FF"/>
                </a:solidFill>
              </a:rPr>
              <a:t>souhlas vzat zpět</a:t>
            </a:r>
            <a:r>
              <a:rPr lang="cs-CZ" dirty="0"/>
              <a:t> před </a:t>
            </a:r>
            <a:r>
              <a:rPr lang="cs-CZ" dirty="0" smtClean="0"/>
              <a:t>zahájením (</a:t>
            </a:r>
            <a:r>
              <a:rPr lang="cs-CZ" i="1" dirty="0" smtClean="0">
                <a:solidFill>
                  <a:srgbClr val="0000FF"/>
                </a:solidFill>
              </a:rPr>
              <a:t>pokud dá a pak hned vezme zpět, netřeba čekat na uplynutí lhůty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spcAft>
                <a:spcPts val="600"/>
              </a:spcAft>
              <a:buNone/>
            </a:pPr>
            <a:r>
              <a:rPr lang="cs-CZ" dirty="0"/>
              <a:t> - </a:t>
            </a:r>
            <a:r>
              <a:rPr lang="cs-CZ" i="1" dirty="0"/>
              <a:t>usnesením, které se oznamuje </a:t>
            </a:r>
            <a:r>
              <a:rPr lang="cs-CZ" dirty="0"/>
              <a:t>podezřelému a osobě přímo postižené spácháním přestupku </a:t>
            </a:r>
            <a:r>
              <a:rPr lang="cs-CZ" dirty="0" smtClean="0"/>
              <a:t>(viz </a:t>
            </a:r>
            <a:r>
              <a:rPr lang="cs-CZ" dirty="0" smtClean="0">
                <a:solidFill>
                  <a:srgbClr val="0000FF"/>
                </a:solidFill>
              </a:rPr>
              <a:t>§ 76/5 in fine </a:t>
            </a:r>
            <a:r>
              <a:rPr lang="cs-CZ" sz="2900" i="1" dirty="0" smtClean="0">
                <a:solidFill>
                  <a:srgbClr val="0000FF"/>
                </a:solidFill>
              </a:rPr>
              <a:t>– zákonodárci trochu uteklo…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u="sng" dirty="0"/>
              <a:t>SO věc </a:t>
            </a:r>
            <a:r>
              <a:rPr lang="cs-CZ" i="1" u="sng" dirty="0"/>
              <a:t>může odložit </a:t>
            </a:r>
            <a:r>
              <a:rPr lang="cs-CZ" dirty="0"/>
              <a:t>(§ 76/5):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jedním skutkem spácháno více přestupků, které </a:t>
            </a:r>
            <a:r>
              <a:rPr lang="cs-CZ" dirty="0" smtClean="0"/>
              <a:t>neprojednány společně</a:t>
            </a:r>
            <a:r>
              <a:rPr lang="cs-CZ" dirty="0"/>
              <a:t>, a za </a:t>
            </a:r>
            <a:r>
              <a:rPr lang="cs-CZ" dirty="0" smtClean="0"/>
              <a:t>některý už uložen postačující </a:t>
            </a:r>
            <a:r>
              <a:rPr lang="cs-CZ" dirty="0"/>
              <a:t>trest 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trest, který lze uložit, bezvýznamný vedle trestu, který už </a:t>
            </a:r>
            <a:r>
              <a:rPr lang="cs-CZ" dirty="0" smtClean="0"/>
              <a:t>byl uložen v </a:t>
            </a:r>
            <a:r>
              <a:rPr lang="cs-CZ" dirty="0"/>
              <a:t>trestním řízení za jiný </a:t>
            </a:r>
            <a:r>
              <a:rPr lang="cs-CZ" dirty="0" smtClean="0"/>
              <a:t>skutek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i="1" dirty="0" smtClean="0"/>
              <a:t>usnesením, které se oznamuje </a:t>
            </a:r>
            <a:r>
              <a:rPr lang="cs-CZ" dirty="0" smtClean="0"/>
              <a:t>podezřelému a osobě přímo postižené spácháním přestupku (je-li známa)</a:t>
            </a:r>
            <a:endParaRPr lang="cs-CZ" dirty="0"/>
          </a:p>
          <a:p>
            <a:r>
              <a:rPr lang="cs-CZ" dirty="0"/>
              <a:t>Odložení netvoří překážku věci rozhodnuté (1 As 162/2012 – 44,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č</a:t>
            </a:r>
            <a:r>
              <a:rPr lang="cs-CZ" dirty="0"/>
              <a:t>. 2850 </a:t>
            </a:r>
            <a:r>
              <a:rPr lang="cs-CZ" dirty="0" err="1"/>
              <a:t>Sb.NSS</a:t>
            </a:r>
            <a:r>
              <a:rPr lang="cs-CZ" dirty="0"/>
              <a:t>)</a:t>
            </a:r>
          </a:p>
          <a:p>
            <a:r>
              <a:rPr lang="cs-CZ" dirty="0" smtClean="0">
                <a:solidFill>
                  <a:srgbClr val="0000FF"/>
                </a:solidFill>
              </a:rPr>
              <a:t>Náprava odložení – § 80 SŘ </a:t>
            </a:r>
            <a:r>
              <a:rPr lang="cs-CZ" dirty="0" smtClean="0"/>
              <a:t>(opatření proti nečinnosti </a:t>
            </a:r>
            <a:r>
              <a:rPr lang="cs-CZ" sz="2900" dirty="0" smtClean="0"/>
              <a:t>– pokud nemělo být odloženo, ale mělo být zahájeno řízení</a:t>
            </a:r>
            <a:r>
              <a:rPr lang="cs-CZ" dirty="0" smtClean="0"/>
              <a:t>)</a:t>
            </a:r>
          </a:p>
          <a:p>
            <a:r>
              <a:rPr lang="cs-CZ" dirty="0"/>
              <a:t>Vyrozumění oznamovatele – pokud požádá (§ 42 SŘ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454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Podání vysvětlení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97152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Podání vysvětlení </a:t>
            </a:r>
            <a:r>
              <a:rPr lang="cs-CZ" dirty="0" smtClean="0">
                <a:solidFill>
                  <a:srgbClr val="0000FF"/>
                </a:solidFill>
              </a:rPr>
              <a:t>podle </a:t>
            </a:r>
            <a:r>
              <a:rPr lang="cs-CZ" b="1" dirty="0" smtClean="0">
                <a:solidFill>
                  <a:srgbClr val="0000FF"/>
                </a:solidFill>
              </a:rPr>
              <a:t>§ 137 SŘ</a:t>
            </a:r>
            <a:r>
              <a:rPr lang="cs-CZ" dirty="0" smtClean="0"/>
              <a:t>, předvolání dle § 59 SŘ</a:t>
            </a:r>
          </a:p>
          <a:p>
            <a:r>
              <a:rPr lang="cs-CZ" dirty="0" smtClean="0"/>
              <a:t>Bezdůvodné odepření vysvětlení – </a:t>
            </a:r>
            <a:r>
              <a:rPr lang="cs-CZ" b="1" dirty="0" smtClean="0"/>
              <a:t>pořádková pokuta</a:t>
            </a:r>
            <a:r>
              <a:rPr lang="cs-CZ" dirty="0" smtClean="0"/>
              <a:t> („PP“) dle </a:t>
            </a:r>
            <a:br>
              <a:rPr lang="cs-CZ" dirty="0" smtClean="0"/>
            </a:br>
            <a:r>
              <a:rPr lang="cs-CZ" dirty="0" smtClean="0"/>
              <a:t>§ 137/2 až 5.000 Kč (subsidiárně § 62 SŘ); 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>
                <a:solidFill>
                  <a:srgbClr val="0000FF"/>
                </a:solidFill>
              </a:rPr>
              <a:t>nedostavení se k podání vysvětlení bez závažných důvodů </a:t>
            </a:r>
            <a:r>
              <a:rPr lang="cs-CZ" dirty="0" smtClean="0"/>
              <a:t>apod. dle poradního sboru k SŘ </a:t>
            </a:r>
            <a:r>
              <a:rPr lang="cs-CZ" dirty="0" err="1" smtClean="0">
                <a:solidFill>
                  <a:srgbClr val="0000FF"/>
                </a:solidFill>
              </a:rPr>
              <a:t>podřaditelné</a:t>
            </a:r>
            <a:r>
              <a:rPr lang="cs-CZ" dirty="0" smtClean="0">
                <a:solidFill>
                  <a:srgbClr val="0000FF"/>
                </a:solidFill>
              </a:rPr>
              <a:t> pod bezdůvodné odepření </a:t>
            </a:r>
          </a:p>
          <a:p>
            <a:r>
              <a:rPr lang="cs-CZ" dirty="0" smtClean="0"/>
              <a:t>Možnost </a:t>
            </a:r>
            <a:r>
              <a:rPr lang="cs-CZ" b="1" dirty="0" smtClean="0"/>
              <a:t>předvedení</a:t>
            </a:r>
            <a:r>
              <a:rPr lang="cs-CZ" dirty="0" smtClean="0"/>
              <a:t> (§ 137/1 + § 60 SŘ) – pokud se bez náležité omluvy nebo dostatečných důvodů nedostaví X výjimečně…</a:t>
            </a:r>
          </a:p>
          <a:p>
            <a:r>
              <a:rPr lang="cs-CZ" dirty="0" smtClean="0"/>
              <a:t>Právo (příp. povinnost) odepřít vysvětlení  - obdobně jako u výslechu svědka, obviněného (mj. § 55/2, 3, 4 SŘ); odmítne-li včas v reakci na předvolání, nelze PP (viz např</a:t>
            </a:r>
            <a:r>
              <a:rPr lang="cs-CZ" dirty="0"/>
              <a:t>. 10 As 61/2016 – 44); </a:t>
            </a:r>
            <a:r>
              <a:rPr lang="cs-CZ" dirty="0" smtClean="0"/>
              <a:t>odmítnout může i na místě (poučit)</a:t>
            </a:r>
          </a:p>
          <a:p>
            <a:r>
              <a:rPr lang="cs-CZ" i="1" dirty="0" smtClean="0">
                <a:solidFill>
                  <a:srgbClr val="0000FF"/>
                </a:solidFill>
              </a:rPr>
              <a:t>Křivé vysvětlení </a:t>
            </a:r>
            <a:r>
              <a:rPr lang="cs-CZ" dirty="0" smtClean="0"/>
              <a:t>– přestupek dle § 2/2/f) ZNP (pokuta až 20.000 Kč)</a:t>
            </a:r>
          </a:p>
          <a:p>
            <a:r>
              <a:rPr lang="cs-CZ" dirty="0" smtClean="0"/>
              <a:t>O podání vysvětlení (či jiném úkonu před zahájením řízení) – úřední záznam</a:t>
            </a:r>
          </a:p>
          <a:p>
            <a:r>
              <a:rPr lang="cs-CZ" dirty="0" smtClean="0"/>
              <a:t>ÚZ nelze použít jako důkaz (§ 137/4 SŘ), max. jen podpůrně (NSS…)</a:t>
            </a:r>
          </a:p>
          <a:p>
            <a:r>
              <a:rPr lang="cs-CZ" dirty="0" smtClean="0"/>
              <a:t>Právo na svědečné -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Závěr č. 34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poradního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sboru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k SŘ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777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Zahájení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Příkaz na místě </a:t>
            </a:r>
            <a:r>
              <a:rPr lang="cs-CZ" dirty="0" smtClean="0"/>
              <a:t>– u pokuty blok (§ 91, § 92; 150/5 SŘ)</a:t>
            </a:r>
          </a:p>
          <a:p>
            <a:r>
              <a:rPr lang="cs-CZ" b="1" dirty="0" smtClean="0"/>
              <a:t>Příkaz</a:t>
            </a:r>
            <a:r>
              <a:rPr lang="cs-CZ" dirty="0" smtClean="0"/>
              <a:t> (§ 90; § 150/1-4 SŘ)</a:t>
            </a:r>
          </a:p>
          <a:p>
            <a:r>
              <a:rPr lang="cs-CZ" b="1" dirty="0" smtClean="0"/>
              <a:t>Zahájení nezkráceného řízení </a:t>
            </a:r>
            <a:r>
              <a:rPr lang="cs-CZ" dirty="0" smtClean="0"/>
              <a:t>a) z moci úřední (§ 78), b) </a:t>
            </a:r>
            <a:r>
              <a:rPr lang="cs-CZ" dirty="0" smtClean="0">
                <a:solidFill>
                  <a:srgbClr val="0000FF"/>
                </a:solidFill>
              </a:rPr>
              <a:t>z moci úřední se souhlasem osoby postižené přestupke</a:t>
            </a:r>
            <a:r>
              <a:rPr lang="cs-CZ" dirty="0" smtClean="0"/>
              <a:t>m (§ 79)</a:t>
            </a:r>
          </a:p>
          <a:p>
            <a:r>
              <a:rPr lang="cs-CZ" u="sng" dirty="0" smtClean="0"/>
              <a:t>Překážky řízení </a:t>
            </a:r>
            <a:r>
              <a:rPr lang="cs-CZ" dirty="0" smtClean="0"/>
              <a:t>(77):</a:t>
            </a:r>
          </a:p>
          <a:p>
            <a:pPr>
              <a:buFont typeface="Calibri" pitchFamily="34" charset="0"/>
              <a:buChar char="‐"/>
            </a:pPr>
            <a:r>
              <a:rPr lang="cs-CZ" i="1" dirty="0" smtClean="0"/>
              <a:t>překážka litispendence </a:t>
            </a:r>
            <a:r>
              <a:rPr lang="cs-CZ" dirty="0" smtClean="0"/>
              <a:t>(pro tentýž skutek již zahájeno přestupkové či trestní řízení); subsidiárně § 48/1 SŘ</a:t>
            </a:r>
          </a:p>
          <a:p>
            <a:pPr>
              <a:buFont typeface="Calibri" pitchFamily="34" charset="0"/>
              <a:buChar char="‐"/>
            </a:pPr>
            <a:r>
              <a:rPr lang="cs-CZ" i="1" dirty="0"/>
              <a:t>p</a:t>
            </a:r>
            <a:r>
              <a:rPr lang="cs-CZ" i="1" dirty="0" smtClean="0"/>
              <a:t>řekážka </a:t>
            </a:r>
            <a:r>
              <a:rPr lang="cs-CZ" i="1" dirty="0" err="1" smtClean="0"/>
              <a:t>rei</a:t>
            </a:r>
            <a:r>
              <a:rPr lang="cs-CZ" i="1" dirty="0" smtClean="0"/>
              <a:t> </a:t>
            </a:r>
            <a:r>
              <a:rPr lang="cs-CZ" i="1" dirty="0" err="1" smtClean="0"/>
              <a:t>iudicatae</a:t>
            </a:r>
            <a:r>
              <a:rPr lang="cs-CZ" i="1" dirty="0" smtClean="0"/>
              <a:t> </a:t>
            </a:r>
            <a:r>
              <a:rPr lang="cs-CZ" dirty="0" smtClean="0"/>
              <a:t>(meritorní rozhodnutí – skutek se nestal, nespáchal jej obviněný, spáchání nebylo prokázáno, skutek je trestným činem, skutek totožným přestupkem, skutek není přestupkem, podmíněně zastaveno trestní stíhání, narovnání v trestním řízení, podmíněně odloženo podání návrhu na potrestání, odstoupeno od stíhání mladistvého); subsidiárně § 48/2 SŘ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134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smtClean="0"/>
              <a:t>Společné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0060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Společné řízení </a:t>
            </a:r>
            <a:r>
              <a:rPr lang="cs-CZ" b="1" dirty="0" smtClean="0"/>
              <a:t>(§ 88)</a:t>
            </a:r>
            <a:r>
              <a:rPr lang="cs-CZ" dirty="0" smtClean="0"/>
              <a:t>, pokud:</a:t>
            </a:r>
          </a:p>
          <a:p>
            <a:pPr marL="514350" indent="-514350">
              <a:buAutoNum type="arabicParenR"/>
            </a:pPr>
            <a:r>
              <a:rPr lang="cs-CZ" dirty="0" smtClean="0"/>
              <a:t>více přestupků téhož podezřelého z téže oblasti veřejné správy, pokud příslušný týž SO </a:t>
            </a:r>
            <a:r>
              <a:rPr lang="cs-CZ" sz="2900" dirty="0" smtClean="0"/>
              <a:t>(otázka BP vs. </a:t>
            </a:r>
            <a:r>
              <a:rPr lang="cs-CZ" sz="2900" dirty="0"/>
              <a:t>n</a:t>
            </a:r>
            <a:r>
              <a:rPr lang="cs-CZ" sz="2900" dirty="0" smtClean="0"/>
              <a:t>ezkrácené řízení… – netřeba vždy vše spolu)</a:t>
            </a:r>
          </a:p>
          <a:p>
            <a:pPr marL="514350" indent="-514350">
              <a:buAutoNum type="arabicParenR"/>
            </a:pPr>
            <a:r>
              <a:rPr lang="cs-CZ" dirty="0"/>
              <a:t>v</a:t>
            </a:r>
            <a:r>
              <a:rPr lang="cs-CZ" dirty="0" smtClean="0"/>
              <a:t>íce přestupků více podezřelých, které spolu souvisejí a jsou z téže oblasti veřejné správy a příslušný týž SO</a:t>
            </a:r>
          </a:p>
          <a:p>
            <a:r>
              <a:rPr lang="cs-CZ" dirty="0" smtClean="0"/>
              <a:t>Stejná </a:t>
            </a:r>
            <a:r>
              <a:rPr lang="cs-CZ" dirty="0"/>
              <a:t>oblast veřejné správy – zpravidla dle oblasti úpravy zvláštního zákona (doprava, zbraně, životní prostředí</a:t>
            </a:r>
            <a:r>
              <a:rPr lang="cs-CZ" dirty="0" smtClean="0"/>
              <a:t>…); </a:t>
            </a:r>
            <a:r>
              <a:rPr lang="cs-CZ" dirty="0"/>
              <a:t>též působnost obce (I. typu</a:t>
            </a:r>
            <a:r>
              <a:rPr lang="cs-CZ" dirty="0" smtClean="0"/>
              <a:t>)</a:t>
            </a:r>
          </a:p>
          <a:p>
            <a:r>
              <a:rPr lang="cs-CZ" dirty="0"/>
              <a:t>Přestupek </a:t>
            </a:r>
            <a:r>
              <a:rPr lang="cs-CZ" i="1" dirty="0"/>
              <a:t>spáchaný</a:t>
            </a:r>
            <a:r>
              <a:rPr lang="cs-CZ" dirty="0"/>
              <a:t> (ne oznámený) po zahájení – </a:t>
            </a:r>
            <a:r>
              <a:rPr lang="cs-CZ" dirty="0" err="1" smtClean="0"/>
              <a:t>samostat</a:t>
            </a:r>
            <a:r>
              <a:rPr lang="cs-CZ" dirty="0" smtClean="0"/>
              <a:t>. </a:t>
            </a:r>
            <a:r>
              <a:rPr lang="cs-CZ" dirty="0"/>
              <a:t>řízení (nepřibírá se)</a:t>
            </a:r>
          </a:p>
          <a:p>
            <a:r>
              <a:rPr lang="cs-CZ" dirty="0" smtClean="0"/>
              <a:t>X </a:t>
            </a:r>
            <a:r>
              <a:rPr lang="cs-CZ" dirty="0" smtClean="0">
                <a:solidFill>
                  <a:srgbClr val="0000FF"/>
                </a:solidFill>
              </a:rPr>
              <a:t>pokud ve společném řízení projednáno více přestupků nebo z různých oblastí veřejné správy, nevadí </a:t>
            </a:r>
            <a:r>
              <a:rPr lang="cs-CZ" dirty="0" smtClean="0"/>
              <a:t>(hospodárnost, obviněnému není na újmu); spojení řízení příp. dle </a:t>
            </a:r>
            <a:r>
              <a:rPr lang="cs-CZ" b="1" dirty="0" smtClean="0"/>
              <a:t>§ 140</a:t>
            </a:r>
            <a:r>
              <a:rPr lang="cs-CZ" dirty="0" smtClean="0"/>
              <a:t>/1</a:t>
            </a:r>
            <a:r>
              <a:rPr lang="cs-CZ" b="1" dirty="0" smtClean="0"/>
              <a:t> SŘ</a:t>
            </a:r>
          </a:p>
          <a:p>
            <a:r>
              <a:rPr lang="cs-CZ" dirty="0" smtClean="0"/>
              <a:t>X i když nevedeno společné řízení, lze – při zohlednění absorpční </a:t>
            </a:r>
            <a:r>
              <a:rPr lang="cs-CZ" dirty="0"/>
              <a:t>zásady (viz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1 </a:t>
            </a:r>
            <a:r>
              <a:rPr lang="cs-CZ" dirty="0"/>
              <a:t>As 28/2009 – </a:t>
            </a:r>
            <a:r>
              <a:rPr lang="cs-CZ" dirty="0" smtClean="0"/>
              <a:t>62, též Zápis z KD OVS MV </a:t>
            </a:r>
            <a:r>
              <a:rPr lang="pl-PL" dirty="0"/>
              <a:t>ze dne 9.3.2010, bod 6, str. </a:t>
            </a:r>
            <a:r>
              <a:rPr lang="pl-PL" dirty="0" smtClean="0"/>
              <a:t>4)</a:t>
            </a:r>
            <a:endParaRPr lang="cs-CZ" dirty="0"/>
          </a:p>
          <a:p>
            <a:r>
              <a:rPr lang="cs-CZ" dirty="0" smtClean="0"/>
              <a:t>K urychlení řízení nebo z jiného důležitého důvodu </a:t>
            </a:r>
            <a:r>
              <a:rPr lang="cs-CZ" dirty="0" smtClean="0">
                <a:solidFill>
                  <a:srgbClr val="0000FF"/>
                </a:solidFill>
              </a:rPr>
              <a:t>lze </a:t>
            </a:r>
            <a:r>
              <a:rPr lang="cs-CZ" dirty="0" smtClean="0"/>
              <a:t>naopak</a:t>
            </a:r>
            <a:r>
              <a:rPr lang="cs-CZ" dirty="0" smtClean="0">
                <a:solidFill>
                  <a:srgbClr val="0000FF"/>
                </a:solidFill>
              </a:rPr>
              <a:t> jednotlivý skutek usnesením vyloučit </a:t>
            </a:r>
            <a:r>
              <a:rPr lang="cs-CZ" dirty="0" smtClean="0"/>
              <a:t>do samostatného řízení (otázka užití absorpční zásady..?)</a:t>
            </a:r>
          </a:p>
          <a:p>
            <a:r>
              <a:rPr lang="cs-CZ" i="1" dirty="0" smtClean="0">
                <a:solidFill>
                  <a:srgbClr val="0000FF"/>
                </a:solidFill>
              </a:rPr>
              <a:t>Přestupky více mladistvých </a:t>
            </a:r>
            <a:r>
              <a:rPr lang="cs-CZ" dirty="0" smtClean="0"/>
              <a:t>– společně pokud je to </a:t>
            </a:r>
            <a:r>
              <a:rPr lang="cs-CZ" i="1" dirty="0" smtClean="0"/>
              <a:t>vhodné</a:t>
            </a:r>
            <a:r>
              <a:rPr lang="cs-CZ" dirty="0"/>
              <a:t> </a:t>
            </a:r>
            <a:r>
              <a:rPr lang="cs-CZ" dirty="0" smtClean="0"/>
              <a:t>ke zjištění stavu věci, hospodárné, s přihlédnutím k osobám mladistvých; Přestupky více mladistvých </a:t>
            </a:r>
            <a:br>
              <a:rPr lang="cs-CZ" dirty="0" smtClean="0"/>
            </a:br>
            <a:r>
              <a:rPr lang="cs-CZ" dirty="0" smtClean="0"/>
              <a:t>+ dospělých – společně, je-li to </a:t>
            </a:r>
            <a:r>
              <a:rPr lang="cs-CZ" i="1" dirty="0" smtClean="0"/>
              <a:t>nezbytné</a:t>
            </a:r>
            <a:r>
              <a:rPr lang="cs-CZ" dirty="0" smtClean="0"/>
              <a:t> pro zjištění stavu věci a není to na újmu mladistvého</a:t>
            </a:r>
          </a:p>
        </p:txBody>
      </p:sp>
    </p:spTree>
    <p:extLst>
      <p:ext uri="{BB962C8B-B14F-4D97-AF65-F5344CB8AC3E}">
        <p14:creationId xmlns:p14="http://schemas.microsoft.com/office/powerpoint/2010/main" val="216581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Příkaz na místě (blok)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84976" cy="5328592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Je-li obviněný přítomen (§ 150/5 SŘ) a dále (</a:t>
            </a:r>
            <a:r>
              <a:rPr lang="cs-CZ" b="1" dirty="0" smtClean="0"/>
              <a:t>§ 91</a:t>
            </a:r>
            <a:r>
              <a:rPr lang="cs-CZ" dirty="0" smtClean="0"/>
              <a:t>/1) </a:t>
            </a:r>
            <a:r>
              <a:rPr lang="cs-CZ" i="1" dirty="0" smtClean="0"/>
              <a:t>pokud obviněný </a:t>
            </a:r>
            <a:r>
              <a:rPr lang="cs-CZ" dirty="0" smtClean="0"/>
              <a:t>(či osoba jednající za PO či </a:t>
            </a:r>
            <a:r>
              <a:rPr lang="cs-CZ" dirty="0" err="1" smtClean="0"/>
              <a:t>FOp</a:t>
            </a:r>
            <a:r>
              <a:rPr lang="cs-CZ" dirty="0" smtClean="0"/>
              <a:t>) </a:t>
            </a:r>
            <a:r>
              <a:rPr lang="cs-CZ" i="1" dirty="0" smtClean="0"/>
              <a:t>souhlasí</a:t>
            </a:r>
            <a:r>
              <a:rPr lang="cs-CZ" dirty="0" smtClean="0"/>
              <a:t> a) se zjištěným stavem věci, b) s právní kvalifikací, c) s uložením pokuty, d) i s výší pokuty, e) s vydáním příkazového bloku. </a:t>
            </a:r>
            <a:r>
              <a:rPr lang="cs-CZ" dirty="0" smtClean="0">
                <a:solidFill>
                  <a:srgbClr val="0000FF"/>
                </a:solidFill>
              </a:rPr>
              <a:t>Lze </a:t>
            </a:r>
            <a:r>
              <a:rPr lang="cs-CZ" u="sng" dirty="0" smtClean="0">
                <a:solidFill>
                  <a:srgbClr val="0000FF"/>
                </a:solidFill>
              </a:rPr>
              <a:t>i u recidivy</a:t>
            </a:r>
            <a:r>
              <a:rPr lang="cs-CZ" dirty="0" smtClean="0"/>
              <a:t>.</a:t>
            </a:r>
          </a:p>
          <a:p>
            <a:r>
              <a:rPr lang="pt-BR" i="1" dirty="0"/>
              <a:t>souhlas</a:t>
            </a:r>
            <a:r>
              <a:rPr lang="pt-BR" dirty="0"/>
              <a:t> se projevuje až </a:t>
            </a:r>
            <a:r>
              <a:rPr lang="pt-BR" i="1" dirty="0"/>
              <a:t>podpisem bloku </a:t>
            </a:r>
            <a:r>
              <a:rPr lang="pt-BR" dirty="0"/>
              <a:t>(8 As 68/2010 – 81, </a:t>
            </a:r>
            <a:r>
              <a:rPr lang="pt-BR" dirty="0" smtClean="0"/>
              <a:t>9 </a:t>
            </a:r>
            <a:r>
              <a:rPr lang="pt-BR" dirty="0"/>
              <a:t>As 75/2010 – 49</a:t>
            </a:r>
            <a:r>
              <a:rPr lang="pt-BR" dirty="0" smtClean="0"/>
              <a:t>)</a:t>
            </a:r>
            <a:r>
              <a:rPr lang="cs-CZ" dirty="0" smtClean="0"/>
              <a:t>; podpisem blok pravomocný a vykonatelný (§ 92/1)</a:t>
            </a:r>
          </a:p>
          <a:p>
            <a:r>
              <a:rPr lang="cs-CZ" dirty="0" smtClean="0"/>
              <a:t>Lze uložit napomenutí nebo </a:t>
            </a:r>
            <a:r>
              <a:rPr lang="cs-CZ" i="1" dirty="0" smtClean="0"/>
              <a:t>pokutu do 10.000 </a:t>
            </a:r>
            <a:r>
              <a:rPr lang="cs-CZ" dirty="0" smtClean="0"/>
              <a:t>Kč (mladistvý do 2.500 Kč, nepodniká-li)</a:t>
            </a:r>
          </a:p>
          <a:p>
            <a:r>
              <a:rPr lang="cs-CZ" dirty="0" smtClean="0"/>
              <a:t>Blokem lze uložit i peněžitou záruku za splnění povinnosti (§ 83/3, § 92/1)</a:t>
            </a:r>
          </a:p>
          <a:p>
            <a:r>
              <a:rPr lang="cs-CZ" dirty="0" smtClean="0"/>
              <a:t>Může uložit SO i orgány dle § 91/2; </a:t>
            </a:r>
            <a:r>
              <a:rPr lang="cs-CZ" i="1" dirty="0" smtClean="0"/>
              <a:t>Policie ČR</a:t>
            </a:r>
            <a:r>
              <a:rPr lang="cs-CZ" dirty="0" smtClean="0"/>
              <a:t>: územní samospráva, veřejný pořádek, občanské soužití, majetek, státní správa v působnosti PČR, dle zvláštního zákona; </a:t>
            </a:r>
            <a:r>
              <a:rPr lang="cs-CZ" i="1" dirty="0" smtClean="0"/>
              <a:t>obecní policie</a:t>
            </a:r>
            <a:r>
              <a:rPr lang="cs-CZ" dirty="0" smtClean="0"/>
              <a:t>: co je v působnosti obce, stání v rozporu s nařízením obce, </a:t>
            </a:r>
            <a:r>
              <a:rPr lang="cs-CZ" dirty="0"/>
              <a:t>dle zvláštního zákona</a:t>
            </a:r>
            <a:endParaRPr lang="cs-CZ" dirty="0" smtClean="0"/>
          </a:p>
          <a:p>
            <a:r>
              <a:rPr lang="cs-CZ" altLang="cs-CZ" i="1" dirty="0" smtClean="0">
                <a:solidFill>
                  <a:srgbClr val="000000"/>
                </a:solidFill>
                <a:latin typeface="Calibri" pitchFamily="32" charset="0"/>
              </a:rPr>
              <a:t>Nelze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 podat </a:t>
            </a:r>
            <a:r>
              <a:rPr lang="cs-CZ" altLang="cs-CZ" i="1" dirty="0" smtClean="0">
                <a:solidFill>
                  <a:srgbClr val="000000"/>
                </a:solidFill>
                <a:latin typeface="Calibri" pitchFamily="32" charset="0"/>
              </a:rPr>
              <a:t>odpor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,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není možno přezkoumat soudem, není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možná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obnova X s výjimkou případů, kde obviněný neudělil souhlas s BP (1 As 21/2010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– 65, č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. 2838/2013 Sb.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NSS); </a:t>
            </a:r>
            <a:b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o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žádosti o obnovu řízení je ale třeba vždy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rozhodnout</a:t>
            </a:r>
          </a:p>
          <a:p>
            <a:r>
              <a:rPr lang="cs-CZ" altLang="cs-CZ" i="1" dirty="0">
                <a:solidFill>
                  <a:srgbClr val="000000"/>
                </a:solidFill>
                <a:latin typeface="Calibri" pitchFamily="32" charset="0"/>
              </a:rPr>
              <a:t>možnost zrušení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– přezkumné řízení (§ 94 a násl.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SŘ)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– X není právní nárok 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/>
            </a:r>
            <a:b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(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X odůvodnit…);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přezkum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BP jen do 6 měsíců od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PM (§ 101/1)</a:t>
            </a:r>
          </a:p>
          <a:p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Bloky </a:t>
            </a:r>
            <a:r>
              <a:rPr lang="cs-CZ" altLang="cs-CZ" b="1" dirty="0" smtClean="0">
                <a:solidFill>
                  <a:srgbClr val="000000"/>
                </a:solidFill>
                <a:latin typeface="Calibri" pitchFamily="32" charset="0"/>
              </a:rPr>
              <a:t>(§ 92)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 – na místě zaplacené/nezaplacené (vydává MF – jen na pokuty)</a:t>
            </a:r>
          </a:p>
          <a:p>
            <a:r>
              <a:rPr lang="cs-CZ" altLang="cs-CZ" i="1" dirty="0" smtClean="0">
                <a:solidFill>
                  <a:srgbClr val="000000"/>
                </a:solidFill>
                <a:latin typeface="Calibri" pitchFamily="32" charset="0"/>
              </a:rPr>
              <a:t>Náležitosti bloku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- § 92/2 (nacionále, podpis, popis skutku, výše pokuty, kvalifikace včetně formy zavinění u FO, označení SO, identifikace úřední osoby, datum, poučení)</a:t>
            </a:r>
          </a:p>
          <a:p>
            <a:r>
              <a:rPr lang="cs-CZ" altLang="cs-CZ" dirty="0" smtClean="0">
                <a:solidFill>
                  <a:srgbClr val="0000FF"/>
                </a:solidFill>
                <a:latin typeface="Calibri" pitchFamily="32" charset="0"/>
              </a:rPr>
              <a:t>Otázka </a:t>
            </a:r>
            <a:r>
              <a:rPr lang="cs-CZ" altLang="cs-CZ" i="1" dirty="0" smtClean="0">
                <a:solidFill>
                  <a:srgbClr val="0000FF"/>
                </a:solidFill>
                <a:latin typeface="Calibri" pitchFamily="32" charset="0"/>
              </a:rPr>
              <a:t>napomenutí příkazovým blokem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– dle § 150/5 SŘ, § 91/1 SŘ, zjednodušená forma rozhodnutí, odůvodnění netřeba, poučení (PM a vykonatelnost podpisem, nelze odpor), obviněnému se nevydává příkazový blok;    </a:t>
            </a:r>
            <a:r>
              <a:rPr lang="cs-CZ" altLang="cs-CZ" dirty="0" smtClean="0">
                <a:solidFill>
                  <a:srgbClr val="0000FF"/>
                </a:solidFill>
                <a:latin typeface="Calibri" pitchFamily="32" charset="0"/>
              </a:rPr>
              <a:t>(ne)lze mladistvému (§ 90/2/c))..?</a:t>
            </a:r>
            <a:endParaRPr lang="cs-CZ" altLang="cs-CZ" dirty="0">
              <a:solidFill>
                <a:srgbClr val="0000FF"/>
              </a:solidFill>
              <a:latin typeface="Calibri" pitchFamily="32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152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Domluva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68052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„Domluva“ nezmizela – viz </a:t>
            </a:r>
            <a:r>
              <a:rPr lang="cs-CZ" dirty="0">
                <a:hlinkClick r:id="rId3" tooltip="Metodické doporučení - příkaz na místě a některé související otázky"/>
              </a:rPr>
              <a:t>Metodické doporučení - příkaz na místě a některé související </a:t>
            </a:r>
            <a:r>
              <a:rPr lang="cs-CZ" dirty="0" smtClean="0">
                <a:hlinkClick r:id="rId3" tooltip="Metodické doporučení - příkaz na místě a některé související otázky"/>
              </a:rPr>
              <a:t>otázky</a:t>
            </a:r>
            <a:r>
              <a:rPr lang="cs-CZ" dirty="0" smtClean="0"/>
              <a:t> na stránkách </a:t>
            </a:r>
            <a:r>
              <a:rPr lang="cs-CZ" dirty="0" smtClean="0">
                <a:hlinkClick r:id="rId4"/>
              </a:rPr>
              <a:t>OLG MV ČR</a:t>
            </a:r>
            <a:r>
              <a:rPr lang="cs-CZ" dirty="0" smtClean="0"/>
              <a:t>, s. 8 doporučení</a:t>
            </a:r>
          </a:p>
          <a:p>
            <a:r>
              <a:rPr lang="cs-CZ" dirty="0" smtClean="0"/>
              <a:t>Opora mj. v § 10/1 zákona o Policii ČR a v § 7/1 zákona o obecní policii („jiné opatření“…, tj. faktické pokyny a úkony); též § 5 </a:t>
            </a:r>
            <a:br>
              <a:rPr lang="cs-CZ" dirty="0" smtClean="0"/>
            </a:br>
            <a:r>
              <a:rPr lang="cs-CZ" dirty="0" smtClean="0"/>
              <a:t> – materiální znak přestupku)</a:t>
            </a:r>
          </a:p>
          <a:p>
            <a:r>
              <a:rPr lang="cs-CZ" dirty="0" smtClean="0"/>
              <a:t>U Policie ČR viz </a:t>
            </a:r>
            <a:r>
              <a:rPr lang="cs-CZ" dirty="0"/>
              <a:t>též čl. </a:t>
            </a:r>
            <a:r>
              <a:rPr lang="cs-CZ" dirty="0" smtClean="0"/>
              <a:t>12/1 Závazného pokynu policejního prezidenta č. 221 z 14.12.2011, ve znění pozdějších změn </a:t>
            </a:r>
          </a:p>
          <a:p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„Domluvu“ lze použít pouze „na místě“, tedy v terénu [ne před správním orgánem, resp. na úřadě, který nemá oprávnění jako policie či obecní policie – viz výše; na úřadě má být správně věc odložena dle 76/1/a)]</a:t>
            </a:r>
          </a:p>
          <a:p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Nelze „neformálně“ </a:t>
            </a:r>
            <a:r>
              <a:rPr lang="cs-CZ" altLang="cs-CZ" i="1" dirty="0" smtClean="0">
                <a:solidFill>
                  <a:srgbClr val="000000"/>
                </a:solidFill>
                <a:latin typeface="Calibri" pitchFamily="32" charset="0"/>
              </a:rPr>
              <a:t>upustit od potrestání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– to lze pouze formou rozhodnutí ve správním řízení (rozhodnutím s výrokem o vině</a:t>
            </a:r>
            <a:b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 + upuštěním od potrestání; nelze ani v příkazním řízení)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923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smtClean="0"/>
              <a:t>Příkaz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3" y="1196752"/>
            <a:ext cx="8784976" cy="540060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Je-li skutkové zjištění dostatečné (§ 3 SŘ), lze vydat příkaz (</a:t>
            </a:r>
            <a:r>
              <a:rPr lang="cs-CZ" b="1" dirty="0" smtClean="0"/>
              <a:t>§ 150</a:t>
            </a:r>
            <a:r>
              <a:rPr lang="cs-CZ" dirty="0" smtClean="0"/>
              <a:t>/1</a:t>
            </a:r>
            <a:r>
              <a:rPr lang="cs-CZ" b="1" dirty="0" smtClean="0"/>
              <a:t> SŘ</a:t>
            </a:r>
            <a:r>
              <a:rPr lang="cs-CZ" dirty="0" smtClean="0"/>
              <a:t>); </a:t>
            </a:r>
            <a:br>
              <a:rPr lang="cs-CZ" dirty="0" smtClean="0"/>
            </a:br>
            <a:r>
              <a:rPr lang="cs-CZ" dirty="0" smtClean="0"/>
              <a:t>jediným podkladem může být kontrolní protokol (§ 150/2 SŘ, § 81)</a:t>
            </a:r>
          </a:p>
          <a:p>
            <a:r>
              <a:rPr lang="cs-CZ" i="1" dirty="0" smtClean="0"/>
              <a:t>Lze uložit </a:t>
            </a:r>
            <a:r>
              <a:rPr lang="cs-CZ" dirty="0" smtClean="0"/>
              <a:t>1) napomenutí, 2) </a:t>
            </a:r>
            <a:r>
              <a:rPr lang="cs-CZ" u="sng" dirty="0" smtClean="0"/>
              <a:t>pokutu</a:t>
            </a:r>
            <a:r>
              <a:rPr lang="cs-CZ" dirty="0" smtClean="0"/>
              <a:t> (</a:t>
            </a:r>
            <a:r>
              <a:rPr lang="cs-CZ" dirty="0" smtClean="0">
                <a:solidFill>
                  <a:srgbClr val="0000FF"/>
                </a:solidFill>
              </a:rPr>
              <a:t>bez omezení</a:t>
            </a:r>
            <a:r>
              <a:rPr lang="cs-CZ" dirty="0" smtClean="0"/>
              <a:t>), 3) </a:t>
            </a:r>
            <a:r>
              <a:rPr lang="cs-CZ" dirty="0" smtClean="0">
                <a:solidFill>
                  <a:srgbClr val="0000FF"/>
                </a:solidFill>
              </a:rPr>
              <a:t>zákaz činnosti</a:t>
            </a:r>
            <a:r>
              <a:rPr lang="cs-CZ" dirty="0" smtClean="0"/>
              <a:t>, </a:t>
            </a:r>
            <a:br>
              <a:rPr lang="cs-CZ" dirty="0" smtClean="0"/>
            </a:br>
            <a:r>
              <a:rPr lang="cs-CZ" dirty="0" smtClean="0"/>
              <a:t>4) </a:t>
            </a:r>
            <a:r>
              <a:rPr lang="cs-CZ" dirty="0" smtClean="0">
                <a:solidFill>
                  <a:srgbClr val="0000FF"/>
                </a:solidFill>
              </a:rPr>
              <a:t>propadnutí věci </a:t>
            </a:r>
            <a:r>
              <a:rPr lang="cs-CZ" dirty="0" smtClean="0"/>
              <a:t>nebo náhradní hodnoty </a:t>
            </a:r>
            <a:r>
              <a:rPr lang="cs-CZ" b="1" dirty="0" smtClean="0"/>
              <a:t>(§ 90)</a:t>
            </a:r>
            <a:r>
              <a:rPr lang="cs-CZ" dirty="0" smtClean="0"/>
              <a:t>;</a:t>
            </a:r>
            <a:r>
              <a:rPr lang="cs-CZ" b="1" dirty="0" smtClean="0"/>
              <a:t> </a:t>
            </a:r>
            <a:r>
              <a:rPr lang="cs-CZ" dirty="0" smtClean="0"/>
              <a:t>ochranné opatření..?</a:t>
            </a:r>
          </a:p>
          <a:p>
            <a:r>
              <a:rPr lang="cs-CZ" i="1" dirty="0" smtClean="0"/>
              <a:t>Nelze</a:t>
            </a:r>
            <a:r>
              <a:rPr lang="cs-CZ" dirty="0" smtClean="0"/>
              <a:t> rozhodnout o nároku na náhradu škody (a bezdůvodném obohacení) </a:t>
            </a:r>
            <a:br>
              <a:rPr lang="cs-CZ" dirty="0" smtClean="0"/>
            </a:br>
            <a:r>
              <a:rPr lang="cs-CZ" dirty="0" smtClean="0"/>
              <a:t>– nemělo by se příkazem, pokud škoda a možný nárok (zjistit!)</a:t>
            </a:r>
          </a:p>
          <a:p>
            <a:r>
              <a:rPr lang="cs-CZ" dirty="0" smtClean="0"/>
              <a:t>Příkazem nelze rozhodovat 1) v řízení zahájeném se souhlasem, 2) mladistvému (vyjma příkazu na místě – pokuta</a:t>
            </a:r>
            <a:r>
              <a:rPr lang="cs-CZ" dirty="0" smtClean="0">
                <a:solidFill>
                  <a:srgbClr val="0000FF"/>
                </a:solidFill>
              </a:rPr>
              <a:t>…</a:t>
            </a:r>
            <a:r>
              <a:rPr lang="cs-CZ" dirty="0" smtClean="0"/>
              <a:t>) nebo 3) osobě s omezenou svéprávností</a:t>
            </a:r>
          </a:p>
          <a:p>
            <a:r>
              <a:rPr lang="cs-CZ" dirty="0" smtClean="0"/>
              <a:t>Opravným prostředkem odpor, </a:t>
            </a:r>
            <a:r>
              <a:rPr lang="cs-CZ" dirty="0" smtClean="0">
                <a:solidFill>
                  <a:srgbClr val="0000FF"/>
                </a:solidFill>
              </a:rPr>
              <a:t>lhůta pro odpor 8 dní</a:t>
            </a:r>
            <a:r>
              <a:rPr lang="cs-CZ" dirty="0" smtClean="0"/>
              <a:t>; podáním odporu se příkaz ruší, podaný odpor nelze vzít zpět; není-li podán odpor – příkaz nabývá PM </a:t>
            </a:r>
            <a:br>
              <a:rPr lang="cs-CZ" dirty="0" smtClean="0"/>
            </a:br>
            <a:r>
              <a:rPr lang="cs-CZ" dirty="0" smtClean="0"/>
              <a:t>(§ 150/3 SŘ)</a:t>
            </a:r>
          </a:p>
          <a:p>
            <a:r>
              <a:rPr lang="cs-CZ" dirty="0" smtClean="0"/>
              <a:t>Pokud podán odpor, nelze uložit </a:t>
            </a:r>
            <a:r>
              <a:rPr lang="cs-CZ" dirty="0"/>
              <a:t>vyšší </a:t>
            </a:r>
            <a:r>
              <a:rPr lang="cs-CZ" dirty="0" smtClean="0"/>
              <a:t>pokutu nebo jiný druh trestu, vyjma napomenutí, leda změna právní kvalifikace (§ 90/3)</a:t>
            </a:r>
          </a:p>
          <a:p>
            <a:r>
              <a:rPr lang="cs-CZ" dirty="0" smtClean="0"/>
              <a:t>Pokud podán opožděný či nepřípustný odpor – vyrozumět podatele (§ 150/3 SŘ; </a:t>
            </a:r>
            <a:r>
              <a:rPr lang="cs-CZ" i="1" dirty="0" smtClean="0">
                <a:solidFill>
                  <a:srgbClr val="0000FF"/>
                </a:solidFill>
              </a:rPr>
              <a:t>zbytečné, pokud s odporem naloženo jako s podnětem k přezkumnému řízení</a:t>
            </a:r>
            <a:r>
              <a:rPr lang="cs-CZ" dirty="0" smtClean="0"/>
              <a:t>)</a:t>
            </a:r>
          </a:p>
          <a:p>
            <a:r>
              <a:rPr lang="cs-CZ" dirty="0" smtClean="0"/>
              <a:t>Je-li vydání příkazu prvním úkonem v řízení, </a:t>
            </a:r>
            <a:r>
              <a:rPr lang="cs-CZ" dirty="0" smtClean="0">
                <a:solidFill>
                  <a:srgbClr val="0000FF"/>
                </a:solidFill>
              </a:rPr>
              <a:t>žádné náklady</a:t>
            </a:r>
            <a:r>
              <a:rPr lang="cs-CZ" dirty="0" smtClean="0"/>
              <a:t> (X </a:t>
            </a:r>
            <a:r>
              <a:rPr lang="cs-CZ" dirty="0" smtClean="0">
                <a:solidFill>
                  <a:srgbClr val="0000FF"/>
                </a:solidFill>
              </a:rPr>
              <a:t>pokud po zahájení řízení, náklady </a:t>
            </a:r>
            <a:r>
              <a:rPr lang="cs-CZ" dirty="0" smtClean="0"/>
              <a:t>už</a:t>
            </a:r>
            <a:r>
              <a:rPr lang="cs-CZ" dirty="0" smtClean="0">
                <a:solidFill>
                  <a:srgbClr val="0000FF"/>
                </a:solidFill>
              </a:rPr>
              <a:t> třeba</a:t>
            </a:r>
            <a:r>
              <a:rPr lang="cs-CZ" dirty="0" smtClean="0"/>
              <a:t> X jde-li o </a:t>
            </a:r>
            <a:r>
              <a:rPr lang="cs-CZ" dirty="0" smtClean="0">
                <a:solidFill>
                  <a:srgbClr val="0000FF"/>
                </a:solidFill>
              </a:rPr>
              <a:t>příkaz na místě..?!</a:t>
            </a:r>
            <a:r>
              <a:rPr lang="cs-CZ" dirty="0" smtClean="0"/>
              <a:t>)</a:t>
            </a:r>
          </a:p>
          <a:p>
            <a:r>
              <a:rPr lang="cs-CZ" dirty="0" smtClean="0"/>
              <a:t>Nejde-li o první úkon v řízení, netřeba odůvodnění (tzn. u příkazu po zahájení)</a:t>
            </a:r>
          </a:p>
          <a:p>
            <a:r>
              <a:rPr lang="cs-CZ" dirty="0" smtClean="0"/>
              <a:t>Obecně náležitosti jako rozhodnutí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547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cs-CZ" dirty="0" smtClean="0"/>
              <a:t>Zahájení nezkráceného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328592"/>
          </a:xfrm>
        </p:spPr>
        <p:txBody>
          <a:bodyPr>
            <a:normAutofit fontScale="55000" lnSpcReduction="20000"/>
          </a:bodyPr>
          <a:lstStyle/>
          <a:p>
            <a:r>
              <a:rPr lang="cs-CZ" u="sng" dirty="0" smtClean="0"/>
              <a:t>Zahájení řízení </a:t>
            </a:r>
            <a:r>
              <a:rPr lang="cs-CZ" b="1" u="sng" dirty="0" smtClean="0"/>
              <a:t>z moci úřední </a:t>
            </a:r>
            <a:r>
              <a:rPr lang="cs-CZ" u="sng" dirty="0" smtClean="0"/>
              <a:t>bez dalšího </a:t>
            </a:r>
            <a:r>
              <a:rPr lang="cs-CZ" b="1" dirty="0" smtClean="0"/>
              <a:t>(§ 78)</a:t>
            </a:r>
          </a:p>
          <a:p>
            <a:pPr>
              <a:buFont typeface="Calibri" pitchFamily="34" charset="0"/>
              <a:buChar char="‐"/>
            </a:pPr>
            <a:r>
              <a:rPr lang="cs-CZ" dirty="0" smtClean="0"/>
              <a:t>zásada oficiality (vše, co zjistí – oznámeno, vlastní úřední činnost, jinak)</a:t>
            </a:r>
          </a:p>
          <a:p>
            <a:pPr>
              <a:buFont typeface="Calibri" pitchFamily="34" charset="0"/>
              <a:buChar char="‐"/>
            </a:pPr>
            <a:r>
              <a:rPr lang="cs-CZ" i="1" dirty="0" smtClean="0"/>
              <a:t>zahájeno doručením oznámení</a:t>
            </a:r>
            <a:r>
              <a:rPr lang="cs-CZ" dirty="0" smtClean="0"/>
              <a:t>, příp. ústním vyhlášením oznámení (na žádost potvrdit); společné řízení zahájeno oznámením poslednímu </a:t>
            </a:r>
          </a:p>
          <a:p>
            <a:pPr>
              <a:buFont typeface="Calibri" pitchFamily="34" charset="0"/>
              <a:buChar char="‐"/>
            </a:pPr>
            <a:r>
              <a:rPr lang="cs-CZ" dirty="0"/>
              <a:t>v</a:t>
            </a:r>
            <a:r>
              <a:rPr lang="cs-CZ" dirty="0" smtClean="0"/>
              <a:t> oznámení – popis skutku, předběžná kvalifikace; poučení o procesních právech; </a:t>
            </a:r>
            <a:br>
              <a:rPr lang="cs-CZ" dirty="0" smtClean="0"/>
            </a:br>
            <a:r>
              <a:rPr lang="cs-CZ" dirty="0" smtClean="0"/>
              <a:t>u předvolání následky nedostavení se</a:t>
            </a:r>
          </a:p>
          <a:p>
            <a:pPr>
              <a:buFont typeface="Calibri" pitchFamily="34" charset="0"/>
              <a:buChar char="‐"/>
            </a:pPr>
            <a:r>
              <a:rPr lang="cs-CZ" dirty="0"/>
              <a:t>v</a:t>
            </a:r>
            <a:r>
              <a:rPr lang="cs-CZ" dirty="0" smtClean="0"/>
              <a:t> případě přibrání dalšího skutku do řízení – do-oznámit; v případě změny kvalifikace vyrozumět obviněného; podobně v případě upřesnění skutku/předmětu řízení – seznámit, </a:t>
            </a:r>
            <a:r>
              <a:rPr lang="cs-CZ" dirty="0"/>
              <a:t>umožnit vyjádření (1 As 237/2015 – </a:t>
            </a:r>
            <a:r>
              <a:rPr lang="cs-CZ" dirty="0" smtClean="0"/>
              <a:t>31)</a:t>
            </a:r>
          </a:p>
          <a:p>
            <a:pPr>
              <a:buFont typeface="Calibri" pitchFamily="34" charset="0"/>
              <a:buChar char="‐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Je-li zmocněnec – vše zmocněnci (s účinky vůči zmocniteli); jen má-li účastník něco osobně vykonat, třeba i jemu (§ 34/1, 2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SŘ)</a:t>
            </a:r>
            <a:endParaRPr lang="cs-CZ" dirty="0"/>
          </a:p>
          <a:p>
            <a:r>
              <a:rPr lang="cs-CZ" u="sng" dirty="0" smtClean="0"/>
              <a:t>Zahájení řízení </a:t>
            </a:r>
            <a:r>
              <a:rPr lang="cs-CZ" u="sng" dirty="0" smtClean="0">
                <a:solidFill>
                  <a:srgbClr val="0000FF"/>
                </a:solidFill>
              </a:rPr>
              <a:t>z moci úřední </a:t>
            </a:r>
            <a:r>
              <a:rPr lang="cs-CZ" b="1" u="sng" dirty="0" smtClean="0">
                <a:solidFill>
                  <a:srgbClr val="0000FF"/>
                </a:solidFill>
              </a:rPr>
              <a:t>se souhlasem </a:t>
            </a:r>
            <a:r>
              <a:rPr lang="cs-CZ" u="sng" dirty="0" smtClean="0">
                <a:solidFill>
                  <a:srgbClr val="0000FF"/>
                </a:solidFill>
              </a:rPr>
              <a:t>osoby postižené přestupkem </a:t>
            </a:r>
            <a:r>
              <a:rPr lang="cs-CZ" b="1" dirty="0" smtClean="0"/>
              <a:t>(§ 79)</a:t>
            </a:r>
          </a:p>
          <a:p>
            <a:pPr>
              <a:buFont typeface="Calibri" pitchFamily="34" charset="0"/>
              <a:buChar char="‐"/>
            </a:pPr>
            <a:r>
              <a:rPr lang="cs-CZ" dirty="0" smtClean="0"/>
              <a:t>stanoví-li zvláštní zákon, lze zahájit jen se souhlasem (pokud více osob postižených stejným přestupkem, stačí souhlas jedné) – př. 125c/1/h) zákona o silničním provozu mezi osobami blízkými (§ 22/1 NOZ/§ 125 TZ?), ublížení na cti dle 7/1/a) ZNP</a:t>
            </a:r>
          </a:p>
          <a:p>
            <a:pPr>
              <a:buFont typeface="Calibri" pitchFamily="34" charset="0"/>
              <a:buChar char="‐"/>
            </a:pPr>
            <a:r>
              <a:rPr lang="cs-CZ" dirty="0"/>
              <a:t>p</a:t>
            </a:r>
            <a:r>
              <a:rPr lang="cs-CZ" dirty="0" smtClean="0"/>
              <a:t>ovinnost poučit a stanovit lhůtu k souhlasu, min. 30 denní (lze i dle § 39 SŘ); souhlas nelze dát po lhůtě nebo byl-li vzat zpět;  souhlas lze dát již na policii X raději ověřovat</a:t>
            </a:r>
          </a:p>
          <a:p>
            <a:pPr>
              <a:buFont typeface="Calibri" pitchFamily="34" charset="0"/>
              <a:buChar char="‐"/>
            </a:pPr>
            <a:r>
              <a:rPr lang="cs-CZ" dirty="0" smtClean="0"/>
              <a:t>Souhlas lze vzít zpět kdykoliv (až do vydání rozhodnutí o odvolání)</a:t>
            </a:r>
          </a:p>
          <a:p>
            <a:pPr>
              <a:buFont typeface="Calibri" pitchFamily="34" charset="0"/>
              <a:buChar char="‐"/>
            </a:pPr>
            <a:r>
              <a:rPr lang="cs-CZ" dirty="0" smtClean="0"/>
              <a:t>Pokud postižená osoba mladší 18 let nebo byl přestupek důvodem vykázání, zahájí </a:t>
            </a:r>
            <a:br>
              <a:rPr lang="cs-CZ" dirty="0" smtClean="0"/>
            </a:br>
            <a:r>
              <a:rPr lang="cs-CZ" dirty="0" smtClean="0"/>
              <a:t>(či pokračuje se) ex offo; dotčená osoba nedává souhlas </a:t>
            </a:r>
            <a:r>
              <a:rPr lang="cs-CZ" i="1" dirty="0" smtClean="0">
                <a:solidFill>
                  <a:srgbClr val="0000FF"/>
                </a:solidFill>
              </a:rPr>
              <a:t>– nemá zvláštní procesní práva (!) – tzn. pokud domácí násilí bez vykázání – procesní práva ano, pokud s vykázáním, ne</a:t>
            </a:r>
            <a:endParaRPr lang="cs-CZ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90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dirty="0" smtClean="0"/>
              <a:t>Účastníci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68863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 smtClean="0"/>
              <a:t>Účastníci </a:t>
            </a:r>
            <a:r>
              <a:rPr lang="cs-CZ" b="1" dirty="0" smtClean="0"/>
              <a:t>(§ 68)</a:t>
            </a:r>
            <a:r>
              <a:rPr lang="cs-CZ" dirty="0" smtClean="0"/>
              <a:t>:</a:t>
            </a:r>
          </a:p>
          <a:p>
            <a:r>
              <a:rPr lang="cs-CZ" b="1" dirty="0" smtClean="0"/>
              <a:t>Obviněný </a:t>
            </a:r>
            <a:r>
              <a:rPr lang="cs-CZ" dirty="0" smtClean="0"/>
              <a:t>(</a:t>
            </a:r>
            <a:r>
              <a:rPr lang="cs-CZ" b="1" dirty="0" smtClean="0"/>
              <a:t>§ 69</a:t>
            </a:r>
            <a:r>
              <a:rPr lang="cs-CZ" dirty="0" smtClean="0"/>
              <a:t>)</a:t>
            </a:r>
          </a:p>
          <a:p>
            <a:pPr>
              <a:buFont typeface="Calibri" pitchFamily="34" charset="0"/>
              <a:buChar char="‐"/>
            </a:pPr>
            <a:r>
              <a:rPr lang="cs-CZ" dirty="0" smtClean="0"/>
              <a:t>obviněným po prvním úkonu v řízení; presumpce neviny; in </a:t>
            </a:r>
            <a:r>
              <a:rPr lang="cs-CZ" dirty="0" err="1" smtClean="0"/>
              <a:t>dubio</a:t>
            </a:r>
            <a:r>
              <a:rPr lang="cs-CZ" dirty="0" smtClean="0"/>
              <a:t> pro </a:t>
            </a:r>
            <a:r>
              <a:rPr lang="cs-CZ" dirty="0" err="1" smtClean="0"/>
              <a:t>reo</a:t>
            </a:r>
            <a:r>
              <a:rPr lang="cs-CZ" dirty="0" smtClean="0"/>
              <a:t>; </a:t>
            </a:r>
          </a:p>
          <a:p>
            <a:pPr>
              <a:buFont typeface="Calibri" pitchFamily="34" charset="0"/>
              <a:buChar char="‐"/>
            </a:pPr>
            <a:r>
              <a:rPr lang="cs-CZ" dirty="0" smtClean="0"/>
              <a:t>mladistvý má plnou procesní způsobilost, </a:t>
            </a:r>
          </a:p>
          <a:p>
            <a:pPr>
              <a:buFont typeface="Calibri" pitchFamily="34" charset="0"/>
              <a:buChar char="‐"/>
            </a:pPr>
            <a:r>
              <a:rPr lang="cs-CZ" dirty="0" smtClean="0"/>
              <a:t>odvolací práva – v plném rozsahu (§ 96/1/a))</a:t>
            </a:r>
          </a:p>
          <a:p>
            <a:r>
              <a:rPr lang="cs-CZ" b="1" dirty="0" smtClean="0"/>
              <a:t>Poškozený</a:t>
            </a:r>
            <a:r>
              <a:rPr lang="cs-CZ" dirty="0" smtClean="0"/>
              <a:t> (</a:t>
            </a:r>
            <a:r>
              <a:rPr lang="cs-CZ" b="1" dirty="0" smtClean="0"/>
              <a:t>§ 70</a:t>
            </a:r>
            <a:r>
              <a:rPr lang="cs-CZ" dirty="0" smtClean="0"/>
              <a:t>)</a:t>
            </a:r>
            <a:r>
              <a:rPr lang="cs-CZ" b="1" dirty="0" smtClean="0"/>
              <a:t> </a:t>
            </a:r>
            <a:r>
              <a:rPr lang="cs-CZ" dirty="0" smtClean="0"/>
              <a:t>(v </a:t>
            </a:r>
            <a:r>
              <a:rPr lang="cs-CZ" dirty="0"/>
              <a:t>části, kde uplatnil nárok na náhradu škody nebo vydání bezdůvodného obohacení</a:t>
            </a:r>
            <a:r>
              <a:rPr lang="cs-CZ" dirty="0" smtClean="0"/>
              <a:t>)</a:t>
            </a:r>
          </a:p>
          <a:p>
            <a:pPr>
              <a:buFont typeface="Calibri" pitchFamily="34" charset="0"/>
              <a:buChar char="‐"/>
            </a:pPr>
            <a:r>
              <a:rPr lang="cs-CZ" dirty="0"/>
              <a:t>v</a:t>
            </a:r>
            <a:r>
              <a:rPr lang="cs-CZ" dirty="0" smtClean="0"/>
              <a:t>yrozumět o možnosti </a:t>
            </a:r>
            <a:r>
              <a:rPr lang="cs-CZ" dirty="0" smtClean="0">
                <a:solidFill>
                  <a:srgbClr val="0000FF"/>
                </a:solidFill>
              </a:rPr>
              <a:t>uplatnit nárok, může nejpozději při prvním ústním jednání</a:t>
            </a:r>
            <a:r>
              <a:rPr lang="cs-CZ" dirty="0" smtClean="0"/>
              <a:t>, </a:t>
            </a:r>
            <a:br>
              <a:rPr lang="cs-CZ" dirty="0" smtClean="0"/>
            </a:br>
            <a:r>
              <a:rPr lang="cs-CZ" dirty="0" smtClean="0">
                <a:solidFill>
                  <a:srgbClr val="0000FF"/>
                </a:solidFill>
              </a:rPr>
              <a:t>příp. v určené lhůtě </a:t>
            </a:r>
            <a:r>
              <a:rPr lang="cs-CZ" dirty="0" smtClean="0"/>
              <a:t>(pokud jen zjišťuji nebo nechci úst. jednání; lze i dle § 39 SŘ), </a:t>
            </a:r>
            <a:br>
              <a:rPr lang="cs-CZ" dirty="0" smtClean="0"/>
            </a:br>
            <a:r>
              <a:rPr lang="cs-CZ" dirty="0" smtClean="0"/>
              <a:t>+ vyrozumět o úst. jednání (bude-li); není-li osoba známa – nic; pokud vyrozumění obtížné / nákladné – vyhláškou </a:t>
            </a:r>
            <a:r>
              <a:rPr lang="cs-CZ" i="1" dirty="0" smtClean="0">
                <a:solidFill>
                  <a:srgbClr val="0000FF"/>
                </a:solidFill>
              </a:rPr>
              <a:t>(výhoda pro SO X vyšší administrativa)</a:t>
            </a:r>
          </a:p>
          <a:p>
            <a:pPr>
              <a:buFont typeface="Calibri" pitchFamily="34" charset="0"/>
              <a:buChar char="‐"/>
            </a:pPr>
            <a:r>
              <a:rPr lang="cs-CZ" dirty="0" smtClean="0"/>
              <a:t>poškozeným se dotyčný stává včasným uplatněním nároku nebo pokud již nárok uplatnil v předchozím trestním řízení o totožném skutku</a:t>
            </a:r>
          </a:p>
          <a:p>
            <a:pPr>
              <a:buFont typeface="Calibri" pitchFamily="34" charset="0"/>
              <a:buChar char="‐"/>
            </a:pPr>
            <a:r>
              <a:rPr lang="cs-CZ" dirty="0"/>
              <a:t>n</a:t>
            </a:r>
            <a:r>
              <a:rPr lang="cs-CZ" dirty="0" smtClean="0"/>
              <a:t>elze uplatnit nárok, pokud již probíhá jiné řízení nebo rozhodnuto v jiném řízení (typicky civilní); za shodných podmínek nelze o nároku rozhodnout – uplatní-li přesto osoba nárok, vyrozumět o nemožnosti rozhodnout; pokud jiné řízení probíhá, vyrozumět o výsledku řízení</a:t>
            </a:r>
          </a:p>
          <a:p>
            <a:pPr>
              <a:buFont typeface="Calibri" pitchFamily="34" charset="0"/>
              <a:buChar char="‐"/>
            </a:pPr>
            <a:r>
              <a:rPr lang="cs-CZ" dirty="0"/>
              <a:t>p</a:t>
            </a:r>
            <a:r>
              <a:rPr lang="cs-CZ" dirty="0" smtClean="0"/>
              <a:t>rávo na odvolání – jen proti výroku o nároku a nákladech uplatnění nároku (§ 96/1/b))</a:t>
            </a:r>
            <a:endParaRPr lang="cs-CZ" dirty="0"/>
          </a:p>
          <a:p>
            <a:r>
              <a:rPr lang="cs-CZ" b="1" dirty="0"/>
              <a:t>Vlastník věci, která </a:t>
            </a:r>
            <a:r>
              <a:rPr lang="cs-CZ" dirty="0"/>
              <a:t>byla nebo může být </a:t>
            </a:r>
            <a:r>
              <a:rPr lang="cs-CZ" b="1" dirty="0"/>
              <a:t>zabrána</a:t>
            </a:r>
            <a:r>
              <a:rPr lang="cs-CZ" dirty="0"/>
              <a:t> (v části týkající se věci nebo náhradní hodnoty</a:t>
            </a:r>
            <a:r>
              <a:rPr lang="cs-CZ" dirty="0" smtClean="0"/>
              <a:t>)</a:t>
            </a:r>
            <a:endParaRPr lang="cs-CZ" dirty="0"/>
          </a:p>
          <a:p>
            <a:pPr>
              <a:buFont typeface="Calibri" pitchFamily="34" charset="0"/>
              <a:buChar char="‐"/>
            </a:pPr>
            <a:r>
              <a:rPr lang="cs-CZ" dirty="0" smtClean="0"/>
              <a:t>Právo na odvolání – jen proti výroku o zabrání věci nebo náhradní hodnoty (§ 96/1/c))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00FF"/>
                </a:solidFill>
              </a:rPr>
              <a:t>   *    /mizí navrhovatel X osoba dávají souhlas má zvláštní procesní práva/</a:t>
            </a:r>
          </a:p>
        </p:txBody>
      </p:sp>
    </p:spTree>
    <p:extLst>
      <p:ext uri="{BB962C8B-B14F-4D97-AF65-F5344CB8AC3E}">
        <p14:creationId xmlns:p14="http://schemas.microsoft.com/office/powerpoint/2010/main" val="214072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Časová a územní působnost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4006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550"/>
              </a:spcBef>
              <a:buFont typeface="Arial" charset="0"/>
              <a:buChar char="•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Časová </a:t>
            </a:r>
            <a:r>
              <a:rPr lang="cs-CZ" altLang="cs-CZ" b="1" dirty="0" smtClean="0">
                <a:solidFill>
                  <a:srgbClr val="000000"/>
                </a:solidFill>
                <a:latin typeface="Calibri" pitchFamily="32" charset="0"/>
              </a:rPr>
              <a:t>působnost (§ 2):</a:t>
            </a:r>
            <a:endParaRPr lang="cs-CZ" altLang="cs-CZ" b="1" dirty="0">
              <a:solidFill>
                <a:srgbClr val="000000"/>
              </a:solidFill>
              <a:latin typeface="Calibri" pitchFamily="32" charset="0"/>
            </a:endParaRPr>
          </a:p>
          <a:p>
            <a:pPr marL="315913">
              <a:lnSpc>
                <a:spcPct val="120000"/>
              </a:lnSpc>
              <a:spcBef>
                <a:spcPts val="550"/>
              </a:spcBef>
              <a:buNone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- odpovědnost dle zákona úč. v době spáchání; dle pozdějšího jen je-li to pro pachatele příznivější (…výše sankce, zda se vůbec jedná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o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přestupek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…); dobou spáchání – kdy pachatel konal nebo měl konat; v případě změny v průběhu páchání – dle zákona účinného při dokončení skutku (posledním dílčím útoku, ukončení, odstranění protiprávního stavu)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 marL="315913">
              <a:lnSpc>
                <a:spcPct val="120000"/>
              </a:lnSpc>
              <a:spcBef>
                <a:spcPts val="550"/>
              </a:spcBef>
              <a:buNone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-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správní trest –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druh jen dle zákona úč. v době rozhodnutí</a:t>
            </a:r>
          </a:p>
          <a:p>
            <a:pPr marL="315913">
              <a:lnSpc>
                <a:spcPct val="120000"/>
              </a:lnSpc>
              <a:spcBef>
                <a:spcPts val="550"/>
              </a:spcBef>
              <a:buNone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- ochranné opatření - dle zákona úč. v době rozhodnutí</a:t>
            </a:r>
          </a:p>
          <a:p>
            <a:pPr marL="315913">
              <a:lnSpc>
                <a:spcPct val="120000"/>
              </a:lnSpc>
              <a:spcBef>
                <a:spcPts val="550"/>
              </a:spcBef>
              <a:buNone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(řízení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–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zásadně dle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zákona účinného v době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projednávání)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lnSpc>
                <a:spcPct val="120000"/>
              </a:lnSpc>
              <a:spcBef>
                <a:spcPts val="550"/>
              </a:spcBef>
              <a:buFont typeface="Arial" charset="0"/>
              <a:buChar char="•"/>
              <a:defRPr/>
            </a:pPr>
            <a:r>
              <a:rPr lang="cs-CZ" altLang="cs-CZ" b="1" dirty="0" smtClean="0">
                <a:solidFill>
                  <a:srgbClr val="000000"/>
                </a:solidFill>
                <a:latin typeface="Calibri" pitchFamily="32" charset="0"/>
              </a:rPr>
              <a:t>Územní působnost (§ 3):</a:t>
            </a:r>
            <a:endParaRPr lang="cs-CZ" altLang="cs-CZ" b="1" dirty="0">
              <a:solidFill>
                <a:srgbClr val="000000"/>
              </a:solidFill>
              <a:latin typeface="Calibri" pitchFamily="32" charset="0"/>
            </a:endParaRPr>
          </a:p>
          <a:p>
            <a:pPr marL="315913">
              <a:lnSpc>
                <a:spcPct val="120000"/>
              </a:lnSpc>
              <a:spcBef>
                <a:spcPts val="550"/>
              </a:spcBef>
              <a:buNone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- princip teritoriality (stíhá se vše, co spácháno v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ČR; stačí jednání či následek)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 marL="315913">
              <a:lnSpc>
                <a:spcPct val="120000"/>
              </a:lnSpc>
              <a:spcBef>
                <a:spcPts val="550"/>
              </a:spcBef>
              <a:buNone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- princip personality (občan ČR a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osoba bez státní příslušnosti s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TP v ČR postižitelný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/>
            </a:r>
            <a:b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i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za jednání v cizině, jde-li o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občanské soužití a majetek,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nebylo-li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v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cizině projednáno (též pokud má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určitou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povinnost (i) v cizině nebo povinnost vyplývá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z mezinárodních smluv)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73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Zastupování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263"/>
              </a:spcBef>
              <a:buFont typeface="Arial" charset="0"/>
              <a:buChar char="•"/>
              <a:defRPr/>
            </a:pPr>
            <a:r>
              <a:rPr lang="cs-CZ" altLang="cs-CZ" i="1" u="sng" dirty="0">
                <a:solidFill>
                  <a:srgbClr val="000000"/>
                </a:solidFill>
                <a:latin typeface="Calibri" pitchFamily="32" charset="0"/>
              </a:rPr>
              <a:t>Ze zákona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(zákonný zástupce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) (§ 31, 32/1 SŘ)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Bef>
                <a:spcPts val="263"/>
              </a:spcBef>
              <a:buFont typeface="Arial" charset="0"/>
              <a:buChar char="•"/>
              <a:defRPr/>
            </a:pPr>
            <a:r>
              <a:rPr lang="cs-CZ" altLang="cs-CZ" i="1" u="sng" dirty="0">
                <a:solidFill>
                  <a:srgbClr val="000000"/>
                </a:solidFill>
                <a:latin typeface="Calibri" pitchFamily="32" charset="0"/>
              </a:rPr>
              <a:t>Z rozhodnutí soudu nebo SO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(opatrovník)</a:t>
            </a:r>
          </a:p>
          <a:p>
            <a:pPr marL="315913">
              <a:spcBef>
                <a:spcPts val="263"/>
              </a:spcBef>
              <a:buNone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- u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rozhodnutí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soudu třeba posoudit rozsah zmocnění; </a:t>
            </a:r>
            <a:br>
              <a:rPr lang="cs-CZ" altLang="cs-CZ" dirty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dle SŘ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nejčastější § 32/2/a), d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), e),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g) SŘ</a:t>
            </a:r>
          </a:p>
          <a:p>
            <a:pPr marL="315913">
              <a:spcBef>
                <a:spcPts val="263"/>
              </a:spcBef>
              <a:buNone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- třeba ustanovit subjekt, který bude </a:t>
            </a:r>
            <a:r>
              <a:rPr lang="cs-CZ" altLang="cs-CZ" dirty="0" err="1">
                <a:solidFill>
                  <a:srgbClr val="000000"/>
                </a:solidFill>
                <a:latin typeface="Calibri" pitchFamily="32" charset="0"/>
              </a:rPr>
              <a:t>opatrovanci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co nejbližší (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osoba pečující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, blízká) a </a:t>
            </a:r>
            <a:r>
              <a:rPr lang="cs-CZ" altLang="cs-CZ" u="sng" dirty="0">
                <a:solidFill>
                  <a:srgbClr val="000000"/>
                </a:solidFill>
                <a:latin typeface="Calibri" pitchFamily="32" charset="0"/>
              </a:rPr>
              <a:t>aktivní</a:t>
            </a:r>
            <a:r>
              <a:rPr lang="cs-CZ" altLang="cs-CZ" dirty="0">
                <a:solidFill>
                  <a:srgbClr val="000000"/>
                </a:solidFill>
              </a:rPr>
              <a:t>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+ nemá to být úředník SO; usnesením; povinnost přijmout X když odmítá, nekoná apod., třeba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ustanovit jiného (do nového rozhodnutí platí dosavadní opatrovník)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Bef>
                <a:spcPts val="263"/>
              </a:spcBef>
              <a:buFont typeface="Arial" charset="0"/>
              <a:buChar char="•"/>
              <a:defRPr/>
            </a:pPr>
            <a:r>
              <a:rPr lang="cs-CZ" altLang="cs-CZ" i="1" u="sng" dirty="0">
                <a:solidFill>
                  <a:srgbClr val="000000"/>
                </a:solidFill>
                <a:latin typeface="Calibri" pitchFamily="32" charset="0"/>
              </a:rPr>
              <a:t>Na základě plné </a:t>
            </a:r>
            <a:r>
              <a:rPr lang="cs-CZ" altLang="cs-CZ" i="1" u="sng" dirty="0" smtClean="0">
                <a:solidFill>
                  <a:srgbClr val="000000"/>
                </a:solidFill>
                <a:latin typeface="Calibri" pitchFamily="32" charset="0"/>
              </a:rPr>
              <a:t>moci </a:t>
            </a:r>
            <a:endParaRPr lang="cs-CZ" altLang="cs-CZ" i="1" u="sng" dirty="0">
              <a:solidFill>
                <a:srgbClr val="000000"/>
              </a:solidFill>
              <a:latin typeface="Calibri" pitchFamily="32" charset="0"/>
            </a:endParaRPr>
          </a:p>
          <a:p>
            <a:pPr marL="315913">
              <a:spcBef>
                <a:spcPts val="263"/>
              </a:spcBef>
              <a:buNone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- PM: písemně (v zásadě stačí kopie) nebo do protokolu, lze jen 1 zmocněnce (pokud 2 najednou – neplatné; pokud nový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zmocněnec,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„platí“ nový); výpověď plné moci účinná vůči SO až když se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/>
            </a:r>
            <a:b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o výpovědi dozví; </a:t>
            </a:r>
            <a:r>
              <a:rPr lang="cs-CZ" altLang="cs-CZ" i="1" dirty="0" smtClean="0">
                <a:solidFill>
                  <a:srgbClr val="0000FF"/>
                </a:solidFill>
                <a:latin typeface="Calibri" pitchFamily="32" charset="0"/>
              </a:rPr>
              <a:t>nelze ustanovit zmocněncem nezletilého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/>
            </a:r>
            <a:b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(8 As 6/2016 – 34, č. 3394/2016 </a:t>
            </a:r>
            <a:r>
              <a:rPr lang="cs-CZ" altLang="cs-CZ" dirty="0" err="1" smtClean="0">
                <a:solidFill>
                  <a:srgbClr val="000000"/>
                </a:solidFill>
                <a:latin typeface="Calibri" pitchFamily="32" charset="0"/>
              </a:rPr>
              <a:t>Sb.NSS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)  – nutná plná svéprávnost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 marL="315913">
              <a:spcBef>
                <a:spcPts val="263"/>
              </a:spcBef>
              <a:buNone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- pro 1 úkon, pro část; celé řízení, lze i před zahájením; pro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neomezený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počet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řízení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do budoucna (pak s ověř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. podpisy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); substituce jen pokud výslovně dovoleno nebo tak stanoví zvl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. zákon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; dále viz § 34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SŘ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06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a povinnosti účastníků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544616"/>
          </a:xfrm>
        </p:spPr>
        <p:txBody>
          <a:bodyPr>
            <a:normAutofit fontScale="62500" lnSpcReduction="20000"/>
          </a:bodyPr>
          <a:lstStyle/>
          <a:p>
            <a:pPr marL="0" indent="0">
              <a:spcBef>
                <a:spcPts val="425"/>
              </a:spcBef>
              <a:buNone/>
              <a:defRPr/>
            </a:pPr>
            <a:r>
              <a:rPr lang="cs-CZ" altLang="cs-CZ" b="1" dirty="0">
                <a:latin typeface="Calibri" pitchFamily="32" charset="0"/>
              </a:rPr>
              <a:t>Následky nedostavení se na předvolání</a:t>
            </a:r>
            <a:r>
              <a:rPr lang="cs-CZ" altLang="cs-CZ" dirty="0">
                <a:latin typeface="Calibri" pitchFamily="32" charset="0"/>
              </a:rPr>
              <a:t>:</a:t>
            </a:r>
          </a:p>
          <a:p>
            <a:pPr marL="422275" indent="-457200">
              <a:spcBef>
                <a:spcPts val="425"/>
              </a:spcBef>
              <a:defRPr/>
            </a:pPr>
            <a:r>
              <a:rPr lang="cs-CZ" altLang="cs-CZ" dirty="0" smtClean="0">
                <a:latin typeface="Calibri" pitchFamily="32" charset="0"/>
              </a:rPr>
              <a:t>Možnost </a:t>
            </a:r>
            <a:r>
              <a:rPr lang="cs-CZ" altLang="cs-CZ" dirty="0">
                <a:latin typeface="Calibri" pitchFamily="32" charset="0"/>
              </a:rPr>
              <a:t>uložení PP - § 62/1/a) </a:t>
            </a:r>
            <a:r>
              <a:rPr lang="cs-CZ" altLang="cs-CZ" dirty="0" smtClean="0">
                <a:latin typeface="Calibri" pitchFamily="32" charset="0"/>
              </a:rPr>
              <a:t>SŘ </a:t>
            </a:r>
            <a:r>
              <a:rPr lang="cs-CZ" altLang="cs-CZ" dirty="0">
                <a:latin typeface="Calibri" pitchFamily="32" charset="0"/>
              </a:rPr>
              <a:t>– až 50.000, i opakovaně </a:t>
            </a:r>
            <a:r>
              <a:rPr lang="cs-CZ" altLang="cs-CZ" dirty="0" smtClean="0">
                <a:latin typeface="Calibri" pitchFamily="32" charset="0"/>
              </a:rPr>
              <a:t>(X jen je-li třeba účasti předvolaného)</a:t>
            </a:r>
            <a:endParaRPr lang="cs-CZ" altLang="cs-CZ" dirty="0">
              <a:latin typeface="Calibri" pitchFamily="32" charset="0"/>
            </a:endParaRPr>
          </a:p>
          <a:p>
            <a:pPr marL="422275" indent="-457200">
              <a:spcBef>
                <a:spcPts val="425"/>
              </a:spcBef>
              <a:defRPr/>
            </a:pPr>
            <a:r>
              <a:rPr lang="cs-CZ" altLang="cs-CZ" dirty="0" smtClean="0">
                <a:latin typeface="Calibri" pitchFamily="32" charset="0"/>
              </a:rPr>
              <a:t>Možnost </a:t>
            </a:r>
            <a:r>
              <a:rPr lang="cs-CZ" altLang="cs-CZ" dirty="0">
                <a:latin typeface="Calibri" pitchFamily="32" charset="0"/>
              </a:rPr>
              <a:t>předvedení - § 60 SŘ </a:t>
            </a:r>
            <a:r>
              <a:rPr lang="cs-CZ" altLang="cs-CZ" dirty="0" smtClean="0">
                <a:latin typeface="Calibri" pitchFamily="32" charset="0"/>
              </a:rPr>
              <a:t>(dtto)</a:t>
            </a:r>
            <a:endParaRPr lang="cs-CZ" altLang="cs-CZ" dirty="0">
              <a:latin typeface="Calibri" pitchFamily="32" charset="0"/>
            </a:endParaRPr>
          </a:p>
          <a:p>
            <a:pPr marL="0" indent="0">
              <a:spcBef>
                <a:spcPts val="425"/>
              </a:spcBef>
              <a:buNone/>
              <a:defRPr/>
            </a:pPr>
            <a:r>
              <a:rPr lang="cs-CZ" altLang="cs-CZ" b="1" dirty="0">
                <a:latin typeface="Calibri" pitchFamily="32" charset="0"/>
              </a:rPr>
              <a:t>Procesní </a:t>
            </a:r>
            <a:r>
              <a:rPr lang="cs-CZ" altLang="cs-CZ" b="1" dirty="0" smtClean="0">
                <a:latin typeface="Calibri" pitchFamily="32" charset="0"/>
              </a:rPr>
              <a:t>povinnosti</a:t>
            </a:r>
            <a:r>
              <a:rPr lang="cs-CZ" altLang="cs-CZ" dirty="0" smtClean="0">
                <a:latin typeface="Calibri" pitchFamily="32" charset="0"/>
              </a:rPr>
              <a:t> </a:t>
            </a:r>
            <a:r>
              <a:rPr lang="cs-CZ" altLang="cs-CZ" b="1" dirty="0" smtClean="0">
                <a:latin typeface="Calibri" pitchFamily="32" charset="0"/>
              </a:rPr>
              <a:t>účastníků</a:t>
            </a:r>
            <a:r>
              <a:rPr lang="cs-CZ" altLang="cs-CZ" dirty="0" smtClean="0">
                <a:latin typeface="Calibri" pitchFamily="32" charset="0"/>
              </a:rPr>
              <a:t>:</a:t>
            </a:r>
            <a:endParaRPr lang="cs-CZ" altLang="cs-CZ" dirty="0">
              <a:latin typeface="Calibri" pitchFamily="32" charset="0"/>
            </a:endParaRPr>
          </a:p>
          <a:p>
            <a:pPr marL="422275" indent="-457200">
              <a:spcBef>
                <a:spcPts val="425"/>
              </a:spcBef>
              <a:defRPr/>
            </a:pPr>
            <a:r>
              <a:rPr lang="cs-CZ" altLang="cs-CZ" dirty="0" smtClean="0">
                <a:latin typeface="Calibri" pitchFamily="32" charset="0"/>
              </a:rPr>
              <a:t>Povinnost </a:t>
            </a:r>
            <a:r>
              <a:rPr lang="cs-CZ" altLang="cs-CZ" dirty="0">
                <a:latin typeface="Calibri" pitchFamily="32" charset="0"/>
              </a:rPr>
              <a:t>dostavit se na předvolání (nebo se bezodkladně s uvedením důvodů omluvit) - § 59 </a:t>
            </a:r>
            <a:r>
              <a:rPr lang="cs-CZ" altLang="cs-CZ" dirty="0" smtClean="0">
                <a:latin typeface="Calibri" pitchFamily="32" charset="0"/>
              </a:rPr>
              <a:t>SŘ, </a:t>
            </a:r>
            <a:r>
              <a:rPr lang="cs-CZ" altLang="cs-CZ" dirty="0">
                <a:latin typeface="Calibri" pitchFamily="32" charset="0"/>
              </a:rPr>
              <a:t>jinak viz výše↑</a:t>
            </a:r>
          </a:p>
          <a:p>
            <a:pPr marL="422275" indent="-457200">
              <a:spcBef>
                <a:spcPts val="425"/>
              </a:spcBef>
              <a:defRPr/>
            </a:pPr>
            <a:r>
              <a:rPr lang="cs-CZ" altLang="cs-CZ" dirty="0" smtClean="0">
                <a:latin typeface="Calibri" pitchFamily="32" charset="0"/>
              </a:rPr>
              <a:t>Povinnost </a:t>
            </a:r>
            <a:r>
              <a:rPr lang="cs-CZ" altLang="cs-CZ" dirty="0">
                <a:latin typeface="Calibri" pitchFamily="32" charset="0"/>
              </a:rPr>
              <a:t>prokázat totožnost (§ 36/4 </a:t>
            </a:r>
            <a:r>
              <a:rPr lang="cs-CZ" altLang="cs-CZ" dirty="0" smtClean="0">
                <a:latin typeface="Calibri" pitchFamily="32" charset="0"/>
              </a:rPr>
              <a:t>SŘ) </a:t>
            </a:r>
            <a:endParaRPr lang="cs-CZ" altLang="cs-CZ" dirty="0">
              <a:latin typeface="Calibri" pitchFamily="32" charset="0"/>
            </a:endParaRPr>
          </a:p>
          <a:p>
            <a:pPr marL="422275" indent="-457200">
              <a:spcBef>
                <a:spcPts val="425"/>
              </a:spcBef>
              <a:defRPr/>
            </a:pPr>
            <a:r>
              <a:rPr lang="cs-CZ" altLang="cs-CZ" dirty="0" smtClean="0">
                <a:latin typeface="Calibri" pitchFamily="32" charset="0"/>
              </a:rPr>
              <a:t>Povinnost </a:t>
            </a:r>
            <a:r>
              <a:rPr lang="cs-CZ" altLang="cs-CZ" dirty="0">
                <a:latin typeface="Calibri" pitchFamily="32" charset="0"/>
              </a:rPr>
              <a:t>poznačit důkazy na podporu svých tvrzení (§ 52 </a:t>
            </a:r>
            <a:r>
              <a:rPr lang="cs-CZ" altLang="cs-CZ" dirty="0" smtClean="0">
                <a:latin typeface="Calibri" pitchFamily="32" charset="0"/>
              </a:rPr>
              <a:t>SŘ) X ne obviněný</a:t>
            </a:r>
            <a:endParaRPr lang="cs-CZ" altLang="cs-CZ" dirty="0">
              <a:latin typeface="Calibri" pitchFamily="32" charset="0"/>
            </a:endParaRPr>
          </a:p>
          <a:p>
            <a:pPr marL="422275" indent="-457200">
              <a:spcBef>
                <a:spcPts val="425"/>
              </a:spcBef>
              <a:defRPr/>
            </a:pPr>
            <a:r>
              <a:rPr lang="cs-CZ" altLang="cs-CZ" dirty="0" smtClean="0">
                <a:latin typeface="Calibri" pitchFamily="32" charset="0"/>
              </a:rPr>
              <a:t>Povinnost </a:t>
            </a:r>
            <a:r>
              <a:rPr lang="cs-CZ" altLang="cs-CZ" dirty="0">
                <a:latin typeface="Calibri" pitchFamily="32" charset="0"/>
              </a:rPr>
              <a:t>k součinnosti při </a:t>
            </a:r>
            <a:r>
              <a:rPr lang="cs-CZ" altLang="cs-CZ" dirty="0" err="1">
                <a:latin typeface="Calibri" pitchFamily="32" charset="0"/>
              </a:rPr>
              <a:t>opatř</a:t>
            </a:r>
            <a:r>
              <a:rPr lang="cs-CZ" altLang="cs-CZ" dirty="0">
                <a:latin typeface="Calibri" pitchFamily="32" charset="0"/>
              </a:rPr>
              <a:t>. důkazů (§ 50/2 </a:t>
            </a:r>
            <a:r>
              <a:rPr lang="cs-CZ" altLang="cs-CZ" dirty="0" smtClean="0">
                <a:latin typeface="Calibri" pitchFamily="32" charset="0"/>
              </a:rPr>
              <a:t>SŘ) </a:t>
            </a:r>
            <a:r>
              <a:rPr lang="cs-CZ" altLang="cs-CZ" dirty="0">
                <a:latin typeface="Calibri" pitchFamily="32" charset="0"/>
              </a:rPr>
              <a:t>(omezené u obviněného) </a:t>
            </a:r>
            <a:endParaRPr lang="cs-CZ" altLang="cs-CZ" dirty="0" smtClean="0">
              <a:latin typeface="Calibri" pitchFamily="32" charset="0"/>
            </a:endParaRPr>
          </a:p>
          <a:p>
            <a:pPr marL="0" indent="0">
              <a:spcBef>
                <a:spcPts val="425"/>
              </a:spcBef>
              <a:buNone/>
              <a:defRPr/>
            </a:pPr>
            <a:r>
              <a:rPr lang="cs-CZ" altLang="cs-CZ" b="1" dirty="0" smtClean="0">
                <a:latin typeface="Calibri" pitchFamily="32" charset="0"/>
              </a:rPr>
              <a:t>Procesní práva účastníků</a:t>
            </a:r>
            <a:r>
              <a:rPr lang="cs-CZ" altLang="cs-CZ" dirty="0" smtClean="0">
                <a:latin typeface="Calibri" pitchFamily="32" charset="0"/>
              </a:rPr>
              <a:t>:</a:t>
            </a:r>
            <a:endParaRPr lang="cs-CZ" altLang="cs-CZ" dirty="0">
              <a:latin typeface="Calibri" pitchFamily="32" charset="0"/>
            </a:endParaRPr>
          </a:p>
          <a:p>
            <a:pPr marL="422275" indent="-457200">
              <a:spcBef>
                <a:spcPts val="425"/>
              </a:spcBef>
              <a:defRPr/>
            </a:pPr>
            <a:r>
              <a:rPr lang="cs-CZ" altLang="cs-CZ" dirty="0" smtClean="0">
                <a:latin typeface="Calibri" pitchFamily="32" charset="0"/>
              </a:rPr>
              <a:t>Právo </a:t>
            </a:r>
            <a:r>
              <a:rPr lang="cs-CZ" altLang="cs-CZ" dirty="0">
                <a:latin typeface="Calibri" pitchFamily="32" charset="0"/>
              </a:rPr>
              <a:t>zvolit si zmocněnce (do protokolu, písemně – § 33/1 SŘ – jen jeden!), Právo na právní pomoc (čl. 37/2 Listiny) </a:t>
            </a:r>
          </a:p>
          <a:p>
            <a:pPr marL="422275" indent="-457200">
              <a:spcBef>
                <a:spcPts val="425"/>
              </a:spcBef>
              <a:defRPr/>
            </a:pPr>
            <a:r>
              <a:rPr lang="cs-CZ" altLang="cs-CZ" dirty="0" smtClean="0">
                <a:latin typeface="Calibri" pitchFamily="32" charset="0"/>
              </a:rPr>
              <a:t>Právo navrhovat důkazy a činit jiné návrhy po celou dobu řízení (§ </a:t>
            </a:r>
            <a:r>
              <a:rPr lang="cs-CZ" altLang="cs-CZ" dirty="0">
                <a:latin typeface="Calibri" pitchFamily="32" charset="0"/>
              </a:rPr>
              <a:t>36/1 SŘ) </a:t>
            </a:r>
            <a:endParaRPr lang="cs-CZ" altLang="cs-CZ" dirty="0" smtClean="0">
              <a:latin typeface="Calibri" pitchFamily="32" charset="0"/>
            </a:endParaRPr>
          </a:p>
          <a:p>
            <a:pPr marL="422275" indent="-457200">
              <a:spcBef>
                <a:spcPts val="425"/>
              </a:spcBef>
              <a:defRPr/>
            </a:pPr>
            <a:r>
              <a:rPr lang="cs-CZ" altLang="cs-CZ" dirty="0" smtClean="0">
                <a:latin typeface="Calibri" pitchFamily="32" charset="0"/>
              </a:rPr>
              <a:t>Právo </a:t>
            </a:r>
            <a:r>
              <a:rPr lang="cs-CZ" altLang="cs-CZ" dirty="0">
                <a:latin typeface="Calibri" pitchFamily="32" charset="0"/>
              </a:rPr>
              <a:t>na stanovisko, právo na </a:t>
            </a:r>
            <a:r>
              <a:rPr lang="cs-CZ" altLang="cs-CZ" dirty="0" smtClean="0">
                <a:latin typeface="Calibri" pitchFamily="32" charset="0"/>
              </a:rPr>
              <a:t>informace </a:t>
            </a:r>
            <a:r>
              <a:rPr lang="cs-CZ" altLang="cs-CZ" dirty="0">
                <a:latin typeface="Calibri" pitchFamily="32" charset="0"/>
              </a:rPr>
              <a:t>o řízení (§ 36/2 SŘ) </a:t>
            </a:r>
          </a:p>
          <a:p>
            <a:pPr marL="422275" indent="-457200">
              <a:spcBef>
                <a:spcPts val="425"/>
              </a:spcBef>
              <a:defRPr/>
            </a:pPr>
            <a:r>
              <a:rPr lang="cs-CZ" altLang="cs-CZ" dirty="0" smtClean="0">
                <a:latin typeface="Calibri" pitchFamily="32" charset="0"/>
              </a:rPr>
              <a:t>Právo </a:t>
            </a:r>
            <a:r>
              <a:rPr lang="cs-CZ" altLang="cs-CZ" dirty="0">
                <a:latin typeface="Calibri" pitchFamily="32" charset="0"/>
              </a:rPr>
              <a:t>na vyjádření k podkladům rozhodnutí (§ </a:t>
            </a:r>
            <a:r>
              <a:rPr lang="cs-CZ" altLang="cs-CZ" b="1" dirty="0">
                <a:latin typeface="Calibri" pitchFamily="32" charset="0"/>
              </a:rPr>
              <a:t>36/3</a:t>
            </a:r>
            <a:r>
              <a:rPr lang="cs-CZ" altLang="cs-CZ" dirty="0">
                <a:latin typeface="Calibri" pitchFamily="32" charset="0"/>
              </a:rPr>
              <a:t> SŘ</a:t>
            </a:r>
            <a:r>
              <a:rPr lang="cs-CZ" altLang="cs-CZ" dirty="0" smtClean="0">
                <a:latin typeface="Calibri" pitchFamily="32" charset="0"/>
              </a:rPr>
              <a:t>)</a:t>
            </a:r>
          </a:p>
          <a:p>
            <a:pPr marL="422275" indent="-457200">
              <a:spcBef>
                <a:spcPts val="425"/>
              </a:spcBef>
              <a:defRPr/>
            </a:pPr>
            <a:r>
              <a:rPr lang="cs-CZ" altLang="cs-CZ" dirty="0" smtClean="0">
                <a:latin typeface="Calibri" pitchFamily="32" charset="0"/>
              </a:rPr>
              <a:t>Právo nahlížet do spisu (§ 38/1 </a:t>
            </a:r>
            <a:r>
              <a:rPr lang="cs-CZ" altLang="cs-CZ" dirty="0">
                <a:latin typeface="Calibri" pitchFamily="32" charset="0"/>
              </a:rPr>
              <a:t>SŘ</a:t>
            </a:r>
            <a:r>
              <a:rPr lang="cs-CZ" altLang="cs-CZ" dirty="0" smtClean="0">
                <a:latin typeface="Calibri" pitchFamily="32" charset="0"/>
              </a:rPr>
              <a:t>), právo na kopie ze spisu (§ 38/4 SŘ); </a:t>
            </a:r>
            <a:br>
              <a:rPr lang="cs-CZ" altLang="cs-CZ" dirty="0" smtClean="0">
                <a:latin typeface="Calibri" pitchFamily="32" charset="0"/>
              </a:rPr>
            </a:br>
            <a:r>
              <a:rPr lang="cs-CZ" altLang="cs-CZ" b="1" dirty="0" err="1" smtClean="0">
                <a:solidFill>
                  <a:srgbClr val="0000FF"/>
                </a:solidFill>
                <a:latin typeface="Calibri" pitchFamily="32" charset="0"/>
              </a:rPr>
              <a:t>InfZ</a:t>
            </a:r>
            <a:r>
              <a:rPr lang="cs-CZ" altLang="cs-CZ" b="1" dirty="0" smtClean="0">
                <a:solidFill>
                  <a:srgbClr val="0000FF"/>
                </a:solidFill>
                <a:latin typeface="Calibri" pitchFamily="32" charset="0"/>
              </a:rPr>
              <a:t> </a:t>
            </a:r>
            <a:r>
              <a:rPr lang="cs-CZ" altLang="cs-CZ" dirty="0" smtClean="0">
                <a:latin typeface="Calibri" pitchFamily="32" charset="0"/>
              </a:rPr>
              <a:t>– </a:t>
            </a:r>
            <a:r>
              <a:rPr lang="cs-CZ" altLang="cs-CZ" i="1" dirty="0" smtClean="0">
                <a:latin typeface="Calibri" pitchFamily="32" charset="0"/>
              </a:rPr>
              <a:t>nelze obcházet nahlížení</a:t>
            </a:r>
            <a:r>
              <a:rPr lang="cs-CZ" altLang="cs-CZ" dirty="0" smtClean="0">
                <a:latin typeface="Calibri" pitchFamily="32" charset="0"/>
              </a:rPr>
              <a:t>, viz 2 As 38/2007 – 78, </a:t>
            </a:r>
            <a:r>
              <a:rPr lang="cs-CZ" dirty="0"/>
              <a:t>1 As </a:t>
            </a:r>
            <a:r>
              <a:rPr lang="cs-CZ" dirty="0" smtClean="0"/>
              <a:t>51/2009-106, </a:t>
            </a:r>
            <a:r>
              <a:rPr lang="cs-CZ" dirty="0"/>
              <a:t>7 </a:t>
            </a:r>
            <a:r>
              <a:rPr lang="cs-CZ" dirty="0" err="1"/>
              <a:t>Ans</a:t>
            </a:r>
            <a:r>
              <a:rPr lang="cs-CZ" dirty="0"/>
              <a:t> </a:t>
            </a:r>
            <a:r>
              <a:rPr lang="cs-CZ" dirty="0" smtClean="0"/>
              <a:t>18/2012 – 23 </a:t>
            </a:r>
            <a:r>
              <a:rPr lang="cs-CZ" altLang="cs-CZ" dirty="0" smtClean="0">
                <a:latin typeface="Calibri" pitchFamily="32" charset="0"/>
              </a:rPr>
              <a:t>X lze něco zaslat účastníkovi (§ 4/1 SŘ</a:t>
            </a:r>
            <a:r>
              <a:rPr lang="cs-CZ" altLang="cs-CZ" dirty="0">
                <a:latin typeface="Calibri" pitchFamily="32" charset="0"/>
              </a:rPr>
              <a:t>); MV-19871-2/ODK-2016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632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dirty="0" smtClean="0"/>
              <a:t>Zvláštní práva účastníků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568863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Práva obviněného:</a:t>
            </a:r>
          </a:p>
          <a:p>
            <a:r>
              <a:rPr lang="cs-CZ" dirty="0" smtClean="0">
                <a:solidFill>
                  <a:srgbClr val="0000FF"/>
                </a:solidFill>
              </a:rPr>
              <a:t>Právo</a:t>
            </a:r>
            <a:r>
              <a:rPr lang="cs-CZ" dirty="0" smtClean="0"/>
              <a:t> </a:t>
            </a:r>
            <a:r>
              <a:rPr lang="cs-CZ" dirty="0"/>
              <a:t>obviněného </a:t>
            </a:r>
            <a:r>
              <a:rPr lang="cs-CZ" dirty="0">
                <a:solidFill>
                  <a:srgbClr val="0000FF"/>
                </a:solidFill>
              </a:rPr>
              <a:t>žádat o nařízení ústního jednání </a:t>
            </a:r>
            <a:r>
              <a:rPr lang="cs-CZ" dirty="0"/>
              <a:t>(§ 80/2) – poučit už </a:t>
            </a:r>
            <a:r>
              <a:rPr lang="cs-CZ" dirty="0" smtClean="0"/>
              <a:t>v </a:t>
            </a:r>
            <a:r>
              <a:rPr lang="cs-CZ" dirty="0"/>
              <a:t>oznámení o zahájení (tak, aby příp. stihl požádat před rozhodnutím</a:t>
            </a:r>
            <a:r>
              <a:rPr lang="cs-CZ" dirty="0" smtClean="0"/>
              <a:t>); </a:t>
            </a:r>
            <a:r>
              <a:rPr lang="cs-CZ" dirty="0" smtClean="0">
                <a:solidFill>
                  <a:srgbClr val="0000FF"/>
                </a:solidFill>
              </a:rPr>
              <a:t>otázka postupu v 2. stupni..? </a:t>
            </a:r>
            <a:r>
              <a:rPr lang="cs-CZ" i="1" dirty="0" smtClean="0">
                <a:solidFill>
                  <a:srgbClr val="0000FF"/>
                </a:solidFill>
              </a:rPr>
              <a:t>(X systematicky upraveno v rámci nalézacího řízení…)</a:t>
            </a:r>
            <a:endParaRPr lang="cs-CZ" i="1" dirty="0">
              <a:solidFill>
                <a:srgbClr val="0000FF"/>
              </a:solidFill>
            </a:endParaRPr>
          </a:p>
          <a:p>
            <a:r>
              <a:rPr lang="cs-CZ" dirty="0" smtClean="0"/>
              <a:t>Právo obviněného neúčastnit </a:t>
            </a:r>
            <a:r>
              <a:rPr lang="cs-CZ" dirty="0"/>
              <a:t>se ústního jednání (§ </a:t>
            </a:r>
            <a:r>
              <a:rPr lang="cs-CZ" dirty="0" smtClean="0"/>
              <a:t>80/4, </a:t>
            </a:r>
            <a:r>
              <a:rPr lang="cs-CZ" dirty="0"/>
              <a:t>též I. ÚS </a:t>
            </a:r>
            <a:r>
              <a:rPr lang="cs-CZ" dirty="0" smtClean="0"/>
              <a:t>1849/08); </a:t>
            </a:r>
            <a:r>
              <a:rPr lang="cs-CZ" dirty="0"/>
              <a:t>vhodné, když souhlas s konáním v nepřítomnosti </a:t>
            </a:r>
            <a:r>
              <a:rPr lang="cs-CZ" dirty="0" smtClean="0"/>
              <a:t>sdělí (otázka nucení k dostavení se a PP – jen, když nutná jeho účast a včas neodmítl s ohledem na právo nevypovídat); ústní jednání v nepřítomnosti obviněného lze, </a:t>
            </a:r>
            <a:r>
              <a:rPr lang="cs-CZ" dirty="0"/>
              <a:t>když se nedostaví bez náležité omluvy či dostatečného </a:t>
            </a:r>
            <a:r>
              <a:rPr lang="cs-CZ" dirty="0" smtClean="0"/>
              <a:t>důvodu, nebo souhlasí s neúčastí (§ 80/4)</a:t>
            </a:r>
            <a:endParaRPr lang="cs-CZ" dirty="0"/>
          </a:p>
          <a:p>
            <a:r>
              <a:rPr lang="cs-CZ" dirty="0" smtClean="0">
                <a:solidFill>
                  <a:srgbClr val="0000FF"/>
                </a:solidFill>
              </a:rPr>
              <a:t>Právo obviněného na </a:t>
            </a:r>
            <a:r>
              <a:rPr lang="cs-CZ" dirty="0">
                <a:solidFill>
                  <a:srgbClr val="0000FF"/>
                </a:solidFill>
              </a:rPr>
              <a:t>výslech</a:t>
            </a:r>
            <a:r>
              <a:rPr lang="cs-CZ" dirty="0"/>
              <a:t>, je-li to nezbytné k uplatnění jeho práv (§ 82/1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Podmínky </a:t>
            </a:r>
            <a:r>
              <a:rPr lang="cs-CZ" dirty="0"/>
              <a:t>výslechu </a:t>
            </a:r>
            <a:r>
              <a:rPr lang="cs-CZ" dirty="0" smtClean="0"/>
              <a:t>obviněného – </a:t>
            </a:r>
            <a:r>
              <a:rPr lang="cs-CZ" dirty="0"/>
              <a:t>jako </a:t>
            </a:r>
            <a:r>
              <a:rPr lang="cs-CZ" dirty="0" smtClean="0"/>
              <a:t>u svědka (§ 82/1, § 55/2,3,4 </a:t>
            </a:r>
            <a:r>
              <a:rPr lang="cs-CZ" altLang="cs-CZ" dirty="0">
                <a:latin typeface="Calibri" pitchFamily="32" charset="0"/>
              </a:rPr>
              <a:t>SŘ</a:t>
            </a:r>
            <a:r>
              <a:rPr lang="cs-CZ" dirty="0" smtClean="0"/>
              <a:t>), </a:t>
            </a:r>
            <a:r>
              <a:rPr lang="cs-CZ" i="1" dirty="0" smtClean="0"/>
              <a:t>poučit</a:t>
            </a:r>
          </a:p>
          <a:p>
            <a:r>
              <a:rPr lang="cs-CZ" dirty="0" smtClean="0"/>
              <a:t>Právo nevypovídat (§ 82/2), </a:t>
            </a:r>
            <a:r>
              <a:rPr lang="cs-CZ" i="1" dirty="0" smtClean="0">
                <a:solidFill>
                  <a:srgbClr val="0000FF"/>
                </a:solidFill>
              </a:rPr>
              <a:t>poučit</a:t>
            </a:r>
            <a:r>
              <a:rPr lang="cs-CZ" dirty="0" smtClean="0"/>
              <a:t>; SO – zákaz nucení k sebeobviňování (82/2)</a:t>
            </a:r>
            <a:endParaRPr lang="cs-CZ" dirty="0"/>
          </a:p>
          <a:p>
            <a:r>
              <a:rPr lang="cs-CZ" dirty="0" smtClean="0"/>
              <a:t>Právo klást otázky účastníkům, svědkům, znalcům (§ 82/3)</a:t>
            </a:r>
          </a:p>
          <a:p>
            <a:pPr marL="0" indent="0">
              <a:buNone/>
            </a:pPr>
            <a:r>
              <a:rPr lang="cs-CZ" b="1" dirty="0" smtClean="0"/>
              <a:t>Práva ostatních účastníků a osob zúčastněných na řízení:</a:t>
            </a:r>
            <a:endParaRPr lang="cs-CZ" b="1" dirty="0"/>
          </a:p>
          <a:p>
            <a:r>
              <a:rPr lang="cs-CZ" dirty="0" smtClean="0">
                <a:solidFill>
                  <a:srgbClr val="0000FF"/>
                </a:solidFill>
              </a:rPr>
              <a:t>Právo </a:t>
            </a:r>
            <a:r>
              <a:rPr lang="cs-CZ" dirty="0">
                <a:solidFill>
                  <a:srgbClr val="0000FF"/>
                </a:solidFill>
              </a:rPr>
              <a:t>klást otázky účastníkům, svědkům, znalcům </a:t>
            </a:r>
            <a:r>
              <a:rPr lang="cs-CZ" dirty="0"/>
              <a:t>(§ 82/3</a:t>
            </a:r>
            <a:r>
              <a:rPr lang="cs-CZ" dirty="0" smtClean="0"/>
              <a:t>)</a:t>
            </a:r>
          </a:p>
          <a:p>
            <a:r>
              <a:rPr lang="cs-CZ" dirty="0" smtClean="0"/>
              <a:t>Právo / povinnost odmítnout </a:t>
            </a:r>
            <a:r>
              <a:rPr lang="cs-CZ" dirty="0"/>
              <a:t>v</a:t>
            </a:r>
            <a:r>
              <a:rPr lang="cs-CZ" dirty="0" smtClean="0"/>
              <a:t>ypovídat – jako svědek (§ 82/3, </a:t>
            </a:r>
            <a:r>
              <a:rPr lang="cs-CZ" dirty="0"/>
              <a:t>§ 55/2,3,4 </a:t>
            </a:r>
            <a:r>
              <a:rPr lang="cs-CZ" altLang="cs-CZ" dirty="0">
                <a:latin typeface="Calibri" pitchFamily="32" charset="0"/>
              </a:rPr>
              <a:t>SŘ</a:t>
            </a:r>
            <a:r>
              <a:rPr lang="cs-CZ" dirty="0"/>
              <a:t>)</a:t>
            </a:r>
            <a:endParaRPr lang="cs-CZ" dirty="0" smtClean="0"/>
          </a:p>
          <a:p>
            <a:r>
              <a:rPr lang="cs-CZ" i="1" dirty="0" smtClean="0"/>
              <a:t>Poškozený</a:t>
            </a:r>
            <a:r>
              <a:rPr lang="cs-CZ" dirty="0" smtClean="0"/>
              <a:t> právo uplatnit </a:t>
            </a:r>
            <a:r>
              <a:rPr lang="cs-CZ" dirty="0" smtClean="0">
                <a:solidFill>
                  <a:srgbClr val="0000FF"/>
                </a:solidFill>
              </a:rPr>
              <a:t>nárok</a:t>
            </a:r>
            <a:r>
              <a:rPr lang="cs-CZ" dirty="0" smtClean="0"/>
              <a:t> na náhradu škody (§ 70/1) a </a:t>
            </a:r>
            <a:r>
              <a:rPr lang="cs-CZ" dirty="0" smtClean="0">
                <a:solidFill>
                  <a:srgbClr val="0000FF"/>
                </a:solidFill>
              </a:rPr>
              <a:t>nutných výdajů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(§ 95/2) a </a:t>
            </a:r>
            <a:r>
              <a:rPr lang="cs-CZ" dirty="0" smtClean="0">
                <a:solidFill>
                  <a:srgbClr val="0000FF"/>
                </a:solidFill>
              </a:rPr>
              <a:t>právo žádat </a:t>
            </a:r>
            <a:r>
              <a:rPr lang="cs-CZ" dirty="0">
                <a:solidFill>
                  <a:srgbClr val="0000FF"/>
                </a:solidFill>
              </a:rPr>
              <a:t>o nařízení ústního jednání </a:t>
            </a:r>
            <a:r>
              <a:rPr lang="cs-CZ" dirty="0"/>
              <a:t>(§ 80/3), </a:t>
            </a:r>
            <a:endParaRPr lang="cs-CZ" dirty="0" smtClean="0"/>
          </a:p>
          <a:p>
            <a:r>
              <a:rPr lang="cs-CZ" sz="2900" i="1" dirty="0" smtClean="0"/>
              <a:t>Osoba postižená spácháním přestupku </a:t>
            </a:r>
            <a:r>
              <a:rPr lang="cs-CZ" sz="2900" dirty="0" smtClean="0"/>
              <a:t>v řízení s jejím souhlasem – § 71</a:t>
            </a:r>
          </a:p>
          <a:p>
            <a:r>
              <a:rPr lang="cs-CZ" sz="2900" i="1" dirty="0" smtClean="0"/>
              <a:t>Zákonný zástupce, opatrovník, OSPOD </a:t>
            </a:r>
            <a:r>
              <a:rPr lang="cs-CZ" sz="2900" dirty="0" smtClean="0"/>
              <a:t>- § 72 (§§ 71, 72 – téměř jako účastníci)</a:t>
            </a:r>
            <a:endParaRPr lang="cs-CZ" sz="2900" dirty="0"/>
          </a:p>
        </p:txBody>
      </p:sp>
    </p:spTree>
    <p:extLst>
      <p:ext uri="{BB962C8B-B14F-4D97-AF65-F5344CB8AC3E}">
        <p14:creationId xmlns:p14="http://schemas.microsoft.com/office/powerpoint/2010/main" val="17953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</a:t>
            </a:r>
            <a:r>
              <a:rPr lang="cs-CZ" dirty="0" smtClean="0"/>
              <a:t>soby a subjekty zúčastněné na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05719"/>
            <a:ext cx="8784976" cy="5263641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Osoba</a:t>
            </a:r>
            <a:r>
              <a:rPr lang="cs-CZ" dirty="0" smtClean="0"/>
              <a:t> </a:t>
            </a:r>
            <a:r>
              <a:rPr lang="cs-CZ" b="1" dirty="0" smtClean="0"/>
              <a:t>přímo</a:t>
            </a:r>
            <a:r>
              <a:rPr lang="cs-CZ" dirty="0" smtClean="0"/>
              <a:t> </a:t>
            </a:r>
            <a:r>
              <a:rPr lang="cs-CZ" b="1" dirty="0" smtClean="0"/>
              <a:t>postižená spácháním přestupku (§ 71)</a:t>
            </a:r>
          </a:p>
          <a:p>
            <a:pPr>
              <a:buFont typeface="Calibri" pitchFamily="34" charset="0"/>
              <a:buChar char="‐"/>
            </a:pPr>
            <a:r>
              <a:rPr lang="cs-CZ" dirty="0" smtClean="0"/>
              <a:t>Právo dát a vzít zpět </a:t>
            </a:r>
            <a:r>
              <a:rPr lang="cs-CZ" dirty="0" smtClean="0">
                <a:solidFill>
                  <a:srgbClr val="0000FF"/>
                </a:solidFill>
              </a:rPr>
              <a:t>souhlas se zahájením řízení </a:t>
            </a:r>
            <a:r>
              <a:rPr lang="cs-CZ" dirty="0" smtClean="0"/>
              <a:t>(§ 79/1,3)</a:t>
            </a:r>
          </a:p>
          <a:p>
            <a:pPr>
              <a:buFont typeface="Calibri" pitchFamily="34" charset="0"/>
              <a:buChar char="‐"/>
            </a:pPr>
            <a:r>
              <a:rPr lang="cs-CZ" dirty="0" smtClean="0"/>
              <a:t>Právo na </a:t>
            </a:r>
            <a:r>
              <a:rPr lang="cs-CZ" dirty="0" smtClean="0">
                <a:solidFill>
                  <a:srgbClr val="0000FF"/>
                </a:solidFill>
              </a:rPr>
              <a:t>vyrozumění o zahájení </a:t>
            </a:r>
            <a:r>
              <a:rPr lang="cs-CZ" dirty="0" smtClean="0"/>
              <a:t>řízení (povinnost SO vyrozumět)</a:t>
            </a:r>
          </a:p>
          <a:p>
            <a:pPr lvl="0">
              <a:buFont typeface="Calibri" pitchFamily="34" charset="0"/>
              <a:buChar char="‐"/>
            </a:pPr>
            <a:r>
              <a:rPr lang="cs-CZ" dirty="0" smtClean="0"/>
              <a:t>V řízení </a:t>
            </a:r>
            <a:r>
              <a:rPr lang="cs-CZ" dirty="0" smtClean="0">
                <a:solidFill>
                  <a:srgbClr val="0000FF"/>
                </a:solidFill>
              </a:rPr>
              <a:t>práva jako účastník, s výjimkou práva na odvolání </a:t>
            </a:r>
            <a:r>
              <a:rPr lang="cs-CZ" dirty="0" smtClean="0"/>
              <a:t>a podání žádosti o obnovu nebo vydání nového rozhodnutí (podrobně viz § 71); </a:t>
            </a:r>
            <a:br>
              <a:rPr lang="cs-CZ" dirty="0" smtClean="0"/>
            </a:br>
            <a:r>
              <a:rPr lang="cs-CZ" dirty="0" smtClean="0">
                <a:solidFill>
                  <a:prstClr val="black"/>
                </a:solidFill>
              </a:rPr>
              <a:t>i </a:t>
            </a:r>
            <a:r>
              <a:rPr lang="cs-CZ" dirty="0">
                <a:solidFill>
                  <a:srgbClr val="0000FF"/>
                </a:solidFill>
              </a:rPr>
              <a:t>právo na vyjádření se k podanému odvolání </a:t>
            </a:r>
            <a:r>
              <a:rPr lang="cs-CZ" dirty="0">
                <a:solidFill>
                  <a:prstClr val="black"/>
                </a:solidFill>
              </a:rPr>
              <a:t>(§ 97/1) – vyrozumět </a:t>
            </a:r>
            <a:endParaRPr lang="cs-CZ" dirty="0" smtClean="0"/>
          </a:p>
          <a:p>
            <a:r>
              <a:rPr lang="cs-CZ" b="1" dirty="0" smtClean="0"/>
              <a:t>Zákonný zástupce</a:t>
            </a:r>
            <a:r>
              <a:rPr lang="cs-CZ" dirty="0" smtClean="0"/>
              <a:t>, </a:t>
            </a:r>
            <a:r>
              <a:rPr lang="cs-CZ" b="1" dirty="0" smtClean="0"/>
              <a:t>opatrovník</a:t>
            </a:r>
            <a:r>
              <a:rPr lang="cs-CZ" dirty="0" smtClean="0"/>
              <a:t> mladistvého, </a:t>
            </a:r>
            <a:r>
              <a:rPr lang="cs-CZ" b="1" dirty="0" smtClean="0"/>
              <a:t>OSPOD</a:t>
            </a:r>
            <a:r>
              <a:rPr lang="cs-CZ" dirty="0" smtClean="0"/>
              <a:t> </a:t>
            </a:r>
            <a:r>
              <a:rPr lang="cs-CZ" b="1" dirty="0" smtClean="0"/>
              <a:t>(§ 72)</a:t>
            </a:r>
          </a:p>
          <a:p>
            <a:pPr lvl="0">
              <a:buFont typeface="Calibri" pitchFamily="34" charset="0"/>
              <a:buChar char="‐"/>
            </a:pPr>
            <a:r>
              <a:rPr lang="cs-CZ" dirty="0" smtClean="0">
                <a:solidFill>
                  <a:prstClr val="black"/>
                </a:solidFill>
              </a:rPr>
              <a:t>Právo </a:t>
            </a:r>
            <a:r>
              <a:rPr lang="cs-CZ" dirty="0">
                <a:solidFill>
                  <a:prstClr val="black"/>
                </a:solidFill>
              </a:rPr>
              <a:t>na vyrozumění o zahájení </a:t>
            </a:r>
            <a:r>
              <a:rPr lang="cs-CZ" dirty="0" smtClean="0">
                <a:solidFill>
                  <a:prstClr val="black"/>
                </a:solidFill>
              </a:rPr>
              <a:t>řízení </a:t>
            </a:r>
            <a:r>
              <a:rPr lang="cs-CZ" dirty="0"/>
              <a:t>(povinnost </a:t>
            </a:r>
            <a:r>
              <a:rPr lang="cs-CZ" dirty="0" smtClean="0"/>
              <a:t>SO vyrozumět</a:t>
            </a:r>
            <a:r>
              <a:rPr lang="cs-CZ" dirty="0"/>
              <a:t>)</a:t>
            </a:r>
            <a:endParaRPr lang="cs-CZ" dirty="0" smtClean="0">
              <a:solidFill>
                <a:prstClr val="black"/>
              </a:solidFill>
            </a:endParaRPr>
          </a:p>
          <a:p>
            <a:pPr lvl="0">
              <a:buFont typeface="Calibri" pitchFamily="34" charset="0"/>
              <a:buChar char="‐"/>
            </a:pPr>
            <a:r>
              <a:rPr lang="cs-CZ" dirty="0" smtClean="0">
                <a:solidFill>
                  <a:srgbClr val="0000FF"/>
                </a:solidFill>
              </a:rPr>
              <a:t>V řízení práva jako účastník (s výjimkou práva na odvolání se v neprospěch </a:t>
            </a:r>
            <a:r>
              <a:rPr lang="cs-CZ" dirty="0" smtClean="0">
                <a:solidFill>
                  <a:prstClr val="black"/>
                </a:solidFill>
              </a:rPr>
              <a:t>mladistvého), včetně práva podat žádost o obnovu nebo vydání nového rozhodnutí (podrobně viz § 72/1); právo zvolit mladistvému zmocněnce; </a:t>
            </a:r>
            <a:br>
              <a:rPr lang="cs-CZ" dirty="0" smtClean="0">
                <a:solidFill>
                  <a:prstClr val="black"/>
                </a:solidFill>
              </a:rPr>
            </a:br>
            <a:r>
              <a:rPr lang="cs-CZ" dirty="0" smtClean="0">
                <a:solidFill>
                  <a:prstClr val="black"/>
                </a:solidFill>
              </a:rPr>
              <a:t>i </a:t>
            </a:r>
            <a:r>
              <a:rPr lang="cs-CZ" dirty="0" smtClean="0">
                <a:solidFill>
                  <a:srgbClr val="0000FF"/>
                </a:solidFill>
              </a:rPr>
              <a:t>právo na vyjádření se k podanému odvolání </a:t>
            </a:r>
            <a:r>
              <a:rPr lang="cs-CZ" dirty="0" smtClean="0">
                <a:solidFill>
                  <a:prstClr val="black"/>
                </a:solidFill>
              </a:rPr>
              <a:t>(§ 97/1) – vyrozumět</a:t>
            </a:r>
          </a:p>
          <a:p>
            <a:pPr lvl="0">
              <a:buFont typeface="Calibri" pitchFamily="34" charset="0"/>
              <a:buChar char="‐"/>
            </a:pPr>
            <a:r>
              <a:rPr lang="cs-CZ" sz="2900" dirty="0" smtClean="0">
                <a:solidFill>
                  <a:prstClr val="black"/>
                </a:solidFill>
              </a:rPr>
              <a:t>Pokud 1) </a:t>
            </a:r>
            <a:r>
              <a:rPr lang="cs-CZ" sz="2900" dirty="0" smtClean="0">
                <a:solidFill>
                  <a:srgbClr val="0000FF"/>
                </a:solidFill>
              </a:rPr>
              <a:t>za stejný skutek obviněn i zákonný zástupce/opatrovník </a:t>
            </a:r>
            <a:r>
              <a:rPr lang="cs-CZ" sz="2900" dirty="0" smtClean="0">
                <a:solidFill>
                  <a:prstClr val="black"/>
                </a:solidFill>
              </a:rPr>
              <a:t>a není jiný zákonný zástupce/opatrovník (§ 72/2), anebo 2) důvodná obava, že nebudou hájit zájmy mladistvého (§ 72/3) – vykonává práva jen OSPOD (ro</a:t>
            </a:r>
            <a:r>
              <a:rPr lang="cs-CZ" sz="2900" dirty="0" smtClean="0"/>
              <a:t>zhodne se usnesením oznamovaným právě uvedeným a mladistvému)</a:t>
            </a:r>
          </a:p>
        </p:txBody>
      </p:sp>
    </p:spTree>
    <p:extLst>
      <p:ext uri="{BB962C8B-B14F-4D97-AF65-F5344CB8AC3E}">
        <p14:creationId xmlns:p14="http://schemas.microsoft.com/office/powerpoint/2010/main" val="400411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Svědek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400600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500"/>
              </a:spcBef>
              <a:buFont typeface="Arial" charset="0"/>
              <a:buChar char="•"/>
              <a:defRPr/>
            </a:pPr>
            <a:r>
              <a:rPr lang="cs-CZ" altLang="cs-CZ" dirty="0">
                <a:latin typeface="Calibri" pitchFamily="32" charset="0"/>
              </a:rPr>
              <a:t>Každý, kdo není účastníkem, povinen vypovídat jako svědek; nelze </a:t>
            </a:r>
            <a:r>
              <a:rPr lang="cs-CZ" altLang="cs-CZ" dirty="0" smtClean="0">
                <a:latin typeface="Calibri" pitchFamily="32" charset="0"/>
              </a:rPr>
              <a:t>„zastoupení“; I </a:t>
            </a:r>
            <a:r>
              <a:rPr lang="cs-CZ" altLang="cs-CZ" dirty="0" smtClean="0">
                <a:solidFill>
                  <a:srgbClr val="0000FF"/>
                </a:solidFill>
                <a:latin typeface="Calibri" pitchFamily="32" charset="0"/>
              </a:rPr>
              <a:t>poškozený</a:t>
            </a:r>
            <a:r>
              <a:rPr lang="cs-CZ" altLang="cs-CZ" dirty="0" smtClean="0">
                <a:latin typeface="Calibri" pitchFamily="32" charset="0"/>
              </a:rPr>
              <a:t> nebo </a:t>
            </a:r>
            <a:r>
              <a:rPr lang="cs-CZ" altLang="cs-CZ" dirty="0" smtClean="0">
                <a:solidFill>
                  <a:srgbClr val="0000FF"/>
                </a:solidFill>
                <a:latin typeface="Calibri" pitchFamily="32" charset="0"/>
              </a:rPr>
              <a:t>osoba dávající souhlas s řízením</a:t>
            </a:r>
            <a:r>
              <a:rPr lang="cs-CZ" altLang="cs-CZ" dirty="0" smtClean="0">
                <a:latin typeface="Calibri" pitchFamily="32" charset="0"/>
              </a:rPr>
              <a:t>, pokud objasňují skutek; rozlišovat </a:t>
            </a:r>
            <a:r>
              <a:rPr lang="cs-CZ" altLang="cs-CZ" dirty="0">
                <a:latin typeface="Calibri" pitchFamily="32" charset="0"/>
              </a:rPr>
              <a:t>procesní </a:t>
            </a:r>
            <a:r>
              <a:rPr lang="cs-CZ" altLang="cs-CZ" dirty="0" smtClean="0">
                <a:latin typeface="Calibri" pitchFamily="32" charset="0"/>
              </a:rPr>
              <a:t>role (3 </a:t>
            </a:r>
            <a:r>
              <a:rPr lang="cs-CZ" altLang="cs-CZ" dirty="0">
                <a:latin typeface="Calibri" pitchFamily="32" charset="0"/>
              </a:rPr>
              <a:t>As 16/2012 – </a:t>
            </a:r>
            <a:r>
              <a:rPr lang="cs-CZ" altLang="cs-CZ" dirty="0" smtClean="0">
                <a:latin typeface="Calibri" pitchFamily="32" charset="0"/>
              </a:rPr>
              <a:t>25, </a:t>
            </a:r>
            <a:r>
              <a:rPr lang="cs-CZ" dirty="0"/>
              <a:t>2 As </a:t>
            </a:r>
            <a:r>
              <a:rPr lang="cs-CZ" dirty="0" smtClean="0"/>
              <a:t>46/2006 – 100)</a:t>
            </a:r>
            <a:endParaRPr lang="cs-CZ" altLang="cs-CZ" dirty="0">
              <a:latin typeface="Calibri" pitchFamily="32" charset="0"/>
            </a:endParaRPr>
          </a:p>
          <a:p>
            <a:pPr>
              <a:spcBef>
                <a:spcPts val="500"/>
              </a:spcBef>
              <a:buFont typeface="Arial" charset="0"/>
              <a:buChar char="•"/>
              <a:defRPr/>
            </a:pPr>
            <a:r>
              <a:rPr lang="cs-CZ" altLang="cs-CZ" b="1" dirty="0">
                <a:latin typeface="Calibri" pitchFamily="32" charset="0"/>
              </a:rPr>
              <a:t>Předvolání</a:t>
            </a:r>
            <a:r>
              <a:rPr lang="cs-CZ" altLang="cs-CZ" dirty="0">
                <a:latin typeface="Calibri" pitchFamily="32" charset="0"/>
              </a:rPr>
              <a:t> – obdobně jako u účastníka, dle § 59 </a:t>
            </a:r>
            <a:r>
              <a:rPr lang="cs-CZ" altLang="cs-CZ" dirty="0" smtClean="0">
                <a:latin typeface="Calibri" pitchFamily="32" charset="0"/>
              </a:rPr>
              <a:t>SŘ, </a:t>
            </a:r>
            <a:r>
              <a:rPr lang="cs-CZ" altLang="cs-CZ" dirty="0">
                <a:latin typeface="Calibri" pitchFamily="32" charset="0"/>
              </a:rPr>
              <a:t>předmět řízení uvádět jen rámcově (nenavádět)</a:t>
            </a:r>
          </a:p>
          <a:p>
            <a:pPr>
              <a:spcBef>
                <a:spcPts val="500"/>
              </a:spcBef>
              <a:buFont typeface="Arial" charset="0"/>
              <a:buChar char="•"/>
              <a:defRPr/>
            </a:pPr>
            <a:r>
              <a:rPr lang="cs-CZ" altLang="cs-CZ" b="1" dirty="0">
                <a:latin typeface="Calibri" pitchFamily="32" charset="0"/>
              </a:rPr>
              <a:t>Povinnosti a práva</a:t>
            </a:r>
            <a:r>
              <a:rPr lang="cs-CZ" altLang="cs-CZ" dirty="0">
                <a:latin typeface="Calibri" pitchFamily="32" charset="0"/>
              </a:rPr>
              <a:t>:</a:t>
            </a:r>
          </a:p>
          <a:p>
            <a:pPr marL="422275" indent="-457200">
              <a:spcBef>
                <a:spcPts val="500"/>
              </a:spcBef>
              <a:buFont typeface="Calibri" pitchFamily="34" charset="0"/>
              <a:buChar char="‐"/>
              <a:defRPr/>
            </a:pPr>
            <a:r>
              <a:rPr lang="cs-CZ" altLang="cs-CZ" dirty="0" smtClean="0">
                <a:latin typeface="Calibri" pitchFamily="32" charset="0"/>
              </a:rPr>
              <a:t>povinnost </a:t>
            </a:r>
            <a:r>
              <a:rPr lang="cs-CZ" altLang="cs-CZ" dirty="0">
                <a:latin typeface="Calibri" pitchFamily="32" charset="0"/>
              </a:rPr>
              <a:t>dostavit se na předvolání, jinak PP nebo předvedení</a:t>
            </a:r>
          </a:p>
          <a:p>
            <a:pPr marL="422275" indent="-457200">
              <a:spcBef>
                <a:spcPts val="500"/>
              </a:spcBef>
              <a:buFont typeface="Calibri" pitchFamily="34" charset="0"/>
              <a:buChar char="‐"/>
              <a:defRPr/>
            </a:pPr>
            <a:r>
              <a:rPr lang="cs-CZ" altLang="cs-CZ" dirty="0" smtClean="0">
                <a:latin typeface="Calibri" pitchFamily="32" charset="0"/>
              </a:rPr>
              <a:t>povinnost </a:t>
            </a:r>
            <a:r>
              <a:rPr lang="cs-CZ" altLang="cs-CZ" dirty="0">
                <a:latin typeface="Calibri" pitchFamily="32" charset="0"/>
              </a:rPr>
              <a:t>vypovídat, vypovídat pravdivě a nic nezamlčet (§ 55/1 </a:t>
            </a:r>
            <a:r>
              <a:rPr lang="cs-CZ" altLang="cs-CZ" dirty="0" smtClean="0">
                <a:latin typeface="Calibri" pitchFamily="32" charset="0"/>
              </a:rPr>
              <a:t>SŘ)</a:t>
            </a:r>
            <a:endParaRPr lang="cs-CZ" altLang="cs-CZ" dirty="0">
              <a:latin typeface="Calibri" pitchFamily="32" charset="0"/>
            </a:endParaRPr>
          </a:p>
          <a:p>
            <a:pPr marL="422275" indent="-457200">
              <a:spcBef>
                <a:spcPts val="500"/>
              </a:spcBef>
              <a:buFont typeface="Calibri" pitchFamily="34" charset="0"/>
              <a:buChar char="‐"/>
              <a:defRPr/>
            </a:pPr>
            <a:r>
              <a:rPr lang="cs-CZ" altLang="cs-CZ" dirty="0" smtClean="0">
                <a:latin typeface="Calibri" pitchFamily="32" charset="0"/>
              </a:rPr>
              <a:t>svědek </a:t>
            </a:r>
            <a:r>
              <a:rPr lang="cs-CZ" altLang="cs-CZ" dirty="0">
                <a:latin typeface="Calibri" pitchFamily="32" charset="0"/>
              </a:rPr>
              <a:t>nesmí být vyslýchán o </a:t>
            </a:r>
            <a:r>
              <a:rPr lang="cs-CZ" altLang="cs-CZ" dirty="0" smtClean="0">
                <a:latin typeface="Calibri" pitchFamily="32" charset="0"/>
              </a:rPr>
              <a:t>utajovaných </a:t>
            </a:r>
            <a:r>
              <a:rPr lang="cs-CZ" altLang="cs-CZ" dirty="0" err="1" smtClean="0">
                <a:latin typeface="Calibri" pitchFamily="32" charset="0"/>
              </a:rPr>
              <a:t>info</a:t>
            </a:r>
            <a:r>
              <a:rPr lang="cs-CZ" altLang="cs-CZ" dirty="0" smtClean="0">
                <a:latin typeface="Calibri" pitchFamily="32" charset="0"/>
              </a:rPr>
              <a:t> </a:t>
            </a:r>
            <a:r>
              <a:rPr lang="cs-CZ" altLang="cs-CZ" dirty="0">
                <a:latin typeface="Calibri" pitchFamily="32" charset="0"/>
              </a:rPr>
              <a:t>a tam, kde má </a:t>
            </a:r>
            <a:r>
              <a:rPr lang="cs-CZ" altLang="cs-CZ" dirty="0" smtClean="0">
                <a:latin typeface="Calibri" pitchFamily="32" charset="0"/>
              </a:rPr>
              <a:t>povinnost mlčenlivosti </a:t>
            </a:r>
            <a:r>
              <a:rPr lang="cs-CZ" altLang="cs-CZ" dirty="0">
                <a:latin typeface="Calibri" pitchFamily="32" charset="0"/>
              </a:rPr>
              <a:t>(§ 55/2,3 </a:t>
            </a:r>
            <a:r>
              <a:rPr lang="cs-CZ" altLang="cs-CZ" dirty="0" smtClean="0">
                <a:latin typeface="Calibri" pitchFamily="32" charset="0"/>
              </a:rPr>
              <a:t>SŘ)</a:t>
            </a:r>
            <a:endParaRPr lang="cs-CZ" altLang="cs-CZ" dirty="0">
              <a:latin typeface="Calibri" pitchFamily="32" charset="0"/>
            </a:endParaRPr>
          </a:p>
          <a:p>
            <a:pPr marL="422275" indent="-457200">
              <a:spcBef>
                <a:spcPts val="500"/>
              </a:spcBef>
              <a:buFont typeface="Calibri" pitchFamily="34" charset="0"/>
              <a:buChar char="‐"/>
              <a:defRPr/>
            </a:pPr>
            <a:r>
              <a:rPr lang="cs-CZ" altLang="cs-CZ" dirty="0" smtClean="0">
                <a:latin typeface="Calibri" pitchFamily="32" charset="0"/>
              </a:rPr>
              <a:t>právo </a:t>
            </a:r>
            <a:r>
              <a:rPr lang="cs-CZ" altLang="cs-CZ" dirty="0">
                <a:latin typeface="Calibri" pitchFamily="32" charset="0"/>
              </a:rPr>
              <a:t>odepřít výpověď, pokud svědkovi nebo osobě blízké vznikne riziko postihu za veřejnoprávní delikt (§ 55/4 </a:t>
            </a:r>
            <a:r>
              <a:rPr lang="cs-CZ" altLang="cs-CZ" dirty="0" smtClean="0">
                <a:latin typeface="Calibri" pitchFamily="32" charset="0"/>
              </a:rPr>
              <a:t>SŘ)</a:t>
            </a:r>
            <a:endParaRPr lang="cs-CZ" altLang="cs-CZ" dirty="0">
              <a:latin typeface="Calibri" pitchFamily="32" charset="0"/>
            </a:endParaRPr>
          </a:p>
          <a:p>
            <a:pPr marL="422275" indent="-457200">
              <a:spcBef>
                <a:spcPts val="500"/>
              </a:spcBef>
              <a:buFont typeface="Calibri" pitchFamily="34" charset="0"/>
              <a:buChar char="‐"/>
              <a:defRPr/>
            </a:pPr>
            <a:r>
              <a:rPr lang="cs-CZ" altLang="cs-CZ" dirty="0" smtClean="0">
                <a:latin typeface="Calibri" pitchFamily="32" charset="0"/>
              </a:rPr>
              <a:t>lživá </a:t>
            </a:r>
            <a:r>
              <a:rPr lang="cs-CZ" altLang="cs-CZ" dirty="0">
                <a:latin typeface="Calibri" pitchFamily="32" charset="0"/>
              </a:rPr>
              <a:t>nebo neúplná výpověď – přestupek dle § </a:t>
            </a:r>
            <a:r>
              <a:rPr lang="cs-CZ" altLang="cs-CZ" dirty="0" smtClean="0">
                <a:latin typeface="Calibri" pitchFamily="32" charset="0"/>
              </a:rPr>
              <a:t>2/2/e) ZNP, pokuta až 20.000 </a:t>
            </a:r>
            <a:br>
              <a:rPr lang="cs-CZ" altLang="cs-CZ" dirty="0" smtClean="0">
                <a:latin typeface="Calibri" pitchFamily="32" charset="0"/>
              </a:rPr>
            </a:br>
            <a:r>
              <a:rPr lang="cs-CZ" altLang="cs-CZ" dirty="0" smtClean="0">
                <a:latin typeface="Calibri" pitchFamily="32" charset="0"/>
              </a:rPr>
              <a:t>(§ 2/4/b) ZNP)</a:t>
            </a:r>
            <a:endParaRPr lang="cs-CZ" altLang="cs-CZ" dirty="0">
              <a:latin typeface="Calibri" pitchFamily="32" charset="0"/>
            </a:endParaRPr>
          </a:p>
          <a:p>
            <a:pPr>
              <a:spcBef>
                <a:spcPts val="500"/>
              </a:spcBef>
              <a:buFont typeface="Arial" charset="0"/>
              <a:buChar char="•"/>
              <a:defRPr/>
            </a:pPr>
            <a:r>
              <a:rPr lang="cs-CZ" altLang="cs-CZ" dirty="0">
                <a:latin typeface="Calibri" pitchFamily="32" charset="0"/>
              </a:rPr>
              <a:t>Poučit o všem v předvolání, nejpozději v rámci protokolu (§ 55/5 </a:t>
            </a:r>
            <a:r>
              <a:rPr lang="cs-CZ" altLang="cs-CZ" dirty="0" smtClean="0">
                <a:latin typeface="Calibri" pitchFamily="32" charset="0"/>
              </a:rPr>
              <a:t>SŘ!)</a:t>
            </a:r>
            <a:endParaRPr lang="cs-CZ" altLang="cs-CZ" dirty="0">
              <a:latin typeface="Calibri" pitchFamily="32" charset="0"/>
            </a:endParaRPr>
          </a:p>
          <a:p>
            <a:r>
              <a:rPr lang="cs-CZ" dirty="0" smtClean="0"/>
              <a:t>Otázka výslechu svědků mimo ústní jednání – dle </a:t>
            </a:r>
            <a:r>
              <a:rPr lang="cs-CZ" altLang="cs-CZ" dirty="0" smtClean="0">
                <a:latin typeface="Calibri" pitchFamily="32" charset="0"/>
              </a:rPr>
              <a:t>2 As 60/2008 – 111, 2 As 70/2010 – 63 nelze, vše musí být v rámci „ústního jednání“ X 5 As 45/2011 – 80: přímá aplikace §§ 49/1 a 51/2 SŘ… Raději postup dle 80/4 (i v případě dožádání – pak obviněnému zdůraznit, že nemusí chodit)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200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Ústní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400600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Obecná úprava - </a:t>
            </a:r>
            <a:r>
              <a:rPr lang="cs-CZ" b="1" dirty="0" smtClean="0"/>
              <a:t>§ 49 SŘ </a:t>
            </a:r>
            <a:r>
              <a:rPr lang="cs-CZ" dirty="0" smtClean="0"/>
              <a:t>(lhůty, neveřejnost/veřejnost), </a:t>
            </a:r>
            <a:r>
              <a:rPr lang="cs-CZ" dirty="0" smtClean="0">
                <a:solidFill>
                  <a:srgbClr val="0000FF"/>
                </a:solidFill>
              </a:rPr>
              <a:t>Speciální úprava - </a:t>
            </a:r>
            <a:r>
              <a:rPr lang="cs-CZ" b="1" dirty="0" smtClean="0">
                <a:solidFill>
                  <a:srgbClr val="0000FF"/>
                </a:solidFill>
              </a:rPr>
              <a:t>§ 80</a:t>
            </a:r>
          </a:p>
          <a:p>
            <a:r>
              <a:rPr lang="cs-CZ" dirty="0" smtClean="0"/>
              <a:t>Nařízení ústního jednání </a:t>
            </a:r>
            <a:r>
              <a:rPr lang="cs-CZ" b="1" dirty="0" smtClean="0"/>
              <a:t>(§ 80) </a:t>
            </a:r>
            <a:r>
              <a:rPr lang="cs-CZ" dirty="0" smtClean="0"/>
              <a:t>zásadně</a:t>
            </a:r>
            <a:r>
              <a:rPr lang="cs-CZ" b="1" dirty="0" smtClean="0"/>
              <a:t> </a:t>
            </a:r>
            <a:r>
              <a:rPr lang="cs-CZ" dirty="0" smtClean="0"/>
              <a:t>fakultativní</a:t>
            </a:r>
          </a:p>
          <a:p>
            <a:r>
              <a:rPr lang="cs-CZ" dirty="0" smtClean="0"/>
              <a:t> </a:t>
            </a:r>
            <a:r>
              <a:rPr lang="cs-CZ" u="sng" dirty="0" smtClean="0"/>
              <a:t>SO ústní jednání </a:t>
            </a:r>
            <a:r>
              <a:rPr lang="cs-CZ" i="1" u="sng" dirty="0" smtClean="0">
                <a:solidFill>
                  <a:srgbClr val="0000FF"/>
                </a:solidFill>
              </a:rPr>
              <a:t>nařídí</a:t>
            </a:r>
            <a:r>
              <a:rPr lang="cs-CZ" dirty="0" smtClean="0"/>
              <a:t>:</a:t>
            </a:r>
          </a:p>
          <a:p>
            <a:pPr>
              <a:buFont typeface="Calibri" pitchFamily="34" charset="0"/>
              <a:buChar char="‐"/>
            </a:pPr>
            <a:r>
              <a:rPr lang="cs-CZ" dirty="0" smtClean="0"/>
              <a:t>je-li to </a:t>
            </a:r>
            <a:r>
              <a:rPr lang="cs-CZ" dirty="0" smtClean="0">
                <a:solidFill>
                  <a:srgbClr val="0000FF"/>
                </a:solidFill>
              </a:rPr>
              <a:t>nezbytné pro zjištění stavu věci </a:t>
            </a:r>
            <a:r>
              <a:rPr lang="cs-CZ" dirty="0" smtClean="0"/>
              <a:t>(nebo ke splnění </a:t>
            </a:r>
            <a:r>
              <a:rPr lang="cs-CZ" dirty="0"/>
              <a:t>účelu řízení - § 49/1 </a:t>
            </a:r>
            <a:r>
              <a:rPr lang="cs-CZ" dirty="0" smtClean="0"/>
              <a:t>SŘ)</a:t>
            </a:r>
          </a:p>
          <a:p>
            <a:pPr>
              <a:buFont typeface="Calibri" pitchFamily="34" charset="0"/>
              <a:buChar char="‐"/>
            </a:pPr>
            <a:r>
              <a:rPr lang="cs-CZ" dirty="0" smtClean="0"/>
              <a:t>je-li obviněným mladistvý</a:t>
            </a:r>
          </a:p>
          <a:p>
            <a:pPr>
              <a:buFont typeface="Calibri" pitchFamily="34" charset="0"/>
              <a:buChar char="‐"/>
            </a:pPr>
            <a:r>
              <a:rPr lang="cs-CZ" dirty="0" smtClean="0"/>
              <a:t>požádá-li obviněný a je to nezbytné k uplatnění jeho práv (třeba předem poučit o právu požádat; zamítne-li SO žádost – </a:t>
            </a:r>
            <a:r>
              <a:rPr lang="cs-CZ" i="1" dirty="0" smtClean="0"/>
              <a:t>usnesením</a:t>
            </a:r>
            <a:r>
              <a:rPr lang="cs-CZ" dirty="0" smtClean="0"/>
              <a:t> oznamovaným obviněnému; </a:t>
            </a:r>
            <a:br>
              <a:rPr lang="cs-CZ" dirty="0" smtClean="0"/>
            </a:br>
            <a:r>
              <a:rPr lang="cs-CZ" dirty="0" smtClean="0"/>
              <a:t>pokud žádá i v odvolacím řízení – formálně správnější zamítnout opět usnesením)</a:t>
            </a:r>
          </a:p>
          <a:p>
            <a:r>
              <a:rPr lang="cs-CZ" u="sng" dirty="0" smtClean="0"/>
              <a:t>SO ústní jednání </a:t>
            </a:r>
            <a:r>
              <a:rPr lang="cs-CZ" i="1" u="sng" dirty="0" smtClean="0">
                <a:solidFill>
                  <a:srgbClr val="0000FF"/>
                </a:solidFill>
              </a:rPr>
              <a:t>může nařídit</a:t>
            </a:r>
            <a:r>
              <a:rPr lang="cs-CZ" dirty="0" smtClean="0"/>
              <a:t>: </a:t>
            </a:r>
          </a:p>
          <a:p>
            <a:pPr>
              <a:buFont typeface="Calibri" pitchFamily="34" charset="0"/>
              <a:buChar char="‐"/>
            </a:pPr>
            <a:r>
              <a:rPr lang="cs-CZ" dirty="0"/>
              <a:t>p</a:t>
            </a:r>
            <a:r>
              <a:rPr lang="cs-CZ" dirty="0" smtClean="0"/>
              <a:t>ožádá-li poškozený a je to třeba k rozhodnutí o jeho nároku </a:t>
            </a:r>
            <a:r>
              <a:rPr lang="cs-CZ" dirty="0"/>
              <a:t>(třeba předem </a:t>
            </a:r>
            <a:r>
              <a:rPr lang="cs-CZ" dirty="0" smtClean="0"/>
              <a:t>poučit </a:t>
            </a:r>
            <a:br>
              <a:rPr lang="cs-CZ" dirty="0" smtClean="0"/>
            </a:br>
            <a:r>
              <a:rPr lang="cs-CZ" dirty="0" smtClean="0"/>
              <a:t>o právu požádat; </a:t>
            </a:r>
            <a:r>
              <a:rPr lang="cs-CZ" dirty="0"/>
              <a:t>zamítne-li SO žádost – </a:t>
            </a:r>
            <a:r>
              <a:rPr lang="cs-CZ" i="1" dirty="0"/>
              <a:t>usnesením</a:t>
            </a:r>
            <a:r>
              <a:rPr lang="cs-CZ" dirty="0"/>
              <a:t> oznamovaným </a:t>
            </a:r>
            <a:r>
              <a:rPr lang="cs-CZ" dirty="0" smtClean="0"/>
              <a:t>poškozenému)</a:t>
            </a:r>
          </a:p>
          <a:p>
            <a:pPr>
              <a:buFont typeface="Calibri" pitchFamily="34" charset="0"/>
              <a:buChar char="‐"/>
            </a:pPr>
            <a:r>
              <a:rPr lang="cs-CZ" dirty="0"/>
              <a:t>e</a:t>
            </a:r>
            <a:r>
              <a:rPr lang="cs-CZ" dirty="0" smtClean="0"/>
              <a:t>ventuálně z jiného důležitého důvodu, než výše uvedeno</a:t>
            </a:r>
            <a:endParaRPr lang="cs-CZ" dirty="0"/>
          </a:p>
          <a:p>
            <a:r>
              <a:rPr lang="cs-CZ" dirty="0" smtClean="0">
                <a:solidFill>
                  <a:srgbClr val="0000FF"/>
                </a:solidFill>
              </a:rPr>
              <a:t>K ústnímu jednání </a:t>
            </a:r>
            <a:r>
              <a:rPr lang="cs-CZ" u="sng" dirty="0" smtClean="0">
                <a:solidFill>
                  <a:srgbClr val="0000FF"/>
                </a:solidFill>
              </a:rPr>
              <a:t>předvolat účastníky </a:t>
            </a:r>
            <a:r>
              <a:rPr lang="cs-CZ" dirty="0" smtClean="0"/>
              <a:t>řízení (obviněný, poškozený, vlastník zabírané věci), </a:t>
            </a:r>
            <a:r>
              <a:rPr lang="cs-CZ" u="sng" dirty="0" smtClean="0"/>
              <a:t>vyrozumět</a:t>
            </a:r>
            <a:r>
              <a:rPr lang="cs-CZ" dirty="0" smtClean="0"/>
              <a:t> osoby/subjekty zúčastněné na řízení (§ 71, § 72)</a:t>
            </a:r>
          </a:p>
          <a:p>
            <a:r>
              <a:rPr lang="cs-CZ" dirty="0" smtClean="0"/>
              <a:t>V </a:t>
            </a:r>
            <a:r>
              <a:rPr lang="cs-CZ" b="1" dirty="0" smtClean="0"/>
              <a:t>nepřítomnosti obviněného </a:t>
            </a:r>
            <a:r>
              <a:rPr lang="cs-CZ" dirty="0" smtClean="0"/>
              <a:t>lze tehdy, pokud 1) řádně předvolán a 2) buď a) souhlasí s ústním jednáním v nepřítomnosti (poučit), nebo b) se na předvolání </a:t>
            </a:r>
            <a:r>
              <a:rPr lang="cs-CZ" i="1" dirty="0" smtClean="0"/>
              <a:t>bez náležité omluvy </a:t>
            </a:r>
            <a:r>
              <a:rPr lang="cs-CZ" dirty="0" smtClean="0"/>
              <a:t>nebo </a:t>
            </a:r>
            <a:r>
              <a:rPr lang="cs-CZ" i="1" dirty="0" smtClean="0"/>
              <a:t>dostatečného důvodu </a:t>
            </a:r>
            <a:r>
              <a:rPr lang="cs-CZ" dirty="0" smtClean="0"/>
              <a:t>nedostaví (poučit)</a:t>
            </a:r>
          </a:p>
          <a:p>
            <a:r>
              <a:rPr lang="cs-CZ" u="sng" dirty="0" smtClean="0"/>
              <a:t>Otázka nezbytnosti </a:t>
            </a:r>
            <a:r>
              <a:rPr lang="cs-CZ" dirty="0" smtClean="0"/>
              <a:t>nařízení ústního jednání pro zjištění stavu věci: pro </a:t>
            </a:r>
            <a:r>
              <a:rPr lang="cs-CZ" dirty="0"/>
              <a:t>oporu </a:t>
            </a:r>
            <a:r>
              <a:rPr lang="cs-CZ" dirty="0" smtClean="0"/>
              <a:t>v případě nenařízení viz </a:t>
            </a:r>
            <a:r>
              <a:rPr lang="cs-CZ" dirty="0"/>
              <a:t>8 As 110/2015 – </a:t>
            </a:r>
            <a:r>
              <a:rPr lang="cs-CZ" dirty="0" smtClean="0"/>
              <a:t>46 (viz mj. bod 22, 23), dále </a:t>
            </a:r>
            <a:r>
              <a:rPr lang="cs-CZ" dirty="0"/>
              <a:t>i 1 As 166/2015 – </a:t>
            </a:r>
            <a:r>
              <a:rPr lang="cs-CZ" dirty="0" smtClean="0"/>
              <a:t>29 </a:t>
            </a:r>
            <a:r>
              <a:rPr lang="cs-CZ" dirty="0"/>
              <a:t>(body 12 – 14), 1 As 277/2015 – </a:t>
            </a:r>
            <a:r>
              <a:rPr lang="cs-CZ" dirty="0" smtClean="0"/>
              <a:t>33 (bod </a:t>
            </a:r>
            <a:r>
              <a:rPr lang="cs-CZ" dirty="0"/>
              <a:t>10 a násl.), či 5 As 122/2015 – </a:t>
            </a:r>
            <a:r>
              <a:rPr lang="cs-CZ" dirty="0" smtClean="0"/>
              <a:t>18, </a:t>
            </a:r>
            <a:r>
              <a:rPr lang="cs-CZ" dirty="0"/>
              <a:t>1 As 7/2016 – </a:t>
            </a:r>
            <a:r>
              <a:rPr lang="cs-CZ" dirty="0" smtClean="0"/>
              <a:t>30, </a:t>
            </a:r>
            <a:br>
              <a:rPr lang="cs-CZ" dirty="0" smtClean="0"/>
            </a:br>
            <a:r>
              <a:rPr lang="cs-CZ" dirty="0" smtClean="0"/>
              <a:t>3 </a:t>
            </a:r>
            <a:r>
              <a:rPr lang="cs-CZ" dirty="0"/>
              <a:t>As 260/2015 – </a:t>
            </a:r>
            <a:r>
              <a:rPr lang="cs-CZ" dirty="0" smtClean="0"/>
              <a:t>58 (X nejednotná judikatura, př. požadavky na </a:t>
            </a:r>
            <a:r>
              <a:rPr lang="cs-CZ" dirty="0" err="1" smtClean="0"/>
              <a:t>vyroz</a:t>
            </a:r>
            <a:r>
              <a:rPr lang="cs-CZ" dirty="0" smtClean="0"/>
              <a:t>. o dokazování…)</a:t>
            </a:r>
          </a:p>
        </p:txBody>
      </p:sp>
    </p:spTree>
    <p:extLst>
      <p:ext uri="{BB962C8B-B14F-4D97-AF65-F5344CB8AC3E}">
        <p14:creationId xmlns:p14="http://schemas.microsoft.com/office/powerpoint/2010/main" val="186539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Omluvy a obstrukce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2" cy="5184576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288"/>
              </a:spcAft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Omluvy na neodkladné služební či soukromé záležitosti stěží mohou mít přednost před záležitostmi úředními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–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2 As 8/2009 – 95;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/>
            </a:r>
            <a:b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ne-přijetí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omluvy – otázka správního uvážení (počet předcházejících omluv, odstup od jednání, hodnověrnost důvodů, důležitost účasti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obviněného…)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Aft>
                <a:spcPts val="288"/>
              </a:spcAft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Včasnost omluvy – jakmile ví o důvodu a jakmile je schopen, lze i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dodatečně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(7 As 9/2009 – 66) </a:t>
            </a:r>
          </a:p>
          <a:p>
            <a:pPr>
              <a:spcAft>
                <a:spcPts val="288"/>
              </a:spcAft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Včasná omluva – jen taková, která zaslána hned po zjištění překážky (6 As 283/2014 – 20), z uznání 1. omluvy nelze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dovozovat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legitimní očekávání, že bude uznávána pořád</a:t>
            </a:r>
          </a:p>
          <a:p>
            <a:pPr>
              <a:spcAft>
                <a:spcPts val="288"/>
              </a:spcAft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Povinnost zajímat se o osud omluvy - 8 As 53/2013 – 37 (a 9 As 90/2012 – 31, 7 As 28/2009 – 99); pokud není nutná účast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obviněného,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stačí advokát, nemůže odkazovat  na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obviněného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Aft>
                <a:spcPts val="288"/>
              </a:spcAft>
              <a:buFont typeface="Arial" charset="0"/>
              <a:buChar char="•"/>
              <a:defRPr/>
            </a:pP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Je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na účastníkovi, aby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se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zajímal, zda omluva přijata (9 As 90/2012 – 31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)</a:t>
            </a:r>
          </a:p>
          <a:p>
            <a:pPr>
              <a:spcAft>
                <a:spcPts val="288"/>
              </a:spcAft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Kdo se omlouvá, musí důvod tvrdit i prokázat; </a:t>
            </a: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omluva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1) musí být včasná (jakmile ví o důvodu, ne až před jednáním), 2) musí odůvodnit (nestačí vágní důvody) a 3) musí doložit důvody, prokázat - 6 As 25/2013 – 23, 6 As 215/2014 –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25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85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Omluvy a obstrukce </a:t>
            </a:r>
            <a:r>
              <a:rPr lang="cs-CZ" dirty="0" smtClean="0"/>
              <a:t>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288"/>
              </a:spcAft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Obecná omluva na poslední chvíli – netřeba složitě ověřovat (4 As 155/2013 – 27); není třeba vyzývat k doplnění důvodů omluvy (6 As 215/2014 – 25)</a:t>
            </a:r>
          </a:p>
          <a:p>
            <a:pPr>
              <a:spcAft>
                <a:spcPts val="288"/>
              </a:spcAft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Nelze vycházet z omluvy, o níž se SO nedozvěděl; lze mailem apod. X spolehlivě (9 As 101/2012 – 60); pokud už uznáno více omluv, lze uplatnit přísnější kritéria</a:t>
            </a:r>
          </a:p>
          <a:p>
            <a:pPr>
              <a:spcAft>
                <a:spcPts val="288"/>
              </a:spcAft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Na opakovanou omluvu přísnější kritéria, přednost úředního jednání před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soukromými a pracovními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důvody (1 As 40/2013 – 34)</a:t>
            </a:r>
          </a:p>
          <a:p>
            <a:pPr>
              <a:spcAft>
                <a:spcPts val="288"/>
              </a:spcAft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Co stačilo poprvé, není nutno uznat opakovaně (7 As 28/2009 – 99), otázka pořadí omluv, obstrukcí...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Neschopenka – ne jakákoliv lékařská zpráva může sloužit k protahování řízení (1 As 55/2012 – 32), jen omezení pohybu, hospitalizace apod. (ne třeba zlomené zápěstí); viz též 1 As 263/2015 – 35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Vyhýbá-li se obviněný ústnímu jednání, lze vyjít z ostatních důkazů (3 As 10/2013 – 32)</a:t>
            </a:r>
          </a:p>
          <a:p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Ústní jednání není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případem,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kdy má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obviněný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něco osobně vykonat, odkaz advokáta na omluvu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obviněného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nelze (4 As 120/2014 – 21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)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13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Omluvy a obstrukce </a:t>
            </a:r>
            <a:r>
              <a:rPr lang="cs-CZ" dirty="0" smtClean="0"/>
              <a:t>III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Omluva advokáta z důvodu výkonu praxe – může pověřit substituta (8 As 107/2013 – 46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), Volba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advokáta těsně před jednáním, který žádá o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odročení, z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důvodu kolize s jinou věcí (3 As 16/2012 – 25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), Kolize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s jinou věcí advokáta, substituce (4 As 78/2013 – 24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), Omluva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substituta,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zajímat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se o osud omluvy (9 As 6/2013 – 26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), Omluva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advokáta z důvodu pracovní neschopnosti, otázka substituce (4 As 112/2015 – 35)</a:t>
            </a:r>
          </a:p>
          <a:p>
            <a:pPr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Obecná omluva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pracovní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neschopností, pak prý horečky.. - ne každá PN omlouvá nedostavení se - 10 As 251/2014 –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53 (vzor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poučení o náležité omluvě – viz bod 11 cit.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rozsudku)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Aft>
                <a:spcPts val="1200"/>
              </a:spcAft>
              <a:defRPr/>
            </a:pPr>
            <a:r>
              <a:rPr lang="cs-CZ" altLang="cs-CZ" u="sng" dirty="0">
                <a:solidFill>
                  <a:srgbClr val="000000"/>
                </a:solidFill>
                <a:latin typeface="Calibri" pitchFamily="32" charset="0"/>
              </a:rPr>
              <a:t>Smyslem práva obviněného na ústní projednání přestupku není vytváření obstrukčního nástroje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, který projednání přestupku brání - 9 As 90/2012 – 31, podobně též 1 As 27/2015 –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24</a:t>
            </a:r>
          </a:p>
          <a:p>
            <a:pPr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Detailnost odůvodnění v reakci na obsáhlá podání – není nutno reagovat na vše - 4 As 106/2015 – 55</a:t>
            </a:r>
          </a:p>
          <a:p>
            <a:pPr>
              <a:defRPr/>
            </a:pP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Vystavění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vlastního uceleného argumentačního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systému stačí,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netřeba vyvracet všechny dílčí námitky -  9 As 63/2015 –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36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Aft>
                <a:spcPts val="288"/>
              </a:spcAft>
              <a:buFont typeface="Arial" charset="0"/>
              <a:buChar char="•"/>
              <a:defRPr/>
            </a:pP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039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Dokazování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Obecná úprava § 51 a násl. SŘ (výslech svědka § 55 SŘ), Zvláštní úprava </a:t>
            </a:r>
            <a:r>
              <a:rPr lang="cs-CZ" b="1" dirty="0" smtClean="0"/>
              <a:t>§ 82</a:t>
            </a:r>
          </a:p>
          <a:p>
            <a:r>
              <a:rPr lang="cs-CZ" b="1" dirty="0" smtClean="0"/>
              <a:t>Výslech obviněného </a:t>
            </a:r>
            <a:r>
              <a:rPr lang="cs-CZ" dirty="0" smtClean="0"/>
              <a:t>– </a:t>
            </a:r>
            <a:r>
              <a:rPr lang="cs-CZ" dirty="0" smtClean="0">
                <a:solidFill>
                  <a:srgbClr val="0000FF"/>
                </a:solidFill>
              </a:rPr>
              <a:t>fakultativní</a:t>
            </a:r>
            <a:r>
              <a:rPr lang="cs-CZ" dirty="0" smtClean="0"/>
              <a:t>; </a:t>
            </a:r>
            <a:r>
              <a:rPr lang="cs-CZ" dirty="0" smtClean="0">
                <a:solidFill>
                  <a:srgbClr val="0000FF"/>
                </a:solidFill>
              </a:rPr>
              <a:t>obligatorní, pokud nezbytný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 uplatnění práv obviněného</a:t>
            </a:r>
          </a:p>
          <a:p>
            <a:r>
              <a:rPr lang="cs-CZ" dirty="0" smtClean="0"/>
              <a:t>Nepřípustnost výslechu – jako u svědka (§ 55/2, 3 SŘ) – </a:t>
            </a:r>
            <a:r>
              <a:rPr lang="cs-CZ" i="1" dirty="0" smtClean="0">
                <a:solidFill>
                  <a:srgbClr val="0000FF"/>
                </a:solidFill>
              </a:rPr>
              <a:t>poučit</a:t>
            </a:r>
          </a:p>
          <a:p>
            <a:r>
              <a:rPr lang="cs-CZ" dirty="0" smtClean="0"/>
              <a:t>Právo nevypovídat (§ 82/2) – </a:t>
            </a:r>
            <a:r>
              <a:rPr lang="cs-CZ" i="1" dirty="0" smtClean="0">
                <a:solidFill>
                  <a:srgbClr val="0000FF"/>
                </a:solidFill>
              </a:rPr>
              <a:t>poučit</a:t>
            </a:r>
            <a:r>
              <a:rPr lang="cs-CZ" dirty="0" smtClean="0"/>
              <a:t>, zákaz nucení k sebeobviňování</a:t>
            </a:r>
          </a:p>
          <a:p>
            <a:r>
              <a:rPr lang="cs-CZ" dirty="0" smtClean="0">
                <a:solidFill>
                  <a:srgbClr val="0000FF"/>
                </a:solidFill>
              </a:rPr>
              <a:t>Práva účastníků – právo klást otázky sobě navzájem, svědkům, znalcům</a:t>
            </a:r>
          </a:p>
          <a:p>
            <a:r>
              <a:rPr lang="cs-CZ" dirty="0" smtClean="0">
                <a:solidFill>
                  <a:srgbClr val="0000FF"/>
                </a:solidFill>
              </a:rPr>
              <a:t>Osoby zúčastněné na řízení </a:t>
            </a:r>
            <a:r>
              <a:rPr lang="cs-CZ" dirty="0" smtClean="0"/>
              <a:t>(rodiče, OSPOD, osoba která dala souhlas) – </a:t>
            </a:r>
            <a:r>
              <a:rPr lang="cs-CZ" dirty="0" smtClean="0">
                <a:solidFill>
                  <a:srgbClr val="0000FF"/>
                </a:solidFill>
              </a:rPr>
              <a:t>právo klást otázky účastníkům, svědkům, znalcům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Tázaný právo neodpovídat (nevypovídat) jako dle § 55/4 SŘ, nesmí být tázán (nesmí odpovídat) jako dle § 55/2,3 SŘ – poučit (raději vše předem v protokolu, příp. už v rámci předvolání, příp. i ad hoc)</a:t>
            </a:r>
          </a:p>
          <a:p>
            <a:r>
              <a:rPr lang="cs-CZ" b="1" dirty="0" smtClean="0"/>
              <a:t>Řízení navazující na kontrolu </a:t>
            </a:r>
            <a:r>
              <a:rPr lang="cs-CZ" dirty="0" smtClean="0"/>
              <a:t>– skutečnosti zjištěné při kontrole mohou být jediným podkladem rozhodnutí o přestupku (§ 81)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355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cs-CZ" dirty="0" smtClean="0"/>
              <a:t>Osobní působnost 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1662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Font typeface="Arial" charset="0"/>
              <a:buChar char="•"/>
            </a:pPr>
            <a:r>
              <a:rPr lang="cs-CZ" altLang="cs-CZ" b="1" dirty="0" smtClean="0">
                <a:solidFill>
                  <a:srgbClr val="000000"/>
                </a:solidFill>
                <a:latin typeface="Calibri" pitchFamily="32" charset="0"/>
              </a:rPr>
              <a:t>(§ 4)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Jako přestupek nelze projednat jednání osoby požívající výsad a imunit dle jiného zákona či mezinárodního práva; s výjimkou členů poslanců a senátorů nelze vykonat správní trest nebo pokračovat ve výkonu, když se někdo takovou osobou po uložení trestu stane</a:t>
            </a:r>
          </a:p>
          <a:p>
            <a:pPr>
              <a:lnSpc>
                <a:spcPct val="120000"/>
              </a:lnSpc>
              <a:spcBef>
                <a:spcPts val="300"/>
              </a:spcBef>
              <a:buFont typeface="Arial" charset="0"/>
              <a:buChar char="•"/>
            </a:pPr>
            <a:r>
              <a:rPr lang="cs-CZ" altLang="cs-CZ" u="sng" dirty="0" smtClean="0">
                <a:solidFill>
                  <a:srgbClr val="000000"/>
                </a:solidFill>
                <a:latin typeface="Calibri" pitchFamily="32" charset="0"/>
              </a:rPr>
              <a:t>Poslanci a senátoři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– právo volby mezi projednáním SO nebo mandátovým a imunitním výborem v disciplinárním řízení (kdykoliv, do vydání </a:t>
            </a:r>
            <a:r>
              <a:rPr lang="cs-CZ" altLang="cs-CZ" dirty="0" err="1" smtClean="0">
                <a:solidFill>
                  <a:srgbClr val="000000"/>
                </a:solidFill>
                <a:latin typeface="Calibri" pitchFamily="32" charset="0"/>
              </a:rPr>
              <a:t>rozh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. o odvolání)</a:t>
            </a:r>
          </a:p>
          <a:p>
            <a:pPr>
              <a:lnSpc>
                <a:spcPct val="120000"/>
              </a:lnSpc>
              <a:spcBef>
                <a:spcPts val="300"/>
              </a:spcBef>
              <a:buFont typeface="Arial" charset="0"/>
              <a:buChar char="•"/>
            </a:pPr>
            <a:r>
              <a:rPr lang="cs-CZ" altLang="cs-CZ" u="sng" dirty="0" smtClean="0">
                <a:solidFill>
                  <a:srgbClr val="000000"/>
                </a:solidFill>
                <a:latin typeface="Calibri" pitchFamily="32" charset="0"/>
              </a:rPr>
              <a:t>Soudci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– projedná rovněž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správní orgán („SO“) X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2 As 134/2011 – 200 (</a:t>
            </a:r>
            <a:r>
              <a:rPr lang="cs-CZ" altLang="cs-CZ" dirty="0">
                <a:solidFill>
                  <a:srgbClr val="0000FF"/>
                </a:solidFill>
                <a:latin typeface="Calibri" pitchFamily="32" charset="0"/>
              </a:rPr>
              <a:t>souvisí-li </a:t>
            </a:r>
            <a:r>
              <a:rPr lang="cs-CZ" altLang="cs-CZ" dirty="0" smtClean="0">
                <a:solidFill>
                  <a:srgbClr val="0000FF"/>
                </a:solidFill>
                <a:latin typeface="Calibri" pitchFamily="32" charset="0"/>
              </a:rPr>
              <a:t>deliktní jednání </a:t>
            </a:r>
            <a:r>
              <a:rPr lang="cs-CZ" altLang="cs-CZ" dirty="0">
                <a:solidFill>
                  <a:srgbClr val="0000FF"/>
                </a:solidFill>
                <a:latin typeface="Calibri" pitchFamily="32" charset="0"/>
              </a:rPr>
              <a:t>s výkonem </a:t>
            </a:r>
            <a:r>
              <a:rPr lang="cs-CZ" altLang="cs-CZ" dirty="0" err="1">
                <a:solidFill>
                  <a:srgbClr val="0000FF"/>
                </a:solidFill>
                <a:latin typeface="Calibri" pitchFamily="32" charset="0"/>
              </a:rPr>
              <a:t>fce</a:t>
            </a:r>
            <a:r>
              <a:rPr lang="cs-CZ" altLang="cs-CZ" dirty="0">
                <a:solidFill>
                  <a:srgbClr val="0000FF"/>
                </a:solidFill>
                <a:latin typeface="Calibri" pitchFamily="32" charset="0"/>
              </a:rPr>
              <a:t>, tak </a:t>
            </a:r>
            <a:r>
              <a:rPr lang="cs-CZ" altLang="cs-CZ" dirty="0" smtClean="0">
                <a:solidFill>
                  <a:srgbClr val="0000FF"/>
                </a:solidFill>
                <a:latin typeface="Calibri" pitchFamily="32" charset="0"/>
              </a:rPr>
              <a:t>jde o </a:t>
            </a:r>
            <a:r>
              <a:rPr lang="cs-CZ" altLang="cs-CZ" i="1" dirty="0" smtClean="0">
                <a:solidFill>
                  <a:srgbClr val="0000FF"/>
                </a:solidFill>
                <a:latin typeface="Calibri" pitchFamily="32" charset="0"/>
              </a:rPr>
              <a:t>kárný </a:t>
            </a:r>
            <a:r>
              <a:rPr lang="cs-CZ" altLang="cs-CZ" i="1" dirty="0">
                <a:solidFill>
                  <a:srgbClr val="0000FF"/>
                </a:solidFill>
                <a:latin typeface="Calibri" pitchFamily="32" charset="0"/>
              </a:rPr>
              <a:t>delikt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); </a:t>
            </a:r>
            <a:r>
              <a:rPr lang="cs-CZ" altLang="cs-CZ" dirty="0" smtClean="0">
                <a:solidFill>
                  <a:srgbClr val="0000FF"/>
                </a:solidFill>
                <a:latin typeface="Calibri" pitchFamily="32" charset="0"/>
              </a:rPr>
              <a:t>otázka </a:t>
            </a:r>
            <a:r>
              <a:rPr lang="cs-CZ" altLang="cs-CZ" dirty="0" err="1" smtClean="0">
                <a:solidFill>
                  <a:srgbClr val="0000FF"/>
                </a:solidFill>
                <a:latin typeface="Calibri" pitchFamily="32" charset="0"/>
              </a:rPr>
              <a:t>zobecnitelnosti</a:t>
            </a:r>
            <a:r>
              <a:rPr lang="cs-CZ" altLang="cs-CZ" dirty="0" smtClean="0">
                <a:solidFill>
                  <a:srgbClr val="0000FF"/>
                </a:solidFill>
                <a:latin typeface="Calibri" pitchFamily="32" charset="0"/>
              </a:rPr>
              <a:t>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na další obdobné případy, kde také možný kárný postih (úřední osoby ve státní službě, advokáti, lékaři…)?!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lnSpc>
                <a:spcPct val="120000"/>
              </a:lnSpc>
              <a:spcBef>
                <a:spcPts val="300"/>
              </a:spcBef>
              <a:buFont typeface="Arial" charset="0"/>
              <a:buChar char="•"/>
            </a:pPr>
            <a:r>
              <a:rPr lang="cs-CZ" altLang="cs-CZ" dirty="0">
                <a:latin typeface="Calibri" pitchFamily="32" charset="0"/>
              </a:rPr>
              <a:t>Příslušníci </a:t>
            </a:r>
            <a:r>
              <a:rPr lang="cs-CZ" altLang="cs-CZ" dirty="0" err="1" smtClean="0">
                <a:latin typeface="Calibri" pitchFamily="32" charset="0"/>
              </a:rPr>
              <a:t>bezp</a:t>
            </a:r>
            <a:r>
              <a:rPr lang="cs-CZ" altLang="cs-CZ" dirty="0" smtClean="0">
                <a:latin typeface="Calibri" pitchFamily="32" charset="0"/>
              </a:rPr>
              <a:t>. sborů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(policie, celníci, hasiči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,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bachaři, BIS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…), vojáci a vězni /vazba /  detence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– projedná se jako správní disciplinární delikt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dle </a:t>
            </a:r>
            <a:r>
              <a:rPr lang="cs-CZ" altLang="cs-CZ" dirty="0" err="1">
                <a:solidFill>
                  <a:srgbClr val="000000"/>
                </a:solidFill>
                <a:latin typeface="Calibri" pitchFamily="32" charset="0"/>
              </a:rPr>
              <a:t>zvl.předpisů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X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projedná SO,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když přestanou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být před rozhodnutím v 1. stupni; </a:t>
            </a:r>
            <a:r>
              <a:rPr lang="cs-CZ" altLang="cs-CZ" u="sng" dirty="0" smtClean="0">
                <a:solidFill>
                  <a:srgbClr val="0000FF"/>
                </a:solidFill>
                <a:latin typeface="Calibri" pitchFamily="32" charset="0"/>
              </a:rPr>
              <a:t>bezpečnostní sbory a vojáci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: </a:t>
            </a:r>
            <a:r>
              <a:rPr lang="cs-CZ" altLang="cs-CZ" dirty="0" smtClean="0">
                <a:solidFill>
                  <a:srgbClr val="0000FF"/>
                </a:solidFill>
                <a:latin typeface="Calibri" pitchFamily="32" charset="0"/>
              </a:rPr>
              <a:t>pokud nezjištěna příslušnost do rozhodnutí v 1. stupni, </a:t>
            </a:r>
            <a:r>
              <a:rPr lang="cs-CZ" altLang="cs-CZ" i="1" dirty="0" smtClean="0">
                <a:solidFill>
                  <a:srgbClr val="0000FF"/>
                </a:solidFill>
                <a:latin typeface="Calibri" pitchFamily="32" charset="0"/>
              </a:rPr>
              <a:t>zůstává rozhodnutí v platnosti </a:t>
            </a:r>
            <a:r>
              <a:rPr lang="cs-CZ" altLang="cs-CZ" dirty="0" smtClean="0">
                <a:latin typeface="Calibri" pitchFamily="32" charset="0"/>
              </a:rPr>
              <a:t>(včetně příkazu na místě);  zjištěna-li příslušnost později – </a:t>
            </a:r>
            <a:r>
              <a:rPr lang="cs-CZ" altLang="cs-CZ" dirty="0" smtClean="0">
                <a:solidFill>
                  <a:srgbClr val="0033CC"/>
                </a:solidFill>
                <a:latin typeface="Calibri" pitchFamily="32" charset="0"/>
              </a:rPr>
              <a:t>vyrozumět</a:t>
            </a:r>
            <a:r>
              <a:rPr lang="cs-CZ" altLang="cs-CZ" dirty="0" smtClean="0">
                <a:latin typeface="Calibri" pitchFamily="32" charset="0"/>
              </a:rPr>
              <a:t> služebního funkcionáře / orgán</a:t>
            </a:r>
          </a:p>
          <a:p>
            <a:pPr>
              <a:lnSpc>
                <a:spcPct val="120000"/>
              </a:lnSpc>
              <a:spcBef>
                <a:spcPts val="300"/>
              </a:spcBef>
              <a:buFont typeface="Arial" charset="0"/>
              <a:buChar char="•"/>
            </a:pPr>
            <a:r>
              <a:rPr lang="cs-CZ" altLang="cs-CZ" dirty="0" smtClean="0">
                <a:latin typeface="Calibri" pitchFamily="32" charset="0"/>
              </a:rPr>
              <a:t>Zatajení služebního poměru – kázeňský přestupek (oznamovat)</a:t>
            </a:r>
          </a:p>
        </p:txBody>
      </p:sp>
    </p:spTree>
    <p:extLst>
      <p:ext uri="{BB962C8B-B14F-4D97-AF65-F5344CB8AC3E}">
        <p14:creationId xmlns:p14="http://schemas.microsoft.com/office/powerpoint/2010/main" val="74770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Dokazování a podklady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69160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450"/>
              </a:spcBef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Skutečnosti známé z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úřední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činnosti nebo notoriety (nedokazuje se X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/>
            </a:r>
            <a:b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u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poznatků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z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úřední činnosti uvést konkrétní </a:t>
            </a:r>
            <a:r>
              <a:rPr lang="cs-CZ" altLang="cs-CZ" u="sng" dirty="0">
                <a:solidFill>
                  <a:srgbClr val="000000"/>
                </a:solidFill>
                <a:latin typeface="Calibri" pitchFamily="32" charset="0"/>
              </a:rPr>
              <a:t>č.j.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; u internetu vytisknout nebo uložit na nosič s datem stažení a účastníkovi umožnit seznámení s podkladem) </a:t>
            </a:r>
          </a:p>
          <a:p>
            <a:pPr>
              <a:spcBef>
                <a:spcPts val="450"/>
              </a:spcBef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Podklady od účastníků, stanoviska/vyjádření jiných SO, výpovědi účastníků, důkazy provedené v řízení, další podklady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shromážděné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ve spisu, pokud 36/3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SŘ;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vše co zákonné</a:t>
            </a:r>
          </a:p>
          <a:p>
            <a:pPr>
              <a:spcBef>
                <a:spcPts val="450"/>
              </a:spcBef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Důkazy: povinnost zjišťovat vše ve prospěch i neprospěch X volné hodnocení důkazů (X vše v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rozhodnutí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odůvodnit)</a:t>
            </a:r>
          </a:p>
          <a:p>
            <a:pPr marL="315913">
              <a:spcBef>
                <a:spcPts val="450"/>
              </a:spcBef>
              <a:buNone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- </a:t>
            </a:r>
            <a:r>
              <a:rPr lang="cs-CZ" altLang="cs-CZ" i="1" dirty="0">
                <a:solidFill>
                  <a:srgbClr val="000000"/>
                </a:solidFill>
                <a:latin typeface="Calibri" pitchFamily="32" charset="0"/>
              </a:rPr>
              <a:t>svědecká výpověď</a:t>
            </a:r>
          </a:p>
          <a:p>
            <a:pPr marL="315913">
              <a:spcBef>
                <a:spcPts val="450"/>
              </a:spcBef>
              <a:buNone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- </a:t>
            </a:r>
            <a:r>
              <a:rPr lang="cs-CZ" altLang="cs-CZ" i="1" dirty="0">
                <a:solidFill>
                  <a:srgbClr val="000000"/>
                </a:solidFill>
                <a:latin typeface="Calibri" pitchFamily="32" charset="0"/>
              </a:rPr>
              <a:t>důkaz listinou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(záznam/protokol – „čtena listina“ – Závěr č.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72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X hlavně, že se mohl seznámit - 9 As 100/2014 – 25) </a:t>
            </a:r>
          </a:p>
          <a:p>
            <a:pPr marL="315913">
              <a:spcBef>
                <a:spcPts val="450"/>
              </a:spcBef>
              <a:buNone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- </a:t>
            </a:r>
            <a:r>
              <a:rPr lang="cs-CZ" altLang="cs-CZ" i="1" dirty="0">
                <a:solidFill>
                  <a:srgbClr val="000000"/>
                </a:solidFill>
                <a:latin typeface="Calibri" pitchFamily="32" charset="0"/>
              </a:rPr>
              <a:t>důkaz ohledáním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(usnesení; „místní šetření“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SŘ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nezná X nedostatek formy tolik nevadí, byla-li možnost účasti účastníka u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úkonu – samostatně i třeba jako pokračování ústního jednání – předvolání/vyrozumění)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 marL="315913">
              <a:spcBef>
                <a:spcPts val="450"/>
              </a:spcBef>
              <a:buNone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- </a:t>
            </a:r>
            <a:r>
              <a:rPr lang="cs-CZ" altLang="cs-CZ" i="1" dirty="0">
                <a:solidFill>
                  <a:srgbClr val="000000"/>
                </a:solidFill>
                <a:latin typeface="Calibri" pitchFamily="32" charset="0"/>
              </a:rPr>
              <a:t>znalecký posudek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(ustanovení znalce, příp. výslech znalce…)</a:t>
            </a:r>
          </a:p>
          <a:p>
            <a:pPr marL="315913">
              <a:spcBef>
                <a:spcPts val="450"/>
              </a:spcBef>
              <a:buNone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- další: foto, mapy, kresby, soukromé nahrávky; rekonstrukce; konfrontace, viz dále</a:t>
            </a:r>
          </a:p>
          <a:p>
            <a:pPr marL="315913">
              <a:spcBef>
                <a:spcPts val="450"/>
              </a:spcBef>
              <a:buNone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Třeba dodržovat práva obviněného (</a:t>
            </a:r>
            <a:r>
              <a:rPr lang="cs-CZ" altLang="cs-CZ" u="sng" dirty="0">
                <a:solidFill>
                  <a:srgbClr val="000000"/>
                </a:solidFill>
                <a:latin typeface="Calibri" pitchFamily="32" charset="0"/>
              </a:rPr>
              <a:t>vědět o úkonu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– § 4/3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SŘ,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možnost seznámit se,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hlavně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36/3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SŘ,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vyjádřit se, navrhovat další důkazy, klást otázky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…)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18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Zvláštní způsoby dokazování</a:t>
            </a:r>
            <a:br>
              <a:rPr lang="cs-CZ" dirty="0"/>
            </a:br>
            <a:r>
              <a:rPr lang="cs-CZ" dirty="0"/>
              <a:t>(internet, nahrávky, </a:t>
            </a:r>
            <a:r>
              <a:rPr lang="cs-CZ" dirty="0" err="1"/>
              <a:t>sms</a:t>
            </a:r>
            <a:r>
              <a:rPr lang="cs-CZ" dirty="0"/>
              <a:t>...)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62500" lnSpcReduction="20000"/>
          </a:bodyPr>
          <a:lstStyle/>
          <a:p>
            <a:pPr>
              <a:buFont typeface="Arial" charset="0"/>
              <a:buChar char="•"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Podklady z internetu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– třeba zálohovat (tisk, </a:t>
            </a:r>
            <a:r>
              <a:rPr lang="cs-CZ" altLang="cs-CZ" dirty="0" err="1">
                <a:solidFill>
                  <a:srgbClr val="000000"/>
                </a:solidFill>
                <a:latin typeface="Calibri" pitchFamily="32" charset="0"/>
              </a:rPr>
              <a:t>printscreen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, uložení na CD), s datem pořízení (1 As 33/2011 – 58); obsah internet. stránek není skutečností obecně známou, dokazuje se (1 As 30/2009 – 70); </a:t>
            </a:r>
          </a:p>
          <a:p>
            <a:pPr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FB, diskuze, maily; SMS – kopie, přepis do ÚZ...; telefonáty</a:t>
            </a:r>
          </a:p>
          <a:p>
            <a:pPr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Google </a:t>
            </a:r>
            <a:r>
              <a:rPr lang="cs-CZ" altLang="cs-CZ" dirty="0" err="1">
                <a:solidFill>
                  <a:srgbClr val="000000"/>
                </a:solidFill>
                <a:latin typeface="Calibri" pitchFamily="32" charset="0"/>
              </a:rPr>
              <a:t>maps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, </a:t>
            </a:r>
            <a:r>
              <a:rPr lang="cs-CZ" altLang="cs-CZ" dirty="0" err="1">
                <a:solidFill>
                  <a:srgbClr val="000000"/>
                </a:solidFill>
                <a:latin typeface="Calibri" pitchFamily="32" charset="0"/>
              </a:rPr>
              <a:t>Streetview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– užití map jako jeden z důkazů v pořádku (9 As 128/2013 – 45, 7 As 129/2013 – 27) </a:t>
            </a:r>
          </a:p>
          <a:p>
            <a:pPr>
              <a:buFont typeface="Arial" charset="0"/>
              <a:buChar char="•"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Kamerové systémy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– neohlášení ÚOOÚ nečiní záznam nepoužitelný (2 As 45/2010 – 68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); </a:t>
            </a:r>
            <a:r>
              <a:rPr lang="cs-CZ" altLang="cs-CZ" i="1" dirty="0" smtClean="0">
                <a:solidFill>
                  <a:srgbClr val="0000FF"/>
                </a:solidFill>
                <a:latin typeface="Calibri" pitchFamily="32" charset="0"/>
              </a:rPr>
              <a:t>od 25.5.2018 netřeba ohlášení (GDPR…) </a:t>
            </a:r>
            <a:r>
              <a:rPr lang="cs-CZ" altLang="cs-CZ" dirty="0" smtClean="0">
                <a:solidFill>
                  <a:srgbClr val="0000FF"/>
                </a:solidFill>
                <a:latin typeface="Calibri" pitchFamily="32" charset="0"/>
              </a:rPr>
              <a:t>X povinnost vést záznam o činnostech zpracování (+ ochránit, mazat, regulovat přístup atd.)</a:t>
            </a:r>
            <a:endParaRPr lang="cs-CZ" altLang="cs-CZ" dirty="0">
              <a:solidFill>
                <a:srgbClr val="0000FF"/>
              </a:solidFill>
              <a:latin typeface="Calibri" pitchFamily="32" charset="0"/>
            </a:endParaRPr>
          </a:p>
          <a:p>
            <a:pPr>
              <a:buFont typeface="Arial" charset="0"/>
              <a:buChar char="•"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Skryté nahrávky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– státní orgán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nesmí, nemá-li povoleno zákonem </a:t>
            </a:r>
            <a:b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X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občan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může v zásadě vždy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, jeho nahrávka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zásadně použitelná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(viz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též prestupky.blogspot.cz a § 88 NOZ)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buFont typeface="Arial" charset="0"/>
              <a:buChar char="•"/>
            </a:pPr>
            <a:r>
              <a:rPr lang="cs-CZ" altLang="cs-CZ" b="1" dirty="0">
                <a:solidFill>
                  <a:srgbClr val="0000FF"/>
                </a:solidFill>
                <a:latin typeface="Calibri" pitchFamily="32" charset="0"/>
              </a:rPr>
              <a:t>§ 88 NOZ </a:t>
            </a:r>
            <a:r>
              <a:rPr lang="cs-CZ" altLang="cs-CZ" dirty="0">
                <a:solidFill>
                  <a:srgbClr val="0000FF"/>
                </a:solidFill>
                <a:latin typeface="Calibri" pitchFamily="32" charset="0"/>
              </a:rPr>
              <a:t>– k pořizování záznamů netřeba souhlasu, pokud pořízeno či použito k výkonu nebo ochraně jiných práv nebo právem chráněných zájmů jiných osob; licence; přiměřenost</a:t>
            </a:r>
          </a:p>
          <a:p>
            <a:pPr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Stačí (mít možnost) se seznámit (netřeba důkaz listinou) - 9 As 100/2014 – 25 (mail jako podklad), 4 As 2/2014 – 26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065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Zvláštní způsoby dokazování</a:t>
            </a:r>
            <a:br>
              <a:rPr lang="cs-CZ" dirty="0"/>
            </a:br>
            <a:r>
              <a:rPr lang="cs-CZ" dirty="0"/>
              <a:t>(trestní spisy, úřední záznamy)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96278"/>
            <a:ext cx="8229600" cy="4429885"/>
          </a:xfrm>
        </p:spPr>
        <p:txBody>
          <a:bodyPr>
            <a:normAutofit fontScale="70000" lnSpcReduction="20000"/>
          </a:bodyPr>
          <a:lstStyle/>
          <a:p>
            <a:pPr>
              <a:buFont typeface="Arial" charset="0"/>
              <a:buChar char="•"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Důkazy z trestního spisu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zásadně použitelné, viz 1 As 168/2014 – 27, 1 As 97/2014 – 39; 1 </a:t>
            </a:r>
            <a:r>
              <a:rPr lang="cs-CZ" altLang="cs-CZ" dirty="0" err="1">
                <a:solidFill>
                  <a:srgbClr val="000000"/>
                </a:solidFill>
                <a:latin typeface="Calibri" pitchFamily="32" charset="0"/>
              </a:rPr>
              <a:t>Afs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19/2009 – 57</a:t>
            </a:r>
          </a:p>
          <a:p>
            <a:pPr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Výslechy svědků na uvážení (pokud žádá účastník a nejde jen o obstrukci – lze odstranit rozpory ve výpovědích, zjistit něco nového) X opatrně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(obviněný má mj. právo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klást otázky svědkům...)</a:t>
            </a:r>
          </a:p>
          <a:p>
            <a:pPr>
              <a:buFont typeface="Arial" charset="0"/>
              <a:buChar char="•"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Úřední záznamy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– zásadně podkladem pro zahájení řízení, podpůrný charakter, nemohou nahrazovat výpověď (1 As 34/2010 – 73), nelze číst místo výpovědi svědka</a:t>
            </a:r>
          </a:p>
          <a:p>
            <a:pPr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X lze použít, nelze-li provést výslech (2 As 67/2011 – 89) nebo podpůrně, pro porovnání výpovědi (1 As 34/2010 – 73) </a:t>
            </a:r>
          </a:p>
          <a:p>
            <a:pPr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Netřeba provádět výslech, pokud by nic nového nepřinesl nebo záznam obsahuje neopakovatelné úkony, nebo ve spise jasný důkaz o spáchání přestupku (10 As 25/2014 – 48)</a:t>
            </a:r>
          </a:p>
          <a:p>
            <a:pPr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Vývoj judikatury: 8 As 152/2014 – 30, 10 As 25/2014 – 48</a:t>
            </a:r>
          </a:p>
        </p:txBody>
      </p:sp>
    </p:spTree>
    <p:extLst>
      <p:ext uri="{BB962C8B-B14F-4D97-AF65-F5344CB8AC3E}">
        <p14:creationId xmlns:p14="http://schemas.microsoft.com/office/powerpoint/2010/main" val="65727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Zvláštní způsoby dokazování</a:t>
            </a:r>
            <a:br>
              <a:rPr lang="cs-CZ" dirty="0"/>
            </a:br>
            <a:r>
              <a:rPr lang="cs-CZ" dirty="0"/>
              <a:t>(prostředky trestního procesu)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 fontScale="70000" lnSpcReduction="20000"/>
          </a:bodyPr>
          <a:lstStyle/>
          <a:p>
            <a:pPr>
              <a:buFont typeface="Arial" charset="0"/>
              <a:buChar char="•"/>
            </a:pPr>
            <a:r>
              <a:rPr lang="cs-CZ" altLang="cs-CZ" i="1" dirty="0">
                <a:solidFill>
                  <a:srgbClr val="000000"/>
                </a:solidFill>
                <a:latin typeface="Calibri" pitchFamily="32" charset="0"/>
              </a:rPr>
              <a:t>Rekonstrukce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: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SŘ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neupravuje, nejblíže ohledání (co lze vidět, jaké podmínky na místě)</a:t>
            </a:r>
          </a:p>
          <a:p>
            <a:pPr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Není nijak vyloučeno (viz § 50, §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51 SŘ)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Vyšetřovací pokus (§ 104c TŘ), Rekonstrukce (§ 104d TŘ)</a:t>
            </a:r>
          </a:p>
          <a:p>
            <a:pPr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Zjišťování průběhu, co bylo možné či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ne (lze jako pokračování ústního jednání);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„mini-rekonstrukce“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(„ukažte zde při jednání…“),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samostatný úkon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– informovat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o úkonu, poučení obvyklé (svědek, účastník)</a:t>
            </a:r>
          </a:p>
          <a:p>
            <a:pPr>
              <a:buFont typeface="Arial" charset="0"/>
              <a:buChar char="•"/>
            </a:pPr>
            <a:r>
              <a:rPr lang="cs-CZ" altLang="cs-CZ" i="1" dirty="0">
                <a:solidFill>
                  <a:srgbClr val="000000"/>
                </a:solidFill>
                <a:latin typeface="Calibri" pitchFamily="32" charset="0"/>
              </a:rPr>
              <a:t>Konfrontace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: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SŘ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neupravuje, zvláštní forma výslechu</a:t>
            </a:r>
          </a:p>
          <a:p>
            <a:pPr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Lze až po provedení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výslechu (ne předtím),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pokud výpověď obviněného a svědka nebo svědků navzájem vykazují závažné rozpory</a:t>
            </a:r>
          </a:p>
          <a:p>
            <a:pPr>
              <a:buFont typeface="Arial" charset="0"/>
              <a:buChar char="•"/>
            </a:pPr>
            <a:r>
              <a:rPr lang="cs-CZ" altLang="cs-CZ" i="1" dirty="0" err="1">
                <a:solidFill>
                  <a:srgbClr val="000000"/>
                </a:solidFill>
                <a:latin typeface="Calibri" pitchFamily="32" charset="0"/>
              </a:rPr>
              <a:t>Rekognice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– osoby (nesmí vidět předtím,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zařadit mezi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jiné osoby), fotky (aspoň 3 další) (§ 104b TŘ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)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36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Zvláštní způsoby dokazování</a:t>
            </a:r>
            <a:br>
              <a:rPr lang="cs-CZ" dirty="0"/>
            </a:br>
            <a:r>
              <a:rPr lang="cs-CZ" dirty="0"/>
              <a:t>(výslechy dětí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4896544"/>
          </a:xfrm>
        </p:spPr>
        <p:txBody>
          <a:bodyPr>
            <a:normAutofit fontScale="70000" lnSpcReduction="20000"/>
          </a:bodyPr>
          <a:lstStyle/>
          <a:p>
            <a:pPr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Ohled na věk a rozumovou vyspělost, jen výjimečně</a:t>
            </a:r>
          </a:p>
          <a:p>
            <a:pPr>
              <a:buFont typeface="Arial" charset="0"/>
              <a:buChar char="•"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Čl. 3/1 Úmluvy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o právech dítěte (č. 104/1991 Sb.): </a:t>
            </a:r>
            <a:r>
              <a:rPr lang="cs-CZ" altLang="cs-CZ" u="sng" dirty="0">
                <a:solidFill>
                  <a:srgbClr val="000000"/>
                </a:solidFill>
                <a:latin typeface="Calibri" pitchFamily="32" charset="0"/>
              </a:rPr>
              <a:t>Zájem dítěte musí být předním hlediskem při jakékoli činnosti týkající se dětí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(…), dopadá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/>
            </a:r>
            <a:b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i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na správní orgány</a:t>
            </a:r>
          </a:p>
          <a:p>
            <a:pPr>
              <a:buFont typeface="Arial" charset="0"/>
              <a:buChar char="•"/>
            </a:pPr>
            <a:r>
              <a:rPr lang="cs-CZ" altLang="cs-CZ" b="1" dirty="0">
                <a:solidFill>
                  <a:srgbClr val="0000FF"/>
                </a:solidFill>
                <a:latin typeface="Calibri" pitchFamily="32" charset="0"/>
              </a:rPr>
              <a:t>§ 29/4 </a:t>
            </a:r>
            <a:r>
              <a:rPr lang="cs-CZ" altLang="cs-CZ" b="1" dirty="0" smtClean="0">
                <a:solidFill>
                  <a:srgbClr val="0000FF"/>
                </a:solidFill>
                <a:latin typeface="Calibri" pitchFamily="32" charset="0"/>
              </a:rPr>
              <a:t>SŘ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- dítě jako účastník – výslech přímo, </a:t>
            </a:r>
            <a:r>
              <a:rPr lang="cs-CZ" altLang="cs-CZ" dirty="0" err="1">
                <a:solidFill>
                  <a:srgbClr val="000000"/>
                </a:solidFill>
                <a:latin typeface="Calibri" pitchFamily="32" charset="0"/>
              </a:rPr>
              <a:t>OSPODem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nebo za přítomnosti OSPOD; vyžaduje-li to zájem dítěte, lze i bez přítomnosti rodičů – </a:t>
            </a:r>
            <a:r>
              <a:rPr lang="cs-CZ" altLang="cs-CZ" i="1" dirty="0">
                <a:solidFill>
                  <a:srgbClr val="000000"/>
                </a:solidFill>
                <a:latin typeface="Calibri" pitchFamily="32" charset="0"/>
              </a:rPr>
              <a:t>u </a:t>
            </a:r>
            <a:r>
              <a:rPr lang="cs-CZ" altLang="cs-CZ" i="1" dirty="0" smtClean="0">
                <a:solidFill>
                  <a:srgbClr val="000000"/>
                </a:solidFill>
                <a:latin typeface="Calibri" pitchFamily="32" charset="0"/>
              </a:rPr>
              <a:t>dítěte-svědka </a:t>
            </a:r>
            <a:r>
              <a:rPr lang="cs-CZ" altLang="cs-CZ" i="1" dirty="0">
                <a:solidFill>
                  <a:srgbClr val="0000FF"/>
                </a:solidFill>
                <a:latin typeface="Calibri" pitchFamily="32" charset="0"/>
              </a:rPr>
              <a:t>per </a:t>
            </a:r>
            <a:r>
              <a:rPr lang="cs-CZ" altLang="cs-CZ" i="1" dirty="0" err="1" smtClean="0">
                <a:solidFill>
                  <a:srgbClr val="0000FF"/>
                </a:solidFill>
                <a:latin typeface="Calibri" pitchFamily="32" charset="0"/>
              </a:rPr>
              <a:t>analogiam</a:t>
            </a:r>
            <a:r>
              <a:rPr lang="cs-CZ" altLang="cs-CZ" i="1" dirty="0" smtClean="0">
                <a:solidFill>
                  <a:srgbClr val="0000FF"/>
                </a:solidFill>
                <a:latin typeface="Calibri" pitchFamily="32" charset="0"/>
              </a:rPr>
              <a:t>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(v procesu analogie přípustná)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§ 102 TŘ: Je-li svědkem dítě a riziko nepříznivého ovlivnění duševního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/>
            </a:r>
            <a:b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a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mravního vývoje, zvlášť šetrně (+ OSPOD, psycholog apod.);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/>
            </a:r>
            <a:b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pokud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proti rodičům,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jejich přítomnost vyloučena 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buFont typeface="Arial" charset="0"/>
              <a:buChar char="•"/>
            </a:pP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Zákon č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. 359/1999 Sb. o SPOD: ohrožené děti v § 6/e) oběť t.č., g) násilí mezi rodiči nebo dalšími osobami; § 8/2 – lze vyjádření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i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bez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přítomnosti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rodičů, neohrozit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citový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a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psychický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vývoj</a:t>
            </a:r>
          </a:p>
          <a:p>
            <a:pPr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Zejména </a:t>
            </a:r>
            <a:r>
              <a:rPr lang="cs-CZ" altLang="cs-CZ" dirty="0">
                <a:solidFill>
                  <a:srgbClr val="0000FF"/>
                </a:solidFill>
                <a:latin typeface="Calibri" pitchFamily="32" charset="0"/>
              </a:rPr>
              <a:t>u mladších dětí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nebo rizika manipulace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ze strany rodičů – </a:t>
            </a:r>
            <a:r>
              <a:rPr lang="cs-CZ" altLang="cs-CZ" dirty="0" smtClean="0">
                <a:solidFill>
                  <a:srgbClr val="0000FF"/>
                </a:solidFill>
                <a:latin typeface="Calibri" pitchFamily="32" charset="0"/>
              </a:rPr>
              <a:t>NE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, předem odmítnout </a:t>
            </a:r>
            <a:r>
              <a:rPr lang="cs-CZ" altLang="cs-CZ" i="1" dirty="0" smtClean="0">
                <a:solidFill>
                  <a:srgbClr val="000000"/>
                </a:solidFill>
                <a:latin typeface="Calibri" pitchFamily="32" charset="0"/>
              </a:rPr>
              <a:t>(v rozporu se zájmy dítěte, které stojí výše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, než zájem na prokázání přestupku / bagatelní kriminality</a:t>
            </a:r>
            <a:r>
              <a:rPr lang="cs-CZ" altLang="cs-CZ" i="1" dirty="0" smtClean="0">
                <a:solidFill>
                  <a:srgbClr val="000000"/>
                </a:solidFill>
                <a:latin typeface="Calibri" pitchFamily="32" charset="0"/>
              </a:rPr>
              <a:t>)</a:t>
            </a:r>
            <a:endParaRPr lang="cs-CZ" altLang="cs-CZ" i="1" dirty="0">
              <a:solidFill>
                <a:srgbClr val="000000"/>
              </a:solidFill>
              <a:latin typeface="Calibri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92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Dokazování – vedení výslechu, věrohodnost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4824536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288"/>
              </a:spcAft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Souvisle vylíčit vše, co ví o předmětu výslechu, poté kladení dotazů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/>
            </a:r>
            <a:b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(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1 As 34/2010 – 73), pokud možno přesně zaznamenat, zejména jde-li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/>
            </a:r>
            <a:b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o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věrohodnost a porovnávání</a:t>
            </a:r>
          </a:p>
          <a:p>
            <a:pPr>
              <a:spcAft>
                <a:spcPts val="288"/>
              </a:spcAft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X neexistuje závazný návod, individuální otázka</a:t>
            </a:r>
          </a:p>
          <a:p>
            <a:pPr>
              <a:spcAft>
                <a:spcPts val="288"/>
              </a:spcAft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Otázka procesního postavení, vztahu k jiným osobám, zájem na věci; soulad s ostatními důkazy, pravděpodobnost, obvyklý běh věcí, míra nepřesnosti (určité rozpory ve výpovědích v nepodstatných věcech přirozené, 6 As 22/2013 – 27);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Otázka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psychického rozpoložení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(domácí násilí…) – působí zmateně, nevěrohodně, výpadky paměti apod. X neznamená to, že k DN nedošlo; Odvádění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pozornosti a chudost na detaily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anebo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očerňování  (nevěrohodné) </a:t>
            </a:r>
            <a:r>
              <a:rPr lang="cs-CZ" altLang="cs-CZ" i="1" dirty="0">
                <a:solidFill>
                  <a:srgbClr val="000000"/>
                </a:solidFill>
                <a:latin typeface="Calibri" pitchFamily="32" charset="0"/>
              </a:rPr>
              <a:t>vs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. vracení se k jádru věci, ukazování (spíše věrohodné);  změny výpovědi... </a:t>
            </a:r>
          </a:p>
          <a:p>
            <a:pPr>
              <a:spcAft>
                <a:spcPts val="288"/>
              </a:spcAft>
              <a:buFont typeface="Arial" charset="0"/>
              <a:buChar char="•"/>
            </a:pPr>
            <a:r>
              <a:rPr lang="cs-CZ" altLang="cs-CZ" i="1" dirty="0">
                <a:solidFill>
                  <a:srgbClr val="000000"/>
                </a:solidFill>
                <a:latin typeface="Calibri" pitchFamily="32" charset="0"/>
              </a:rPr>
              <a:t>Věrohodnost policistů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– otázka zájmu na výsledku řízení (jen plní povinnost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/>
            </a:r>
            <a:b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-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1 As 64/2008 – 42, 4 As 19/2007 – 114 X podezřelé, pokud </a:t>
            </a:r>
            <a:r>
              <a:rPr lang="cs-CZ" altLang="cs-CZ" dirty="0" err="1">
                <a:solidFill>
                  <a:srgbClr val="000000"/>
                </a:solidFill>
                <a:latin typeface="Calibri" pitchFamily="32" charset="0"/>
              </a:rPr>
              <a:t>šikanózní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přístup, neobvyklá horlivost –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7 As 83/2010 – 63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) </a:t>
            </a:r>
            <a:b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</a:b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X zásada volného hodnocení důkazů, výpověď policisty není privilegovaným důkazem, proto použitelnost dané judikatury diskutabilní; zejména </a:t>
            </a:r>
            <a:b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</a:b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v kázeňském řízení (při podezření z pochybení) je lhaní naopak pravidlem (upřímností policista nic nezíská, naopak by si zajistil trest)</a:t>
            </a:r>
            <a:endParaRPr lang="cs-CZ" altLang="cs-CZ" dirty="0">
              <a:solidFill>
                <a:srgbClr val="000000"/>
              </a:solidFill>
              <a:latin typeface="Calibri" pitchFamily="32" charset="0"/>
              <a:cs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94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Dokazování – in dubio pro reo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9 As 3/2009 – 91: Není možné zásadu in </a:t>
            </a:r>
            <a:r>
              <a:rPr lang="cs-CZ" altLang="cs-CZ" dirty="0" err="1">
                <a:solidFill>
                  <a:srgbClr val="000000"/>
                </a:solidFill>
                <a:latin typeface="Calibri" pitchFamily="32" charset="0"/>
              </a:rPr>
              <a:t>dubio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pro </a:t>
            </a:r>
            <a:r>
              <a:rPr lang="cs-CZ" altLang="cs-CZ" dirty="0" err="1">
                <a:solidFill>
                  <a:srgbClr val="000000"/>
                </a:solidFill>
                <a:latin typeface="Calibri" pitchFamily="32" charset="0"/>
              </a:rPr>
              <a:t>reo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automaticky použít vždy, když má rozhodující správní orgán k posouzení protichůdné důkazy. Existence rozdílných tvrzení a důkazů je typickou a nedílnou součástí řízení už jen z toho důvodu, že jsou navrhovány účastníky řízení, jejichž zájem na výsledku rozhodnutí je opačný.(…) Použití zásady in </a:t>
            </a:r>
            <a:r>
              <a:rPr lang="cs-CZ" altLang="cs-CZ" dirty="0" err="1">
                <a:solidFill>
                  <a:srgbClr val="000000"/>
                </a:solidFill>
                <a:latin typeface="Calibri" pitchFamily="32" charset="0"/>
              </a:rPr>
              <a:t>dubio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pro </a:t>
            </a:r>
            <a:r>
              <a:rPr lang="cs-CZ" altLang="cs-CZ" dirty="0" err="1">
                <a:solidFill>
                  <a:srgbClr val="000000"/>
                </a:solidFill>
                <a:latin typeface="Calibri" pitchFamily="32" charset="0"/>
              </a:rPr>
              <a:t>reo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přichází v úvahu pouze tehdy, má-li i po zhodnocení všech důkazů (včetně jejich váhy, věrohodnosti atd.) rozhodující orgán pochybnosti o tom, zda byl skutkový stav dostatečně zjištěn, případně o tom, jak rozhodnout. </a:t>
            </a:r>
          </a:p>
          <a:p>
            <a:pPr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Srovnej též: 1 As 12/2010 – 79 (in </a:t>
            </a:r>
            <a:r>
              <a:rPr lang="cs-CZ" altLang="cs-CZ" dirty="0" err="1">
                <a:solidFill>
                  <a:srgbClr val="000000"/>
                </a:solidFill>
                <a:latin typeface="Calibri" pitchFamily="32" charset="0"/>
              </a:rPr>
              <a:t>dubio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pro </a:t>
            </a:r>
            <a:r>
              <a:rPr lang="cs-CZ" altLang="cs-CZ" dirty="0" err="1">
                <a:solidFill>
                  <a:srgbClr val="000000"/>
                </a:solidFill>
                <a:latin typeface="Calibri" pitchFamily="32" charset="0"/>
              </a:rPr>
              <a:t>reo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, nelze-li nabýt jistoty přes všechny důkazy a úvahy) </a:t>
            </a:r>
          </a:p>
          <a:p>
            <a:pPr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Nepřímé důkazy – třeba ucelený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řetězec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37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Záruka za splnění povinnosti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>
                <a:solidFill>
                  <a:srgbClr val="0000FF"/>
                </a:solidFill>
              </a:rPr>
              <a:t>Záruka za splnění povinnosti </a:t>
            </a:r>
            <a:r>
              <a:rPr lang="cs-CZ" b="1" dirty="0" smtClean="0"/>
              <a:t>(§ 83)</a:t>
            </a:r>
            <a:r>
              <a:rPr lang="cs-CZ" dirty="0" smtClean="0"/>
              <a:t>, § 147 SŘ</a:t>
            </a:r>
          </a:p>
          <a:p>
            <a:pPr>
              <a:buFont typeface="Calibri" pitchFamily="34" charset="0"/>
              <a:buChar char="‐"/>
            </a:pPr>
            <a:r>
              <a:rPr lang="cs-CZ" dirty="0" smtClean="0"/>
              <a:t>možnost </a:t>
            </a:r>
            <a:r>
              <a:rPr lang="cs-CZ" i="1" dirty="0" smtClean="0"/>
              <a:t>uložení </a:t>
            </a:r>
            <a:r>
              <a:rPr lang="cs-CZ" dirty="0" smtClean="0"/>
              <a:t>(peněžité i nepeněžité) </a:t>
            </a:r>
            <a:r>
              <a:rPr lang="cs-CZ" i="1" dirty="0" smtClean="0"/>
              <a:t>záruky za splnění povinnosti</a:t>
            </a:r>
            <a:r>
              <a:rPr lang="cs-CZ" dirty="0" smtClean="0"/>
              <a:t>, již by bylo možno uložit v řízení o přestupku – </a:t>
            </a:r>
            <a:r>
              <a:rPr lang="cs-CZ" i="1" dirty="0" smtClean="0"/>
              <a:t>je-li důvodné podezření, že se podezřelý bude vyhýbat </a:t>
            </a:r>
            <a:r>
              <a:rPr lang="cs-CZ" dirty="0" smtClean="0"/>
              <a:t>(řízení, trestu, výkonu trestu, náhradě škody…)</a:t>
            </a:r>
          </a:p>
          <a:p>
            <a:pPr>
              <a:buFont typeface="Calibri" pitchFamily="34" charset="0"/>
              <a:buChar char="‐"/>
            </a:pPr>
            <a:r>
              <a:rPr lang="cs-CZ" i="1" dirty="0" smtClean="0"/>
              <a:t>lze i před zahájením řízení o přestupku </a:t>
            </a:r>
            <a:r>
              <a:rPr lang="cs-CZ" dirty="0" smtClean="0"/>
              <a:t>(typicky policie na ulici) zejména </a:t>
            </a:r>
            <a:r>
              <a:rPr lang="cs-CZ" u="sng" dirty="0" smtClean="0"/>
              <a:t>příkazem na místě</a:t>
            </a:r>
            <a:r>
              <a:rPr lang="cs-CZ" dirty="0" smtClean="0"/>
              <a:t>/příkazovým blokem, jde-li o </a:t>
            </a:r>
            <a:r>
              <a:rPr lang="cs-CZ" b="1" dirty="0" smtClean="0"/>
              <a:t>peněžitou</a:t>
            </a:r>
            <a:r>
              <a:rPr lang="cs-CZ" dirty="0" smtClean="0"/>
              <a:t> záruku (</a:t>
            </a:r>
            <a:r>
              <a:rPr lang="cs-CZ" dirty="0" smtClean="0">
                <a:solidFill>
                  <a:srgbClr val="0000FF"/>
                </a:solidFill>
              </a:rPr>
              <a:t>otázka získání souhlasu…)</a:t>
            </a:r>
          </a:p>
          <a:p>
            <a:pPr>
              <a:buFont typeface="Calibri" pitchFamily="34" charset="0"/>
              <a:buChar char="‐"/>
            </a:pPr>
            <a:r>
              <a:rPr lang="cs-CZ" dirty="0"/>
              <a:t>uložení záruky </a:t>
            </a:r>
            <a:r>
              <a:rPr lang="cs-CZ" u="sng" dirty="0"/>
              <a:t>příkazem na místě</a:t>
            </a:r>
            <a:r>
              <a:rPr lang="cs-CZ" dirty="0"/>
              <a:t> na </a:t>
            </a:r>
            <a:r>
              <a:rPr lang="cs-CZ" b="1" dirty="0"/>
              <a:t>nepeněžitou</a:t>
            </a:r>
            <a:r>
              <a:rPr lang="cs-CZ" dirty="0"/>
              <a:t> povinnost (vydání věci jako záruky)  – možné dle § 150/5 SŘ; zjednodušené rozhodnutí, netřeba vydávat povinnému blok (X opět </a:t>
            </a:r>
            <a:r>
              <a:rPr lang="cs-CZ" dirty="0">
                <a:solidFill>
                  <a:srgbClr val="0000FF"/>
                </a:solidFill>
              </a:rPr>
              <a:t>otázka </a:t>
            </a:r>
            <a:r>
              <a:rPr lang="cs-CZ" dirty="0" smtClean="0">
                <a:solidFill>
                  <a:srgbClr val="0000FF"/>
                </a:solidFill>
              </a:rPr>
              <a:t>souhlasu</a:t>
            </a:r>
            <a:r>
              <a:rPr lang="cs-CZ" dirty="0" smtClean="0"/>
              <a:t>, resp. podpisu) </a:t>
            </a:r>
          </a:p>
          <a:p>
            <a:pPr>
              <a:buFont typeface="Calibri" pitchFamily="34" charset="0"/>
              <a:buChar char="‐"/>
            </a:pPr>
            <a:r>
              <a:rPr lang="cs-CZ" dirty="0" smtClean="0"/>
              <a:t>možno i </a:t>
            </a:r>
            <a:r>
              <a:rPr lang="cs-CZ" dirty="0" smtClean="0">
                <a:solidFill>
                  <a:srgbClr val="0000FF"/>
                </a:solidFill>
              </a:rPr>
              <a:t>rozhodnutím o uložení záruky, kde odvolání nemá odkladný účinek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(§ 147/3 SŘ), u vydání věci příp. i se lhůtou k plnění </a:t>
            </a:r>
            <a:r>
              <a:rPr lang="cs-CZ" i="1" dirty="0" smtClean="0"/>
              <a:t>okamžitě</a:t>
            </a:r>
            <a:r>
              <a:rPr lang="cs-CZ" dirty="0" smtClean="0"/>
              <a:t> po oznámení </a:t>
            </a:r>
            <a:r>
              <a:rPr lang="cs-CZ" dirty="0" err="1" smtClean="0"/>
              <a:t>rozh</a:t>
            </a:r>
            <a:r>
              <a:rPr lang="cs-CZ" dirty="0" smtClean="0"/>
              <a:t>., po (třeba i ústně vyhlášeném) zahájení řízení (X </a:t>
            </a:r>
            <a:r>
              <a:rPr lang="cs-CZ" dirty="0" smtClean="0">
                <a:solidFill>
                  <a:srgbClr val="0000FF"/>
                </a:solidFill>
              </a:rPr>
              <a:t>může jen SO</a:t>
            </a:r>
            <a:r>
              <a:rPr lang="cs-CZ" dirty="0" smtClean="0"/>
              <a:t>, ne policie); </a:t>
            </a:r>
          </a:p>
          <a:p>
            <a:pPr>
              <a:buFont typeface="Calibri" pitchFamily="34" charset="0"/>
              <a:buChar char="‐"/>
            </a:pPr>
            <a:r>
              <a:rPr lang="cs-CZ" dirty="0" smtClean="0"/>
              <a:t>Pominou-li důvody uložení záruky – zrušení rozhodnutí a vrácení (§ 83/2); </a:t>
            </a:r>
            <a:br>
              <a:rPr lang="cs-CZ" dirty="0" smtClean="0"/>
            </a:br>
            <a:r>
              <a:rPr lang="cs-CZ" dirty="0" smtClean="0"/>
              <a:t>není-li zaručovaná povinnost splněna – propadnutí záruky (§ 147/5 SŘ)</a:t>
            </a:r>
          </a:p>
          <a:p>
            <a:r>
              <a:rPr lang="cs-CZ" u="sng" dirty="0" smtClean="0"/>
              <a:t>Otázka „důvodného podezření“</a:t>
            </a:r>
            <a:r>
              <a:rPr lang="cs-CZ" dirty="0" smtClean="0"/>
              <a:t> dle § 83/1 – posuzování podobné, jako </a:t>
            </a:r>
            <a:br>
              <a:rPr lang="cs-CZ" dirty="0" smtClean="0"/>
            </a:br>
            <a:r>
              <a:rPr lang="cs-CZ" dirty="0" smtClean="0"/>
              <a:t>u § 125a zákona o silničním provozu (viz např. judikaturu v 9 As 78/2015 – 26); třeba min. odůvodnit, z čeho podezření vychází, zároveň sama nespolupráce podezřelého nestačí; důvod - mj. dosavadní zkušenosti s ním</a:t>
            </a:r>
          </a:p>
          <a:p>
            <a:pPr>
              <a:buFont typeface="Calibri" pitchFamily="34" charset="0"/>
              <a:buChar char="‐"/>
            </a:pPr>
            <a:endParaRPr lang="cs-CZ" dirty="0" smtClean="0"/>
          </a:p>
          <a:p>
            <a:pPr marL="0" indent="0">
              <a:buNone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15338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Zákaz zrušení, zániku nebo přeměny 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85313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Další zajišťovací prostředek – </a:t>
            </a:r>
            <a:r>
              <a:rPr lang="cs-CZ" b="1" dirty="0">
                <a:solidFill>
                  <a:srgbClr val="0000FF"/>
                </a:solidFill>
              </a:rPr>
              <a:t>Z</a:t>
            </a:r>
            <a:r>
              <a:rPr lang="cs-CZ" b="1" dirty="0" smtClean="0">
                <a:solidFill>
                  <a:srgbClr val="0000FF"/>
                </a:solidFill>
              </a:rPr>
              <a:t>ákaz zrušení, zániku nebo přeměny PO</a:t>
            </a:r>
            <a:r>
              <a:rPr lang="cs-CZ" dirty="0" smtClean="0">
                <a:solidFill>
                  <a:srgbClr val="0000FF"/>
                </a:solidFill>
              </a:rPr>
              <a:t> </a:t>
            </a:r>
            <a:r>
              <a:rPr lang="cs-CZ" b="1" dirty="0" smtClean="0"/>
              <a:t>(§ 84)</a:t>
            </a:r>
          </a:p>
          <a:p>
            <a:r>
              <a:rPr lang="cs-CZ" dirty="0" smtClean="0"/>
              <a:t>SO </a:t>
            </a:r>
            <a:r>
              <a:rPr lang="cs-CZ" b="1" i="1" dirty="0" smtClean="0"/>
              <a:t>zakáže</a:t>
            </a:r>
            <a:r>
              <a:rPr lang="cs-CZ" dirty="0" smtClean="0"/>
              <a:t>, pokud </a:t>
            </a:r>
            <a:r>
              <a:rPr lang="cs-CZ" i="1" dirty="0" smtClean="0"/>
              <a:t>důvodné podezření</a:t>
            </a:r>
            <a:r>
              <a:rPr lang="cs-CZ" dirty="0" smtClean="0"/>
              <a:t>, že by se PO mohla vyhýbat trestu nebo zmařit náhradu škody (pokud to nebude zjevně nepřiměřené k přestupku) </a:t>
            </a:r>
            <a:r>
              <a:rPr lang="cs-CZ" i="1" dirty="0" smtClean="0">
                <a:solidFill>
                  <a:srgbClr val="0000FF"/>
                </a:solidFill>
              </a:rPr>
              <a:t>X neřeší ale, pokud společnost bez peněz…</a:t>
            </a:r>
          </a:p>
          <a:p>
            <a:r>
              <a:rPr lang="cs-CZ" dirty="0" smtClean="0"/>
              <a:t>U PO založené na dobu určitou nebo k dosažení účelu a konec během řízení – fikce, jako by až do konce řízení založena na dobu neurčitou</a:t>
            </a:r>
          </a:p>
          <a:p>
            <a:r>
              <a:rPr lang="cs-CZ" dirty="0" smtClean="0"/>
              <a:t>Rozhodnutí se doručuje jen PO, odvolání nemá odkladný účinek </a:t>
            </a:r>
          </a:p>
          <a:p>
            <a:r>
              <a:rPr lang="cs-CZ" dirty="0" smtClean="0"/>
              <a:t>SO uvědomí o zákazu rejstříkový soud nebo jiný evidenční orgán</a:t>
            </a:r>
          </a:p>
          <a:p>
            <a:r>
              <a:rPr lang="cs-CZ" dirty="0" smtClean="0"/>
              <a:t>Pominou-li důvody, SO zruší. Zruší mj. tehdy, když splněny všechny pravomocně uložené povinnosti, nebo nabylo PM zastavení řízení</a:t>
            </a:r>
          </a:p>
          <a:p>
            <a:r>
              <a:rPr lang="cs-CZ" dirty="0" smtClean="0"/>
              <a:t>Vydán-</a:t>
            </a:r>
            <a:r>
              <a:rPr lang="cs-CZ" dirty="0" err="1" smtClean="0"/>
              <a:t>li</a:t>
            </a:r>
            <a:r>
              <a:rPr lang="cs-CZ" dirty="0" smtClean="0"/>
              <a:t> zákaz, evidenční orgán nezapíše zrušení, přeměnu ani neprovede výmaz; vydáno-</a:t>
            </a:r>
            <a:r>
              <a:rPr lang="cs-CZ" dirty="0" err="1" smtClean="0"/>
              <a:t>li</a:t>
            </a:r>
            <a:r>
              <a:rPr lang="cs-CZ" dirty="0" smtClean="0"/>
              <a:t> rozhodnutí o zákazu, ke změně nedochází; přeměnou se rozumí i sloučení, splynutí, rozdělení, změna právní formy, převod jmění na společníka, přemístění sídla mimo ČR</a:t>
            </a:r>
          </a:p>
          <a:p>
            <a:r>
              <a:rPr lang="cs-CZ" i="1" dirty="0"/>
              <a:t>Přechod úhrady pokuty na právního zástupce </a:t>
            </a:r>
            <a:r>
              <a:rPr lang="cs-CZ" dirty="0" smtClean="0"/>
              <a:t>– </a:t>
            </a:r>
            <a:r>
              <a:rPr lang="cs-CZ" b="1" dirty="0" smtClean="0"/>
              <a:t>§ </a:t>
            </a:r>
            <a:r>
              <a:rPr lang="cs-CZ" b="1" dirty="0"/>
              <a:t>102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949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Přerušení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Obecná úprava - </a:t>
            </a:r>
            <a:r>
              <a:rPr lang="cs-CZ" b="1" dirty="0" smtClean="0"/>
              <a:t>§ 64 SŘ</a:t>
            </a:r>
            <a:r>
              <a:rPr lang="cs-CZ" dirty="0" smtClean="0"/>
              <a:t> (</a:t>
            </a:r>
            <a:r>
              <a:rPr lang="cs-CZ" i="1" dirty="0" smtClean="0"/>
              <a:t>může</a:t>
            </a:r>
            <a:r>
              <a:rPr lang="cs-CZ" dirty="0"/>
              <a:t>:</a:t>
            </a:r>
            <a:r>
              <a:rPr lang="cs-CZ" dirty="0" smtClean="0"/>
              <a:t> pokud řízení </a:t>
            </a:r>
            <a:br>
              <a:rPr lang="cs-CZ" dirty="0" smtClean="0"/>
            </a:br>
            <a:r>
              <a:rPr lang="cs-CZ" dirty="0" smtClean="0"/>
              <a:t>o předběžné otázce, do ustanovení opatrovníka nezpůsobilému účastníkovi</a:t>
            </a:r>
            <a:r>
              <a:rPr lang="cs-CZ" dirty="0"/>
              <a:t>, z důležitých důvodů na žádost účastníka </a:t>
            </a:r>
            <a:r>
              <a:rPr lang="cs-CZ" dirty="0" smtClean="0"/>
              <a:t>…)</a:t>
            </a:r>
          </a:p>
          <a:p>
            <a:r>
              <a:rPr lang="cs-CZ" dirty="0" smtClean="0"/>
              <a:t>Zvláštní úprava - </a:t>
            </a:r>
            <a:r>
              <a:rPr lang="cs-CZ" b="1" dirty="0" smtClean="0"/>
              <a:t>§ 85</a:t>
            </a:r>
          </a:p>
          <a:p>
            <a:pPr>
              <a:buFont typeface="Calibri" pitchFamily="34" charset="0"/>
              <a:buChar char="‐"/>
            </a:pPr>
            <a:r>
              <a:rPr lang="cs-CZ" dirty="0" smtClean="0"/>
              <a:t>SO </a:t>
            </a:r>
            <a:r>
              <a:rPr lang="cs-CZ" b="1" i="1" dirty="0" smtClean="0">
                <a:solidFill>
                  <a:srgbClr val="0000FF"/>
                </a:solidFill>
              </a:rPr>
              <a:t>přeruší</a:t>
            </a:r>
            <a:r>
              <a:rPr lang="cs-CZ" dirty="0" smtClean="0">
                <a:solidFill>
                  <a:srgbClr val="0000FF"/>
                </a:solidFill>
              </a:rPr>
              <a:t>, byla-li podána kasační stížnost</a:t>
            </a:r>
          </a:p>
          <a:p>
            <a:pPr>
              <a:buFont typeface="Calibri" pitchFamily="34" charset="0"/>
              <a:buChar char="‐"/>
            </a:pPr>
            <a:r>
              <a:rPr lang="cs-CZ" dirty="0" smtClean="0"/>
              <a:t>SO </a:t>
            </a:r>
            <a:r>
              <a:rPr lang="cs-CZ" i="1" dirty="0" smtClean="0">
                <a:solidFill>
                  <a:srgbClr val="0000FF"/>
                </a:solidFill>
              </a:rPr>
              <a:t>může přerušit</a:t>
            </a:r>
            <a:r>
              <a:rPr lang="cs-CZ" dirty="0" smtClean="0">
                <a:solidFill>
                  <a:srgbClr val="0000FF"/>
                </a:solidFill>
              </a:rPr>
              <a:t>, pokud obviněný není schopen chápat </a:t>
            </a:r>
            <a:r>
              <a:rPr lang="cs-CZ" dirty="0" smtClean="0"/>
              <a:t>smysl řízení pro duševní poruchu, která nastala až po spáchání skutku </a:t>
            </a:r>
            <a:r>
              <a:rPr lang="cs-CZ" sz="2800" dirty="0" smtClean="0"/>
              <a:t>(X </a:t>
            </a:r>
            <a:r>
              <a:rPr lang="cs-CZ" sz="2800" dirty="0" smtClean="0">
                <a:solidFill>
                  <a:srgbClr val="0000FF"/>
                </a:solidFill>
              </a:rPr>
              <a:t>zde ale přerušení nestaví promlčecí dobu </a:t>
            </a:r>
            <a:r>
              <a:rPr lang="cs-CZ" sz="2800" dirty="0" smtClean="0"/>
              <a:t>– </a:t>
            </a:r>
            <a:r>
              <a:rPr lang="cs-CZ" sz="2800" i="1" dirty="0" smtClean="0">
                <a:solidFill>
                  <a:srgbClr val="0000FF"/>
                </a:solidFill>
              </a:rPr>
              <a:t>opomenutí zákonodárce</a:t>
            </a:r>
            <a:r>
              <a:rPr lang="cs-CZ" sz="2800" dirty="0" smtClean="0"/>
              <a:t>)</a:t>
            </a:r>
          </a:p>
          <a:p>
            <a:pPr>
              <a:buFont typeface="Calibri" pitchFamily="34" charset="0"/>
              <a:buChar char="‐"/>
            </a:pPr>
            <a:r>
              <a:rPr lang="cs-CZ" dirty="0" smtClean="0"/>
              <a:t>SO </a:t>
            </a:r>
            <a:r>
              <a:rPr lang="cs-CZ" b="1" i="1" dirty="0" smtClean="0">
                <a:solidFill>
                  <a:srgbClr val="0000FF"/>
                </a:solidFill>
              </a:rPr>
              <a:t>může přerušit</a:t>
            </a:r>
            <a:r>
              <a:rPr lang="cs-CZ" dirty="0" smtClean="0">
                <a:solidFill>
                  <a:srgbClr val="0000FF"/>
                </a:solidFill>
              </a:rPr>
              <a:t>, pokud čeká, zda bude uložen trest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 trestním řízení za jiný skutek, kdy by tento trest byl postačující (pak zároveň stavění prekluzívní lhůty)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840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Přestupek, vývojová stadia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2" cy="504056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Základní vymezení - </a:t>
            </a:r>
            <a:r>
              <a:rPr lang="cs-CZ" b="1" dirty="0" smtClean="0"/>
              <a:t>§ 5</a:t>
            </a:r>
            <a:r>
              <a:rPr lang="cs-CZ" dirty="0" smtClean="0"/>
              <a:t> (materiální znak, formální znaky)</a:t>
            </a:r>
          </a:p>
          <a:p>
            <a:r>
              <a:rPr lang="cs-CZ" dirty="0" smtClean="0"/>
              <a:t>Přestupkem i opomenutí </a:t>
            </a:r>
            <a:r>
              <a:rPr lang="cs-CZ" b="1" dirty="0" smtClean="0"/>
              <a:t>(§ 11) </a:t>
            </a:r>
            <a:r>
              <a:rPr lang="cs-CZ" dirty="0" smtClean="0"/>
              <a:t>konání, k němuž pachatel povinen dle okolností či osobních poměrů – mj. na základě jiného právního předpisu nebo úředního rozhodnutí, dobrovolně se zavázal konat, vyvolal ohrožení aj. </a:t>
            </a:r>
          </a:p>
          <a:p>
            <a:r>
              <a:rPr lang="cs-CZ" dirty="0" smtClean="0"/>
              <a:t>Trestnost vývojových stadií – </a:t>
            </a:r>
            <a:r>
              <a:rPr lang="cs-CZ" b="1" dirty="0" smtClean="0">
                <a:solidFill>
                  <a:srgbClr val="0000FF"/>
                </a:solidFill>
              </a:rPr>
              <a:t>pokus</a:t>
            </a:r>
            <a:r>
              <a:rPr lang="cs-CZ" dirty="0" smtClean="0">
                <a:solidFill>
                  <a:srgbClr val="0000FF"/>
                </a:solidFill>
              </a:rPr>
              <a:t> </a:t>
            </a:r>
            <a:r>
              <a:rPr lang="cs-CZ" b="1" dirty="0" smtClean="0"/>
              <a:t>(§ 6)</a:t>
            </a:r>
            <a:r>
              <a:rPr lang="cs-CZ" dirty="0" smtClean="0"/>
              <a:t>, trestné jen stanoví-li </a:t>
            </a:r>
            <a:r>
              <a:rPr lang="cs-CZ" dirty="0"/>
              <a:t>z</a:t>
            </a:r>
            <a:r>
              <a:rPr lang="cs-CZ" dirty="0" smtClean="0"/>
              <a:t>ákon </a:t>
            </a:r>
            <a:br>
              <a:rPr lang="cs-CZ" dirty="0" smtClean="0"/>
            </a:br>
            <a:r>
              <a:rPr lang="cs-CZ" dirty="0" smtClean="0"/>
              <a:t>(§ 8/1/a) ZNP), ovšem stejně jako dokonaný přestupek</a:t>
            </a:r>
          </a:p>
          <a:p>
            <a:pPr>
              <a:buFont typeface="Calibri" pitchFamily="34" charset="0"/>
              <a:buChar char="‐"/>
            </a:pPr>
            <a:r>
              <a:rPr lang="cs-CZ" dirty="0"/>
              <a:t> </a:t>
            </a:r>
            <a:r>
              <a:rPr lang="cs-CZ" dirty="0" smtClean="0"/>
              <a:t>bezprostředně směřuje k dokonání, k němuž nedošlo, u FO úmysl přestupek spáchat</a:t>
            </a:r>
          </a:p>
          <a:p>
            <a:pPr>
              <a:buFont typeface="Calibri" pitchFamily="34" charset="0"/>
              <a:buChar char="‐"/>
            </a:pPr>
            <a:r>
              <a:rPr lang="cs-CZ" dirty="0"/>
              <a:t> </a:t>
            </a:r>
            <a:r>
              <a:rPr lang="cs-CZ" dirty="0" smtClean="0">
                <a:solidFill>
                  <a:srgbClr val="0000FF"/>
                </a:solidFill>
              </a:rPr>
              <a:t>zánik odpovědnosti za pokus </a:t>
            </a:r>
            <a:r>
              <a:rPr lang="cs-CZ" dirty="0" smtClean="0"/>
              <a:t>– pokud </a:t>
            </a:r>
            <a:r>
              <a:rPr lang="cs-CZ" i="1" dirty="0" smtClean="0"/>
              <a:t>dobrovolně</a:t>
            </a:r>
            <a:r>
              <a:rPr lang="cs-CZ" dirty="0" smtClean="0"/>
              <a:t> upustil od dokonání a odstranil nebezpečí hrozící objektu přestupku (dobrovolnost – pokud mohl pokračovat, ale sám upustil; nejde o dobrovolnost, pokud přistižen, jiný překazil, nebyl schopen překonat překážku, odložil na později…)</a:t>
            </a:r>
          </a:p>
          <a:p>
            <a:pPr>
              <a:buFont typeface="Calibri" pitchFamily="34" charset="0"/>
              <a:buChar char="‐"/>
            </a:pPr>
            <a:r>
              <a:rPr lang="cs-CZ" dirty="0"/>
              <a:t> </a:t>
            </a:r>
            <a:r>
              <a:rPr lang="cs-CZ" dirty="0" smtClean="0"/>
              <a:t>není vyloučena odpovědnost za jiný již dokonaný přestupek </a:t>
            </a:r>
            <a:br>
              <a:rPr lang="cs-CZ" dirty="0" smtClean="0"/>
            </a:br>
            <a:r>
              <a:rPr lang="cs-CZ" dirty="0" smtClean="0"/>
              <a:t>(př. za hrubé jednání u pokusu ublížit na zdraví)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88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Jiné zajišťovací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184576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200"/>
              </a:spcAft>
              <a:buFont typeface="Arial" charset="0"/>
              <a:buChar char="•"/>
            </a:pPr>
            <a:r>
              <a:rPr lang="cs-CZ" i="1" dirty="0">
                <a:latin typeface="Calibri" pitchFamily="32" charset="0"/>
              </a:rPr>
              <a:t>Podání vysvětlení </a:t>
            </a:r>
            <a:r>
              <a:rPr lang="cs-CZ" dirty="0">
                <a:latin typeface="Calibri" pitchFamily="32" charset="0"/>
              </a:rPr>
              <a:t>(§ </a:t>
            </a:r>
            <a:r>
              <a:rPr lang="cs-CZ" dirty="0" smtClean="0">
                <a:latin typeface="Calibri" pitchFamily="32" charset="0"/>
              </a:rPr>
              <a:t>137 SŘ):</a:t>
            </a:r>
            <a:endParaRPr lang="cs-CZ" dirty="0">
              <a:latin typeface="Calibri" pitchFamily="32" charset="0"/>
            </a:endParaRPr>
          </a:p>
          <a:p>
            <a:pPr>
              <a:spcAft>
                <a:spcPts val="200"/>
              </a:spcAft>
              <a:buClrTx/>
              <a:buFontTx/>
              <a:buNone/>
            </a:pPr>
            <a:r>
              <a:rPr lang="cs-CZ" dirty="0">
                <a:latin typeface="Calibri" pitchFamily="32" charset="0"/>
              </a:rPr>
              <a:t> - pořádková pokuta – PP (§ </a:t>
            </a:r>
            <a:r>
              <a:rPr lang="cs-CZ" dirty="0" smtClean="0">
                <a:latin typeface="Calibri" pitchFamily="32" charset="0"/>
              </a:rPr>
              <a:t>137/2); </a:t>
            </a:r>
            <a:r>
              <a:rPr lang="cs-CZ" dirty="0">
                <a:latin typeface="Calibri" pitchFamily="32" charset="0"/>
              </a:rPr>
              <a:t>předvedení (§ 137/1 SŘ </a:t>
            </a:r>
            <a:r>
              <a:rPr lang="cs-CZ" dirty="0" smtClean="0">
                <a:latin typeface="Calibri" pitchFamily="32" charset="0"/>
              </a:rPr>
              <a:t>+ </a:t>
            </a:r>
            <a:r>
              <a:rPr lang="cs-CZ" dirty="0">
                <a:latin typeface="Calibri" pitchFamily="32" charset="0"/>
              </a:rPr>
              <a:t>§ </a:t>
            </a:r>
            <a:r>
              <a:rPr lang="cs-CZ" dirty="0" smtClean="0">
                <a:latin typeface="Calibri" pitchFamily="32" charset="0"/>
              </a:rPr>
              <a:t>60 </a:t>
            </a:r>
            <a:r>
              <a:rPr lang="cs-CZ" dirty="0">
                <a:latin typeface="Calibri" pitchFamily="32" charset="0"/>
              </a:rPr>
              <a:t>SŘ</a:t>
            </a:r>
            <a:r>
              <a:rPr lang="cs-CZ" dirty="0" smtClean="0">
                <a:latin typeface="Calibri" pitchFamily="32" charset="0"/>
              </a:rPr>
              <a:t>)</a:t>
            </a:r>
            <a:endParaRPr lang="cs-CZ" dirty="0">
              <a:latin typeface="Calibri" pitchFamily="32" charset="0"/>
            </a:endParaRPr>
          </a:p>
          <a:p>
            <a:pPr>
              <a:spcAft>
                <a:spcPts val="200"/>
              </a:spcAft>
              <a:buFont typeface="Arial" charset="0"/>
              <a:buChar char="•"/>
            </a:pPr>
            <a:r>
              <a:rPr lang="cs-CZ" i="1" dirty="0">
                <a:latin typeface="Calibri" pitchFamily="32" charset="0"/>
              </a:rPr>
              <a:t>Předvolání</a:t>
            </a:r>
            <a:r>
              <a:rPr lang="cs-CZ" dirty="0">
                <a:latin typeface="Calibri" pitchFamily="32" charset="0"/>
              </a:rPr>
              <a:t> účastníka/svědka (§ 59 SŘ</a:t>
            </a:r>
            <a:r>
              <a:rPr lang="cs-CZ" dirty="0" smtClean="0">
                <a:latin typeface="Calibri" pitchFamily="32" charset="0"/>
              </a:rPr>
              <a:t>):</a:t>
            </a:r>
            <a:endParaRPr lang="cs-CZ" dirty="0">
              <a:latin typeface="Calibri" pitchFamily="32" charset="0"/>
            </a:endParaRPr>
          </a:p>
          <a:p>
            <a:pPr>
              <a:spcAft>
                <a:spcPts val="200"/>
              </a:spcAft>
              <a:buClrTx/>
              <a:buFontTx/>
              <a:buNone/>
            </a:pPr>
            <a:r>
              <a:rPr lang="cs-CZ" dirty="0">
                <a:latin typeface="Calibri" pitchFamily="32" charset="0"/>
              </a:rPr>
              <a:t> - pořádková pokuta (§ 62/1/a</a:t>
            </a:r>
            <a:r>
              <a:rPr lang="cs-CZ" dirty="0" smtClean="0">
                <a:latin typeface="Calibri" pitchFamily="32" charset="0"/>
              </a:rPr>
              <a:t>)</a:t>
            </a:r>
            <a:r>
              <a:rPr lang="cs-CZ" dirty="0">
                <a:latin typeface="Calibri" pitchFamily="32" charset="0"/>
              </a:rPr>
              <a:t> </a:t>
            </a:r>
            <a:r>
              <a:rPr lang="cs-CZ" dirty="0" smtClean="0">
                <a:latin typeface="Calibri" pitchFamily="32" charset="0"/>
              </a:rPr>
              <a:t>SŘ – absence </a:t>
            </a:r>
            <a:r>
              <a:rPr lang="cs-CZ" i="1" dirty="0" smtClean="0">
                <a:latin typeface="Calibri" pitchFamily="32" charset="0"/>
              </a:rPr>
              <a:t>náležité</a:t>
            </a:r>
            <a:r>
              <a:rPr lang="cs-CZ" dirty="0" smtClean="0">
                <a:latin typeface="Calibri" pitchFamily="32" charset="0"/>
              </a:rPr>
              <a:t> omluvy) </a:t>
            </a:r>
            <a:r>
              <a:rPr lang="cs-CZ" dirty="0">
                <a:latin typeface="Calibri" pitchFamily="32" charset="0"/>
              </a:rPr>
              <a:t>– lze zmírnit, prominout (§ 62/6 SŘ</a:t>
            </a:r>
            <a:r>
              <a:rPr lang="cs-CZ" dirty="0" smtClean="0">
                <a:latin typeface="Calibri" pitchFamily="32" charset="0"/>
              </a:rPr>
              <a:t>); </a:t>
            </a:r>
            <a:r>
              <a:rPr lang="cs-CZ" dirty="0">
                <a:latin typeface="Calibri" pitchFamily="32" charset="0"/>
              </a:rPr>
              <a:t>předvedení (§ 60 SŘ</a:t>
            </a:r>
            <a:r>
              <a:rPr lang="cs-CZ" dirty="0" smtClean="0">
                <a:latin typeface="Calibri" pitchFamily="32" charset="0"/>
              </a:rPr>
              <a:t>) </a:t>
            </a:r>
            <a:r>
              <a:rPr lang="cs-CZ" dirty="0">
                <a:latin typeface="Calibri" pitchFamily="32" charset="0"/>
              </a:rPr>
              <a:t>– usnesení </a:t>
            </a:r>
            <a:r>
              <a:rPr lang="cs-CZ" dirty="0" smtClean="0">
                <a:latin typeface="Calibri" pitchFamily="32" charset="0"/>
              </a:rPr>
              <a:t>a </a:t>
            </a:r>
            <a:r>
              <a:rPr lang="cs-CZ" dirty="0">
                <a:latin typeface="Calibri" pitchFamily="32" charset="0"/>
              </a:rPr>
              <a:t>přípis pro OP/P ČR</a:t>
            </a:r>
          </a:p>
          <a:p>
            <a:pPr>
              <a:spcAft>
                <a:spcPts val="200"/>
              </a:spcAft>
              <a:buFont typeface="Arial" charset="0"/>
              <a:buChar char="•"/>
            </a:pPr>
            <a:r>
              <a:rPr lang="cs-CZ" i="1" dirty="0">
                <a:latin typeface="Calibri" pitchFamily="32" charset="0"/>
              </a:rPr>
              <a:t>Pořádková opatření při ústním jednání</a:t>
            </a:r>
            <a:r>
              <a:rPr lang="cs-CZ" dirty="0">
                <a:latin typeface="Calibri" pitchFamily="32" charset="0"/>
              </a:rPr>
              <a:t>: PP (§ 62/1/b),c) SŘ</a:t>
            </a:r>
            <a:r>
              <a:rPr lang="cs-CZ" dirty="0" smtClean="0">
                <a:latin typeface="Calibri" pitchFamily="32" charset="0"/>
              </a:rPr>
              <a:t>); </a:t>
            </a:r>
            <a:r>
              <a:rPr lang="cs-CZ" dirty="0">
                <a:latin typeface="Calibri" pitchFamily="32" charset="0"/>
              </a:rPr>
              <a:t>vykázání z místa konání úkonu (§ 63 SŘ</a:t>
            </a:r>
            <a:r>
              <a:rPr lang="cs-CZ" dirty="0" smtClean="0">
                <a:latin typeface="Calibri" pitchFamily="32" charset="0"/>
              </a:rPr>
              <a:t>) </a:t>
            </a:r>
            <a:r>
              <a:rPr lang="cs-CZ" dirty="0">
                <a:latin typeface="Calibri" pitchFamily="32" charset="0"/>
              </a:rPr>
              <a:t>– po předchozím napomenutí (ústní vyhlášení usnesení), může vynutit Policie ČR/obecní </a:t>
            </a:r>
            <a:r>
              <a:rPr lang="cs-CZ" dirty="0" smtClean="0">
                <a:latin typeface="Calibri" pitchFamily="32" charset="0"/>
              </a:rPr>
              <a:t>policie </a:t>
            </a:r>
            <a:endParaRPr lang="cs-CZ" dirty="0">
              <a:latin typeface="Calibri" pitchFamily="32" charset="0"/>
            </a:endParaRPr>
          </a:p>
          <a:p>
            <a:pPr>
              <a:spcAft>
                <a:spcPts val="200"/>
              </a:spcAft>
              <a:buFont typeface="Arial" charset="0"/>
              <a:buChar char="•"/>
            </a:pPr>
            <a:r>
              <a:rPr lang="cs-CZ" i="1" dirty="0">
                <a:latin typeface="Calibri" pitchFamily="32" charset="0"/>
              </a:rPr>
              <a:t>PP za hrubě urážlivé podání </a:t>
            </a:r>
            <a:r>
              <a:rPr lang="cs-CZ" dirty="0">
                <a:latin typeface="Calibri" pitchFamily="32" charset="0"/>
              </a:rPr>
              <a:t>(§ 62/2 SŘ</a:t>
            </a:r>
            <a:r>
              <a:rPr lang="cs-CZ" dirty="0" smtClean="0">
                <a:latin typeface="Calibri" pitchFamily="32" charset="0"/>
              </a:rPr>
              <a:t>) </a:t>
            </a:r>
            <a:r>
              <a:rPr lang="cs-CZ" dirty="0">
                <a:latin typeface="Calibri" pitchFamily="32" charset="0"/>
              </a:rPr>
              <a:t>s mírou X hrubé urážky lze, </a:t>
            </a:r>
            <a:r>
              <a:rPr lang="cs-CZ" dirty="0" smtClean="0">
                <a:latin typeface="Calibri" pitchFamily="32" charset="0"/>
              </a:rPr>
              <a:t/>
            </a:r>
            <a:br>
              <a:rPr lang="cs-CZ" dirty="0" smtClean="0">
                <a:latin typeface="Calibri" pitchFamily="32" charset="0"/>
              </a:rPr>
            </a:br>
            <a:r>
              <a:rPr lang="cs-CZ" dirty="0" smtClean="0">
                <a:latin typeface="Calibri" pitchFamily="32" charset="0"/>
              </a:rPr>
              <a:t>viz </a:t>
            </a:r>
            <a:r>
              <a:rPr lang="cs-CZ" dirty="0">
                <a:latin typeface="Calibri" pitchFamily="32" charset="0"/>
              </a:rPr>
              <a:t>i 5 As </a:t>
            </a:r>
            <a:r>
              <a:rPr lang="cs-CZ" dirty="0" smtClean="0">
                <a:latin typeface="Calibri" pitchFamily="32" charset="0"/>
              </a:rPr>
              <a:t>37/2010-71</a:t>
            </a:r>
            <a:r>
              <a:rPr lang="cs-CZ" dirty="0">
                <a:latin typeface="Calibri" pitchFamily="32" charset="0"/>
              </a:rPr>
              <a:t>, 8 As 16/2012 – 52, 6 </a:t>
            </a:r>
            <a:r>
              <a:rPr lang="cs-CZ" dirty="0" err="1">
                <a:latin typeface="Calibri" pitchFamily="32" charset="0"/>
              </a:rPr>
              <a:t>Ads</a:t>
            </a:r>
            <a:r>
              <a:rPr lang="cs-CZ" dirty="0">
                <a:latin typeface="Calibri" pitchFamily="32" charset="0"/>
              </a:rPr>
              <a:t> 41/2008 – </a:t>
            </a:r>
            <a:r>
              <a:rPr lang="cs-CZ" dirty="0" smtClean="0">
                <a:latin typeface="Calibri" pitchFamily="32" charset="0"/>
              </a:rPr>
              <a:t>67…</a:t>
            </a:r>
            <a:endParaRPr lang="cs-CZ" dirty="0">
              <a:latin typeface="Calibri" pitchFamily="32" charset="0"/>
            </a:endParaRPr>
          </a:p>
          <a:p>
            <a:pPr>
              <a:spcAft>
                <a:spcPts val="200"/>
              </a:spcAft>
              <a:buFont typeface="Arial" charset="0"/>
              <a:buChar char="•"/>
            </a:pPr>
            <a:r>
              <a:rPr lang="cs-CZ" i="1" dirty="0">
                <a:latin typeface="Calibri" pitchFamily="32" charset="0"/>
              </a:rPr>
              <a:t>Zajištění důkazu (</a:t>
            </a:r>
            <a:r>
              <a:rPr lang="cs-CZ" b="1" i="1" dirty="0">
                <a:latin typeface="Calibri" pitchFamily="32" charset="0"/>
              </a:rPr>
              <a:t>před</a:t>
            </a:r>
            <a:r>
              <a:rPr lang="cs-CZ" dirty="0">
                <a:latin typeface="Calibri" pitchFamily="32" charset="0"/>
              </a:rPr>
              <a:t> zahájením řízení – zajištění věci usnesením </a:t>
            </a:r>
            <a:r>
              <a:rPr lang="cs-CZ" dirty="0" smtClean="0">
                <a:latin typeface="Calibri" pitchFamily="32" charset="0"/>
              </a:rPr>
              <a:t>– </a:t>
            </a:r>
            <a:r>
              <a:rPr lang="cs-CZ" dirty="0">
                <a:latin typeface="Calibri" pitchFamily="32" charset="0"/>
              </a:rPr>
              <a:t>§ 138 SŘ)</a:t>
            </a:r>
          </a:p>
          <a:p>
            <a:pPr>
              <a:spcAft>
                <a:spcPts val="200"/>
              </a:spcAft>
              <a:buFont typeface="Arial" charset="0"/>
              <a:buChar char="•"/>
            </a:pPr>
            <a:r>
              <a:rPr lang="cs-CZ" i="1" dirty="0" smtClean="0">
                <a:latin typeface="Calibri" pitchFamily="32" charset="0"/>
              </a:rPr>
              <a:t>Předběžné </a:t>
            </a:r>
            <a:r>
              <a:rPr lang="cs-CZ" i="1" dirty="0">
                <a:latin typeface="Calibri" pitchFamily="32" charset="0"/>
              </a:rPr>
              <a:t>opatření </a:t>
            </a:r>
            <a:r>
              <a:rPr lang="cs-CZ" dirty="0">
                <a:latin typeface="Calibri" pitchFamily="32" charset="0"/>
              </a:rPr>
              <a:t>nebo</a:t>
            </a:r>
            <a:r>
              <a:rPr lang="cs-CZ" i="1" dirty="0">
                <a:latin typeface="Calibri" pitchFamily="32" charset="0"/>
              </a:rPr>
              <a:t> zajištění věci </a:t>
            </a:r>
            <a:r>
              <a:rPr lang="cs-CZ" dirty="0" smtClean="0">
                <a:latin typeface="Calibri" pitchFamily="32" charset="0"/>
              </a:rPr>
              <a:t>(</a:t>
            </a:r>
            <a:r>
              <a:rPr lang="cs-CZ" b="1" i="1" dirty="0" smtClean="0">
                <a:latin typeface="Calibri" pitchFamily="32" charset="0"/>
              </a:rPr>
              <a:t>po</a:t>
            </a:r>
            <a:r>
              <a:rPr lang="cs-CZ" dirty="0" smtClean="0">
                <a:latin typeface="Calibri" pitchFamily="32" charset="0"/>
              </a:rPr>
              <a:t> </a:t>
            </a:r>
            <a:r>
              <a:rPr lang="cs-CZ" dirty="0">
                <a:latin typeface="Calibri" pitchFamily="32" charset="0"/>
              </a:rPr>
              <a:t>zahájení </a:t>
            </a:r>
            <a:r>
              <a:rPr lang="cs-CZ" dirty="0" smtClean="0">
                <a:latin typeface="Calibri" pitchFamily="32" charset="0"/>
              </a:rPr>
              <a:t>řízení – rozhodnutím – </a:t>
            </a:r>
            <a:r>
              <a:rPr lang="cs-CZ" b="1" dirty="0" smtClean="0">
                <a:latin typeface="Calibri" pitchFamily="32" charset="0"/>
              </a:rPr>
              <a:t>§ 61 </a:t>
            </a:r>
            <a:r>
              <a:rPr lang="cs-CZ" dirty="0" smtClean="0">
                <a:latin typeface="Calibri" pitchFamily="32" charset="0"/>
              </a:rPr>
              <a:t>SŘ) – k zatímní úpravě poměrů, zajištění důkazního prostředku nebo věci, která může být předmětem exekuce; u odnětí věci lze stanovit lhůtu pro vydání </a:t>
            </a:r>
            <a:r>
              <a:rPr lang="cs-CZ" i="1" dirty="0" smtClean="0">
                <a:latin typeface="Calibri" pitchFamily="32" charset="0"/>
              </a:rPr>
              <a:t>okamžitě</a:t>
            </a:r>
            <a:r>
              <a:rPr lang="cs-CZ" dirty="0" smtClean="0">
                <a:latin typeface="Calibri" pitchFamily="32" charset="0"/>
              </a:rPr>
              <a:t> po oznámení rozhodnutí (a po předání </a:t>
            </a:r>
            <a:r>
              <a:rPr lang="cs-CZ" dirty="0" err="1" smtClean="0">
                <a:latin typeface="Calibri" pitchFamily="32" charset="0"/>
              </a:rPr>
              <a:t>rozh</a:t>
            </a:r>
            <a:r>
              <a:rPr lang="cs-CZ" dirty="0" smtClean="0">
                <a:latin typeface="Calibri" pitchFamily="32" charset="0"/>
              </a:rPr>
              <a:t>. věc hned odebrat)</a:t>
            </a:r>
          </a:p>
          <a:p>
            <a:pPr>
              <a:spcAft>
                <a:spcPts val="200"/>
              </a:spcAft>
              <a:buFont typeface="Arial" charset="0"/>
              <a:buChar char="•"/>
            </a:pPr>
            <a:r>
              <a:rPr lang="cs-CZ" i="1" dirty="0" smtClean="0">
                <a:latin typeface="Calibri" pitchFamily="32" charset="0"/>
              </a:rPr>
              <a:t>Vracení věci </a:t>
            </a:r>
            <a:r>
              <a:rPr lang="cs-CZ" dirty="0" smtClean="0">
                <a:latin typeface="Calibri" pitchFamily="32" charset="0"/>
              </a:rPr>
              <a:t>zajištěné policií – analogicky k § 34/5 zákona o policii; </a:t>
            </a:r>
            <a:br>
              <a:rPr lang="cs-CZ" dirty="0" smtClean="0">
                <a:latin typeface="Calibri" pitchFamily="32" charset="0"/>
              </a:rPr>
            </a:br>
            <a:r>
              <a:rPr lang="cs-CZ" dirty="0" smtClean="0">
                <a:latin typeface="Calibri" pitchFamily="32" charset="0"/>
              </a:rPr>
              <a:t>pokud si přes opakovanou výzvu a dostatečný čas nevyzvedne – věc opuštěná, SO s ní může nakládat jako s věcí vlastní (zničit, prodat…)</a:t>
            </a:r>
            <a:endParaRPr lang="cs-CZ" dirty="0">
              <a:latin typeface="Calibri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00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styk s cizinou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Při dožádání cizozemského </a:t>
            </a:r>
            <a:r>
              <a:rPr lang="cs-CZ" dirty="0" smtClean="0"/>
              <a:t>SO o poskytnutí </a:t>
            </a:r>
            <a:r>
              <a:rPr lang="cs-CZ" dirty="0"/>
              <a:t>právní pomoci, </a:t>
            </a:r>
            <a:r>
              <a:rPr lang="cs-CZ" dirty="0" smtClean="0"/>
              <a:t>při </a:t>
            </a:r>
            <a:r>
              <a:rPr lang="cs-CZ" dirty="0"/>
              <a:t>poskytování právní pomoci cizozemskému </a:t>
            </a:r>
            <a:r>
              <a:rPr lang="cs-CZ" dirty="0" smtClean="0"/>
              <a:t>SO, při </a:t>
            </a:r>
            <a:r>
              <a:rPr lang="cs-CZ" dirty="0"/>
              <a:t>doručování písemnosti ve styku s cizinou a </a:t>
            </a:r>
            <a:r>
              <a:rPr lang="cs-CZ" dirty="0" smtClean="0"/>
              <a:t>při </a:t>
            </a:r>
            <a:r>
              <a:rPr lang="cs-CZ" dirty="0"/>
              <a:t>uznávání a výkonu cizozemského rozhodnutí </a:t>
            </a:r>
            <a:r>
              <a:rPr lang="cs-CZ" dirty="0" smtClean="0"/>
              <a:t>SO, </a:t>
            </a:r>
            <a:r>
              <a:rPr lang="cs-CZ" dirty="0"/>
              <a:t>kterým byl uložen správní trest, se ve věcech týkajících se přestupků postupuje podle mezinárodní smlouvy, která je součástí právního řádu </a:t>
            </a:r>
            <a:r>
              <a:rPr lang="cs-CZ" dirty="0" smtClean="0"/>
              <a:t>ČR, </a:t>
            </a:r>
            <a:r>
              <a:rPr lang="cs-CZ" dirty="0"/>
              <a:t>nebo podle </a:t>
            </a:r>
            <a:r>
              <a:rPr lang="cs-CZ" dirty="0" smtClean="0"/>
              <a:t>zákona (§ 65/1) – logicky…</a:t>
            </a:r>
          </a:p>
          <a:p>
            <a:r>
              <a:rPr lang="cs-CZ" dirty="0"/>
              <a:t>Není-li v mezinárodní smlouvě stanovena vnitrostátní příslušnost k: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vyřizování dožádání cizozemského SO o poskytnutí právní pomoci,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poskytování právní pomoci cizozemskému SO,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doručování písemnosti ve styku s cizinou, nebo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uznávání a výkonu cizozemského rozhodnutí, kterým byl uložen správní trest</a:t>
            </a:r>
          </a:p>
          <a:p>
            <a:pPr>
              <a:buFont typeface="Calibri" pitchFamily="34" charset="0"/>
              <a:buChar char="‐"/>
            </a:pPr>
            <a:r>
              <a:rPr lang="cs-CZ" dirty="0"/>
              <a:t>příslušným orgánem věcně a místně příslušný SO, který se </a:t>
            </a:r>
            <a:br>
              <a:rPr lang="cs-CZ" dirty="0"/>
            </a:br>
            <a:r>
              <a:rPr lang="cs-CZ" dirty="0"/>
              <a:t>s cizozemským SO stýká prostřednictvím svého ústředního SO, </a:t>
            </a:r>
            <a:br>
              <a:rPr lang="cs-CZ" dirty="0"/>
            </a:br>
            <a:r>
              <a:rPr lang="cs-CZ" dirty="0"/>
              <a:t>do jehož působnosti rozhodovaná věc náleží (§ 65/2)</a:t>
            </a:r>
          </a:p>
          <a:p>
            <a:r>
              <a:rPr lang="cs-CZ" i="1" dirty="0" smtClean="0">
                <a:solidFill>
                  <a:srgbClr val="0000FF"/>
                </a:solidFill>
              </a:rPr>
              <a:t>X neřeší nijak absenci smluv o spolupráci s SK, DE, PL, AT…</a:t>
            </a:r>
          </a:p>
          <a:p>
            <a:pPr>
              <a:buFont typeface="Calibri" pitchFamily="34" charset="0"/>
              <a:buChar char="‐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506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925144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§ 8 odst. 2 </a:t>
            </a:r>
            <a:r>
              <a:rPr lang="cs-CZ" dirty="0" smtClean="0"/>
              <a:t>SŘ </a:t>
            </a:r>
            <a:r>
              <a:rPr lang="cs-CZ" dirty="0"/>
              <a:t>– zásada spolupráce SO</a:t>
            </a:r>
          </a:p>
          <a:p>
            <a:r>
              <a:rPr lang="cs-CZ" dirty="0"/>
              <a:t>§ 13 SŘ</a:t>
            </a:r>
            <a:r>
              <a:rPr lang="cs-CZ" dirty="0" smtClean="0"/>
              <a:t> </a:t>
            </a:r>
            <a:r>
              <a:rPr lang="cs-CZ" dirty="0"/>
              <a:t>– dožádání (př. dožádání o výslech)</a:t>
            </a:r>
          </a:p>
          <a:p>
            <a:r>
              <a:rPr lang="cs-CZ" dirty="0"/>
              <a:t>§ 19 odst. 1 SŘ</a:t>
            </a:r>
            <a:r>
              <a:rPr lang="cs-CZ" dirty="0" smtClean="0"/>
              <a:t> </a:t>
            </a:r>
            <a:r>
              <a:rPr lang="cs-CZ" dirty="0"/>
              <a:t>– doručování mj. prostřednictvím obecní policie</a:t>
            </a:r>
          </a:p>
          <a:p>
            <a:r>
              <a:rPr lang="cs-CZ" dirty="0"/>
              <a:t>§ 135 SŘ </a:t>
            </a:r>
            <a:r>
              <a:rPr lang="cs-CZ" dirty="0" smtClean="0"/>
              <a:t>: </a:t>
            </a:r>
            <a:r>
              <a:rPr lang="cs-CZ" dirty="0"/>
              <a:t>Hrozí-li ztížení/zmaření provedení úkonu SO, nebo hrozí-li nebezpečí osobám nebo majetku, může SO požádat Policii ČR o součinnost při provádění úkonu.</a:t>
            </a:r>
          </a:p>
          <a:p>
            <a:r>
              <a:rPr lang="cs-CZ" dirty="0"/>
              <a:t>§ 103/4/d) obecního zřízení – starosta může požadovat po Policii ČR spolupráci při </a:t>
            </a:r>
            <a:r>
              <a:rPr lang="cs-CZ" dirty="0" smtClean="0"/>
              <a:t>zabezpečování místních záležitostí veřejného pořádku </a:t>
            </a:r>
            <a:endParaRPr lang="cs-CZ" dirty="0"/>
          </a:p>
          <a:p>
            <a:r>
              <a:rPr lang="cs-CZ" dirty="0"/>
              <a:t>§ </a:t>
            </a:r>
            <a:r>
              <a:rPr lang="cs-CZ" dirty="0" smtClean="0"/>
              <a:t>73, 74 </a:t>
            </a:r>
            <a:r>
              <a:rPr lang="cs-CZ" dirty="0"/>
              <a:t>– oznamování přestupků, šetření Policií ČR</a:t>
            </a:r>
          </a:p>
          <a:p>
            <a:r>
              <a:rPr lang="cs-CZ" b="1" dirty="0">
                <a:solidFill>
                  <a:srgbClr val="0000FF"/>
                </a:solidFill>
              </a:rPr>
              <a:t>§ </a:t>
            </a:r>
            <a:r>
              <a:rPr lang="cs-CZ" b="1" dirty="0" smtClean="0">
                <a:solidFill>
                  <a:srgbClr val="0000FF"/>
                </a:solidFill>
              </a:rPr>
              <a:t>75 </a:t>
            </a:r>
            <a:r>
              <a:rPr lang="cs-CZ" dirty="0"/>
              <a:t>– </a:t>
            </a:r>
            <a:r>
              <a:rPr lang="cs-CZ" dirty="0" smtClean="0"/>
              <a:t>Policie </a:t>
            </a:r>
            <a:r>
              <a:rPr lang="cs-CZ" dirty="0"/>
              <a:t>nebo jiný </a:t>
            </a:r>
            <a:r>
              <a:rPr lang="cs-CZ" dirty="0" smtClean="0">
                <a:solidFill>
                  <a:srgbClr val="0000FF"/>
                </a:solidFill>
              </a:rPr>
              <a:t>SO</a:t>
            </a:r>
            <a:r>
              <a:rPr lang="cs-CZ" dirty="0" smtClean="0"/>
              <a:t> </a:t>
            </a:r>
            <a:r>
              <a:rPr lang="cs-CZ" dirty="0"/>
              <a:t>provede bez zbytečného odkladu na žádost příslušného </a:t>
            </a:r>
            <a:r>
              <a:rPr lang="cs-CZ" dirty="0" smtClean="0"/>
              <a:t>SO úkony </a:t>
            </a:r>
            <a:r>
              <a:rPr lang="cs-CZ" dirty="0"/>
              <a:t>potřebné </a:t>
            </a:r>
            <a:r>
              <a:rPr lang="cs-CZ" dirty="0" smtClean="0"/>
              <a:t>1) k </a:t>
            </a:r>
            <a:r>
              <a:rPr lang="cs-CZ" dirty="0"/>
              <a:t>prověřování oznámení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 </a:t>
            </a:r>
            <a:r>
              <a:rPr lang="cs-CZ" dirty="0"/>
              <a:t>přestupku, </a:t>
            </a:r>
            <a:r>
              <a:rPr lang="cs-CZ" dirty="0" smtClean="0"/>
              <a:t>2) k </a:t>
            </a:r>
            <a:r>
              <a:rPr lang="cs-CZ" dirty="0"/>
              <a:t>projednání přestupku a </a:t>
            </a:r>
            <a:r>
              <a:rPr lang="cs-CZ" dirty="0" smtClean="0"/>
              <a:t>3) k </a:t>
            </a:r>
            <a:r>
              <a:rPr lang="cs-CZ" dirty="0"/>
              <a:t>výkonu rozhodnutí. Pokud </a:t>
            </a:r>
            <a:r>
              <a:rPr lang="cs-CZ" dirty="0" smtClean="0"/>
              <a:t>policie </a:t>
            </a:r>
            <a:r>
              <a:rPr lang="cs-CZ" dirty="0"/>
              <a:t>nebo jiný </a:t>
            </a:r>
            <a:r>
              <a:rPr lang="cs-CZ" dirty="0" smtClean="0"/>
              <a:t>SO není </a:t>
            </a:r>
            <a:r>
              <a:rPr lang="cs-CZ" dirty="0"/>
              <a:t>k provedení požadovaných úkonů příslušný, neprovede je a vyrozumí o tom příslušný </a:t>
            </a:r>
            <a:r>
              <a:rPr lang="cs-CZ" dirty="0" smtClean="0"/>
              <a:t>SO;</a:t>
            </a:r>
          </a:p>
          <a:p>
            <a:r>
              <a:rPr lang="cs-CZ" dirty="0" smtClean="0">
                <a:solidFill>
                  <a:srgbClr val="0000FF"/>
                </a:solidFill>
              </a:rPr>
              <a:t>Žádosti o informace (žádost o rozsudek, </a:t>
            </a:r>
            <a:r>
              <a:rPr lang="cs-CZ" dirty="0" err="1" smtClean="0">
                <a:solidFill>
                  <a:srgbClr val="0000FF"/>
                </a:solidFill>
              </a:rPr>
              <a:t>info</a:t>
            </a:r>
            <a:r>
              <a:rPr lang="cs-CZ" dirty="0" smtClean="0">
                <a:solidFill>
                  <a:srgbClr val="0000FF"/>
                </a:solidFill>
              </a:rPr>
              <a:t> o vazbě apod.) lze jen neformálně (příp. s odkazem na zásadu spolupráce nebo přes SZ) – </a:t>
            </a:r>
            <a:r>
              <a:rPr lang="cs-CZ" b="1" i="1" dirty="0" smtClean="0">
                <a:solidFill>
                  <a:srgbClr val="0000FF"/>
                </a:solidFill>
              </a:rPr>
              <a:t>omezení možností </a:t>
            </a:r>
            <a:r>
              <a:rPr lang="cs-CZ" i="1" dirty="0" smtClean="0">
                <a:solidFill>
                  <a:srgbClr val="0000FF"/>
                </a:solidFill>
              </a:rPr>
              <a:t>žádat o součinnost či o informace jiné orgány veřejné moci, </a:t>
            </a:r>
            <a:br>
              <a:rPr lang="cs-CZ" i="1" dirty="0" smtClean="0">
                <a:solidFill>
                  <a:srgbClr val="0000FF"/>
                </a:solidFill>
              </a:rPr>
            </a:br>
            <a:r>
              <a:rPr lang="cs-CZ" i="1" dirty="0" smtClean="0">
                <a:solidFill>
                  <a:srgbClr val="0000FF"/>
                </a:solidFill>
              </a:rPr>
              <a:t>o možnosti žádat o součinnost obecně nemluvě (srovnej oproti tomu § 8/1 TŘ)</a:t>
            </a:r>
            <a:endParaRPr lang="cs-CZ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78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Seznámení s podklady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997152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500"/>
              </a:spcBef>
              <a:buFont typeface="Arial" charset="0"/>
              <a:buChar char="•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§ 36 odst. 3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SŘ: </a:t>
            </a:r>
            <a:r>
              <a:rPr lang="cs-CZ" altLang="cs-CZ" i="1" dirty="0">
                <a:solidFill>
                  <a:srgbClr val="000000"/>
                </a:solidFill>
                <a:latin typeface="Calibri" pitchFamily="32" charset="0"/>
              </a:rPr>
              <a:t>po ukončení dokazování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, a (ještě) </a:t>
            </a:r>
            <a:r>
              <a:rPr lang="cs-CZ" altLang="cs-CZ" i="1" dirty="0">
                <a:solidFill>
                  <a:srgbClr val="000000"/>
                </a:solidFill>
                <a:latin typeface="Calibri" pitchFamily="32" charset="0"/>
              </a:rPr>
              <a:t>před vydáním rozhodnutí -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umožnit seznámení se s podklady (pro) rozhodnutí </a:t>
            </a:r>
          </a:p>
          <a:p>
            <a:pPr>
              <a:spcBef>
                <a:spcPts val="500"/>
              </a:spcBef>
              <a:buFont typeface="Arial" charset="0"/>
              <a:buChar char="•"/>
              <a:defRPr/>
            </a:pPr>
            <a:r>
              <a:rPr lang="cs-CZ" altLang="cs-CZ" i="1" dirty="0">
                <a:solidFill>
                  <a:srgbClr val="000000"/>
                </a:solidFill>
                <a:latin typeface="Calibri" pitchFamily="32" charset="0"/>
              </a:rPr>
              <a:t>Seznámení s podklady rozhodnutí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– 7 A 112/2002-36: nutnost určení okamžiku ukončení dokazování správním orgánem a uvědomění účastníka;</a:t>
            </a:r>
          </a:p>
          <a:p>
            <a:pPr marL="315913">
              <a:spcBef>
                <a:spcPts val="500"/>
              </a:spcBef>
              <a:buNone/>
              <a:defRPr/>
            </a:pPr>
            <a:r>
              <a:rPr lang="cs-CZ" altLang="cs-CZ" sz="800" dirty="0">
                <a:solidFill>
                  <a:srgbClr val="000000"/>
                </a:solidFill>
                <a:latin typeface="Calibri" pitchFamily="32" charset="0"/>
              </a:rPr>
              <a:t/>
            </a:r>
            <a:br>
              <a:rPr lang="cs-CZ" altLang="cs-CZ" sz="800" dirty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X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5 As 24/2009-65, 1 As 15/2010-90, 5 As 17/2010-111 a další: </a:t>
            </a:r>
            <a:br>
              <a:rPr lang="cs-CZ" altLang="cs-CZ" dirty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případy, kdy účel § 36/3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SŘ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splněn, resp. seznámení fakticky umožněno </a:t>
            </a:r>
            <a:br>
              <a:rPr lang="cs-CZ" altLang="cs-CZ" dirty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(akceptováno  i pokud se obviněný o své vlastní vůli nedostavil k ústnímu jednání, čímž se připravil o možnost výkonu procesních práv, vč. seznámení s podklady rozhodnutí – viz např. 9 As 76/2010 – 76); </a:t>
            </a:r>
          </a:p>
          <a:p>
            <a:pPr>
              <a:spcBef>
                <a:spcPts val="500"/>
              </a:spcBef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7 As 40/2003 – 61, 8 As 65/2009-111: seznamování s podklady </a:t>
            </a:r>
            <a:br>
              <a:rPr lang="cs-CZ" altLang="cs-CZ" dirty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v odvolacím řízení – nejsou-li nové důkazy, netřeba vyzývat k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seznámení; obdobně, pokud jediný nový podklad dodal účastník, nebo </a:t>
            </a:r>
            <a:b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pokud SO z daného podkladu v rozhodnutí nevychází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Bef>
                <a:spcPts val="500"/>
              </a:spcBef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6 As 42/2009 – 39 , 9 As 58/2009 – 71: metodický pokyn není podkladem rozhodnutí, lze jej přirovnat k judikatuře, je jen interpretačním vodítkem</a:t>
            </a:r>
          </a:p>
        </p:txBody>
      </p:sp>
    </p:spTree>
    <p:extLst>
      <p:ext uri="{BB962C8B-B14F-4D97-AF65-F5344CB8AC3E}">
        <p14:creationId xmlns:p14="http://schemas.microsoft.com/office/powerpoint/2010/main" val="129286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Zastavení řízení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62500" lnSpcReduction="20000"/>
          </a:bodyPr>
          <a:lstStyle/>
          <a:p>
            <a:r>
              <a:rPr lang="cs-CZ" u="sng" dirty="0" smtClean="0"/>
              <a:t>Správní orgán řízení </a:t>
            </a:r>
            <a:r>
              <a:rPr lang="cs-CZ" i="1" u="sng" dirty="0" smtClean="0"/>
              <a:t>zastaví</a:t>
            </a:r>
            <a:r>
              <a:rPr lang="cs-CZ" u="sng" dirty="0" smtClean="0"/>
              <a:t> </a:t>
            </a:r>
            <a:r>
              <a:rPr lang="cs-CZ" b="1" dirty="0" smtClean="0"/>
              <a:t>(§ 86)</a:t>
            </a:r>
            <a:r>
              <a:rPr lang="cs-CZ" dirty="0" smtClean="0"/>
              <a:t>, pokud:</a:t>
            </a:r>
          </a:p>
          <a:p>
            <a:pPr marL="514350" indent="-514350">
              <a:buAutoNum type="alphaLcParenR"/>
            </a:pPr>
            <a:r>
              <a:rPr lang="cs-CZ" dirty="0"/>
              <a:t>s</a:t>
            </a:r>
            <a:r>
              <a:rPr lang="cs-CZ" dirty="0" smtClean="0"/>
              <a:t>kutek se nestal nebo není přestupkem </a:t>
            </a:r>
            <a:r>
              <a:rPr lang="cs-CZ" sz="2900" dirty="0" smtClean="0"/>
              <a:t>(</a:t>
            </a:r>
            <a:r>
              <a:rPr lang="cs-CZ" sz="2900" i="1" dirty="0" smtClean="0"/>
              <a:t>oznamuje se</a:t>
            </a:r>
            <a:r>
              <a:rPr lang="cs-CZ" sz="2900" dirty="0" smtClean="0"/>
              <a:t>)</a:t>
            </a:r>
          </a:p>
          <a:p>
            <a:pPr marL="514350" indent="-514350">
              <a:buAutoNum type="alphaLcParenR"/>
            </a:pPr>
            <a:r>
              <a:rPr lang="cs-CZ" dirty="0"/>
              <a:t>s</a:t>
            </a:r>
            <a:r>
              <a:rPr lang="cs-CZ" dirty="0" smtClean="0"/>
              <a:t>kutek nespáchal obviněný </a:t>
            </a:r>
            <a:r>
              <a:rPr lang="cs-CZ" sz="2900" dirty="0">
                <a:solidFill>
                  <a:prstClr val="black"/>
                </a:solidFill>
              </a:rPr>
              <a:t>(</a:t>
            </a:r>
            <a:r>
              <a:rPr lang="cs-CZ" sz="2900" i="1" dirty="0">
                <a:solidFill>
                  <a:prstClr val="black"/>
                </a:solidFill>
              </a:rPr>
              <a:t>oznamuje se</a:t>
            </a:r>
            <a:r>
              <a:rPr lang="cs-CZ" sz="2900" dirty="0">
                <a:solidFill>
                  <a:prstClr val="black"/>
                </a:solidFill>
              </a:rPr>
              <a:t>)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/>
              <a:t>s</a:t>
            </a:r>
            <a:r>
              <a:rPr lang="cs-CZ" dirty="0" smtClean="0"/>
              <a:t>páchání skutku nebylo prokázáno </a:t>
            </a:r>
            <a:r>
              <a:rPr lang="cs-CZ" sz="2900" dirty="0">
                <a:solidFill>
                  <a:prstClr val="black"/>
                </a:solidFill>
              </a:rPr>
              <a:t>(</a:t>
            </a:r>
            <a:r>
              <a:rPr lang="cs-CZ" sz="2900" i="1" dirty="0">
                <a:solidFill>
                  <a:prstClr val="black"/>
                </a:solidFill>
              </a:rPr>
              <a:t>oznamuje se</a:t>
            </a:r>
            <a:r>
              <a:rPr lang="cs-CZ" sz="2900" dirty="0">
                <a:solidFill>
                  <a:prstClr val="black"/>
                </a:solidFill>
              </a:rPr>
              <a:t>)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/>
              <a:t>o</a:t>
            </a:r>
            <a:r>
              <a:rPr lang="cs-CZ" dirty="0" smtClean="0"/>
              <a:t>bviněný imunitu podle mezinárodního práva</a:t>
            </a:r>
          </a:p>
          <a:p>
            <a:pPr marL="514350" indent="-514350">
              <a:buAutoNum type="alphaLcParenR"/>
            </a:pPr>
            <a:r>
              <a:rPr lang="cs-CZ" dirty="0"/>
              <a:t>o</a:t>
            </a:r>
            <a:r>
              <a:rPr lang="cs-CZ" dirty="0" smtClean="0"/>
              <a:t>bviněný imunitu podle jiného zákona, nebo zákonodárcem, který požádal o projednání orgánem Parlamentu</a:t>
            </a:r>
          </a:p>
          <a:p>
            <a:pPr marL="514350" indent="-514350">
              <a:buAutoNum type="alphaLcParenR"/>
            </a:pPr>
            <a:r>
              <a:rPr lang="cs-CZ" dirty="0"/>
              <a:t>o</a:t>
            </a:r>
            <a:r>
              <a:rPr lang="cs-CZ" dirty="0" smtClean="0"/>
              <a:t>bviněný při spáchání pod 15 lety</a:t>
            </a:r>
          </a:p>
          <a:p>
            <a:pPr marL="514350" indent="-514350">
              <a:buAutoNum type="alphaLcParenR"/>
            </a:pPr>
            <a:r>
              <a:rPr lang="cs-CZ" dirty="0"/>
              <a:t>o</a:t>
            </a:r>
            <a:r>
              <a:rPr lang="cs-CZ" dirty="0" smtClean="0"/>
              <a:t>bviněný při spáchání nepříčetný </a:t>
            </a:r>
            <a:r>
              <a:rPr lang="cs-CZ" sz="2900" dirty="0">
                <a:solidFill>
                  <a:prstClr val="black"/>
                </a:solidFill>
              </a:rPr>
              <a:t>(</a:t>
            </a:r>
            <a:r>
              <a:rPr lang="cs-CZ" sz="2900" i="1" dirty="0">
                <a:solidFill>
                  <a:prstClr val="black"/>
                </a:solidFill>
              </a:rPr>
              <a:t>oznamuje se</a:t>
            </a:r>
            <a:r>
              <a:rPr lang="cs-CZ" sz="2900" dirty="0">
                <a:solidFill>
                  <a:prstClr val="black"/>
                </a:solidFill>
              </a:rPr>
              <a:t>)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prekluze </a:t>
            </a:r>
            <a:r>
              <a:rPr lang="cs-CZ" sz="2900" dirty="0">
                <a:solidFill>
                  <a:prstClr val="black"/>
                </a:solidFill>
              </a:rPr>
              <a:t>(</a:t>
            </a:r>
            <a:r>
              <a:rPr lang="cs-CZ" sz="2900" i="1" dirty="0">
                <a:solidFill>
                  <a:prstClr val="black"/>
                </a:solidFill>
              </a:rPr>
              <a:t>oznamuje se</a:t>
            </a:r>
            <a:r>
              <a:rPr lang="cs-CZ" sz="2900" dirty="0">
                <a:solidFill>
                  <a:prstClr val="black"/>
                </a:solidFill>
              </a:rPr>
              <a:t>)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/>
              <a:t>p</a:t>
            </a:r>
            <a:r>
              <a:rPr lang="cs-CZ" dirty="0" smtClean="0"/>
              <a:t>řekážka litispendence (zahájil dříve již jiný SO)</a:t>
            </a:r>
          </a:p>
          <a:p>
            <a:pPr marL="514350" indent="-514350">
              <a:buAutoNum type="alphaLcParenR"/>
            </a:pPr>
            <a:r>
              <a:rPr lang="cs-CZ" dirty="0"/>
              <a:t>p</a:t>
            </a:r>
            <a:r>
              <a:rPr lang="cs-CZ" dirty="0" smtClean="0"/>
              <a:t>řekážka věci rozhodnuté (již meritorně rozhodnuto SO nebo OČTŘ)</a:t>
            </a:r>
          </a:p>
          <a:p>
            <a:pPr marL="514350" indent="-514350">
              <a:buAutoNum type="alphaLcParenR"/>
            </a:pPr>
            <a:r>
              <a:rPr lang="cs-CZ" dirty="0"/>
              <a:t>o</a:t>
            </a:r>
            <a:r>
              <a:rPr lang="cs-CZ" dirty="0" smtClean="0"/>
              <a:t>bviněný zemřel nebo zanikl</a:t>
            </a:r>
          </a:p>
          <a:p>
            <a:pPr marL="514350" indent="-514350">
              <a:buAutoNum type="alphaLcParenR"/>
            </a:pPr>
            <a:r>
              <a:rPr lang="cs-CZ" dirty="0"/>
              <a:t>s</a:t>
            </a:r>
            <a:r>
              <a:rPr lang="cs-CZ" dirty="0" smtClean="0"/>
              <a:t>tačí postih za skutek coby disciplinární delikt </a:t>
            </a:r>
            <a:r>
              <a:rPr lang="cs-CZ" sz="2900" dirty="0">
                <a:solidFill>
                  <a:prstClr val="black"/>
                </a:solidFill>
              </a:rPr>
              <a:t>(</a:t>
            </a:r>
            <a:r>
              <a:rPr lang="cs-CZ" sz="2900" i="1" dirty="0">
                <a:solidFill>
                  <a:prstClr val="black"/>
                </a:solidFill>
              </a:rPr>
              <a:t>oznamuje se</a:t>
            </a:r>
            <a:r>
              <a:rPr lang="cs-CZ" sz="2900" dirty="0">
                <a:solidFill>
                  <a:prstClr val="black"/>
                </a:solidFill>
              </a:rPr>
              <a:t>)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/>
              <a:t>z</a:t>
            </a:r>
            <a:r>
              <a:rPr lang="cs-CZ" dirty="0" smtClean="0"/>
              <a:t>jistí se, že bylo možno projednat jen se souhlasem, ale nebyl dán</a:t>
            </a:r>
          </a:p>
          <a:p>
            <a:pPr marL="514350" indent="-514350">
              <a:buAutoNum type="alphaLcParenR"/>
            </a:pPr>
            <a:r>
              <a:rPr lang="cs-CZ" dirty="0"/>
              <a:t>z</a:t>
            </a:r>
            <a:r>
              <a:rPr lang="cs-CZ" dirty="0" smtClean="0"/>
              <a:t>pětvzetí souhlasu, leda lze projednat i bez něj</a:t>
            </a:r>
          </a:p>
          <a:p>
            <a:pPr marL="514350" indent="-514350">
              <a:buAutoNum type="alphaLcParenR"/>
            </a:pPr>
            <a:endParaRPr lang="cs-CZ" dirty="0" smtClean="0"/>
          </a:p>
          <a:p>
            <a:pPr marL="514350" indent="-514350">
              <a:buAutoNum type="alphaLcParenR"/>
            </a:pPr>
            <a:endParaRPr lang="cs-CZ" dirty="0" smtClean="0"/>
          </a:p>
          <a:p>
            <a:pPr marL="514350" indent="-514350">
              <a:buAutoNum type="alphaLcParenR"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326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Zastavení řízení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328592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Zastavení řízení </a:t>
            </a:r>
            <a:r>
              <a:rPr lang="cs-CZ" i="1" dirty="0" smtClean="0"/>
              <a:t>usnesením</a:t>
            </a:r>
            <a:r>
              <a:rPr lang="cs-CZ" dirty="0" smtClean="0"/>
              <a:t>, které se oznamuje účastníkům; </a:t>
            </a:r>
            <a:br>
              <a:rPr lang="cs-CZ" dirty="0" smtClean="0"/>
            </a:br>
            <a:r>
              <a:rPr lang="cs-CZ" dirty="0" smtClean="0"/>
              <a:t>v případě sub d), e), f), i), j), k), m), n) se pouze poznamená do spisu (§ 86/2) </a:t>
            </a:r>
            <a:br>
              <a:rPr lang="cs-CZ" dirty="0" smtClean="0"/>
            </a:br>
            <a:r>
              <a:rPr lang="cs-CZ" dirty="0" smtClean="0"/>
              <a:t>a účastníci se vyrozumějí (možný přezkum - § 94 a násl. SŘ)</a:t>
            </a:r>
          </a:p>
          <a:p>
            <a:r>
              <a:rPr lang="cs-CZ" dirty="0" smtClean="0"/>
              <a:t>V případě zastavení pro imunitu – po zániku imunity lze znovu zahájit, </a:t>
            </a:r>
            <a:br>
              <a:rPr lang="cs-CZ" dirty="0" smtClean="0"/>
            </a:br>
            <a:r>
              <a:rPr lang="cs-CZ" dirty="0" smtClean="0"/>
              <a:t>není-li jiný důvod zastavení (§ 86/3)</a:t>
            </a:r>
          </a:p>
          <a:p>
            <a:r>
              <a:rPr lang="cs-CZ" dirty="0" smtClean="0"/>
              <a:t>V případě zastavení pro nedostatek věku – </a:t>
            </a:r>
            <a:r>
              <a:rPr lang="cs-CZ" dirty="0" smtClean="0">
                <a:solidFill>
                  <a:srgbClr val="0000FF"/>
                </a:solidFill>
              </a:rPr>
              <a:t>informovat OSPOD a zákonného zástupce</a:t>
            </a:r>
            <a:r>
              <a:rPr lang="cs-CZ" dirty="0" smtClean="0"/>
              <a:t> + informovat o všem, co se stalo (§ 86/6)</a:t>
            </a:r>
          </a:p>
          <a:p>
            <a:r>
              <a:rPr lang="cs-CZ" dirty="0" smtClean="0"/>
              <a:t>SO řízení též </a:t>
            </a:r>
            <a:r>
              <a:rPr lang="cs-CZ" i="1" dirty="0" smtClean="0"/>
              <a:t>zastaví</a:t>
            </a:r>
            <a:r>
              <a:rPr lang="cs-CZ" dirty="0" smtClean="0"/>
              <a:t>, pokud o totožném skutku běží trestní řízení; po jeho skončení může znovu zahájit, leda meritorně rozhodnuto (86/4) (usnesením, </a:t>
            </a:r>
            <a:r>
              <a:rPr lang="cs-CZ" sz="2900" i="1" dirty="0" smtClean="0"/>
              <a:t>oznamuje se</a:t>
            </a:r>
            <a:r>
              <a:rPr lang="cs-CZ" dirty="0" smtClean="0"/>
              <a:t>)</a:t>
            </a:r>
          </a:p>
          <a:p>
            <a:r>
              <a:rPr lang="cs-CZ" dirty="0" smtClean="0"/>
              <a:t>SO řízení </a:t>
            </a:r>
            <a:r>
              <a:rPr lang="cs-CZ" i="1" dirty="0" smtClean="0"/>
              <a:t>může zastavit</a:t>
            </a:r>
            <a:r>
              <a:rPr lang="cs-CZ" dirty="0" smtClean="0"/>
              <a:t>, pokud trest </a:t>
            </a:r>
            <a:r>
              <a:rPr lang="cs-CZ" dirty="0" err="1" smtClean="0"/>
              <a:t>uložitelný</a:t>
            </a:r>
            <a:r>
              <a:rPr lang="cs-CZ" dirty="0" smtClean="0"/>
              <a:t> v přestupkovém řízení bezvýznamný vedle trestu, který již byl uložen za jiný skutek v trestním řízení (86/5) (usnesením, </a:t>
            </a:r>
            <a:r>
              <a:rPr lang="cs-CZ" sz="2900" i="1" dirty="0" smtClean="0"/>
              <a:t>oznamuje se</a:t>
            </a:r>
            <a:r>
              <a:rPr lang="cs-CZ" dirty="0" smtClean="0"/>
              <a:t>)</a:t>
            </a:r>
          </a:p>
          <a:p>
            <a:r>
              <a:rPr lang="cs-CZ" dirty="0" smtClean="0">
                <a:solidFill>
                  <a:srgbClr val="0000FF"/>
                </a:solidFill>
              </a:rPr>
              <a:t>Zastavení řízení </a:t>
            </a:r>
            <a:r>
              <a:rPr lang="cs-CZ" i="1" dirty="0" smtClean="0">
                <a:solidFill>
                  <a:srgbClr val="0000FF"/>
                </a:solidFill>
              </a:rPr>
              <a:t>v případě uzavření smíru </a:t>
            </a:r>
            <a:r>
              <a:rPr lang="cs-CZ" dirty="0" smtClean="0">
                <a:solidFill>
                  <a:srgbClr val="0000FF"/>
                </a:solidFill>
              </a:rPr>
              <a:t>u přestupku ublížení na cti - § 86 nic</a:t>
            </a:r>
            <a:r>
              <a:rPr lang="cs-CZ" dirty="0" smtClean="0"/>
              <a:t>, nutno dle § 7/8 ZNP (zastavení </a:t>
            </a:r>
            <a:r>
              <a:rPr lang="cs-CZ" i="1" dirty="0" smtClean="0"/>
              <a:t>usnesením, </a:t>
            </a:r>
            <a:r>
              <a:rPr lang="cs-CZ" dirty="0" smtClean="0"/>
              <a:t>které</a:t>
            </a:r>
            <a:r>
              <a:rPr lang="cs-CZ" i="1" dirty="0" smtClean="0"/>
              <a:t> se oznamuje</a:t>
            </a:r>
            <a:r>
              <a:rPr lang="cs-CZ" dirty="0" smtClean="0"/>
              <a:t> účastníkům, resp. obviněnému, a osobě postižené přestupkem, která se však </a:t>
            </a:r>
            <a:r>
              <a:rPr lang="cs-CZ" smtClean="0"/>
              <a:t>nemůže odvolat)</a:t>
            </a:r>
            <a:endParaRPr lang="cs-CZ" dirty="0" smtClean="0"/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rgbClr val="0000FF"/>
                </a:solidFill>
              </a:rPr>
              <a:t>Zastavení řízení </a:t>
            </a:r>
            <a:r>
              <a:rPr lang="cs-CZ" i="1" dirty="0" smtClean="0">
                <a:solidFill>
                  <a:srgbClr val="0000FF"/>
                </a:solidFill>
              </a:rPr>
              <a:t>v případě schválení dohody o narovnání </a:t>
            </a:r>
            <a:r>
              <a:rPr lang="cs-CZ" dirty="0" smtClean="0">
                <a:solidFill>
                  <a:srgbClr val="0000FF"/>
                </a:solidFill>
              </a:rPr>
              <a:t>- § 86 nic</a:t>
            </a:r>
            <a:r>
              <a:rPr lang="cs-CZ" dirty="0" smtClean="0"/>
              <a:t>, nutno dle </a:t>
            </a:r>
            <a:br>
              <a:rPr lang="cs-CZ" dirty="0" smtClean="0"/>
            </a:br>
            <a:r>
              <a:rPr lang="cs-CZ" dirty="0" smtClean="0"/>
              <a:t>§ 93/3/g) (je součástí </a:t>
            </a:r>
            <a:r>
              <a:rPr lang="cs-CZ" i="1" dirty="0" smtClean="0"/>
              <a:t>rozhodnutí</a:t>
            </a:r>
            <a:r>
              <a:rPr lang="cs-CZ" dirty="0" smtClean="0"/>
              <a:t> o schválení dohody o narovnání - § 93/3)</a:t>
            </a:r>
          </a:p>
          <a:p>
            <a:r>
              <a:rPr lang="cs-CZ" dirty="0" smtClean="0"/>
              <a:t>Usnesení o zastavení řízení možno revidovat v přezkumném řízení (§ 94 </a:t>
            </a:r>
            <a:r>
              <a:rPr lang="cs-CZ" dirty="0" err="1" smtClean="0"/>
              <a:t>an</a:t>
            </a:r>
            <a:r>
              <a:rPr lang="cs-CZ" dirty="0" smtClean="0"/>
              <a:t>. SŘ)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286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dirty="0" smtClean="0"/>
              <a:t>Narovnání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47260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SO </a:t>
            </a:r>
            <a:r>
              <a:rPr lang="cs-CZ" i="1" dirty="0" smtClean="0"/>
              <a:t>schválí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00FF"/>
                </a:solidFill>
              </a:rPr>
              <a:t>dohodu o narovnání </a:t>
            </a:r>
            <a:r>
              <a:rPr lang="cs-CZ" i="1" dirty="0" smtClean="0"/>
              <a:t>rozhodnutím</a:t>
            </a:r>
            <a:r>
              <a:rPr lang="cs-CZ" dirty="0" smtClean="0"/>
              <a:t> </a:t>
            </a:r>
            <a:r>
              <a:rPr lang="cs-CZ" b="1" dirty="0" smtClean="0"/>
              <a:t>(§ 87)</a:t>
            </a:r>
            <a:r>
              <a:rPr lang="cs-CZ" dirty="0" smtClean="0"/>
              <a:t>, pokud:</a:t>
            </a:r>
          </a:p>
          <a:p>
            <a:pPr marL="514350" indent="-514350">
              <a:buAutoNum type="alphaLcParenR"/>
            </a:pPr>
            <a:r>
              <a:rPr lang="cs-CZ" dirty="0" smtClean="0"/>
              <a:t>to není v rozporu s veřejným zájmem a vzhledem okolnostem… je to dostačující </a:t>
            </a:r>
            <a:r>
              <a:rPr lang="cs-CZ" sz="2900" dirty="0" smtClean="0"/>
              <a:t>(</a:t>
            </a:r>
            <a:r>
              <a:rPr lang="cs-CZ" sz="2900" dirty="0" smtClean="0">
                <a:solidFill>
                  <a:srgbClr val="0000FF"/>
                </a:solidFill>
              </a:rPr>
              <a:t>otázka zápisu do registru, bodů…, závažných přestupků – motivující k využívání účastníky zejména u dopravních přestupků </a:t>
            </a:r>
            <a:br>
              <a:rPr lang="cs-CZ" sz="2900" dirty="0" smtClean="0">
                <a:solidFill>
                  <a:srgbClr val="0000FF"/>
                </a:solidFill>
              </a:rPr>
            </a:br>
            <a:r>
              <a:rPr lang="cs-CZ" sz="2900" dirty="0" smtClean="0">
                <a:solidFill>
                  <a:srgbClr val="0000FF"/>
                </a:solidFill>
              </a:rPr>
              <a:t>X OLG MV rezervovaný, nejde tam jen o soukromý zájem, ale i veřejný</a:t>
            </a:r>
            <a:r>
              <a:rPr lang="cs-CZ" sz="2900" dirty="0" smtClean="0"/>
              <a:t>)</a:t>
            </a:r>
          </a:p>
          <a:p>
            <a:pPr marL="514350" indent="-514350">
              <a:buAutoNum type="alphaLcParenR"/>
            </a:pPr>
            <a:r>
              <a:rPr lang="cs-CZ" dirty="0" smtClean="0"/>
              <a:t>obviněný se přizná (svobodně, vážně, určitě)</a:t>
            </a:r>
          </a:p>
          <a:p>
            <a:pPr marL="514350" indent="-514350">
              <a:buAutoNum type="alphaLcParenR"/>
            </a:pPr>
            <a:r>
              <a:rPr lang="cs-CZ" dirty="0"/>
              <a:t>o</a:t>
            </a:r>
            <a:r>
              <a:rPr lang="cs-CZ" dirty="0" smtClean="0"/>
              <a:t>bviněný nahradí škodu/BO (či škodu jinak odčinil - § 93/3/e) in fine)</a:t>
            </a:r>
          </a:p>
          <a:p>
            <a:pPr marL="514350" indent="-514350">
              <a:buAutoNum type="alphaLcParenR"/>
            </a:pPr>
            <a:r>
              <a:rPr lang="cs-CZ" dirty="0"/>
              <a:t>o</a:t>
            </a:r>
            <a:r>
              <a:rPr lang="cs-CZ" dirty="0" smtClean="0"/>
              <a:t>bviněný složí částku na veřejně prospěšné účely</a:t>
            </a:r>
            <a:endParaRPr lang="cs-CZ" dirty="0"/>
          </a:p>
          <a:p>
            <a:r>
              <a:rPr lang="cs-CZ" dirty="0" smtClean="0"/>
              <a:t>Příjemce a výši dobročinné částky určí SO na žádost obviněného, částka – přiměřená </a:t>
            </a:r>
            <a:r>
              <a:rPr lang="cs-CZ" dirty="0"/>
              <a:t>(87/2</a:t>
            </a:r>
            <a:r>
              <a:rPr lang="cs-CZ" dirty="0" smtClean="0"/>
              <a:t>); příjemcem jen veřejně prospěšná PO (87/4)</a:t>
            </a:r>
          </a:p>
          <a:p>
            <a:r>
              <a:rPr lang="cs-CZ" dirty="0" smtClean="0"/>
              <a:t>Před vydáním rozhodnutí o schválení dohody – SO vyslechne obviněného a poškozeného o způsobu a okolnostech uzavření dohody, zda vše dobrovolné a zda souhlasí; obviněného též SO poučí </a:t>
            </a:r>
            <a:br>
              <a:rPr lang="cs-CZ" dirty="0" smtClean="0"/>
            </a:br>
            <a:r>
              <a:rPr lang="cs-CZ" dirty="0" smtClean="0"/>
              <a:t>o důsledcích rozhodnutí (§ 87/3)</a:t>
            </a:r>
          </a:p>
          <a:p>
            <a:r>
              <a:rPr lang="cs-CZ" dirty="0" smtClean="0"/>
              <a:t>Právní mocí rozhodnutí o schválení dohody končí řízení (§ 87/5), odvolat se mohou strany dohody, příp. u mladistvého zákonný zástupce a OSPOD (§ 96/3)</a:t>
            </a:r>
          </a:p>
          <a:p>
            <a:r>
              <a:rPr lang="cs-CZ" dirty="0" smtClean="0"/>
              <a:t>Součástí rozhodnutí je i zastavení řízení – dle § 93/3/g)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735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dirty="0" smtClean="0"/>
              <a:t>Rozhodnutí o přestupku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200"/>
              </a:spcBef>
              <a:buFont typeface="Arial" charset="0"/>
              <a:buChar char="•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Forma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rozhodnutí - § 67/2, </a:t>
            </a: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§ 69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SŘ (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formální náležitosti), § 75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SŘ (PM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nebo vykonatelnost, vypravení – u </a:t>
            </a:r>
            <a:r>
              <a:rPr lang="cs-CZ" altLang="cs-CZ" dirty="0" err="1">
                <a:solidFill>
                  <a:srgbClr val="000000"/>
                </a:solidFill>
                <a:latin typeface="Calibri" pitchFamily="32" charset="0"/>
              </a:rPr>
              <a:t>rozh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. ve spisu); platí i pro usnesení</a:t>
            </a:r>
          </a:p>
          <a:p>
            <a:pPr>
              <a:spcBef>
                <a:spcPts val="200"/>
              </a:spcBef>
              <a:buFont typeface="Arial" charset="0"/>
              <a:buChar char="•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Obsah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–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Náležitosti rozhodnutí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- </a:t>
            </a: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§ 68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SŘ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(výrok, odůvodnění, poučení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/>
            </a:r>
            <a:b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o opravném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prostředku); </a:t>
            </a:r>
          </a:p>
          <a:p>
            <a:pPr>
              <a:spcBef>
                <a:spcPts val="200"/>
              </a:spcBef>
              <a:buFont typeface="Arial" charset="0"/>
              <a:buChar char="•"/>
              <a:defRPr/>
            </a:pPr>
            <a:r>
              <a:rPr lang="cs-CZ" altLang="cs-CZ" b="1" i="1" u="sng" dirty="0">
                <a:solidFill>
                  <a:srgbClr val="000000"/>
                </a:solidFill>
                <a:latin typeface="Calibri" pitchFamily="32" charset="0"/>
              </a:rPr>
              <a:t>Výrok</a:t>
            </a:r>
            <a:r>
              <a:rPr lang="cs-CZ" altLang="cs-CZ" i="1" dirty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rozhodnutí</a:t>
            </a:r>
            <a:r>
              <a:rPr lang="cs-CZ" altLang="cs-CZ" i="1" dirty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-</a:t>
            </a: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cs-CZ" altLang="cs-CZ" b="1" dirty="0">
                <a:solidFill>
                  <a:srgbClr val="0000FF"/>
                </a:solidFill>
                <a:latin typeface="Calibri" pitchFamily="32" charset="0"/>
              </a:rPr>
              <a:t>§ </a:t>
            </a:r>
            <a:r>
              <a:rPr lang="cs-CZ" altLang="cs-CZ" b="1" dirty="0" smtClean="0">
                <a:solidFill>
                  <a:srgbClr val="0000FF"/>
                </a:solidFill>
                <a:latin typeface="Calibri" pitchFamily="32" charset="0"/>
              </a:rPr>
              <a:t>93</a:t>
            </a:r>
            <a:r>
              <a:rPr lang="cs-CZ" altLang="cs-CZ" dirty="0" smtClean="0">
                <a:solidFill>
                  <a:srgbClr val="0000FF"/>
                </a:solidFill>
                <a:latin typeface="Calibri" pitchFamily="32" charset="0"/>
              </a:rPr>
              <a:t>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(nově i</a:t>
            </a:r>
            <a:r>
              <a:rPr lang="cs-CZ" altLang="cs-CZ" i="1" dirty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cs-CZ" altLang="cs-CZ" i="1" dirty="0" smtClean="0">
                <a:solidFill>
                  <a:srgbClr val="0000FF"/>
                </a:solidFill>
                <a:latin typeface="Calibri" pitchFamily="32" charset="0"/>
              </a:rPr>
              <a:t>forma </a:t>
            </a:r>
            <a:r>
              <a:rPr lang="cs-CZ" altLang="cs-CZ" i="1" dirty="0">
                <a:solidFill>
                  <a:srgbClr val="0000FF"/>
                </a:solidFill>
                <a:latin typeface="Calibri" pitchFamily="32" charset="0"/>
              </a:rPr>
              <a:t>zavinění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) a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§ 68/2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SŘ, účastníci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, předmět řízení, jak bylo rozhodnuto, dle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kterých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právních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ustanovení;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 marL="307975">
              <a:spcBef>
                <a:spcPts val="200"/>
              </a:spcBef>
              <a:buNone/>
              <a:defRPr/>
            </a:pPr>
            <a:r>
              <a:rPr lang="cs-CZ" altLang="cs-CZ" b="1" i="1" dirty="0" smtClean="0">
                <a:solidFill>
                  <a:srgbClr val="000000"/>
                </a:solidFill>
                <a:latin typeface="Calibri" pitchFamily="32" charset="0"/>
              </a:rPr>
              <a:t>      znění </a:t>
            </a:r>
            <a:r>
              <a:rPr lang="cs-CZ" altLang="cs-CZ" b="1" i="1" dirty="0">
                <a:solidFill>
                  <a:srgbClr val="000000"/>
                </a:solidFill>
                <a:latin typeface="Calibri" pitchFamily="32" charset="0"/>
              </a:rPr>
              <a:t>výroku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: např. XY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(kdo) je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vinen přestupkem proti .., kterého se dopustil tím, že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kdy-kde-co-jak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, tedy </a:t>
            </a:r>
            <a:r>
              <a:rPr lang="cs-CZ" altLang="cs-CZ" i="1" dirty="0">
                <a:solidFill>
                  <a:srgbClr val="000000"/>
                </a:solidFill>
                <a:latin typeface="Calibri" pitchFamily="32" charset="0"/>
              </a:rPr>
              <a:t>úmyslně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.., za což se mu ukládá pokuta .. a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povinnost nahradit náklady řízení…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Bef>
                <a:spcPts val="200"/>
              </a:spcBef>
              <a:buFont typeface="Arial" charset="0"/>
              <a:buChar char="•"/>
              <a:defRPr/>
            </a:pPr>
            <a:r>
              <a:rPr lang="cs-CZ" altLang="cs-CZ" b="1" i="1" u="sng" dirty="0">
                <a:solidFill>
                  <a:srgbClr val="000000"/>
                </a:solidFill>
                <a:latin typeface="Calibri" pitchFamily="32" charset="0"/>
              </a:rPr>
              <a:t>Odůvodnění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- § 68/3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SŘ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– podklady, důvody, úvahy, námitky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účastníků….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Bef>
                <a:spcPts val="200"/>
              </a:spcBef>
              <a:buFont typeface="Arial" charset="0"/>
              <a:buChar char="•"/>
              <a:defRPr/>
            </a:pPr>
            <a:r>
              <a:rPr lang="cs-CZ" altLang="cs-CZ" b="1" i="1" u="sng" dirty="0">
                <a:solidFill>
                  <a:srgbClr val="000000"/>
                </a:solidFill>
                <a:latin typeface="Calibri" pitchFamily="32" charset="0"/>
              </a:rPr>
              <a:t>Poučení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- § 68/5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SŘ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– od kdy, do kdy, ke komu, u koho; </a:t>
            </a:r>
            <a:br>
              <a:rPr lang="cs-CZ" altLang="cs-CZ" dirty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náležitosti odvolání - § 82/1,2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SŘ;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lhůta –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83/1 SŘ (15 dní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od oznámení); kde - § 86/1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SŘ;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kdo - § 89/1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SŘ;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(pokud poučení chybí nebo nesprávné, lhůta pro odvolání 90 dní – § 83/2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SŘ) 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Bef>
                <a:spcPts val="200"/>
              </a:spcBef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Opravy zřejmých nesprávností - § 70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SŘ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(usnesení, rozhodnutí)</a:t>
            </a:r>
          </a:p>
          <a:p>
            <a:pPr>
              <a:spcBef>
                <a:spcPts val="200"/>
              </a:spcBef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Lhůta pro rozhodnutí –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nelze-li bezodkladně, do 60 od zahájení (§ 94)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Bef>
                <a:spcPts val="200"/>
              </a:spcBef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Právní moc (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rozhodnutí oznámeno a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nelze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opravný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prostředek) - § 73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SŘ,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Vykonatelnost – s PM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nebo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dle data/po lhůtě k plnění (§ 74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SŘ)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Bef>
                <a:spcPts val="200"/>
              </a:spcBef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Rozhodnutí o </a:t>
            </a:r>
            <a:r>
              <a:rPr lang="cs-CZ" altLang="cs-CZ" u="sng" dirty="0">
                <a:solidFill>
                  <a:srgbClr val="000000"/>
                </a:solidFill>
                <a:latin typeface="Calibri" pitchFamily="32" charset="0"/>
              </a:rPr>
              <a:t>nákladech řízení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– </a:t>
            </a:r>
            <a:r>
              <a:rPr lang="cs-CZ" altLang="cs-CZ" dirty="0" smtClean="0">
                <a:solidFill>
                  <a:srgbClr val="0000FF"/>
                </a:solidFill>
                <a:latin typeface="Calibri" pitchFamily="32" charset="0"/>
              </a:rPr>
              <a:t>§ 95 – jen obviněný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; příp. rozhodnutí o náhradě škody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54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cs-CZ" dirty="0" smtClean="0"/>
              <a:t>Výrok rozhodnutí o přestupku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Zvláštní úprava výroku rozhodnutí o přestupku </a:t>
            </a:r>
            <a:r>
              <a:rPr lang="cs-CZ" b="1" dirty="0" smtClean="0"/>
              <a:t>(§ 93)</a:t>
            </a:r>
          </a:p>
          <a:p>
            <a:r>
              <a:rPr lang="cs-CZ" b="1" dirty="0" smtClean="0"/>
              <a:t>Výrok o vině </a:t>
            </a:r>
            <a:r>
              <a:rPr lang="cs-CZ" dirty="0" smtClean="0"/>
              <a:t>(§ 93/1) – krom náležitostí dle SŘ se uvede:</a:t>
            </a:r>
          </a:p>
          <a:p>
            <a:pPr marL="0" indent="0">
              <a:buNone/>
            </a:pPr>
            <a:r>
              <a:rPr lang="cs-CZ" dirty="0"/>
              <a:t>a) popis skutku s označením místa, času a způsobu </a:t>
            </a:r>
            <a:r>
              <a:rPr lang="cs-CZ" dirty="0" smtClean="0"/>
              <a:t>spáchání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b) právní kvalifikace </a:t>
            </a:r>
            <a:r>
              <a:rPr lang="cs-CZ" dirty="0" smtClean="0"/>
              <a:t>skutku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c</a:t>
            </a:r>
            <a:r>
              <a:rPr lang="cs-CZ" dirty="0"/>
              <a:t>) vyslovení </a:t>
            </a:r>
            <a:r>
              <a:rPr lang="cs-CZ" dirty="0" smtClean="0"/>
              <a:t>viny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d</a:t>
            </a:r>
            <a:r>
              <a:rPr lang="cs-CZ" dirty="0"/>
              <a:t>) </a:t>
            </a:r>
            <a:r>
              <a:rPr lang="cs-CZ" u="sng" dirty="0"/>
              <a:t>forma zavinění</a:t>
            </a:r>
            <a:r>
              <a:rPr lang="cs-CZ" dirty="0"/>
              <a:t> u </a:t>
            </a:r>
            <a:r>
              <a:rPr lang="cs-CZ" dirty="0" smtClean="0"/>
              <a:t>FO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e) druh a výměra </a:t>
            </a:r>
            <a:r>
              <a:rPr lang="cs-CZ" dirty="0" smtClean="0"/>
              <a:t>trestu (příp. </a:t>
            </a:r>
            <a:r>
              <a:rPr lang="cs-CZ" dirty="0"/>
              <a:t>výrok o podmíněném </a:t>
            </a:r>
            <a:r>
              <a:rPr lang="cs-CZ" dirty="0" smtClean="0"/>
              <a:t>upuštění, </a:t>
            </a:r>
            <a:r>
              <a:rPr lang="cs-CZ" dirty="0"/>
              <a:t>o upuštění </a:t>
            </a:r>
            <a:r>
              <a:rPr lang="cs-CZ" dirty="0" smtClean="0"/>
              <a:t>nebo </a:t>
            </a:r>
            <a:r>
              <a:rPr lang="cs-CZ" dirty="0"/>
              <a:t>o mimořádném snížení </a:t>
            </a:r>
            <a:r>
              <a:rPr lang="cs-CZ" dirty="0" smtClean="0"/>
              <a:t>pokuty)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f) výrok o započtení doby, po kterou obviněný na základě úředního opatření učiněného v souvislosti s projednávaným přestupkem již nesměl činnost vykonávat, do doby zákazu </a:t>
            </a:r>
            <a:r>
              <a:rPr lang="cs-CZ" dirty="0" smtClean="0"/>
              <a:t>činnosti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g) výrok o uložení ochranného </a:t>
            </a:r>
            <a:r>
              <a:rPr lang="cs-CZ" dirty="0" smtClean="0"/>
              <a:t>opatření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h) výrok o nároku na náhradu škody </a:t>
            </a:r>
            <a:r>
              <a:rPr lang="cs-CZ" dirty="0" smtClean="0"/>
              <a:t>(nároku </a:t>
            </a:r>
            <a:r>
              <a:rPr lang="cs-CZ" dirty="0"/>
              <a:t>na vydání bezdůvodného </a:t>
            </a:r>
            <a:r>
              <a:rPr lang="cs-CZ" dirty="0" smtClean="0"/>
              <a:t>obohacení)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i) výrok </a:t>
            </a:r>
            <a:r>
              <a:rPr lang="cs-CZ" dirty="0"/>
              <a:t>o náhradě nákladů řízení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i="1" dirty="0" smtClean="0"/>
              <a:t>   (…z podstaty věci se uvádí/řeší jen to, co v dané věci relevantní)</a:t>
            </a:r>
            <a:endParaRPr lang="cs-CZ" i="1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525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Výrok rozhodnutí o přestupku </a:t>
            </a:r>
            <a:r>
              <a:rPr lang="pl-PL" dirty="0" smtClean="0"/>
              <a:t>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968552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Je-li uznán </a:t>
            </a:r>
            <a:r>
              <a:rPr lang="cs-CZ" b="1" dirty="0" smtClean="0"/>
              <a:t>vinným právní nástupce </a:t>
            </a:r>
            <a:r>
              <a:rPr lang="cs-CZ" dirty="0" smtClean="0"/>
              <a:t>(§ 93/2), též:</a:t>
            </a:r>
          </a:p>
          <a:p>
            <a:pPr marL="0" indent="0">
              <a:buNone/>
            </a:pPr>
            <a:r>
              <a:rPr lang="cs-CZ" dirty="0"/>
              <a:t>a) identifikační údaje osoby, která skutek spáchala, </a:t>
            </a:r>
          </a:p>
          <a:p>
            <a:pPr marL="0" indent="0">
              <a:buNone/>
            </a:pPr>
            <a:r>
              <a:rPr lang="cs-CZ" dirty="0"/>
              <a:t>b) údaj o tom, že osoba, které je rozhodnutím ukládán správní trest, je právním nástupcem </a:t>
            </a:r>
            <a:r>
              <a:rPr lang="cs-CZ" dirty="0" smtClean="0"/>
              <a:t>PO, příp. osobou</a:t>
            </a:r>
            <a:r>
              <a:rPr lang="cs-CZ" dirty="0"/>
              <a:t>, která pokračuje v podnikatelské činnosti </a:t>
            </a:r>
            <a:r>
              <a:rPr lang="cs-CZ" dirty="0" err="1" smtClean="0"/>
              <a:t>FOp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Pokud schválena </a:t>
            </a:r>
            <a:r>
              <a:rPr lang="cs-CZ" b="1" dirty="0" smtClean="0"/>
              <a:t>dohoda o narovnání</a:t>
            </a:r>
            <a:r>
              <a:rPr lang="cs-CZ" dirty="0" smtClean="0"/>
              <a:t>, ve výroku (§ 93/3):</a:t>
            </a:r>
          </a:p>
          <a:p>
            <a:pPr marL="0" indent="0">
              <a:buNone/>
            </a:pPr>
            <a:r>
              <a:rPr lang="cs-CZ" dirty="0"/>
              <a:t>a) popis skutku s označením místa, času a způsobu jeho </a:t>
            </a:r>
            <a:r>
              <a:rPr lang="cs-CZ" dirty="0" smtClean="0"/>
              <a:t>spáchání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b) právní kvalifikace </a:t>
            </a:r>
            <a:r>
              <a:rPr lang="cs-CZ" dirty="0" smtClean="0"/>
              <a:t>skutku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c) forma zavinění u </a:t>
            </a:r>
            <a:r>
              <a:rPr lang="cs-CZ" dirty="0" smtClean="0"/>
              <a:t>FO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d) výrok o schválení dohody o </a:t>
            </a:r>
            <a:r>
              <a:rPr lang="cs-CZ" dirty="0" smtClean="0"/>
              <a:t>narovnání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e) obsah dohody o narovnání zahrnující výši nahrazené </a:t>
            </a:r>
            <a:r>
              <a:rPr lang="cs-CZ" dirty="0" smtClean="0"/>
              <a:t>škody/bezdůvodného </a:t>
            </a:r>
            <a:r>
              <a:rPr lang="cs-CZ" dirty="0"/>
              <a:t>obohacení, </a:t>
            </a:r>
            <a:r>
              <a:rPr lang="cs-CZ" dirty="0" smtClean="0"/>
              <a:t>příp. </a:t>
            </a:r>
            <a:r>
              <a:rPr lang="cs-CZ" dirty="0"/>
              <a:t>způsob jiného </a:t>
            </a:r>
            <a:r>
              <a:rPr lang="cs-CZ" dirty="0" smtClean="0"/>
              <a:t>odčinění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f</a:t>
            </a:r>
            <a:r>
              <a:rPr lang="cs-CZ" dirty="0"/>
              <a:t>) výše částky určené k veřejně prospěšným účelům s uvedením jejího </a:t>
            </a:r>
            <a:r>
              <a:rPr lang="cs-CZ" dirty="0" smtClean="0"/>
              <a:t>příjemce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g</a:t>
            </a:r>
            <a:r>
              <a:rPr lang="cs-CZ" dirty="0"/>
              <a:t>) výrok o zastavení </a:t>
            </a:r>
            <a:r>
              <a:rPr lang="cs-CZ" dirty="0" smtClean="0"/>
              <a:t>řízení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h</a:t>
            </a:r>
            <a:r>
              <a:rPr lang="cs-CZ" dirty="0"/>
              <a:t>) výrok o náhradě nákladů </a:t>
            </a:r>
            <a:r>
              <a:rPr lang="cs-CZ" dirty="0" smtClean="0"/>
              <a:t>řízení </a:t>
            </a:r>
            <a:r>
              <a:rPr lang="cs-CZ" sz="3000" dirty="0" smtClean="0"/>
              <a:t>(lze jen účelně vynaložené náklady poškozeného; paušální náhradu nákladů obviněnému nelze, neboť nebyl uznán vinným)</a:t>
            </a:r>
            <a:endParaRPr lang="cs-CZ" sz="3000" dirty="0"/>
          </a:p>
          <a:p>
            <a:pPr marL="0" indent="0">
              <a:buNone/>
            </a:pPr>
            <a:r>
              <a:rPr lang="cs-CZ" dirty="0"/>
              <a:t>i) údaj o tom, že osoba, která uzavřela dohodu o narovnání, je právním nástupcem </a:t>
            </a:r>
            <a:r>
              <a:rPr lang="cs-CZ" dirty="0" smtClean="0"/>
              <a:t>PO, příp. </a:t>
            </a:r>
            <a:r>
              <a:rPr lang="cs-CZ" dirty="0"/>
              <a:t>osobou, která pokračuje v podnikatelské činnosti </a:t>
            </a:r>
            <a:r>
              <a:rPr lang="cs-CZ" dirty="0" err="1" smtClean="0"/>
              <a:t>FOp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854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dirty="0" smtClean="0"/>
              <a:t>Trvající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5616624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Trvající přestupek </a:t>
            </a:r>
            <a:r>
              <a:rPr lang="cs-CZ" b="1" dirty="0" smtClean="0"/>
              <a:t>(§ 8)</a:t>
            </a:r>
            <a:r>
              <a:rPr lang="cs-CZ" dirty="0" smtClean="0"/>
              <a:t>: </a:t>
            </a:r>
            <a:r>
              <a:rPr lang="cs-CZ" dirty="0"/>
              <a:t>jednání,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jímž pachatel </a:t>
            </a:r>
            <a:r>
              <a:rPr lang="cs-CZ" altLang="cs-CZ" i="1" dirty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vyvolá protiprávní stav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, který posléze </a:t>
            </a:r>
            <a:r>
              <a:rPr lang="cs-CZ" altLang="cs-CZ" i="1" dirty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udržuje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,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příp.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jímž udržuje protiprávní stav, aniž jej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vyvolal  </a:t>
            </a:r>
          </a:p>
          <a:p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Jednání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tvoří jeden skutek až do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okamžiku ukončení</a:t>
            </a:r>
            <a:r>
              <a:rPr lang="cs-CZ" altLang="cs-CZ" dirty="0" smtClean="0"/>
              <a:t>;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projednává se jako celek, byť má počátek před prekluzívní lhůtou (trvání např. 4 roky)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/>
            </a:r>
            <a:b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</a:b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X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až od data deliktní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odpovědnosti pachatele</a:t>
            </a:r>
            <a:endParaRPr lang="cs-CZ" dirty="0" smtClean="0"/>
          </a:p>
          <a:p>
            <a:pPr>
              <a:spcAft>
                <a:spcPts val="288"/>
              </a:spcAft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Prekluzívní lhůta začne běžet od okamžiku ukončení trvajícího deliktu   (srovnej též 5 A 164/2002-44), resp. </a:t>
            </a:r>
            <a:r>
              <a:rPr lang="cs-CZ" altLang="cs-CZ" i="1" dirty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od zahájení řízení / </a:t>
            </a:r>
            <a:r>
              <a:rPr lang="cs-CZ" altLang="cs-CZ" i="1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od </a:t>
            </a:r>
            <a:r>
              <a:rPr lang="cs-CZ" altLang="cs-CZ" i="1" dirty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okamžiku uvedeného předmětu </a:t>
            </a:r>
            <a:r>
              <a:rPr lang="cs-CZ" altLang="cs-CZ" i="1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řízení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(kdy naposledy ještě přestupek prokazatelně trval – př.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d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atum kontroly; zákon výslovně neřeší…)</a:t>
            </a:r>
            <a:endParaRPr lang="cs-CZ" altLang="cs-CZ" dirty="0">
              <a:solidFill>
                <a:srgbClr val="000000"/>
              </a:solidFill>
              <a:latin typeface="Calibri" pitchFamily="32" charset="0"/>
              <a:cs typeface="Times New Roman" pitchFamily="16" charset="0"/>
            </a:endParaRPr>
          </a:p>
          <a:p>
            <a:pPr>
              <a:spcAft>
                <a:spcPts val="288"/>
              </a:spcAft>
              <a:buFont typeface="Arial" charset="0"/>
              <a:buChar char="•"/>
            </a:pPr>
            <a:r>
              <a:rPr lang="cs-CZ" altLang="cs-CZ" dirty="0" smtClean="0">
                <a:solidFill>
                  <a:srgbClr val="0000FF"/>
                </a:solidFill>
                <a:latin typeface="Calibri" pitchFamily="32" charset="0"/>
                <a:cs typeface="Times New Roman" pitchFamily="16" charset="0"/>
              </a:rPr>
              <a:t>Otázka </a:t>
            </a:r>
            <a:r>
              <a:rPr lang="cs-CZ" altLang="cs-CZ" i="1" dirty="0" smtClean="0">
                <a:solidFill>
                  <a:srgbClr val="0000FF"/>
                </a:solidFill>
                <a:latin typeface="Calibri" pitchFamily="32" charset="0"/>
                <a:cs typeface="Times New Roman" pitchFamily="16" charset="0"/>
              </a:rPr>
              <a:t>aplikace</a:t>
            </a:r>
            <a:r>
              <a:rPr lang="cs-CZ" altLang="cs-CZ" dirty="0" smtClean="0">
                <a:solidFill>
                  <a:srgbClr val="0000FF"/>
                </a:solidFill>
                <a:latin typeface="Calibri" pitchFamily="32" charset="0"/>
                <a:cs typeface="Times New Roman" pitchFamily="16" charset="0"/>
              </a:rPr>
              <a:t> tam</a:t>
            </a:r>
            <a:r>
              <a:rPr lang="cs-CZ" altLang="cs-CZ" dirty="0">
                <a:solidFill>
                  <a:srgbClr val="0000FF"/>
                </a:solidFill>
                <a:latin typeface="Calibri" pitchFamily="32" charset="0"/>
                <a:cs typeface="Times New Roman" pitchFamily="16" charset="0"/>
              </a:rPr>
              <a:t>, </a:t>
            </a:r>
            <a:r>
              <a:rPr lang="cs-CZ" altLang="cs-CZ" i="1" dirty="0">
                <a:solidFill>
                  <a:srgbClr val="0000FF"/>
                </a:solidFill>
                <a:latin typeface="Calibri" pitchFamily="32" charset="0"/>
                <a:cs typeface="Times New Roman" pitchFamily="16" charset="0"/>
              </a:rPr>
              <a:t>kde</a:t>
            </a:r>
            <a:r>
              <a:rPr lang="cs-CZ" altLang="cs-CZ" dirty="0">
                <a:solidFill>
                  <a:srgbClr val="0000FF"/>
                </a:solidFill>
                <a:latin typeface="Calibri" pitchFamily="32" charset="0"/>
                <a:cs typeface="Times New Roman" pitchFamily="16" charset="0"/>
              </a:rPr>
              <a:t> je stanovena </a:t>
            </a:r>
            <a:r>
              <a:rPr lang="cs-CZ" altLang="cs-CZ" i="1" dirty="0">
                <a:solidFill>
                  <a:srgbClr val="0000FF"/>
                </a:solidFill>
                <a:latin typeface="Calibri" pitchFamily="32" charset="0"/>
                <a:cs typeface="Times New Roman" pitchFamily="16" charset="0"/>
              </a:rPr>
              <a:t>jednorázová povinnost </a:t>
            </a:r>
            <a:r>
              <a:rPr lang="cs-CZ" altLang="cs-CZ" i="1" dirty="0" smtClean="0">
                <a:solidFill>
                  <a:srgbClr val="0000FF"/>
                </a:solidFill>
                <a:latin typeface="Calibri" pitchFamily="32" charset="0"/>
                <a:cs typeface="Times New Roman" pitchFamily="16" charset="0"/>
              </a:rPr>
              <a:t> </a:t>
            </a:r>
            <a:r>
              <a:rPr lang="cs-CZ" altLang="cs-CZ" i="1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/>
            </a:r>
            <a:br>
              <a:rPr lang="cs-CZ" altLang="cs-CZ" i="1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</a:b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–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neoznámí, neodevzdá, nedostaví se, neprovede...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 </a:t>
            </a:r>
            <a:b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</a:b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NSS: např. 9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As 64/2007-98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(OP, ŘP apod.) X </a:t>
            </a:r>
            <a:r>
              <a:rPr lang="cs-CZ" altLang="cs-CZ" i="1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metodika OLG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(judikatura však zatím výslovně neřešila, jen paušálně označila za trvající)</a:t>
            </a:r>
            <a:b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</a:br>
            <a:r>
              <a:rPr lang="cs-CZ" altLang="cs-CZ" sz="1000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/>
            </a:r>
            <a:br>
              <a:rPr lang="cs-CZ" altLang="cs-CZ" sz="1000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</a:br>
            <a:r>
              <a:rPr lang="cs-CZ" altLang="cs-CZ" sz="2900" dirty="0" smtClean="0">
                <a:solidFill>
                  <a:srgbClr val="000000"/>
                </a:solidFill>
                <a:latin typeface="Calibri" pitchFamily="32" charset="0"/>
              </a:rPr>
              <a:t>[</a:t>
            </a:r>
            <a:r>
              <a:rPr lang="cs-CZ" altLang="cs-CZ" sz="2900" dirty="0">
                <a:solidFill>
                  <a:srgbClr val="000000"/>
                </a:solidFill>
                <a:latin typeface="Calibri" pitchFamily="32" charset="0"/>
              </a:rPr>
              <a:t>Klapal, V.: Pokračující, trvající a hromadný přestupek (1. část, 2. část). </a:t>
            </a:r>
            <a:br>
              <a:rPr lang="cs-CZ" altLang="cs-CZ" sz="2900" dirty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sz="2900" dirty="0">
                <a:solidFill>
                  <a:srgbClr val="000000"/>
                </a:solidFill>
                <a:latin typeface="Calibri" pitchFamily="32" charset="0"/>
              </a:rPr>
              <a:t>In: Trestněprávní revue č. 9/2013, č. 10/2013; Jírů, T.: Lze pomocí teleologického výkladu zabránit promlčení přestupku? In: Správní právo 7/2011; Bursíková, L., </a:t>
            </a:r>
            <a:r>
              <a:rPr lang="cs-CZ" altLang="cs-CZ" sz="2900" dirty="0" err="1">
                <a:solidFill>
                  <a:srgbClr val="000000"/>
                </a:solidFill>
                <a:latin typeface="Calibri" pitchFamily="32" charset="0"/>
              </a:rPr>
              <a:t>Venclíček</a:t>
            </a:r>
            <a:r>
              <a:rPr lang="cs-CZ" altLang="cs-CZ" sz="2900" dirty="0">
                <a:solidFill>
                  <a:srgbClr val="000000"/>
                </a:solidFill>
                <a:latin typeface="Calibri" pitchFamily="32" charset="0"/>
              </a:rPr>
              <a:t>, J.: Otázky související s pokračujícími správními delikty. In: Správní právo č. 5/2014; Průvodce zákonem č. 250/2016 Sb</a:t>
            </a:r>
            <a:r>
              <a:rPr lang="cs-CZ" altLang="cs-CZ" sz="2900" dirty="0" smtClean="0">
                <a:solidFill>
                  <a:srgbClr val="000000"/>
                </a:solidFill>
                <a:latin typeface="Calibri" pitchFamily="32" charset="0"/>
              </a:rPr>
              <a:t>., o </a:t>
            </a:r>
            <a:r>
              <a:rPr lang="cs-CZ" altLang="cs-CZ" sz="2900" dirty="0">
                <a:solidFill>
                  <a:srgbClr val="000000"/>
                </a:solidFill>
                <a:latin typeface="Calibri" pitchFamily="32" charset="0"/>
              </a:rPr>
              <a:t>odpovědnosti za přestupky a řízení o </a:t>
            </a:r>
            <a:r>
              <a:rPr lang="cs-CZ" altLang="cs-CZ" sz="2900" dirty="0" smtClean="0">
                <a:solidFill>
                  <a:srgbClr val="000000"/>
                </a:solidFill>
                <a:latin typeface="Calibri" pitchFamily="32" charset="0"/>
              </a:rPr>
              <a:t>nich, MVČR, 19.1.2018, s. 15]</a:t>
            </a:r>
            <a:endParaRPr lang="cs-CZ" altLang="cs-CZ" sz="2900" dirty="0">
              <a:solidFill>
                <a:srgbClr val="000000"/>
              </a:solidFill>
              <a:latin typeface="Calibri" pitchFamily="32" charset="0"/>
              <a:cs typeface="Times New Roman" pitchFamily="16" charset="0"/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175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Náhrada škody </a:t>
            </a:r>
            <a:br>
              <a:rPr lang="cs-CZ" dirty="0" smtClean="0"/>
            </a:br>
            <a:r>
              <a:rPr lang="cs-CZ" dirty="0" smtClean="0"/>
              <a:t>a vydání bezdůvodného obohacení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925144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V rámci řízení o náhradě škody a o vydání bezdůvodného obohacení </a:t>
            </a:r>
            <a:br>
              <a:rPr lang="cs-CZ" dirty="0" smtClean="0"/>
            </a:br>
            <a:r>
              <a:rPr lang="cs-CZ" b="1" dirty="0" smtClean="0"/>
              <a:t>(§ 89) </a:t>
            </a:r>
            <a:r>
              <a:rPr lang="cs-CZ" dirty="0" smtClean="0"/>
              <a:t>SO působí na obviněného, aby nahradil nebo vydal (§ 89/1) /zaplať, dostaneš míň…/</a:t>
            </a:r>
          </a:p>
          <a:p>
            <a:r>
              <a:rPr lang="cs-CZ" u="sng" dirty="0" smtClean="0"/>
              <a:t>SO </a:t>
            </a:r>
            <a:r>
              <a:rPr lang="cs-CZ" i="1" u="sng" dirty="0" smtClean="0"/>
              <a:t>uloží</a:t>
            </a:r>
            <a:r>
              <a:rPr lang="cs-CZ" u="sng" dirty="0" smtClean="0"/>
              <a:t> povinnost nahradit škodu</a:t>
            </a:r>
            <a:r>
              <a:rPr lang="cs-CZ" dirty="0" smtClean="0"/>
              <a:t>, pokud 1) způsobena spácháním přestupku (třeba vyslovení viny a prokázání příčinné souvislosti mezi přestupkem a škodou), 2) nebyla dobrovolně nahrazena a 3) výše spolehlivě zjištěna (X </a:t>
            </a:r>
            <a:r>
              <a:rPr lang="cs-CZ" u="sng" dirty="0" smtClean="0">
                <a:solidFill>
                  <a:srgbClr val="0000FF"/>
                </a:solidFill>
              </a:rPr>
              <a:t>lze přiznat i v části nároku </a:t>
            </a:r>
            <a:r>
              <a:rPr lang="cs-CZ" dirty="0" smtClean="0"/>
              <a:t>– 89/3), </a:t>
            </a:r>
            <a:r>
              <a:rPr lang="cs-CZ" i="1" dirty="0" smtClean="0"/>
              <a:t>jinak odkáže </a:t>
            </a:r>
            <a:br>
              <a:rPr lang="cs-CZ" i="1" dirty="0" smtClean="0"/>
            </a:br>
            <a:r>
              <a:rPr lang="cs-CZ" dirty="0" smtClean="0"/>
              <a:t>s nárokem na soud (§ 89/2); v případě zastavení řízení odkáže vždy</a:t>
            </a:r>
          </a:p>
          <a:p>
            <a:r>
              <a:rPr lang="cs-CZ" dirty="0" smtClean="0"/>
              <a:t>Odkázat na soud </a:t>
            </a:r>
            <a:r>
              <a:rPr lang="cs-CZ" i="1" dirty="0" smtClean="0"/>
              <a:t>může</a:t>
            </a:r>
            <a:r>
              <a:rPr lang="cs-CZ" dirty="0" smtClean="0"/>
              <a:t> SO i tehdy, pokud by zjišťování škody vedlo ke značným průtahům (tj. </a:t>
            </a:r>
            <a:r>
              <a:rPr lang="cs-CZ" dirty="0" smtClean="0">
                <a:solidFill>
                  <a:srgbClr val="0000FF"/>
                </a:solidFill>
              </a:rPr>
              <a:t>zjišťování škody netřeba věnovat výjimečnou pozornost</a:t>
            </a:r>
            <a:r>
              <a:rPr lang="cs-CZ" dirty="0" smtClean="0"/>
              <a:t>) – 89/2 in fine</a:t>
            </a:r>
          </a:p>
          <a:p>
            <a:r>
              <a:rPr lang="cs-CZ" dirty="0" smtClean="0">
                <a:solidFill>
                  <a:srgbClr val="0000FF"/>
                </a:solidFill>
              </a:rPr>
              <a:t>Pokud nárok uplatněn opožděně</a:t>
            </a:r>
            <a:r>
              <a:rPr lang="cs-CZ" dirty="0" smtClean="0"/>
              <a:t>, SO usnesením odkáže na soud </a:t>
            </a:r>
            <a:br>
              <a:rPr lang="cs-CZ" dirty="0" smtClean="0"/>
            </a:br>
            <a:r>
              <a:rPr lang="cs-CZ" dirty="0" smtClean="0"/>
              <a:t>+ následně </a:t>
            </a:r>
            <a:r>
              <a:rPr lang="cs-CZ" dirty="0" smtClean="0">
                <a:solidFill>
                  <a:srgbClr val="0000FF"/>
                </a:solidFill>
              </a:rPr>
              <a:t>vyrozumí o výsledku řízení </a:t>
            </a:r>
            <a:r>
              <a:rPr lang="cs-CZ" dirty="0" smtClean="0"/>
              <a:t>(89/5)</a:t>
            </a:r>
          </a:p>
          <a:p>
            <a:r>
              <a:rPr lang="cs-CZ" dirty="0" smtClean="0"/>
              <a:t>V případě bezdůvodného obohacení obdobně </a:t>
            </a:r>
            <a:br>
              <a:rPr lang="cs-CZ" dirty="0" smtClean="0"/>
            </a:br>
            <a:r>
              <a:rPr lang="cs-CZ" sz="900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(bezdůvodné obohacení – např. plody…; obecně majetkový prospěch, který není škodou ani ušlým ziskem)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631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Náklady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84576"/>
          </a:xfrm>
        </p:spPr>
        <p:txBody>
          <a:bodyPr>
            <a:normAutofit fontScale="62500" lnSpcReduction="20000"/>
          </a:bodyPr>
          <a:lstStyle/>
          <a:p>
            <a:r>
              <a:rPr lang="cs-CZ" u="sng" dirty="0" smtClean="0"/>
              <a:t>Povinnost nahradit </a:t>
            </a:r>
            <a:r>
              <a:rPr lang="cs-CZ" u="sng" dirty="0" smtClean="0">
                <a:solidFill>
                  <a:srgbClr val="0000FF"/>
                </a:solidFill>
              </a:rPr>
              <a:t>náklady</a:t>
            </a:r>
            <a:r>
              <a:rPr lang="cs-CZ" u="sng" dirty="0" smtClean="0"/>
              <a:t> řízení </a:t>
            </a:r>
            <a:r>
              <a:rPr lang="cs-CZ" b="1" dirty="0" smtClean="0"/>
              <a:t>(§ 95) </a:t>
            </a:r>
            <a:r>
              <a:rPr lang="cs-CZ" i="1" u="sng" dirty="0" smtClean="0"/>
              <a:t>uloží</a:t>
            </a:r>
            <a:r>
              <a:rPr lang="cs-CZ" u="sng" dirty="0" smtClean="0"/>
              <a:t> SO </a:t>
            </a:r>
            <a:r>
              <a:rPr lang="cs-CZ" dirty="0" smtClean="0">
                <a:solidFill>
                  <a:srgbClr val="0000FF"/>
                </a:solidFill>
              </a:rPr>
              <a:t>obviněnému</a:t>
            </a:r>
            <a:r>
              <a:rPr lang="cs-CZ" dirty="0" smtClean="0"/>
              <a:t>, pokud uznán vinným (§ 95/1); obecná úprava - </a:t>
            </a:r>
            <a:r>
              <a:rPr lang="cs-CZ" b="1" dirty="0" smtClean="0"/>
              <a:t>§ 79 SŘ</a:t>
            </a:r>
          </a:p>
          <a:p>
            <a:r>
              <a:rPr lang="cs-CZ" dirty="0" smtClean="0"/>
              <a:t>Stanoveno </a:t>
            </a:r>
            <a:r>
              <a:rPr lang="cs-CZ" u="sng" dirty="0" smtClean="0"/>
              <a:t>paušální částkou </a:t>
            </a:r>
            <a:r>
              <a:rPr lang="cs-CZ" dirty="0" smtClean="0"/>
              <a:t>– do 30.6.2017 viz </a:t>
            </a:r>
            <a:r>
              <a:rPr lang="cs-CZ" altLang="cs-CZ" dirty="0" smtClean="0">
                <a:cs typeface="Arial" charset="0"/>
              </a:rPr>
              <a:t>vyhlášku </a:t>
            </a:r>
            <a:r>
              <a:rPr lang="cs-CZ" altLang="cs-CZ" dirty="0">
                <a:cs typeface="Arial" charset="0"/>
              </a:rPr>
              <a:t>č. 231/1996 Sb</a:t>
            </a:r>
            <a:r>
              <a:rPr lang="cs-CZ" altLang="cs-CZ" dirty="0" smtClean="0">
                <a:cs typeface="Arial" charset="0"/>
              </a:rPr>
              <a:t>., od 1.7.2017 viz vyhlášku </a:t>
            </a:r>
            <a:r>
              <a:rPr lang="cs-CZ" altLang="cs-CZ" dirty="0">
                <a:cs typeface="Arial" charset="0"/>
              </a:rPr>
              <a:t>č.</a:t>
            </a:r>
            <a:r>
              <a:rPr lang="cs-CZ" altLang="cs-CZ" b="1" dirty="0">
                <a:cs typeface="Arial" charset="0"/>
              </a:rPr>
              <a:t> 520/2005 </a:t>
            </a:r>
            <a:r>
              <a:rPr lang="cs-CZ" altLang="cs-CZ" dirty="0">
                <a:cs typeface="Arial" charset="0"/>
              </a:rPr>
              <a:t>Sb. </a:t>
            </a:r>
            <a:r>
              <a:rPr lang="cs-CZ" altLang="cs-CZ" dirty="0" smtClean="0">
                <a:cs typeface="Arial" charset="0"/>
              </a:rPr>
              <a:t>(1.000 Kč; byl-li přibrán znalec: </a:t>
            </a:r>
            <a:br>
              <a:rPr lang="cs-CZ" altLang="cs-CZ" dirty="0" smtClean="0">
                <a:cs typeface="Arial" charset="0"/>
              </a:rPr>
            </a:br>
            <a:r>
              <a:rPr lang="cs-CZ" altLang="cs-CZ" dirty="0" smtClean="0">
                <a:cs typeface="Arial" charset="0"/>
              </a:rPr>
              <a:t>+ 2.500 Kč; pokud znalec z oboru dopravy, </a:t>
            </a:r>
            <a:r>
              <a:rPr lang="cs-CZ" altLang="cs-CZ" dirty="0" err="1" smtClean="0">
                <a:cs typeface="Arial" charset="0"/>
              </a:rPr>
              <a:t>toxi</a:t>
            </a:r>
            <a:r>
              <a:rPr lang="cs-CZ" altLang="cs-CZ" dirty="0" smtClean="0">
                <a:cs typeface="Arial" charset="0"/>
              </a:rPr>
              <a:t>, psychiatrie: + 5.000 Kč X pokud více znalců, max. částka po zvýšení 10.000 Kč)</a:t>
            </a:r>
          </a:p>
          <a:p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I když více přestupků (jednočinný, </a:t>
            </a:r>
            <a:r>
              <a:rPr lang="cs-CZ" altLang="cs-CZ" dirty="0" err="1">
                <a:solidFill>
                  <a:srgbClr val="000000"/>
                </a:solidFill>
                <a:latin typeface="Calibri" pitchFamily="32" charset="0"/>
              </a:rPr>
              <a:t>vícečinný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souběh, společné řízení…) – povinnost jen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1x (ale každému z obviněných)</a:t>
            </a:r>
          </a:p>
          <a:p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V případech zvláštního zřetele hodných </a:t>
            </a:r>
            <a:r>
              <a:rPr lang="cs-CZ" altLang="cs-CZ" dirty="0" smtClean="0">
                <a:solidFill>
                  <a:srgbClr val="0000FF"/>
                </a:solidFill>
                <a:latin typeface="Calibri" pitchFamily="32" charset="0"/>
              </a:rPr>
              <a:t>lze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cs-CZ" altLang="cs-CZ" i="1" u="sng" dirty="0" smtClean="0">
                <a:solidFill>
                  <a:srgbClr val="0000FF"/>
                </a:solidFill>
                <a:latin typeface="Calibri" pitchFamily="32" charset="0"/>
              </a:rPr>
              <a:t>na žádost </a:t>
            </a:r>
            <a:r>
              <a:rPr lang="cs-CZ" altLang="cs-CZ" dirty="0" smtClean="0">
                <a:solidFill>
                  <a:srgbClr val="0000FF"/>
                </a:solidFill>
                <a:latin typeface="Calibri" pitchFamily="32" charset="0"/>
              </a:rPr>
              <a:t>snížit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(§ 79/5 SŘ)</a:t>
            </a:r>
          </a:p>
          <a:p>
            <a:r>
              <a:rPr lang="cs-CZ" u="sng" dirty="0" smtClean="0">
                <a:solidFill>
                  <a:srgbClr val="000000"/>
                </a:solidFill>
                <a:latin typeface="Calibri" pitchFamily="32" charset="0"/>
              </a:rPr>
              <a:t>Bez nákladů </a:t>
            </a:r>
            <a:r>
              <a:rPr lang="cs-CZ" dirty="0" smtClean="0">
                <a:solidFill>
                  <a:srgbClr val="000000"/>
                </a:solidFill>
                <a:latin typeface="Calibri" pitchFamily="32" charset="0"/>
              </a:rPr>
              <a:t>– blok, příkaz (§ 150/4 SŘ dle novely), pokud prvním úkonem </a:t>
            </a:r>
            <a:br>
              <a:rPr lang="cs-CZ" dirty="0" smtClean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dirty="0" smtClean="0">
                <a:solidFill>
                  <a:srgbClr val="000000"/>
                </a:solidFill>
                <a:latin typeface="Calibri" pitchFamily="32" charset="0"/>
              </a:rPr>
              <a:t>v řízení; zastavení; narovnání </a:t>
            </a:r>
          </a:p>
          <a:p>
            <a:pPr>
              <a:spcBef>
                <a:spcPts val="400"/>
              </a:spcBef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§ 79/6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SŘ: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Povinnost nahradit náklady řízení, které by jinak správnímu orgánu nebyly vznikly (např.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zmaření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ústního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jednání, kde vypláceno svědečné…)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Bef>
                <a:spcPts val="400"/>
              </a:spcBef>
              <a:buFont typeface="Arial" charset="0"/>
              <a:buChar char="•"/>
              <a:defRPr/>
            </a:pP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Náklady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účastníků – každý si nese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sám (§ 79/3 SŘ);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X svědek, znalec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–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svědečné (cestovné, ušlý zisk – vyhláška č. 520/2005 Sb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.), poškozený: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r>
              <a:rPr lang="cs-CZ" i="1" dirty="0" smtClean="0"/>
              <a:t>SO přizná </a:t>
            </a:r>
            <a:r>
              <a:rPr lang="cs-CZ" b="1" dirty="0" smtClean="0"/>
              <a:t>poškozenému</a:t>
            </a:r>
            <a:r>
              <a:rPr lang="cs-CZ" dirty="0" smtClean="0"/>
              <a:t> (k jeho žádosti) </a:t>
            </a:r>
            <a:r>
              <a:rPr lang="cs-CZ" i="1" dirty="0" smtClean="0"/>
              <a:t>vůči obviněnému </a:t>
            </a:r>
            <a:r>
              <a:rPr lang="cs-CZ" b="1" dirty="0" smtClean="0">
                <a:solidFill>
                  <a:srgbClr val="0000FF"/>
                </a:solidFill>
              </a:rPr>
              <a:t>náhradu účelně vynaložených </a:t>
            </a:r>
            <a:r>
              <a:rPr lang="cs-CZ" b="1" dirty="0">
                <a:solidFill>
                  <a:srgbClr val="0000FF"/>
                </a:solidFill>
              </a:rPr>
              <a:t>nákladů</a:t>
            </a:r>
            <a:r>
              <a:rPr lang="cs-CZ" dirty="0">
                <a:solidFill>
                  <a:srgbClr val="0000FF"/>
                </a:solidFill>
              </a:rPr>
              <a:t> </a:t>
            </a:r>
            <a:r>
              <a:rPr lang="cs-CZ" dirty="0" smtClean="0"/>
              <a:t>na uplatňování nároku na náhradu škody, pokud prokázal vznik a výši a byl úspěšný; lze i poměrnou část/zčásti; pokud neprokáže, náhrada se nepřizná; neodkazuje se na soud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579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Oznámení rozhodnutí, doručování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70000" lnSpcReduction="20000"/>
          </a:bodyPr>
          <a:lstStyle/>
          <a:p>
            <a:r>
              <a:rPr lang="cs-CZ" u="sng" dirty="0" smtClean="0"/>
              <a:t>Oznámení rozhodnutí </a:t>
            </a:r>
            <a:r>
              <a:rPr lang="cs-CZ" dirty="0" smtClean="0"/>
              <a:t>(rozhodnutí, příkaz, usnesení) – účastníkům, do vlastních rukou (§ 72/1 SŘ, § 19/4 </a:t>
            </a:r>
            <a:r>
              <a:rPr lang="cs-CZ" dirty="0"/>
              <a:t>SŘ</a:t>
            </a:r>
            <a:r>
              <a:rPr lang="cs-CZ" dirty="0" smtClean="0"/>
              <a:t>); lze i ústním vyhlášením, vzdá-li se účastník práva na písemné vyhotovení (§ 72/1 </a:t>
            </a:r>
            <a:r>
              <a:rPr lang="cs-CZ" dirty="0"/>
              <a:t>SŘ</a:t>
            </a:r>
            <a:r>
              <a:rPr lang="cs-CZ" dirty="0" smtClean="0"/>
              <a:t>, postup dle § 67/2 </a:t>
            </a:r>
            <a:r>
              <a:rPr lang="cs-CZ" dirty="0"/>
              <a:t>SŘ</a:t>
            </a:r>
            <a:r>
              <a:rPr lang="cs-CZ" dirty="0" smtClean="0"/>
              <a:t>)</a:t>
            </a:r>
          </a:p>
          <a:p>
            <a:r>
              <a:rPr lang="cs-CZ" u="sng" dirty="0" smtClean="0"/>
              <a:t>Doručování</a:t>
            </a:r>
            <a:r>
              <a:rPr lang="cs-CZ" dirty="0" smtClean="0"/>
              <a:t> FO (§ </a:t>
            </a:r>
            <a:r>
              <a:rPr lang="cs-CZ" dirty="0"/>
              <a:t>19 a násl. SŘ</a:t>
            </a:r>
            <a:r>
              <a:rPr lang="cs-CZ" dirty="0" smtClean="0"/>
              <a:t>) </a:t>
            </a:r>
            <a:r>
              <a:rPr lang="cs-CZ" dirty="0"/>
              <a:t>: a) do datové schránky, b) na adresu </a:t>
            </a:r>
            <a:r>
              <a:rPr lang="cs-CZ" dirty="0" smtClean="0"/>
              <a:t>k </a:t>
            </a:r>
            <a:r>
              <a:rPr lang="cs-CZ" dirty="0"/>
              <a:t>doručování, c) na adresu uvedenou v evidenci obyvatel,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</a:t>
            </a:r>
            <a:r>
              <a:rPr lang="cs-CZ" dirty="0"/>
              <a:t>) na adresu trvalého pobytu, e) kamkoliv (X nelze pak fikcí</a:t>
            </a:r>
            <a:r>
              <a:rPr lang="cs-CZ" dirty="0" smtClean="0"/>
              <a:t>) </a:t>
            </a:r>
            <a:endParaRPr lang="cs-CZ" dirty="0"/>
          </a:p>
          <a:p>
            <a:r>
              <a:rPr lang="cs-CZ" i="1" dirty="0"/>
              <a:t>Doručování fikcí </a:t>
            </a:r>
            <a:r>
              <a:rPr lang="cs-CZ" dirty="0"/>
              <a:t>– i když se adresát na adrese TP nezdržuje; </a:t>
            </a:r>
            <a:r>
              <a:rPr lang="cs-CZ" dirty="0" smtClean="0"/>
              <a:t>X může </a:t>
            </a:r>
            <a:r>
              <a:rPr lang="cs-CZ" dirty="0"/>
              <a:t>dle § 24/2 + 41 SŘ</a:t>
            </a:r>
            <a:r>
              <a:rPr lang="cs-CZ" dirty="0" smtClean="0"/>
              <a:t> </a:t>
            </a:r>
            <a:r>
              <a:rPr lang="cs-CZ" dirty="0"/>
              <a:t>žádat o „zneplatnění“ doručení (blíže </a:t>
            </a:r>
            <a:r>
              <a:rPr lang="cs-CZ" dirty="0" smtClean="0"/>
              <a:t>k </a:t>
            </a:r>
            <a:r>
              <a:rPr lang="cs-CZ" dirty="0"/>
              <a:t>fikci viz časopis Veřejná správa č. 20/2011)</a:t>
            </a:r>
          </a:p>
          <a:p>
            <a:r>
              <a:rPr lang="cs-CZ" i="1" dirty="0" smtClean="0">
                <a:solidFill>
                  <a:srgbClr val="0000FF"/>
                </a:solidFill>
              </a:rPr>
              <a:t>Doručování veřejnou vyhláškou </a:t>
            </a:r>
            <a:r>
              <a:rPr lang="cs-CZ" dirty="0" smtClean="0">
                <a:solidFill>
                  <a:srgbClr val="0000FF"/>
                </a:solidFill>
              </a:rPr>
              <a:t>(§ 66</a:t>
            </a:r>
            <a:r>
              <a:rPr lang="cs-CZ" dirty="0" smtClean="0"/>
              <a:t>; § 25 SŘ – osobám neznámého pobytu n. jimž nelze doručit) – vyvěsí se jen oznámení o možnosti převzít písemnost (X </a:t>
            </a:r>
            <a:r>
              <a:rPr lang="cs-CZ" i="1" dirty="0" smtClean="0"/>
              <a:t>i tak třeba opatrovník </a:t>
            </a:r>
            <a:r>
              <a:rPr lang="cs-CZ" dirty="0" smtClean="0"/>
              <a:t>- § 32/3 SŘ) </a:t>
            </a:r>
          </a:p>
          <a:p>
            <a:r>
              <a:rPr lang="cs-CZ" i="1" dirty="0" smtClean="0">
                <a:solidFill>
                  <a:srgbClr val="0000FF"/>
                </a:solidFill>
              </a:rPr>
              <a:t>Doručování zmocněnci </a:t>
            </a:r>
            <a:r>
              <a:rPr lang="cs-CZ" b="1" dirty="0" smtClean="0">
                <a:solidFill>
                  <a:srgbClr val="0000FF"/>
                </a:solidFill>
              </a:rPr>
              <a:t>(§ 67) </a:t>
            </a:r>
            <a:r>
              <a:rPr lang="cs-CZ" dirty="0" smtClean="0"/>
              <a:t>– </a:t>
            </a:r>
            <a:r>
              <a:rPr lang="cs-CZ" dirty="0" smtClean="0">
                <a:solidFill>
                  <a:srgbClr val="0000FF"/>
                </a:solidFill>
              </a:rPr>
              <a:t>nedaří-li se doručit zmocněnci, doručuje se pouze účastníkovi</a:t>
            </a:r>
            <a:endParaRPr lang="cs-CZ" dirty="0">
              <a:solidFill>
                <a:srgbClr val="0000FF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55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Oprávnění k podání odvolání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363272" cy="5112568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Odvolat se proti rozhodnutí </a:t>
            </a:r>
            <a:r>
              <a:rPr lang="cs-CZ" b="1" i="1" dirty="0" smtClean="0"/>
              <a:t>o vině </a:t>
            </a:r>
            <a:r>
              <a:rPr lang="cs-CZ" b="1" dirty="0" smtClean="0"/>
              <a:t>může </a:t>
            </a:r>
            <a:r>
              <a:rPr lang="cs-CZ" dirty="0" smtClean="0"/>
              <a:t>(§ 96):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cs-CZ" b="1" dirty="0" smtClean="0"/>
              <a:t>obviněný</a:t>
            </a:r>
            <a:r>
              <a:rPr lang="cs-CZ" dirty="0" smtClean="0"/>
              <a:t> v plném rozsahu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cs-CZ" b="1" dirty="0" smtClean="0"/>
              <a:t>poškozený</a:t>
            </a:r>
            <a:r>
              <a:rPr lang="cs-CZ" dirty="0" smtClean="0"/>
              <a:t> 1) proti výroku o nároku na náhradu škody/vydání bezdůvodného obohacení, 2) výroku </a:t>
            </a:r>
            <a:br>
              <a:rPr lang="cs-CZ" dirty="0" smtClean="0"/>
            </a:br>
            <a:r>
              <a:rPr lang="cs-CZ" dirty="0" smtClean="0"/>
              <a:t>o náhradě nákladů spojených s uplatňováním nároku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cs-CZ" b="1" dirty="0" smtClean="0"/>
              <a:t>zákonný zástupce, opatrovník, OSPOD </a:t>
            </a:r>
            <a:r>
              <a:rPr lang="cs-CZ" i="1" dirty="0" smtClean="0"/>
              <a:t>ve prospěch mladistvého</a:t>
            </a:r>
            <a:r>
              <a:rPr lang="cs-CZ" dirty="0" smtClean="0"/>
              <a:t>, </a:t>
            </a:r>
            <a:br>
              <a:rPr lang="cs-CZ" dirty="0" smtClean="0"/>
            </a:br>
            <a:r>
              <a:rPr lang="cs-CZ" dirty="0" smtClean="0"/>
              <a:t>a jen proti výroku o vině, trestu, ochranném opatření, nároku na náhradu škody/vydání bezdůvodného obohacení; též proti schválení dohody o narovnání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cs-CZ" b="1" dirty="0" smtClean="0"/>
              <a:t>vlastník zabírané věci </a:t>
            </a:r>
            <a:r>
              <a:rPr lang="cs-CZ" dirty="0" smtClean="0"/>
              <a:t>– jen proti výroku o zabrání věci nebo náhradní hodnoty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cs-CZ" dirty="0" smtClean="0"/>
              <a:t>ten, kdo uzavřel dohodu o narovnání v případě jejího schválení </a:t>
            </a:r>
            <a:br>
              <a:rPr lang="cs-CZ" dirty="0" smtClean="0"/>
            </a:br>
            <a:r>
              <a:rPr lang="cs-CZ" dirty="0" smtClean="0"/>
              <a:t>(tj. obviněný, poškozený – viz </a:t>
            </a:r>
            <a:r>
              <a:rPr lang="cs-CZ" dirty="0" err="1" smtClean="0"/>
              <a:t>návětí</a:t>
            </a:r>
            <a:r>
              <a:rPr lang="cs-CZ" dirty="0" smtClean="0"/>
              <a:t> § 87/1)</a:t>
            </a:r>
            <a:endParaRPr lang="cs-CZ" dirty="0"/>
          </a:p>
          <a:p>
            <a:r>
              <a:rPr lang="cs-CZ" i="1" dirty="0" smtClean="0">
                <a:solidFill>
                  <a:srgbClr val="0000FF"/>
                </a:solidFill>
              </a:rPr>
              <a:t>Právo na odvolání i proti </a:t>
            </a:r>
            <a:r>
              <a:rPr lang="cs-CZ" i="1" dirty="0" smtClean="0"/>
              <a:t>usnesení o</a:t>
            </a:r>
            <a:r>
              <a:rPr lang="cs-CZ" i="1" dirty="0" smtClean="0">
                <a:solidFill>
                  <a:srgbClr val="0000FF"/>
                </a:solidFill>
              </a:rPr>
              <a:t> zastavení řízení</a:t>
            </a:r>
            <a:r>
              <a:rPr lang="cs-CZ" i="1" dirty="0" smtClean="0"/>
              <a:t> tam, kde se rozhodnutí oznamuje </a:t>
            </a:r>
            <a:r>
              <a:rPr lang="cs-CZ" dirty="0" smtClean="0"/>
              <a:t>– v souladu s procesním postavením (obviněný proti všemu, poškozený ve věci svého nároku… - </a:t>
            </a:r>
            <a:r>
              <a:rPr lang="cs-CZ" i="1" dirty="0" smtClean="0">
                <a:solidFill>
                  <a:srgbClr val="0000FF"/>
                </a:solidFill>
              </a:rPr>
              <a:t>§ 96 </a:t>
            </a:r>
            <a:r>
              <a:rPr lang="cs-CZ" i="1" dirty="0" smtClean="0"/>
              <a:t>řeší speciálně </a:t>
            </a:r>
            <a:r>
              <a:rPr lang="cs-CZ" i="1" dirty="0" smtClean="0">
                <a:solidFill>
                  <a:srgbClr val="0000FF"/>
                </a:solidFill>
              </a:rPr>
              <a:t>jen</a:t>
            </a:r>
            <a:r>
              <a:rPr lang="cs-CZ" i="1" dirty="0" smtClean="0"/>
              <a:t> rozsah odvolacích práv u rozhodnutí </a:t>
            </a:r>
            <a:r>
              <a:rPr lang="cs-CZ" i="1" dirty="0" smtClean="0">
                <a:solidFill>
                  <a:srgbClr val="0000FF"/>
                </a:solidFill>
              </a:rPr>
              <a:t>o vině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764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Odvolací řízení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328592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Lhůta pro podání odvolání – 15 </a:t>
            </a:r>
            <a:r>
              <a:rPr lang="cs-CZ" dirty="0"/>
              <a:t>dní od oznámení </a:t>
            </a:r>
            <a:r>
              <a:rPr lang="cs-CZ" dirty="0" smtClean="0"/>
              <a:t>rozhodnutí </a:t>
            </a:r>
            <a:r>
              <a:rPr lang="cs-CZ" dirty="0"/>
              <a:t>(§ 83/1 </a:t>
            </a:r>
            <a:r>
              <a:rPr lang="cs-CZ" dirty="0" smtClean="0"/>
              <a:t>SŘ)</a:t>
            </a:r>
            <a:endParaRPr lang="cs-CZ" dirty="0"/>
          </a:p>
          <a:p>
            <a:r>
              <a:rPr lang="cs-CZ" dirty="0"/>
              <a:t>Účinek </a:t>
            </a:r>
            <a:r>
              <a:rPr lang="cs-CZ" i="1" dirty="0"/>
              <a:t>suspenzivní</a:t>
            </a:r>
            <a:r>
              <a:rPr lang="cs-CZ" dirty="0"/>
              <a:t> (odkladný - § 85 </a:t>
            </a:r>
            <a:r>
              <a:rPr lang="cs-CZ" dirty="0" smtClean="0"/>
              <a:t>SŘ; </a:t>
            </a:r>
            <a:r>
              <a:rPr lang="cs-CZ" dirty="0" smtClean="0">
                <a:solidFill>
                  <a:srgbClr val="0000FF"/>
                </a:solidFill>
              </a:rPr>
              <a:t>§ 97/2 </a:t>
            </a:r>
            <a:r>
              <a:rPr lang="cs-CZ" dirty="0" smtClean="0"/>
              <a:t>– </a:t>
            </a:r>
            <a:r>
              <a:rPr lang="cs-CZ" u="sng" dirty="0" smtClean="0"/>
              <a:t>odkladný účinek nelze vyloučit</a:t>
            </a:r>
            <a:r>
              <a:rPr lang="cs-CZ" dirty="0" smtClean="0"/>
              <a:t>) </a:t>
            </a:r>
            <a:r>
              <a:rPr lang="cs-CZ" dirty="0"/>
              <a:t>a </a:t>
            </a:r>
            <a:r>
              <a:rPr lang="cs-CZ" i="1" dirty="0"/>
              <a:t>devolutivní</a:t>
            </a:r>
            <a:r>
              <a:rPr lang="cs-CZ" dirty="0"/>
              <a:t> (odvalovací)</a:t>
            </a:r>
          </a:p>
          <a:p>
            <a:r>
              <a:rPr lang="cs-CZ" dirty="0"/>
              <a:t>Odvolání jen proti odůvodnění nepřípustné (§ 82/1 SŘ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Náležitosti odůvodnění - § 82/2 SŘ</a:t>
            </a:r>
            <a:r>
              <a:rPr lang="cs-CZ" dirty="0" smtClean="0"/>
              <a:t> </a:t>
            </a:r>
            <a:r>
              <a:rPr lang="cs-CZ" dirty="0"/>
              <a:t>(otázka neúplných odvolání, </a:t>
            </a:r>
            <a:r>
              <a:rPr lang="cs-CZ" i="1" dirty="0" err="1"/>
              <a:t>blanketního</a:t>
            </a:r>
            <a:r>
              <a:rPr lang="cs-CZ" i="1" dirty="0"/>
              <a:t> odvolání</a:t>
            </a:r>
            <a:r>
              <a:rPr lang="cs-CZ" dirty="0"/>
              <a:t>… – pokud slíbí doplnit, ale nedoplní, </a:t>
            </a:r>
            <a:r>
              <a:rPr lang="cs-CZ" dirty="0" smtClean="0"/>
              <a:t>vyzvat (raději hned, jak slíbí doplnit); </a:t>
            </a:r>
            <a:r>
              <a:rPr lang="cs-CZ" dirty="0"/>
              <a:t>nedostatky, </a:t>
            </a:r>
            <a:r>
              <a:rPr lang="cs-CZ" dirty="0" smtClean="0"/>
              <a:t>hlavně u </a:t>
            </a:r>
            <a:r>
              <a:rPr lang="cs-CZ" dirty="0" err="1"/>
              <a:t>blanketního</a:t>
            </a:r>
            <a:r>
              <a:rPr lang="cs-CZ" dirty="0"/>
              <a:t> odvolání, třeba pomoci odstranit dle § 37/3 SŘ</a:t>
            </a:r>
            <a:r>
              <a:rPr lang="cs-CZ" dirty="0" smtClean="0"/>
              <a:t>, </a:t>
            </a:r>
            <a:r>
              <a:rPr lang="cs-CZ" dirty="0"/>
              <a:t>viz např. 1 As 4/2009 – 53</a:t>
            </a:r>
            <a:r>
              <a:rPr lang="cs-CZ" dirty="0" smtClean="0"/>
              <a:t>) </a:t>
            </a:r>
          </a:p>
          <a:p>
            <a:r>
              <a:rPr lang="cs-CZ" i="1" dirty="0" smtClean="0"/>
              <a:t>Obviněný může </a:t>
            </a:r>
            <a:r>
              <a:rPr lang="cs-CZ" dirty="0" smtClean="0"/>
              <a:t>v odvolání nebo v průběhu odvolacího řízení uvádět </a:t>
            </a:r>
            <a:r>
              <a:rPr lang="cs-CZ" i="1" dirty="0" smtClean="0"/>
              <a:t>nové skutečnosti nebo důkazy </a:t>
            </a:r>
            <a:r>
              <a:rPr lang="cs-CZ" dirty="0" smtClean="0"/>
              <a:t>- </a:t>
            </a:r>
            <a:r>
              <a:rPr lang="cs-CZ" b="1" dirty="0" smtClean="0">
                <a:solidFill>
                  <a:srgbClr val="0000FF"/>
                </a:solidFill>
              </a:rPr>
              <a:t>§ 97/1 </a:t>
            </a:r>
            <a:r>
              <a:rPr lang="cs-CZ" dirty="0" smtClean="0"/>
              <a:t>(neuplatní se § </a:t>
            </a:r>
            <a:r>
              <a:rPr lang="cs-CZ" dirty="0"/>
              <a:t>82/4 </a:t>
            </a:r>
            <a:r>
              <a:rPr lang="cs-CZ" dirty="0" smtClean="0"/>
              <a:t>SŘ, viz i 1 </a:t>
            </a:r>
            <a:r>
              <a:rPr lang="cs-CZ" dirty="0"/>
              <a:t>As 96/2008 – </a:t>
            </a:r>
            <a:r>
              <a:rPr lang="cs-CZ" dirty="0" smtClean="0"/>
              <a:t>115 aj.); </a:t>
            </a:r>
            <a:r>
              <a:rPr lang="cs-CZ" i="1" dirty="0" smtClean="0"/>
              <a:t>osoby zúčastněné na řízení </a:t>
            </a:r>
            <a:r>
              <a:rPr lang="cs-CZ" dirty="0" smtClean="0"/>
              <a:t>v reakci na odvolání </a:t>
            </a:r>
            <a:r>
              <a:rPr lang="cs-CZ" i="1" dirty="0" smtClean="0"/>
              <a:t>také</a:t>
            </a:r>
            <a:endParaRPr lang="cs-CZ" i="1" dirty="0"/>
          </a:p>
          <a:p>
            <a:r>
              <a:rPr lang="cs-CZ" dirty="0"/>
              <a:t>Neoznámení se nemůže dovolávat ten, kdo se seznámil (§ 84/2 SŘ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Podání odvolání – u SO, který rozhodnutí vydal (§ 86/1 SŘ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Odvolání zaslat k vyjádření (ve lhůtě) </a:t>
            </a:r>
            <a:r>
              <a:rPr lang="cs-CZ" dirty="0" smtClean="0"/>
              <a:t>ostatním </a:t>
            </a:r>
            <a:r>
              <a:rPr lang="cs-CZ" dirty="0"/>
              <a:t>účastníkům (§ 86/2 </a:t>
            </a:r>
            <a:r>
              <a:rPr lang="cs-CZ" dirty="0" smtClean="0"/>
              <a:t>SŘ) </a:t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 smtClean="0">
                <a:solidFill>
                  <a:srgbClr val="0000FF"/>
                </a:solidFill>
              </a:rPr>
              <a:t>osobám zúčastněným na řízení </a:t>
            </a:r>
            <a:r>
              <a:rPr lang="cs-CZ" dirty="0" smtClean="0"/>
              <a:t>(srovnej </a:t>
            </a:r>
            <a:r>
              <a:rPr lang="cs-CZ" dirty="0" smtClean="0">
                <a:solidFill>
                  <a:srgbClr val="0000FF"/>
                </a:solidFill>
              </a:rPr>
              <a:t>§ 97/1 in fine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Možnost </a:t>
            </a:r>
            <a:r>
              <a:rPr lang="cs-CZ" dirty="0" err="1"/>
              <a:t>autoremedury</a:t>
            </a:r>
            <a:r>
              <a:rPr lang="cs-CZ" dirty="0"/>
              <a:t> (§ 87 SŘ</a:t>
            </a:r>
            <a:r>
              <a:rPr lang="cs-CZ" dirty="0" smtClean="0"/>
              <a:t>) – pokud </a:t>
            </a:r>
            <a:r>
              <a:rPr lang="cs-CZ" dirty="0"/>
              <a:t>vyhověno (všem</a:t>
            </a:r>
            <a:r>
              <a:rPr lang="cs-CZ" dirty="0" smtClean="0"/>
              <a:t>) v </a:t>
            </a:r>
            <a:r>
              <a:rPr lang="cs-CZ" dirty="0"/>
              <a:t>plném </a:t>
            </a:r>
            <a:r>
              <a:rPr lang="cs-CZ" dirty="0" smtClean="0"/>
              <a:t>rozsahu</a:t>
            </a:r>
          </a:p>
          <a:p>
            <a:r>
              <a:rPr lang="cs-CZ" dirty="0" smtClean="0"/>
              <a:t>Též možnost zrušit a zastavit tam, kde před předložením spisu </a:t>
            </a:r>
            <a:r>
              <a:rPr lang="cs-CZ" dirty="0" err="1" smtClean="0"/>
              <a:t>odvolačce</a:t>
            </a:r>
            <a:r>
              <a:rPr lang="cs-CZ" dirty="0" smtClean="0"/>
              <a:t> důvod k zastavení dle § 86/1/f), h), i), j), k), m), n</a:t>
            </a:r>
            <a:r>
              <a:rPr lang="cs-CZ" dirty="0"/>
              <a:t>) </a:t>
            </a:r>
            <a:r>
              <a:rPr lang="cs-CZ" dirty="0">
                <a:solidFill>
                  <a:srgbClr val="0000FF"/>
                </a:solidFill>
              </a:rPr>
              <a:t>(§ </a:t>
            </a:r>
            <a:r>
              <a:rPr lang="cs-CZ" dirty="0" smtClean="0">
                <a:solidFill>
                  <a:srgbClr val="0000FF"/>
                </a:solidFill>
              </a:rPr>
              <a:t>97/3) </a:t>
            </a:r>
            <a:r>
              <a:rPr lang="cs-CZ" dirty="0" smtClean="0"/>
              <a:t>X leda rozhodnutí </a:t>
            </a:r>
            <a:br>
              <a:rPr lang="cs-CZ" dirty="0" smtClean="0"/>
            </a:br>
            <a:r>
              <a:rPr lang="cs-CZ" dirty="0" smtClean="0"/>
              <a:t>o odvolání význam pro náhradu škody/vydání bezdůvodného obohacení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569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Odvolací řízení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55594"/>
            <a:ext cx="8784976" cy="5413766"/>
          </a:xfrm>
        </p:spPr>
        <p:txBody>
          <a:bodyPr>
            <a:normAutofit fontScale="62500" lnSpcReduction="20000"/>
          </a:bodyPr>
          <a:lstStyle/>
          <a:p>
            <a:r>
              <a:rPr lang="cs-CZ" i="1" dirty="0"/>
              <a:t>Opožděné/nepřípustné odvolání </a:t>
            </a:r>
            <a:r>
              <a:rPr lang="cs-CZ" dirty="0"/>
              <a:t>– do 10 dnů nadřízenému SO (účastníkem jen odvolatel, viz Závěr poradního sboru č. 79/2009; bez stanoviska – jen důvody opožděnosti / nepřípustnosti - § 88/1 </a:t>
            </a:r>
            <a:r>
              <a:rPr lang="cs-CZ" dirty="0" smtClean="0"/>
              <a:t>SŘ X raději napsat – přezkum…)</a:t>
            </a:r>
            <a:endParaRPr lang="cs-CZ" dirty="0"/>
          </a:p>
          <a:p>
            <a:r>
              <a:rPr lang="cs-CZ" i="1" dirty="0" smtClean="0"/>
              <a:t>Včasné odvolání </a:t>
            </a:r>
            <a:r>
              <a:rPr lang="cs-CZ" dirty="0"/>
              <a:t>– do 30 dnů se stanoviskem odvolacímu </a:t>
            </a:r>
            <a:r>
              <a:rPr lang="cs-CZ" dirty="0" smtClean="0"/>
              <a:t>SO (§ 88/1 SŘ)</a:t>
            </a:r>
            <a:endParaRPr lang="cs-CZ" dirty="0"/>
          </a:p>
          <a:p>
            <a:r>
              <a:rPr lang="cs-CZ" dirty="0" smtClean="0">
                <a:solidFill>
                  <a:srgbClr val="0000FF"/>
                </a:solidFill>
              </a:rPr>
              <a:t>Přezkum v plném rozsahu </a:t>
            </a:r>
            <a:r>
              <a:rPr lang="cs-CZ" b="1" dirty="0" smtClean="0">
                <a:solidFill>
                  <a:srgbClr val="0000FF"/>
                </a:solidFill>
              </a:rPr>
              <a:t>(§ 98/1)</a:t>
            </a:r>
            <a:r>
              <a:rPr lang="cs-CZ" dirty="0" smtClean="0"/>
              <a:t>; (X přezkumu správnosti - § 89/2 SŘ?; dále viz 2 </a:t>
            </a:r>
            <a:r>
              <a:rPr lang="cs-CZ" dirty="0"/>
              <a:t>As 56/2007 – </a:t>
            </a:r>
            <a:r>
              <a:rPr lang="cs-CZ" dirty="0" smtClean="0"/>
              <a:t>71, č. 1580 </a:t>
            </a:r>
            <a:r>
              <a:rPr lang="cs-CZ" dirty="0" err="1" smtClean="0"/>
              <a:t>Sb.NSS</a:t>
            </a:r>
            <a:r>
              <a:rPr lang="cs-CZ" dirty="0" smtClean="0"/>
              <a:t>: pokud </a:t>
            </a:r>
            <a:r>
              <a:rPr lang="cs-CZ" dirty="0"/>
              <a:t>chyby, např. v doručování, musí upozornit účastník, není povinností </a:t>
            </a:r>
            <a:r>
              <a:rPr lang="cs-CZ" dirty="0" smtClean="0"/>
              <a:t>zkoumat </a:t>
            </a:r>
            <a:r>
              <a:rPr lang="cs-CZ" dirty="0"/>
              <a:t>a pátrat – odpovědný účastník)</a:t>
            </a:r>
          </a:p>
          <a:p>
            <a:r>
              <a:rPr lang="cs-CZ" dirty="0"/>
              <a:t>Postup odvolacího SO: </a:t>
            </a:r>
            <a:r>
              <a:rPr lang="cs-CZ" dirty="0" smtClean="0"/>
              <a:t>  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cs-CZ" dirty="0" smtClean="0"/>
              <a:t>zruší a zastaví (§ 90/1/a) SŘ)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cs-CZ" dirty="0" smtClean="0"/>
              <a:t>zruší </a:t>
            </a:r>
            <a:r>
              <a:rPr lang="cs-CZ" dirty="0"/>
              <a:t>a vrátí k novému projednání (§ 90/1/b) SŘ) – vázanost názorem </a:t>
            </a:r>
            <a:r>
              <a:rPr lang="cs-CZ" dirty="0" err="1"/>
              <a:t>odv</a:t>
            </a:r>
            <a:r>
              <a:rPr lang="cs-CZ" dirty="0"/>
              <a:t>. SO X netřeba znovu provádět všechny důkazy (napravit jen to, kde vytknuta vada</a:t>
            </a:r>
            <a:r>
              <a:rPr lang="cs-CZ" dirty="0" smtClean="0"/>
              <a:t>) </a:t>
            </a:r>
            <a:endParaRPr lang="cs-CZ" dirty="0"/>
          </a:p>
          <a:p>
            <a:pPr>
              <a:buFont typeface="Calibri" panose="020F0502020204030204" pitchFamily="34" charset="0"/>
              <a:buChar char="‐"/>
            </a:pPr>
            <a:r>
              <a:rPr lang="cs-CZ" dirty="0" smtClean="0"/>
              <a:t>změní </a:t>
            </a:r>
            <a:r>
              <a:rPr lang="cs-CZ" dirty="0"/>
              <a:t>(§ 90/1/c) SŘ), ve zbytku potvrdí - § 90/5 in fine SŘ; X nelze </a:t>
            </a:r>
            <a:r>
              <a:rPr lang="cs-CZ" dirty="0" smtClean="0"/>
              <a:t>u rozhodnutí samosprávy </a:t>
            </a:r>
            <a:r>
              <a:rPr lang="cs-CZ" dirty="0"/>
              <a:t>(tam jen 90/1/b) SŘ)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cs-CZ" dirty="0" smtClean="0"/>
              <a:t>zruší </a:t>
            </a:r>
            <a:r>
              <a:rPr lang="cs-CZ" dirty="0"/>
              <a:t>a zastaví, pokud nastala skutečnost </a:t>
            </a:r>
            <a:r>
              <a:rPr lang="cs-CZ" dirty="0" smtClean="0"/>
              <a:t>odůvodňující </a:t>
            </a:r>
            <a:r>
              <a:rPr lang="cs-CZ" dirty="0"/>
              <a:t>zastavení (§ 90/4 SŘ)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cs-CZ" dirty="0" smtClean="0"/>
              <a:t>odvolání </a:t>
            </a:r>
            <a:r>
              <a:rPr lang="cs-CZ" dirty="0"/>
              <a:t>zamítne a napadené rozhodnutí potvrdí (§ 90/5 SŘ)</a:t>
            </a:r>
          </a:p>
          <a:p>
            <a:r>
              <a:rPr lang="cs-CZ" dirty="0" smtClean="0"/>
              <a:t>Zákaz reformace in </a:t>
            </a:r>
            <a:r>
              <a:rPr lang="cs-CZ" dirty="0" err="1" smtClean="0"/>
              <a:t>peius</a:t>
            </a:r>
            <a:r>
              <a:rPr lang="cs-CZ" dirty="0" smtClean="0"/>
              <a:t> u trestu a náhrady škody/</a:t>
            </a:r>
            <a:r>
              <a:rPr lang="cs-CZ" dirty="0" err="1" smtClean="0"/>
              <a:t>bezdův</a:t>
            </a:r>
            <a:r>
              <a:rPr lang="cs-CZ" dirty="0" smtClean="0"/>
              <a:t>. obohacení </a:t>
            </a:r>
            <a:r>
              <a:rPr lang="cs-CZ" b="1" dirty="0" smtClean="0">
                <a:solidFill>
                  <a:srgbClr val="0000FF"/>
                </a:solidFill>
              </a:rPr>
              <a:t>(§ 98/2)</a:t>
            </a:r>
          </a:p>
          <a:p>
            <a:r>
              <a:rPr lang="cs-CZ" dirty="0">
                <a:solidFill>
                  <a:srgbClr val="0000FF"/>
                </a:solidFill>
              </a:rPr>
              <a:t>Beneficium </a:t>
            </a:r>
            <a:r>
              <a:rPr lang="cs-CZ" dirty="0" err="1" smtClean="0">
                <a:solidFill>
                  <a:srgbClr val="0000FF"/>
                </a:solidFill>
              </a:rPr>
              <a:t>cohaesionis</a:t>
            </a:r>
            <a:r>
              <a:rPr lang="cs-CZ" dirty="0" smtClean="0">
                <a:solidFill>
                  <a:srgbClr val="0000FF"/>
                </a:solidFill>
              </a:rPr>
              <a:t> </a:t>
            </a:r>
            <a:r>
              <a:rPr lang="cs-CZ" b="1" dirty="0" smtClean="0">
                <a:solidFill>
                  <a:srgbClr val="0000FF"/>
                </a:solidFill>
              </a:rPr>
              <a:t>(§ 98/3) </a:t>
            </a:r>
            <a:r>
              <a:rPr lang="cs-CZ" dirty="0" smtClean="0"/>
              <a:t>– u ne-odvolatelů jako by odvolání podali</a:t>
            </a:r>
          </a:p>
          <a:p>
            <a:r>
              <a:rPr lang="cs-CZ" dirty="0" smtClean="0"/>
              <a:t>Opožděné </a:t>
            </a:r>
            <a:r>
              <a:rPr lang="cs-CZ" dirty="0"/>
              <a:t>/ Nepřípustné odvolání – zamítnutí (§ 92/1 SŘ) X přezkum, obnova…;        pokud odvolání včasné, vrácení 1. stupni (§ 92/2 SŘ</a:t>
            </a:r>
            <a:r>
              <a:rPr lang="cs-CZ" dirty="0" smtClean="0"/>
              <a:t>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425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Nové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435280" cy="4896544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Obecná úprava </a:t>
            </a:r>
            <a:r>
              <a:rPr lang="cs-CZ" dirty="0" smtClean="0"/>
              <a:t>– </a:t>
            </a:r>
            <a:r>
              <a:rPr lang="cs-CZ" b="1" dirty="0" smtClean="0"/>
              <a:t>§ 101, 102 SŘ</a:t>
            </a:r>
            <a:r>
              <a:rPr lang="cs-CZ" dirty="0" smtClean="0"/>
              <a:t>, Zvláštní úprava – </a:t>
            </a:r>
            <a:r>
              <a:rPr lang="cs-CZ" b="1" dirty="0" smtClean="0"/>
              <a:t>§ 99</a:t>
            </a:r>
          </a:p>
          <a:p>
            <a:r>
              <a:rPr lang="cs-CZ" dirty="0" smtClean="0"/>
              <a:t>SO </a:t>
            </a:r>
            <a:r>
              <a:rPr lang="cs-CZ" u="sng" dirty="0" smtClean="0">
                <a:solidFill>
                  <a:srgbClr val="0000FF"/>
                </a:solidFill>
              </a:rPr>
              <a:t>novým rozhodnutím </a:t>
            </a:r>
            <a:r>
              <a:rPr lang="cs-CZ" i="1" dirty="0" smtClean="0">
                <a:solidFill>
                  <a:srgbClr val="0000FF"/>
                </a:solidFill>
              </a:rPr>
              <a:t>může upustit </a:t>
            </a:r>
            <a:r>
              <a:rPr lang="cs-CZ" dirty="0" smtClean="0">
                <a:solidFill>
                  <a:srgbClr val="0000FF"/>
                </a:solidFill>
              </a:rPr>
              <a:t>od zbytku výkonu trestu </a:t>
            </a:r>
            <a:r>
              <a:rPr lang="cs-CZ" b="1" dirty="0" smtClean="0">
                <a:solidFill>
                  <a:srgbClr val="0000FF"/>
                </a:solidFill>
              </a:rPr>
              <a:t>zákaz</a:t>
            </a:r>
            <a:r>
              <a:rPr lang="cs-CZ" dirty="0" smtClean="0">
                <a:solidFill>
                  <a:srgbClr val="0000FF"/>
                </a:solidFill>
              </a:rPr>
              <a:t>u </a:t>
            </a:r>
            <a:r>
              <a:rPr lang="cs-CZ" b="1" dirty="0" smtClean="0">
                <a:solidFill>
                  <a:srgbClr val="0000FF"/>
                </a:solidFill>
              </a:rPr>
              <a:t>činnosti</a:t>
            </a:r>
            <a:r>
              <a:rPr lang="cs-CZ" dirty="0" smtClean="0"/>
              <a:t> k návrhu 1) pachatele, 2) zákonného zástupce, opatrovníka, </a:t>
            </a:r>
            <a:r>
              <a:rPr lang="cs-CZ" dirty="0" err="1" smtClean="0"/>
              <a:t>OSPODu</a:t>
            </a:r>
            <a:r>
              <a:rPr lang="cs-CZ" dirty="0" smtClean="0"/>
              <a:t> (§ </a:t>
            </a:r>
            <a:r>
              <a:rPr lang="cs-CZ" b="1" dirty="0" smtClean="0"/>
              <a:t>99/1</a:t>
            </a:r>
            <a:r>
              <a:rPr lang="cs-CZ" dirty="0" smtClean="0"/>
              <a:t>); § </a:t>
            </a:r>
            <a:r>
              <a:rPr lang="cs-CZ" b="1" dirty="0" smtClean="0"/>
              <a:t>47</a:t>
            </a:r>
            <a:r>
              <a:rPr lang="cs-CZ" dirty="0" smtClean="0"/>
              <a:t>/5 – pokud nezaplatil pokutu, nelze</a:t>
            </a:r>
          </a:p>
          <a:p>
            <a:r>
              <a:rPr lang="cs-CZ" dirty="0" smtClean="0"/>
              <a:t>SO novým </a:t>
            </a:r>
            <a:r>
              <a:rPr lang="cs-CZ" dirty="0"/>
              <a:t>rozhodnutím  </a:t>
            </a:r>
            <a:r>
              <a:rPr lang="cs-CZ" i="1" dirty="0" smtClean="0"/>
              <a:t>zruší</a:t>
            </a:r>
            <a:r>
              <a:rPr lang="cs-CZ" dirty="0" smtClean="0"/>
              <a:t> výrok o </a:t>
            </a:r>
            <a:r>
              <a:rPr lang="cs-CZ" dirty="0" smtClean="0">
                <a:solidFill>
                  <a:srgbClr val="0000FF"/>
                </a:solidFill>
              </a:rPr>
              <a:t>podmíněném upuštění </a:t>
            </a:r>
            <a:r>
              <a:rPr lang="cs-CZ" dirty="0" smtClean="0"/>
              <a:t>od trestu (§ 42) + </a:t>
            </a:r>
            <a:r>
              <a:rPr lang="cs-CZ" i="1" dirty="0" smtClean="0"/>
              <a:t>uloží</a:t>
            </a:r>
            <a:r>
              <a:rPr lang="cs-CZ" dirty="0" smtClean="0"/>
              <a:t> trest, pokud pachatel ve stanovené lhůtě neuhradil škodu/nevydal bezdůvodné obohacení (§ </a:t>
            </a:r>
            <a:r>
              <a:rPr lang="cs-CZ" b="1" dirty="0" smtClean="0"/>
              <a:t>99/2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SO novým rozhodnutím </a:t>
            </a:r>
            <a:r>
              <a:rPr lang="cs-CZ" dirty="0" smtClean="0"/>
              <a:t>v případě </a:t>
            </a:r>
            <a:r>
              <a:rPr lang="cs-CZ" dirty="0" smtClean="0">
                <a:solidFill>
                  <a:srgbClr val="0000FF"/>
                </a:solidFill>
              </a:rPr>
              <a:t>amnestie</a:t>
            </a:r>
            <a:r>
              <a:rPr lang="cs-CZ" dirty="0" smtClean="0"/>
              <a:t> </a:t>
            </a:r>
            <a:r>
              <a:rPr lang="cs-CZ" i="1" dirty="0" smtClean="0"/>
              <a:t>zruší</a:t>
            </a:r>
            <a:r>
              <a:rPr lang="cs-CZ" dirty="0" smtClean="0"/>
              <a:t> trest či dosud nevykonanou část trestu / </a:t>
            </a:r>
            <a:r>
              <a:rPr lang="cs-CZ" i="1" dirty="0" smtClean="0"/>
              <a:t>uloží</a:t>
            </a:r>
            <a:r>
              <a:rPr lang="cs-CZ" dirty="0" smtClean="0"/>
              <a:t> trest v jiné výměře / </a:t>
            </a:r>
            <a:r>
              <a:rPr lang="cs-CZ" i="1" dirty="0" smtClean="0"/>
              <a:t>nařídí</a:t>
            </a:r>
            <a:r>
              <a:rPr lang="cs-CZ" dirty="0" smtClean="0"/>
              <a:t> vyřazení přestupku z evidence přestupků (§ </a:t>
            </a:r>
            <a:r>
              <a:rPr lang="cs-CZ" b="1" dirty="0" smtClean="0"/>
              <a:t>99/3</a:t>
            </a:r>
            <a:r>
              <a:rPr lang="cs-CZ" dirty="0" smtClean="0"/>
              <a:t>)</a:t>
            </a:r>
          </a:p>
          <a:p>
            <a:r>
              <a:rPr lang="cs-CZ" dirty="0" smtClean="0"/>
              <a:t>(Dále SO může novým rozhodnutím mj. dodatečně stanovit nebo změnit lhůtu splatnosti, nebo povolit splátkový kalendář - § </a:t>
            </a:r>
            <a:r>
              <a:rPr lang="cs-CZ" b="1" dirty="0" smtClean="0"/>
              <a:t>101</a:t>
            </a:r>
            <a:r>
              <a:rPr lang="cs-CZ" dirty="0" smtClean="0"/>
              <a:t>/c) SŘ)</a:t>
            </a:r>
          </a:p>
          <a:p>
            <a:r>
              <a:rPr lang="cs-CZ" dirty="0" smtClean="0"/>
              <a:t>Příslušnost </a:t>
            </a:r>
            <a:r>
              <a:rPr lang="cs-CZ" dirty="0"/>
              <a:t>(§ </a:t>
            </a:r>
            <a:r>
              <a:rPr lang="cs-CZ" dirty="0" smtClean="0"/>
              <a:t>102/1 SŘ</a:t>
            </a:r>
            <a:r>
              <a:rPr lang="cs-CZ" dirty="0"/>
              <a:t>), </a:t>
            </a:r>
            <a:r>
              <a:rPr lang="cs-CZ" dirty="0" smtClean="0"/>
              <a:t>účastenství </a:t>
            </a:r>
            <a:r>
              <a:rPr lang="cs-CZ" dirty="0"/>
              <a:t>(102/2 SŘ), </a:t>
            </a:r>
            <a:r>
              <a:rPr lang="cs-CZ" dirty="0" smtClean="0"/>
              <a:t>nevyhoví-li SO žádosti – </a:t>
            </a:r>
            <a:r>
              <a:rPr lang="cs-CZ" b="1" i="1" dirty="0" smtClean="0"/>
              <a:t>zastavení řízení usnesením </a:t>
            </a:r>
            <a:r>
              <a:rPr lang="cs-CZ" dirty="0" smtClean="0"/>
              <a:t>(§ 102/4 SŘ), možnost pozastavení vykonatelnosti původního rozhodnutí (§ 102/5 SŘ); </a:t>
            </a:r>
            <a:br>
              <a:rPr lang="cs-CZ" dirty="0" smtClean="0"/>
            </a:br>
            <a:r>
              <a:rPr lang="cs-CZ" dirty="0" smtClean="0"/>
              <a:t>jinak postup jako v prvním stupni (§ 102/8) – min. právo na odvolání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170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Přezkumné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2830" y="1268760"/>
            <a:ext cx="8841658" cy="5184576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450"/>
              </a:spcBef>
              <a:buFont typeface="Arial" charset="0"/>
              <a:buChar char="•"/>
              <a:defRPr/>
            </a:pPr>
            <a:r>
              <a:rPr lang="cs-CZ" altLang="cs-CZ" b="1" dirty="0" smtClean="0">
                <a:solidFill>
                  <a:srgbClr val="000000"/>
                </a:solidFill>
                <a:latin typeface="Calibri" pitchFamily="32" charset="0"/>
              </a:rPr>
              <a:t>§ 94 </a:t>
            </a:r>
            <a:r>
              <a:rPr lang="cs-CZ" b="1" dirty="0" smtClean="0"/>
              <a:t>SŘ </a:t>
            </a:r>
            <a:r>
              <a:rPr lang="cs-CZ" dirty="0" smtClean="0"/>
              <a:t>–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Prostředek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dozorčího práva,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ex offo, není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nárok (2 As 81/2009-39 aj.)</a:t>
            </a:r>
          </a:p>
          <a:p>
            <a:pPr>
              <a:spcBef>
                <a:spcPts val="450"/>
              </a:spcBef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Přezkum zákonnosti, z podnětu (kohokoliv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); podněty SO? (Závěr č. 116/2012…)</a:t>
            </a:r>
          </a:p>
          <a:p>
            <a:pPr>
              <a:spcBef>
                <a:spcPts val="450"/>
              </a:spcBef>
              <a:buFont typeface="Arial" charset="0"/>
              <a:buChar char="•"/>
              <a:defRPr/>
            </a:pP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Pokud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neshledány důvody k přezkumu – </a:t>
            </a: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sdělení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podateli do 30 dní (s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uvedením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důvodů) </a:t>
            </a: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X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u opožděného podnětu k BP jen když požádá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(1. stupeň, že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opožděné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)</a:t>
            </a:r>
          </a:p>
          <a:p>
            <a:pPr>
              <a:spcBef>
                <a:spcPts val="450"/>
              </a:spcBef>
              <a:buFont typeface="Arial" charset="0"/>
              <a:buChar char="•"/>
              <a:defRPr/>
            </a:pP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Zahájit lze do 2 měsíců od zjištění nezákonnosti, max. do 1 roku od PM rozhodnutí (§ 96/2 SŘ) </a:t>
            </a:r>
            <a:r>
              <a:rPr lang="cs-CZ" altLang="cs-CZ" b="1" dirty="0" smtClean="0">
                <a:solidFill>
                  <a:srgbClr val="000000"/>
                </a:solidFill>
                <a:latin typeface="Calibri" pitchFamily="32" charset="0"/>
              </a:rPr>
              <a:t>X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 BP – jen do 6 měsíců; </a:t>
            </a:r>
            <a:r>
              <a:rPr lang="cs-CZ" altLang="cs-CZ" i="1" dirty="0" smtClean="0">
                <a:solidFill>
                  <a:srgbClr val="000000"/>
                </a:solidFill>
                <a:latin typeface="Calibri" pitchFamily="32" charset="0"/>
              </a:rPr>
              <a:t>Účastníky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 – úč. původního řízení </a:t>
            </a:r>
          </a:p>
          <a:p>
            <a:pPr>
              <a:spcBef>
                <a:spcPts val="450"/>
              </a:spcBef>
              <a:buFont typeface="Arial" charset="0"/>
              <a:buChar char="•"/>
              <a:defRPr/>
            </a:pP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Dal-li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podnět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sám účastník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, může zahájit SO, který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rozhodnutí vydal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(§ 95/2 SŘ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),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jinak předá nadřízenému SO; pokud podnět odjinud, přezkoumává vždy nadřízený SO (§ 95/1 SŘ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)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Bef>
                <a:spcPts val="450"/>
              </a:spcBef>
              <a:buFont typeface="Arial" charset="0"/>
              <a:buChar char="•"/>
              <a:defRPr/>
            </a:pP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Pokud shledány důvody – zahájení přezkumného řízení:</a:t>
            </a:r>
            <a:endParaRPr lang="cs-CZ" altLang="cs-CZ" i="1" dirty="0" smtClean="0">
              <a:solidFill>
                <a:srgbClr val="000000"/>
              </a:solidFill>
              <a:latin typeface="Calibri" pitchFamily="32" charset="0"/>
            </a:endParaRPr>
          </a:p>
          <a:p>
            <a:pPr marL="315913">
              <a:spcBef>
                <a:spcPts val="450"/>
              </a:spcBef>
              <a:buNone/>
              <a:defRPr/>
            </a:pP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 -   „běžné“ (</a:t>
            </a:r>
            <a:r>
              <a:rPr lang="cs-CZ" altLang="cs-CZ" b="1" i="1" dirty="0" smtClean="0">
                <a:solidFill>
                  <a:srgbClr val="000000"/>
                </a:solidFill>
                <a:latin typeface="Calibri" pitchFamily="32" charset="0"/>
              </a:rPr>
              <a:t>nezkrácené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) přezkumné řízení – zahajuje se usnesením, ukončuje buď usnesením (§ 97/1 SŘ – zastavení) nebo rozhodnutím (§ 97/3 SŘ - zrušení, změna či zrušení a vrácení), a to max. do 15 měsíců od PM </a:t>
            </a:r>
            <a:r>
              <a:rPr lang="cs-CZ" altLang="cs-CZ" dirty="0" err="1" smtClean="0">
                <a:solidFill>
                  <a:srgbClr val="000000"/>
                </a:solidFill>
                <a:latin typeface="Calibri" pitchFamily="32" charset="0"/>
              </a:rPr>
              <a:t>pův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. rozhodnutí (§ 97/2 SŘ) </a:t>
            </a:r>
          </a:p>
          <a:p>
            <a:pPr marL="315913">
              <a:spcBef>
                <a:spcPts val="450"/>
              </a:spcBef>
              <a:buNone/>
              <a:defRPr/>
            </a:pP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-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  </a:t>
            </a:r>
            <a:r>
              <a:rPr lang="cs-CZ" altLang="cs-CZ" b="1" i="1" dirty="0" smtClean="0">
                <a:solidFill>
                  <a:srgbClr val="000000"/>
                </a:solidFill>
                <a:latin typeface="Calibri" pitchFamily="32" charset="0"/>
              </a:rPr>
              <a:t>zkrácené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přezkumné řízení - § 98 (+ 97/3) SŘ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– </a:t>
            </a:r>
            <a:r>
              <a:rPr lang="cs-CZ" altLang="cs-CZ" i="1" dirty="0">
                <a:solidFill>
                  <a:srgbClr val="000000"/>
                </a:solidFill>
                <a:latin typeface="Calibri" pitchFamily="32" charset="0"/>
              </a:rPr>
              <a:t>prvním úkonem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vydání </a:t>
            </a:r>
            <a:r>
              <a:rPr lang="cs-CZ" altLang="cs-CZ" i="1" u="sng" dirty="0">
                <a:solidFill>
                  <a:srgbClr val="000000"/>
                </a:solidFill>
                <a:latin typeface="Calibri" pitchFamily="32" charset="0"/>
              </a:rPr>
              <a:t>rozhodnutí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; lze, pokud nezákonnost zjevná ze spisu, splněny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ostatní podmínky </a:t>
            </a:r>
            <a:b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a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netřeba vysvětlení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účastníků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Bef>
                <a:spcPts val="450"/>
              </a:spcBef>
              <a:buFont typeface="Arial" charset="0"/>
              <a:buChar char="•"/>
              <a:defRPr/>
            </a:pPr>
            <a:r>
              <a:rPr lang="cs-CZ" altLang="cs-CZ" i="1" dirty="0" smtClean="0">
                <a:solidFill>
                  <a:srgbClr val="000000"/>
                </a:solidFill>
                <a:latin typeface="Calibri" pitchFamily="32" charset="0"/>
              </a:rPr>
              <a:t>Nelze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: </a:t>
            </a:r>
            <a:r>
              <a:rPr lang="cs-CZ" altLang="cs-CZ" dirty="0" err="1">
                <a:solidFill>
                  <a:srgbClr val="000000"/>
                </a:solidFill>
                <a:latin typeface="Calibri" pitchFamily="32" charset="0"/>
              </a:rPr>
              <a:t>rozh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. v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ydané v </a:t>
            </a:r>
            <a:r>
              <a:rPr lang="cs-CZ" altLang="cs-CZ" dirty="0" err="1">
                <a:solidFill>
                  <a:srgbClr val="000000"/>
                </a:solidFill>
                <a:latin typeface="Calibri" pitchFamily="32" charset="0"/>
              </a:rPr>
              <a:t>přezk.říz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., </a:t>
            </a:r>
            <a:r>
              <a:rPr lang="cs-CZ" altLang="cs-CZ" dirty="0" err="1">
                <a:solidFill>
                  <a:srgbClr val="000000"/>
                </a:solidFill>
                <a:latin typeface="Calibri" pitchFamily="32" charset="0"/>
              </a:rPr>
              <a:t>rozh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. dle 90/1/b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),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pokud už nové </a:t>
            </a:r>
            <a:r>
              <a:rPr lang="cs-CZ" altLang="cs-CZ" dirty="0" err="1">
                <a:solidFill>
                  <a:srgbClr val="000000"/>
                </a:solidFill>
                <a:latin typeface="Calibri" pitchFamily="32" charset="0"/>
              </a:rPr>
              <a:t>rozh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., </a:t>
            </a:r>
            <a:r>
              <a:rPr lang="cs-CZ" altLang="cs-CZ" dirty="0" err="1" smtClean="0">
                <a:solidFill>
                  <a:srgbClr val="000000"/>
                </a:solidFill>
                <a:latin typeface="Calibri" pitchFamily="32" charset="0"/>
              </a:rPr>
              <a:t>větš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. </a:t>
            </a:r>
            <a:r>
              <a:rPr lang="cs-CZ" altLang="cs-CZ" dirty="0" err="1">
                <a:solidFill>
                  <a:srgbClr val="000000"/>
                </a:solidFill>
                <a:latin typeface="Calibri" pitchFamily="32" charset="0"/>
              </a:rPr>
              <a:t>usn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.</a:t>
            </a:r>
          </a:p>
          <a:p>
            <a:pPr>
              <a:spcBef>
                <a:spcPts val="450"/>
              </a:spcBef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Účinky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rozhodnutí lze/</a:t>
            </a:r>
            <a:r>
              <a:rPr lang="cs-CZ" altLang="cs-CZ" u="sng" dirty="0" smtClean="0">
                <a:solidFill>
                  <a:srgbClr val="000000"/>
                </a:solidFill>
                <a:latin typeface="Calibri" pitchFamily="32" charset="0"/>
              </a:rPr>
              <a:t>nutno </a:t>
            </a:r>
            <a:r>
              <a:rPr lang="cs-CZ" altLang="cs-CZ" u="sng" dirty="0">
                <a:solidFill>
                  <a:srgbClr val="000000"/>
                </a:solidFill>
                <a:latin typeface="Calibri" pitchFamily="32" charset="0"/>
              </a:rPr>
              <a:t>zpětně určit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od PM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zrušovaného </a:t>
            </a:r>
            <a:r>
              <a:rPr lang="cs-CZ" altLang="cs-CZ" dirty="0" err="1">
                <a:solidFill>
                  <a:srgbClr val="000000"/>
                </a:solidFill>
                <a:latin typeface="Calibri" pitchFamily="32" charset="0"/>
              </a:rPr>
              <a:t>rozh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. (§ 99/1 SŘ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</a:rPr>
              <a:t>)</a:t>
            </a: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7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Zvláštní úprava přezkumného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363272" cy="5040560"/>
          </a:xfrm>
        </p:spPr>
        <p:txBody>
          <a:bodyPr>
            <a:normAutofit fontScale="62500" lnSpcReduction="20000"/>
          </a:bodyPr>
          <a:lstStyle/>
          <a:p>
            <a:r>
              <a:rPr lang="cs-CZ" u="sng" dirty="0" smtClean="0">
                <a:solidFill>
                  <a:srgbClr val="0000FF"/>
                </a:solidFill>
              </a:rPr>
              <a:t>Přezkumné řízení v trestních věcech</a:t>
            </a:r>
            <a:r>
              <a:rPr lang="cs-CZ" dirty="0" smtClean="0">
                <a:solidFill>
                  <a:srgbClr val="0000FF"/>
                </a:solidFill>
              </a:rPr>
              <a:t> </a:t>
            </a:r>
            <a:r>
              <a:rPr lang="cs-CZ" b="1" dirty="0" smtClean="0"/>
              <a:t>(§ 100) </a:t>
            </a:r>
            <a:r>
              <a:rPr lang="cs-CZ" dirty="0" smtClean="0"/>
              <a:t>– pravomocné rozhodnutí </a:t>
            </a:r>
            <a:br>
              <a:rPr lang="cs-CZ" dirty="0" smtClean="0"/>
            </a:br>
            <a:r>
              <a:rPr lang="cs-CZ" dirty="0" smtClean="0"/>
              <a:t>o přestupku příslušný SO </a:t>
            </a:r>
            <a:r>
              <a:rPr lang="cs-CZ" i="1" dirty="0" smtClean="0"/>
              <a:t>zruší</a:t>
            </a:r>
            <a:r>
              <a:rPr lang="cs-CZ" dirty="0" smtClean="0"/>
              <a:t>, pokud: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cs-CZ" dirty="0" smtClean="0"/>
              <a:t>vyjdou najevo skutečnosti </a:t>
            </a:r>
            <a:r>
              <a:rPr lang="cs-CZ" i="1" dirty="0" smtClean="0"/>
              <a:t>odůvodňující</a:t>
            </a:r>
            <a:r>
              <a:rPr lang="cs-CZ" dirty="0" smtClean="0"/>
              <a:t> posouzení skutku jako trestného činu  </a:t>
            </a:r>
            <a:r>
              <a:rPr lang="cs-CZ" sz="2900" dirty="0" smtClean="0"/>
              <a:t>   (</a:t>
            </a:r>
            <a:r>
              <a:rPr lang="cs-CZ" sz="2900" dirty="0">
                <a:solidFill>
                  <a:srgbClr val="0000FF"/>
                </a:solidFill>
              </a:rPr>
              <a:t>otázka, co </a:t>
            </a:r>
            <a:r>
              <a:rPr lang="cs-CZ" sz="2900" dirty="0" smtClean="0">
                <a:solidFill>
                  <a:srgbClr val="0000FF"/>
                </a:solidFill>
              </a:rPr>
              <a:t>když </a:t>
            </a:r>
            <a:r>
              <a:rPr lang="cs-CZ" sz="2900" dirty="0">
                <a:solidFill>
                  <a:srgbClr val="0000FF"/>
                </a:solidFill>
              </a:rPr>
              <a:t>se věc později vrátí zpět na </a:t>
            </a:r>
            <a:r>
              <a:rPr lang="cs-CZ" sz="2900" dirty="0" smtClean="0">
                <a:solidFill>
                  <a:srgbClr val="0000FF"/>
                </a:solidFill>
              </a:rPr>
              <a:t>přestupek, a mezitím prekluze…</a:t>
            </a:r>
            <a:r>
              <a:rPr lang="cs-CZ" sz="2900" dirty="0" smtClean="0"/>
              <a:t>)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cs-CZ" dirty="0" smtClean="0"/>
              <a:t>rozhodnutí o přestupku vydáno přesto, že o skutku již meritorně rozhodnuto v trestním řízení (101/1)</a:t>
            </a:r>
            <a:endParaRPr lang="cs-CZ" dirty="0"/>
          </a:p>
          <a:p>
            <a:r>
              <a:rPr lang="cs-CZ" dirty="0" smtClean="0"/>
              <a:t>Přezkumné řízení se zahájí </a:t>
            </a:r>
            <a:r>
              <a:rPr lang="cs-CZ" i="1" dirty="0" smtClean="0"/>
              <a:t>do 3 měsíců </a:t>
            </a:r>
            <a:r>
              <a:rPr lang="cs-CZ" dirty="0" smtClean="0"/>
              <a:t>ode dne, kdy se SO dozví o důvodu zahájení </a:t>
            </a:r>
            <a:br>
              <a:rPr lang="cs-CZ" dirty="0" smtClean="0"/>
            </a:br>
            <a:r>
              <a:rPr lang="cs-CZ" dirty="0" smtClean="0"/>
              <a:t>a max. </a:t>
            </a:r>
            <a:r>
              <a:rPr lang="cs-CZ" i="1" dirty="0" smtClean="0"/>
              <a:t>do 3 let </a:t>
            </a:r>
            <a:r>
              <a:rPr lang="cs-CZ" dirty="0" smtClean="0"/>
              <a:t>a) od zahájení trestního stíhání nebo b) ode dne PM meritorního trestního rozhodnutí (§ 101/2)</a:t>
            </a:r>
          </a:p>
          <a:p>
            <a:r>
              <a:rPr lang="cs-CZ" dirty="0" smtClean="0"/>
              <a:t>Zároveň </a:t>
            </a:r>
            <a:r>
              <a:rPr lang="cs-CZ" i="1" dirty="0" smtClean="0"/>
              <a:t>nelze</a:t>
            </a:r>
            <a:r>
              <a:rPr lang="cs-CZ" dirty="0" smtClean="0"/>
              <a:t> zahájit po uplynutí 3 let od PM rozhodnutí o přestupku (100/3)</a:t>
            </a:r>
          </a:p>
          <a:p>
            <a:r>
              <a:rPr lang="cs-CZ" dirty="0" smtClean="0"/>
              <a:t>(Otázkou, kdo je „</a:t>
            </a:r>
            <a:r>
              <a:rPr lang="cs-CZ" dirty="0" smtClean="0">
                <a:solidFill>
                  <a:srgbClr val="0000FF"/>
                </a:solidFill>
              </a:rPr>
              <a:t>příslušný</a:t>
            </a:r>
            <a:r>
              <a:rPr lang="cs-CZ" dirty="0" smtClean="0"/>
              <a:t>“ SO – může už první stupeň i bez podnětu obv.?)</a:t>
            </a:r>
          </a:p>
          <a:p>
            <a:r>
              <a:rPr lang="cs-CZ" u="sng" dirty="0" smtClean="0"/>
              <a:t>Přezkumné řízení ve věci příkazů na místě</a:t>
            </a:r>
            <a:r>
              <a:rPr lang="cs-CZ" dirty="0" smtClean="0"/>
              <a:t> </a:t>
            </a:r>
            <a:r>
              <a:rPr lang="cs-CZ" b="1" dirty="0" smtClean="0"/>
              <a:t>(§ 101)</a:t>
            </a:r>
            <a:endParaRPr lang="cs-CZ" dirty="0" smtClean="0"/>
          </a:p>
          <a:p>
            <a:r>
              <a:rPr lang="cs-CZ" dirty="0" smtClean="0"/>
              <a:t>Lze zahájit nejpozději </a:t>
            </a:r>
            <a:r>
              <a:rPr lang="cs-CZ" i="1" dirty="0" smtClean="0"/>
              <a:t>do 6 měsíců </a:t>
            </a:r>
            <a:r>
              <a:rPr lang="cs-CZ" dirty="0" smtClean="0"/>
              <a:t>od PM příkazu (101/1) – zkrácena objektivní lhůta oproti § 96/1 SŘ</a:t>
            </a:r>
          </a:p>
          <a:p>
            <a:r>
              <a:rPr lang="cs-CZ" dirty="0" smtClean="0"/>
              <a:t>Podnět k přezkumu podaný </a:t>
            </a:r>
            <a:r>
              <a:rPr lang="cs-CZ" i="1" dirty="0" smtClean="0"/>
              <a:t>po lhůtě </a:t>
            </a:r>
            <a:r>
              <a:rPr lang="cs-CZ" dirty="0" smtClean="0"/>
              <a:t>vyřizuje SO, který příkaz vydal. Že řízení nelze zahájit, sdělí jen k žádosti účastníka (do 30 dnů) (101/2)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159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Obnova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04056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Obnova </a:t>
            </a:r>
            <a:r>
              <a:rPr lang="cs-CZ" b="1" dirty="0" smtClean="0"/>
              <a:t>(§ 100 SŘ)</a:t>
            </a:r>
            <a:r>
              <a:rPr lang="cs-CZ" dirty="0" smtClean="0"/>
              <a:t>: </a:t>
            </a:r>
            <a:r>
              <a:rPr lang="cs-CZ" dirty="0"/>
              <a:t>na žádost (§ 100/1 SŘ) / z moci úřední (§ 100/3 SŘ)</a:t>
            </a:r>
          </a:p>
          <a:p>
            <a:r>
              <a:rPr lang="cs-CZ" u="sng" dirty="0"/>
              <a:t>Podmínky</a:t>
            </a:r>
            <a:r>
              <a:rPr lang="cs-CZ" dirty="0"/>
              <a:t> (§ 100/1 SŘ): </a:t>
            </a:r>
            <a:r>
              <a:rPr lang="cs-CZ" b="1" dirty="0"/>
              <a:t>a)</a:t>
            </a:r>
            <a:r>
              <a:rPr lang="cs-CZ" dirty="0"/>
              <a:t> </a:t>
            </a:r>
            <a:r>
              <a:rPr lang="cs-CZ" dirty="0" smtClean="0"/>
              <a:t>vyšly najevo </a:t>
            </a:r>
            <a:r>
              <a:rPr lang="cs-CZ" dirty="0"/>
              <a:t>dříve neznámé skutečnosti/důkazy, které v době </a:t>
            </a:r>
            <a:r>
              <a:rPr lang="cs-CZ" dirty="0" smtClean="0"/>
              <a:t>původního </a:t>
            </a:r>
            <a:r>
              <a:rPr lang="cs-CZ" dirty="0"/>
              <a:t>řízení, ale účastníci je nemohli uplatnit (nebo </a:t>
            </a:r>
            <a:r>
              <a:rPr lang="cs-CZ" dirty="0" smtClean="0"/>
              <a:t>se důkazy ukázaly nepravdivé</a:t>
            </a:r>
            <a:r>
              <a:rPr lang="cs-CZ" dirty="0"/>
              <a:t>), nebo </a:t>
            </a:r>
            <a:r>
              <a:rPr lang="cs-CZ" b="1" dirty="0"/>
              <a:t>b)</a:t>
            </a:r>
            <a:r>
              <a:rPr lang="cs-CZ" dirty="0"/>
              <a:t> zrušeno/změněno rozhodnutí, které podkladem </a:t>
            </a:r>
            <a:r>
              <a:rPr lang="cs-CZ" dirty="0" smtClean="0"/>
              <a:t>rozhodnutí </a:t>
            </a:r>
            <a:r>
              <a:rPr lang="cs-CZ" dirty="0"/>
              <a:t>v řízení, které má být obnoveno, </a:t>
            </a:r>
            <a:r>
              <a:rPr lang="cs-CZ" b="1" dirty="0" smtClean="0"/>
              <a:t>+ </a:t>
            </a:r>
            <a:r>
              <a:rPr lang="cs-CZ" dirty="0"/>
              <a:t>tyto skutečnosti / důkazy / rozhodnutí mohou odůvodňovat jiné </a:t>
            </a:r>
            <a:r>
              <a:rPr lang="cs-CZ" dirty="0" smtClean="0"/>
              <a:t>řešení věci</a:t>
            </a:r>
            <a:endParaRPr lang="cs-CZ" dirty="0"/>
          </a:p>
          <a:p>
            <a:r>
              <a:rPr lang="cs-CZ" b="1" dirty="0"/>
              <a:t>Na žádost</a:t>
            </a:r>
            <a:r>
              <a:rPr lang="cs-CZ" dirty="0"/>
              <a:t>:  žádost lze podat u kohokoliv, kdo rozhodoval; </a:t>
            </a:r>
            <a:r>
              <a:rPr lang="cs-CZ" i="1" dirty="0"/>
              <a:t>do 3 měsíců</a:t>
            </a:r>
            <a:r>
              <a:rPr lang="cs-CZ" dirty="0"/>
              <a:t>, kdy se dozvěděl o důvodu obnovy; </a:t>
            </a:r>
            <a:r>
              <a:rPr lang="cs-CZ" i="1" dirty="0"/>
              <a:t>max. do 3 let </a:t>
            </a:r>
            <a:r>
              <a:rPr lang="cs-CZ" dirty="0"/>
              <a:t>od PM </a:t>
            </a:r>
            <a:r>
              <a:rPr lang="cs-CZ" dirty="0" err="1"/>
              <a:t>rozh</a:t>
            </a:r>
            <a:r>
              <a:rPr lang="cs-CZ" dirty="0"/>
              <a:t>.; nemůže ten, kdo mohl </a:t>
            </a:r>
            <a:r>
              <a:rPr lang="cs-CZ" dirty="0" smtClean="0"/>
              <a:t>důvod obnovy uplatnit </a:t>
            </a:r>
            <a:r>
              <a:rPr lang="cs-CZ" dirty="0"/>
              <a:t>v </a:t>
            </a:r>
            <a:r>
              <a:rPr lang="cs-CZ" dirty="0" smtClean="0"/>
              <a:t>odvolacím řízení</a:t>
            </a:r>
            <a:r>
              <a:rPr lang="cs-CZ" dirty="0"/>
              <a:t>; o žádosti </a:t>
            </a:r>
            <a:r>
              <a:rPr lang="cs-CZ" dirty="0" smtClean="0"/>
              <a:t>rozhoduje, </a:t>
            </a:r>
            <a:r>
              <a:rPr lang="cs-CZ" dirty="0"/>
              <a:t>kdo rozhodoval  (ve věci samé) v </a:t>
            </a:r>
            <a:r>
              <a:rPr lang="cs-CZ" dirty="0" smtClean="0"/>
              <a:t>posledním </a:t>
            </a:r>
            <a:r>
              <a:rPr lang="cs-CZ" dirty="0"/>
              <a:t>stupni; </a:t>
            </a:r>
            <a:r>
              <a:rPr lang="cs-CZ" i="1" dirty="0"/>
              <a:t>pokud splněny podmínky</a:t>
            </a:r>
            <a:r>
              <a:rPr lang="cs-CZ" dirty="0"/>
              <a:t>, SO </a:t>
            </a:r>
            <a:r>
              <a:rPr lang="cs-CZ" i="1" dirty="0"/>
              <a:t>musí</a:t>
            </a:r>
            <a:r>
              <a:rPr lang="cs-CZ" dirty="0"/>
              <a:t> obnovit</a:t>
            </a:r>
          </a:p>
          <a:p>
            <a:r>
              <a:rPr lang="cs-CZ" b="1" dirty="0"/>
              <a:t>Z moci úřední</a:t>
            </a:r>
            <a:r>
              <a:rPr lang="cs-CZ" dirty="0"/>
              <a:t>:  </a:t>
            </a:r>
            <a:r>
              <a:rPr lang="cs-CZ" i="1" dirty="0"/>
              <a:t>může</a:t>
            </a:r>
            <a:r>
              <a:rPr lang="cs-CZ" dirty="0"/>
              <a:t> SO, který rozhodl v </a:t>
            </a:r>
            <a:r>
              <a:rPr lang="cs-CZ" dirty="0" smtClean="0"/>
              <a:t>posledním </a:t>
            </a:r>
            <a:r>
              <a:rPr lang="cs-CZ" dirty="0"/>
              <a:t>stupni, pokud splněny podmínky </a:t>
            </a:r>
            <a:r>
              <a:rPr lang="cs-CZ" dirty="0" smtClean="0"/>
              <a:t>(§ 100/1</a:t>
            </a:r>
            <a:r>
              <a:rPr lang="cs-CZ" dirty="0"/>
              <a:t> SŘ</a:t>
            </a:r>
            <a:r>
              <a:rPr lang="cs-CZ" dirty="0" smtClean="0"/>
              <a:t>) + </a:t>
            </a:r>
            <a:r>
              <a:rPr lang="cs-CZ" dirty="0"/>
              <a:t>na novém řízení veřejný zájem – do 3 let od PM </a:t>
            </a:r>
            <a:r>
              <a:rPr lang="cs-CZ" dirty="0" smtClean="0"/>
              <a:t>rozhodnutí </a:t>
            </a:r>
            <a:r>
              <a:rPr lang="cs-CZ" dirty="0"/>
              <a:t>(do 3 let musí být </a:t>
            </a:r>
            <a:r>
              <a:rPr lang="cs-CZ" dirty="0" smtClean="0"/>
              <a:t>rozhodnutí </a:t>
            </a:r>
            <a:r>
              <a:rPr lang="cs-CZ" dirty="0"/>
              <a:t>o</a:t>
            </a:r>
            <a:r>
              <a:rPr lang="cs-CZ" dirty="0" smtClean="0"/>
              <a:t> obnově </a:t>
            </a:r>
            <a:r>
              <a:rPr lang="cs-CZ" dirty="0"/>
              <a:t>vydáno); </a:t>
            </a:r>
            <a:r>
              <a:rPr lang="cs-CZ" dirty="0" smtClean="0"/>
              <a:t>SO </a:t>
            </a:r>
            <a:r>
              <a:rPr lang="cs-CZ" i="1" dirty="0"/>
              <a:t>musí</a:t>
            </a:r>
            <a:r>
              <a:rPr lang="cs-CZ" dirty="0"/>
              <a:t>, pokud </a:t>
            </a:r>
            <a:r>
              <a:rPr lang="cs-CZ" dirty="0" smtClean="0"/>
              <a:t>rozhodnutí </a:t>
            </a:r>
            <a:r>
              <a:rPr lang="cs-CZ" dirty="0"/>
              <a:t>dosaženo </a:t>
            </a:r>
            <a:r>
              <a:rPr lang="cs-CZ" dirty="0" err="1"/>
              <a:t>tr.činem</a:t>
            </a:r>
            <a:r>
              <a:rPr lang="cs-CZ" dirty="0"/>
              <a:t> – 3 letá lhůta běží od PM </a:t>
            </a:r>
            <a:r>
              <a:rPr lang="cs-CZ" dirty="0" err="1"/>
              <a:t>tr.rozsudku</a:t>
            </a:r>
            <a:endParaRPr lang="cs-CZ" dirty="0"/>
          </a:p>
          <a:p>
            <a:r>
              <a:rPr lang="cs-CZ" dirty="0"/>
              <a:t>K novému řízení příslušný SO, </a:t>
            </a:r>
            <a:r>
              <a:rPr lang="cs-CZ" dirty="0" smtClean="0"/>
              <a:t>který </a:t>
            </a:r>
            <a:r>
              <a:rPr lang="cs-CZ" dirty="0"/>
              <a:t>předtím </a:t>
            </a:r>
            <a:r>
              <a:rPr lang="cs-CZ" dirty="0" smtClean="0"/>
              <a:t>rozhodl v </a:t>
            </a:r>
            <a:r>
              <a:rPr lang="cs-CZ" dirty="0"/>
              <a:t>1.stupni (§ 102/1 SŘ</a:t>
            </a:r>
            <a:r>
              <a:rPr lang="cs-CZ" dirty="0" smtClean="0"/>
              <a:t>), </a:t>
            </a:r>
            <a:r>
              <a:rPr lang="cs-CZ" dirty="0"/>
              <a:t>lze použít podklady z původního řízení (§ 102/6 SŘ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Novým </a:t>
            </a:r>
            <a:r>
              <a:rPr lang="cs-CZ" dirty="0" smtClean="0"/>
              <a:t>rozhodnutím vydaným po povolení obnovy se původní rozhodnutí </a:t>
            </a:r>
            <a:r>
              <a:rPr lang="cs-CZ" dirty="0"/>
              <a:t>ex lege ruší (poučit) – 102/9 SŘ</a:t>
            </a:r>
            <a:r>
              <a:rPr lang="cs-CZ" dirty="0" smtClean="0"/>
              <a:t>, </a:t>
            </a:r>
            <a:r>
              <a:rPr lang="cs-CZ" dirty="0"/>
              <a:t>lze zpětně </a:t>
            </a:r>
            <a:r>
              <a:rPr lang="cs-CZ" dirty="0" smtClean="0"/>
              <a:t>stanovit účinnost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685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Pokračující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504056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Pokračování </a:t>
            </a:r>
            <a:r>
              <a:rPr lang="cs-CZ" dirty="0">
                <a:solidFill>
                  <a:srgbClr val="0000FF"/>
                </a:solidFill>
              </a:rPr>
              <a:t>v přestupku </a:t>
            </a:r>
            <a:r>
              <a:rPr lang="cs-CZ" b="1" dirty="0"/>
              <a:t>(§ 7)</a:t>
            </a:r>
            <a:r>
              <a:rPr lang="cs-CZ" dirty="0"/>
              <a:t> - jednání, </a:t>
            </a:r>
            <a:r>
              <a:rPr lang="cs-CZ" dirty="0" smtClean="0"/>
              <a:t>kde dílčí </a:t>
            </a:r>
            <a:r>
              <a:rPr lang="cs-CZ" dirty="0"/>
              <a:t>útoky vedené </a:t>
            </a:r>
            <a:r>
              <a:rPr lang="cs-CZ" i="1" dirty="0"/>
              <a:t>jednotným záměrem </a:t>
            </a:r>
            <a:r>
              <a:rPr lang="cs-CZ" dirty="0"/>
              <a:t>naplňují skutkovou podstatu </a:t>
            </a:r>
            <a:r>
              <a:rPr lang="cs-CZ" i="1" dirty="0"/>
              <a:t>stejného</a:t>
            </a:r>
            <a:r>
              <a:rPr lang="cs-CZ" dirty="0"/>
              <a:t> přestupku, </a:t>
            </a:r>
            <a:r>
              <a:rPr lang="cs-CZ" dirty="0" smtClean="0"/>
              <a:t>spojeny </a:t>
            </a:r>
            <a:r>
              <a:rPr lang="cs-CZ" dirty="0"/>
              <a:t>stejným nebo podobným </a:t>
            </a:r>
            <a:r>
              <a:rPr lang="cs-CZ" i="1" dirty="0"/>
              <a:t>způsobem provedení</a:t>
            </a:r>
            <a:r>
              <a:rPr lang="cs-CZ" dirty="0"/>
              <a:t>, blízkou </a:t>
            </a:r>
            <a:r>
              <a:rPr lang="cs-CZ" i="1" dirty="0"/>
              <a:t>souvislostí časovou </a:t>
            </a:r>
            <a:r>
              <a:rPr lang="cs-CZ" dirty="0"/>
              <a:t>a souvislostí </a:t>
            </a:r>
            <a:r>
              <a:rPr lang="cs-CZ" i="1" dirty="0"/>
              <a:t>v předmětu </a:t>
            </a:r>
            <a:r>
              <a:rPr lang="cs-CZ" i="1" dirty="0" smtClean="0"/>
              <a:t>útoku</a:t>
            </a:r>
            <a:endParaRPr lang="cs-CZ" dirty="0" smtClean="0"/>
          </a:p>
          <a:p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Škody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se sčítají; </a:t>
            </a:r>
            <a:r>
              <a:rPr lang="cs-CZ" altLang="cs-CZ" i="1" dirty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úmyslný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delikt (nelze tak u nedbalostních přestupků)</a:t>
            </a:r>
            <a:endParaRPr lang="cs-CZ" altLang="cs-CZ" dirty="0">
              <a:solidFill>
                <a:srgbClr val="000000"/>
              </a:solidFill>
              <a:latin typeface="Calibri" pitchFamily="32" charset="0"/>
              <a:cs typeface="Times New Roman" pitchFamily="16" charset="0"/>
            </a:endParaRPr>
          </a:p>
          <a:p>
            <a:pPr>
              <a:spcAft>
                <a:spcPts val="288"/>
              </a:spcAft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Jde o jeden skutek, s důsledky jako u trvajícího deliktu </a:t>
            </a:r>
            <a:r>
              <a:rPr lang="cs-CZ" altLang="cs-CZ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 (prekluze, předmět jednání)</a:t>
            </a:r>
            <a:endParaRPr lang="cs-CZ" altLang="cs-CZ" dirty="0">
              <a:solidFill>
                <a:srgbClr val="000000"/>
              </a:solidFill>
              <a:latin typeface="Calibri" pitchFamily="32" charset="0"/>
              <a:cs typeface="Times New Roman" pitchFamily="16" charset="0"/>
            </a:endParaRPr>
          </a:p>
          <a:p>
            <a:pPr>
              <a:spcAft>
                <a:spcPts val="288"/>
              </a:spcAft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Není-li jednotný záměr – opakování přestupku</a:t>
            </a:r>
          </a:p>
          <a:p>
            <a:pPr>
              <a:spcAft>
                <a:spcPts val="288"/>
              </a:spcAft>
              <a:buFont typeface="Arial" charset="0"/>
              <a:buChar char="•"/>
            </a:pPr>
            <a:r>
              <a:rPr lang="cs-CZ" altLang="cs-CZ" dirty="0">
                <a:latin typeface="Calibri" pitchFamily="32" charset="0"/>
                <a:cs typeface="Times New Roman" pitchFamily="16" charset="0"/>
              </a:rPr>
              <a:t>Okamžikem ukončení pokračujícího přestupku je dokonání posledního dílčího útoku (viz též 8 </a:t>
            </a:r>
            <a:r>
              <a:rPr lang="cs-CZ" altLang="cs-CZ" dirty="0" err="1">
                <a:latin typeface="Calibri" pitchFamily="32" charset="0"/>
                <a:cs typeface="Times New Roman" pitchFamily="16" charset="0"/>
              </a:rPr>
              <a:t>Tdo</a:t>
            </a:r>
            <a:r>
              <a:rPr lang="cs-CZ" altLang="cs-CZ" dirty="0">
                <a:latin typeface="Calibri" pitchFamily="32" charset="0"/>
                <a:cs typeface="Times New Roman" pitchFamily="16" charset="0"/>
              </a:rPr>
              <a:t> 245/2011), resp. </a:t>
            </a:r>
            <a:r>
              <a:rPr lang="cs-CZ" altLang="cs-CZ" i="1" dirty="0">
                <a:latin typeface="Calibri" pitchFamily="32" charset="0"/>
                <a:cs typeface="Times New Roman" pitchFamily="16" charset="0"/>
              </a:rPr>
              <a:t>poslední útok před zahájením řízení</a:t>
            </a:r>
            <a:r>
              <a:rPr lang="cs-CZ" altLang="cs-CZ" dirty="0">
                <a:latin typeface="Calibri" pitchFamily="32" charset="0"/>
                <a:cs typeface="Times New Roman" pitchFamily="16" charset="0"/>
              </a:rPr>
              <a:t> (</a:t>
            </a:r>
            <a:r>
              <a:rPr lang="cs-CZ" altLang="cs-CZ" i="1" dirty="0">
                <a:latin typeface="Calibri" pitchFamily="32" charset="0"/>
                <a:cs typeface="Times New Roman" pitchFamily="16" charset="0"/>
              </a:rPr>
              <a:t>uvedeným v „obvinění</a:t>
            </a:r>
            <a:r>
              <a:rPr lang="cs-CZ" altLang="cs-CZ" dirty="0">
                <a:latin typeface="Calibri" pitchFamily="32" charset="0"/>
                <a:cs typeface="Times New Roman" pitchFamily="16" charset="0"/>
              </a:rPr>
              <a:t>“) - </a:t>
            </a:r>
            <a:r>
              <a:rPr lang="cs-CZ" altLang="cs-CZ" dirty="0">
                <a:solidFill>
                  <a:srgbClr val="0000FF"/>
                </a:solidFill>
                <a:latin typeface="Calibri" pitchFamily="32" charset="0"/>
                <a:cs typeface="Times New Roman" pitchFamily="16" charset="0"/>
              </a:rPr>
              <a:t>přetržení</a:t>
            </a:r>
            <a:r>
              <a:rPr lang="cs-CZ" altLang="cs-CZ" dirty="0">
                <a:latin typeface="Calibri" pitchFamily="32" charset="0"/>
                <a:cs typeface="Times New Roman" pitchFamily="16" charset="0"/>
              </a:rPr>
              <a:t> pokračujícího přestupku nastává zahájením </a:t>
            </a:r>
            <a:r>
              <a:rPr lang="cs-CZ" altLang="cs-CZ" dirty="0" smtClean="0">
                <a:latin typeface="Calibri" pitchFamily="32" charset="0"/>
                <a:cs typeface="Times New Roman" pitchFamily="16" charset="0"/>
              </a:rPr>
              <a:t>řízení (zákon také výslovně neřeší, </a:t>
            </a:r>
            <a:r>
              <a:rPr lang="cs-CZ" altLang="cs-CZ" dirty="0">
                <a:latin typeface="Calibri" pitchFamily="32" charset="0"/>
                <a:cs typeface="Times New Roman" pitchFamily="16" charset="0"/>
              </a:rPr>
              <a:t>judikatura diskutabilní: 1 As 49/2012 – 33, ale i 5 As 138/2012 – </a:t>
            </a:r>
            <a:r>
              <a:rPr lang="cs-CZ" altLang="cs-CZ" dirty="0" smtClean="0">
                <a:latin typeface="Calibri" pitchFamily="32" charset="0"/>
                <a:cs typeface="Times New Roman" pitchFamily="16" charset="0"/>
              </a:rPr>
              <a:t>23 nebo přiměřeně </a:t>
            </a:r>
            <a:r>
              <a:rPr lang="cs-CZ" dirty="0"/>
              <a:t>9 As 101/2010 – </a:t>
            </a:r>
            <a:r>
              <a:rPr lang="cs-CZ" dirty="0" smtClean="0"/>
              <a:t>101</a:t>
            </a:r>
            <a:r>
              <a:rPr lang="cs-CZ" dirty="0"/>
              <a:t>; podrobněji viz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jinepravo.blogspot.cz/2013/09/jan-potmesil-sporne-prestupkove.html</a:t>
            </a:r>
            <a:r>
              <a:rPr lang="cs-CZ" altLang="cs-CZ" dirty="0" smtClean="0">
                <a:latin typeface="Calibri" pitchFamily="32" charset="0"/>
                <a:cs typeface="Times New Roman" pitchFamily="16" charset="0"/>
              </a:rPr>
              <a:t>)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817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Evidence přestupků a recidiva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5256584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Stanoví-li zákon – zápis pravomocného rozhodnutí do evidence přestupků (§ </a:t>
            </a:r>
            <a:r>
              <a:rPr lang="cs-CZ" b="1" dirty="0" smtClean="0"/>
              <a:t>106</a:t>
            </a:r>
            <a:r>
              <a:rPr lang="cs-CZ" dirty="0" smtClean="0"/>
              <a:t>/1); i jednání mající znaky přestupku (policie apod.)</a:t>
            </a:r>
          </a:p>
          <a:p>
            <a:r>
              <a:rPr lang="cs-CZ" dirty="0" smtClean="0"/>
              <a:t>Zákon stanoví: např. přestupky dle § 5 [vyjma 5/1/h) a 5/2/d)], § 7 a § 8 ZNP (veřejný pořádek, občanské soužití, majetek), viz § 12 ZNP; dále neoprávněný lov, rybolov, zákon o zbraních, drogy…</a:t>
            </a:r>
          </a:p>
          <a:p>
            <a:r>
              <a:rPr lang="cs-CZ" dirty="0" smtClean="0">
                <a:solidFill>
                  <a:srgbClr val="0000FF"/>
                </a:solidFill>
              </a:rPr>
              <a:t>SO</a:t>
            </a:r>
            <a:r>
              <a:rPr lang="cs-CZ" dirty="0" smtClean="0"/>
              <a:t> si před vydáním příkazu (pokud 1. úkonem v řízení) nebo po zahájení řízení o takovém přestupku opatří </a:t>
            </a:r>
            <a:r>
              <a:rPr lang="cs-CZ" dirty="0" smtClean="0">
                <a:solidFill>
                  <a:srgbClr val="0000FF"/>
                </a:solidFill>
              </a:rPr>
              <a:t>opis z evidence </a:t>
            </a:r>
            <a:r>
              <a:rPr lang="cs-CZ" dirty="0" smtClean="0"/>
              <a:t>přestupků, pokud se přestupek eviduje (</a:t>
            </a:r>
            <a:r>
              <a:rPr lang="cs-CZ" dirty="0" smtClean="0">
                <a:solidFill>
                  <a:srgbClr val="0000FF"/>
                </a:solidFill>
              </a:rPr>
              <a:t>i pokud se extra nepostihuje recidiva</a:t>
            </a:r>
            <a:r>
              <a:rPr lang="cs-CZ" dirty="0" smtClean="0"/>
              <a:t>) </a:t>
            </a:r>
            <a:r>
              <a:rPr lang="cs-CZ" dirty="0" smtClean="0">
                <a:solidFill>
                  <a:srgbClr val="0000FF"/>
                </a:solidFill>
              </a:rPr>
              <a:t>(§ 106/2)</a:t>
            </a:r>
            <a:endParaRPr lang="cs-CZ" dirty="0" smtClean="0"/>
          </a:p>
          <a:p>
            <a:r>
              <a:rPr lang="cs-CZ" altLang="cs-CZ" dirty="0">
                <a:cs typeface="Arial" charset="0"/>
              </a:rPr>
              <a:t>[</a:t>
            </a:r>
            <a:r>
              <a:rPr lang="cs-CZ" altLang="cs-CZ" dirty="0" smtClean="0">
                <a:solidFill>
                  <a:srgbClr val="0000FF"/>
                </a:solidFill>
                <a:cs typeface="Arial" charset="0"/>
              </a:rPr>
              <a:t>Lze</a:t>
            </a:r>
            <a:r>
              <a:rPr lang="cs-CZ" altLang="cs-CZ" dirty="0" smtClean="0">
                <a:cs typeface="Arial" charset="0"/>
              </a:rPr>
              <a:t> </a:t>
            </a:r>
            <a:r>
              <a:rPr lang="cs-CZ" altLang="cs-CZ" dirty="0">
                <a:cs typeface="Arial" charset="0"/>
              </a:rPr>
              <a:t>vyžádat </a:t>
            </a:r>
            <a:r>
              <a:rPr lang="cs-CZ" altLang="cs-CZ" dirty="0">
                <a:solidFill>
                  <a:srgbClr val="0000FF"/>
                </a:solidFill>
                <a:cs typeface="Arial" charset="0"/>
              </a:rPr>
              <a:t>opis i pro projednání přestupků, které se neevidují </a:t>
            </a:r>
            <a:r>
              <a:rPr lang="cs-CZ" altLang="cs-CZ" dirty="0">
                <a:cs typeface="Arial" charset="0"/>
              </a:rPr>
              <a:t>(</a:t>
            </a:r>
            <a:r>
              <a:rPr lang="cs-CZ" altLang="cs-CZ" dirty="0">
                <a:solidFill>
                  <a:srgbClr val="0000FF"/>
                </a:solidFill>
                <a:cs typeface="Arial" charset="0"/>
              </a:rPr>
              <a:t>§ 16j/1/a) </a:t>
            </a:r>
            <a:r>
              <a:rPr lang="cs-CZ" altLang="cs-CZ" dirty="0">
                <a:cs typeface="Arial" charset="0"/>
              </a:rPr>
              <a:t>zákona o Rejstříku trestů + výklad OLG MV</a:t>
            </a:r>
            <a:r>
              <a:rPr lang="cs-CZ" altLang="cs-CZ" dirty="0" smtClean="0">
                <a:cs typeface="Arial" charset="0"/>
              </a:rPr>
              <a:t>) – význam pro posuzování osoby pachatele]</a:t>
            </a:r>
            <a:endParaRPr lang="cs-CZ" dirty="0" smtClean="0"/>
          </a:p>
          <a:p>
            <a:r>
              <a:rPr lang="cs-CZ" dirty="0" smtClean="0"/>
              <a:t>U vybraných přestupků dle ZNP (viz výše) – pokud přestupek spáchán opakovaně, </a:t>
            </a:r>
            <a:r>
              <a:rPr lang="cs-CZ" i="1" dirty="0" smtClean="0"/>
              <a:t>uloží se </a:t>
            </a:r>
            <a:r>
              <a:rPr lang="cs-CZ" u="sng" dirty="0" smtClean="0"/>
              <a:t>pokuta</a:t>
            </a:r>
            <a:r>
              <a:rPr lang="cs-CZ" dirty="0" smtClean="0"/>
              <a:t> v rámci zvýšené sazby (i tak lze nízkou pokutu)</a:t>
            </a:r>
          </a:p>
          <a:p>
            <a:r>
              <a:rPr lang="cs-CZ" dirty="0" smtClean="0"/>
              <a:t>Opakovaně = pokud od nabytí PM o stejném přestupku neuplynulo 12 měsíců (§ 13 ZNP)</a:t>
            </a:r>
          </a:p>
          <a:p>
            <a:r>
              <a:rPr lang="cs-CZ" u="sng" dirty="0" smtClean="0"/>
              <a:t>Stejný přestupek </a:t>
            </a:r>
            <a:r>
              <a:rPr lang="cs-CZ" dirty="0" smtClean="0"/>
              <a:t>= přestupek dle stejného odstavce</a:t>
            </a:r>
          </a:p>
          <a:p>
            <a:r>
              <a:rPr lang="cs-CZ" dirty="0" smtClean="0">
                <a:solidFill>
                  <a:srgbClr val="0000FF"/>
                </a:solidFill>
              </a:rPr>
              <a:t>I v případě recidivy lze opakovaný přestupek (přestupky) řešit blokem (příkazem na místě)</a:t>
            </a:r>
            <a:r>
              <a:rPr lang="cs-CZ" dirty="0" smtClean="0"/>
              <a:t>; i přes recidivu stále třeba vážit </a:t>
            </a:r>
            <a:r>
              <a:rPr lang="cs-CZ" i="1" dirty="0" smtClean="0"/>
              <a:t>závažnost skutku</a:t>
            </a:r>
            <a:r>
              <a:rPr lang="cs-CZ" dirty="0" smtClean="0"/>
              <a:t>, </a:t>
            </a:r>
            <a:r>
              <a:rPr lang="cs-CZ" i="1" dirty="0" smtClean="0"/>
              <a:t>majetkové poměry </a:t>
            </a:r>
            <a:r>
              <a:rPr lang="cs-CZ" dirty="0" smtClean="0"/>
              <a:t>pachatele apod. – neukládat drakonické pokuty…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275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Zápis do evidence přestupků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00200"/>
            <a:ext cx="8280920" cy="499715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E594D"/>
              </a:buClr>
              <a:buSzPct val="45000"/>
              <a:buFont typeface="Wingdings" pitchFamily="2" charset="2"/>
              <a:buChar char=""/>
            </a:pPr>
            <a:r>
              <a:rPr lang="cs-CZ" altLang="cs-CZ" b="1" dirty="0" smtClean="0">
                <a:cs typeface="Arial" charset="0"/>
              </a:rPr>
              <a:t>Zápis</a:t>
            </a:r>
            <a:r>
              <a:rPr lang="cs-CZ" altLang="cs-CZ" dirty="0" smtClean="0">
                <a:cs typeface="Arial" charset="0"/>
              </a:rPr>
              <a:t> do evidence přestupků </a:t>
            </a:r>
            <a:r>
              <a:rPr lang="cs-CZ" altLang="cs-CZ" b="1" dirty="0" smtClean="0">
                <a:cs typeface="Arial" charset="0"/>
              </a:rPr>
              <a:t>(§ 107)</a:t>
            </a:r>
            <a:r>
              <a:rPr lang="cs-CZ" altLang="cs-CZ" dirty="0" smtClean="0">
                <a:cs typeface="Arial" charset="0"/>
              </a:rPr>
              <a:t>:</a:t>
            </a:r>
            <a:endParaRPr lang="cs-CZ" altLang="cs-CZ" dirty="0">
              <a:cs typeface="Arial" charset="0"/>
            </a:endParaRP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E594D"/>
              </a:buClr>
              <a:buSzPct val="45000"/>
              <a:buFont typeface="Wingdings" pitchFamily="2" charset="2"/>
              <a:buChar char=""/>
            </a:pPr>
            <a:r>
              <a:rPr lang="cs-CZ" altLang="cs-CZ" dirty="0">
                <a:cs typeface="Arial" charset="0"/>
              </a:rPr>
              <a:t>Zapisuje správní orgán, který rozhodl v posledním stupni (internetové rozhraní, aplikace); u obecní policie – OÚ, </a:t>
            </a:r>
            <a:r>
              <a:rPr lang="cs-CZ" altLang="cs-CZ" dirty="0" smtClean="0">
                <a:cs typeface="Arial" charset="0"/>
              </a:rPr>
              <a:t/>
            </a:r>
            <a:br>
              <a:rPr lang="cs-CZ" altLang="cs-CZ" dirty="0" smtClean="0">
                <a:cs typeface="Arial" charset="0"/>
              </a:rPr>
            </a:br>
            <a:r>
              <a:rPr lang="cs-CZ" altLang="cs-CZ" dirty="0" smtClean="0">
                <a:cs typeface="Arial" charset="0"/>
              </a:rPr>
              <a:t>u statutárních měst a v Praze MP (X když také zapíše OÚ, nic se nestane)</a:t>
            </a:r>
            <a:endParaRPr lang="cs-CZ" altLang="cs-CZ" dirty="0">
              <a:cs typeface="Arial" charset="0"/>
            </a:endParaRP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E594D"/>
              </a:buClr>
              <a:buSzPct val="45000"/>
              <a:buFont typeface="Wingdings" pitchFamily="2" charset="2"/>
              <a:buChar char=""/>
            </a:pPr>
            <a:r>
              <a:rPr lang="cs-CZ" altLang="cs-CZ" dirty="0">
                <a:cs typeface="Arial" charset="0"/>
              </a:rPr>
              <a:t>Do 5 dnů od PM (nebo obdržení podkladů), k datu PM</a:t>
            </a: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E594D"/>
              </a:buClr>
              <a:buSzPct val="45000"/>
              <a:buFont typeface="Wingdings" pitchFamily="2" charset="2"/>
              <a:buChar char=""/>
            </a:pPr>
            <a:r>
              <a:rPr lang="cs-CZ" altLang="cs-CZ" dirty="0">
                <a:cs typeface="Arial" charset="0"/>
              </a:rPr>
              <a:t>Námitkové řízení </a:t>
            </a:r>
            <a:r>
              <a:rPr lang="cs-CZ" altLang="cs-CZ" b="1" dirty="0" smtClean="0">
                <a:cs typeface="Arial" charset="0"/>
              </a:rPr>
              <a:t>(§ 108) </a:t>
            </a:r>
            <a:r>
              <a:rPr lang="cs-CZ" altLang="cs-CZ" dirty="0" smtClean="0">
                <a:cs typeface="Arial" charset="0"/>
              </a:rPr>
              <a:t>– námitky u orgánu, který provedl zápis</a:t>
            </a: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E594D"/>
              </a:buClr>
              <a:buSzPct val="45000"/>
              <a:buFont typeface="Wingdings" pitchFamily="2" charset="2"/>
              <a:buChar char=""/>
            </a:pPr>
            <a:r>
              <a:rPr lang="cs-CZ" altLang="cs-CZ" dirty="0" smtClean="0">
                <a:cs typeface="Arial" charset="0"/>
              </a:rPr>
              <a:t>buď </a:t>
            </a:r>
            <a:r>
              <a:rPr lang="cs-CZ" altLang="cs-CZ" dirty="0">
                <a:cs typeface="Arial" charset="0"/>
              </a:rPr>
              <a:t>oprava, nebo rozhodnutí o neoprávněnosti námitky (nezkoumá se obsah rozhodnutí</a:t>
            </a:r>
            <a:r>
              <a:rPr lang="cs-CZ" altLang="cs-CZ" dirty="0" smtClean="0">
                <a:cs typeface="Arial" charset="0"/>
              </a:rPr>
              <a:t>); proti rozhodnutí lze odvolání, pak i žalobu</a:t>
            </a:r>
            <a:endParaRPr lang="cs-CZ" altLang="cs-CZ" dirty="0">
              <a:cs typeface="Arial" charset="0"/>
            </a:endParaRP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E594D"/>
              </a:buClr>
              <a:buSzPct val="45000"/>
              <a:buFont typeface="Wingdings" pitchFamily="2" charset="2"/>
              <a:buChar char=""/>
            </a:pPr>
            <a:r>
              <a:rPr lang="cs-CZ" altLang="cs-CZ" dirty="0">
                <a:cs typeface="Arial" charset="0"/>
              </a:rPr>
              <a:t>Žádosti o opis – formulář, aplikace</a:t>
            </a: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E594D"/>
              </a:buClr>
              <a:buSzPct val="45000"/>
              <a:buFont typeface="Wingdings" pitchFamily="2" charset="2"/>
              <a:buChar char=""/>
            </a:pPr>
            <a:r>
              <a:rPr lang="cs-CZ" altLang="cs-CZ" dirty="0">
                <a:cs typeface="Arial" charset="0"/>
              </a:rPr>
              <a:t>Zadávané údaje - </a:t>
            </a:r>
            <a:r>
              <a:rPr lang="cs-CZ" altLang="cs-CZ" b="1" dirty="0">
                <a:cs typeface="Arial" charset="0"/>
              </a:rPr>
              <a:t>§ 16i/2</a:t>
            </a:r>
            <a:r>
              <a:rPr lang="cs-CZ" altLang="cs-CZ" dirty="0">
                <a:cs typeface="Arial" charset="0"/>
              </a:rPr>
              <a:t> a 3 zákona č. 269/1994 Sb., </a:t>
            </a:r>
            <a:r>
              <a:rPr lang="cs-CZ" altLang="cs-CZ" dirty="0" smtClean="0">
                <a:cs typeface="Arial" charset="0"/>
              </a:rPr>
              <a:t>o Rejstříku </a:t>
            </a:r>
            <a:r>
              <a:rPr lang="cs-CZ" altLang="cs-CZ" dirty="0">
                <a:cs typeface="Arial" charset="0"/>
              </a:rPr>
              <a:t>trestů (jméno, místo nar., </a:t>
            </a:r>
            <a:r>
              <a:rPr lang="cs-CZ" altLang="cs-CZ" dirty="0" err="1">
                <a:cs typeface="Arial" charset="0"/>
              </a:rPr>
              <a:t>r.č</a:t>
            </a:r>
            <a:r>
              <a:rPr lang="cs-CZ" altLang="cs-CZ" dirty="0">
                <a:cs typeface="Arial" charset="0"/>
              </a:rPr>
              <a:t>., občanství, kvalifikace, </a:t>
            </a:r>
            <a:r>
              <a:rPr lang="cs-CZ" altLang="cs-CZ" dirty="0">
                <a:solidFill>
                  <a:srgbClr val="0000FF"/>
                </a:solidFill>
                <a:cs typeface="Arial" charset="0"/>
              </a:rPr>
              <a:t>forma </a:t>
            </a:r>
            <a:r>
              <a:rPr lang="cs-CZ" altLang="cs-CZ" dirty="0" smtClean="0">
                <a:solidFill>
                  <a:srgbClr val="0000FF"/>
                </a:solidFill>
                <a:cs typeface="Arial" charset="0"/>
              </a:rPr>
              <a:t>zavinění </a:t>
            </a:r>
            <a:r>
              <a:rPr lang="cs-CZ" altLang="cs-CZ" dirty="0" smtClean="0">
                <a:cs typeface="Arial" charset="0"/>
              </a:rPr>
              <a:t>(</a:t>
            </a:r>
            <a:r>
              <a:rPr lang="cs-CZ" altLang="cs-CZ" dirty="0" smtClean="0">
                <a:solidFill>
                  <a:srgbClr val="0000FF"/>
                </a:solidFill>
                <a:cs typeface="Arial" charset="0"/>
              </a:rPr>
              <a:t>i u bloku</a:t>
            </a:r>
            <a:r>
              <a:rPr lang="cs-CZ" altLang="cs-CZ" dirty="0" smtClean="0">
                <a:cs typeface="Arial" charset="0"/>
              </a:rPr>
              <a:t>), </a:t>
            </a:r>
            <a:r>
              <a:rPr lang="cs-CZ" altLang="cs-CZ" dirty="0">
                <a:cs typeface="Arial" charset="0"/>
              </a:rPr>
              <a:t>druh a výměra sankce…, označení a sídlo SO, označení úřední osoby, č.j. </a:t>
            </a:r>
            <a:r>
              <a:rPr lang="cs-CZ" altLang="cs-CZ" dirty="0" smtClean="0">
                <a:cs typeface="Arial" charset="0"/>
              </a:rPr>
              <a:t>rozhodnutí…; </a:t>
            </a:r>
            <a:r>
              <a:rPr lang="cs-CZ" altLang="cs-CZ" dirty="0">
                <a:cs typeface="Arial" charset="0"/>
              </a:rPr>
              <a:t>identifikace zapisující </a:t>
            </a:r>
            <a:r>
              <a:rPr lang="cs-CZ" altLang="cs-CZ" dirty="0" smtClean="0">
                <a:cs typeface="Arial" charset="0"/>
              </a:rPr>
              <a:t>úřední osoby</a:t>
            </a:r>
            <a:r>
              <a:rPr lang="cs-CZ" altLang="cs-CZ" dirty="0">
                <a:cs typeface="Arial" charset="0"/>
              </a:rPr>
              <a:t>…</a:t>
            </a: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E594D"/>
              </a:buClr>
              <a:buSzPct val="45000"/>
              <a:buFont typeface="Wingdings" pitchFamily="2" charset="2"/>
              <a:buChar char=""/>
            </a:pPr>
            <a:r>
              <a:rPr lang="cs-CZ" altLang="cs-CZ" dirty="0">
                <a:cs typeface="Arial" charset="0"/>
              </a:rPr>
              <a:t>U přezkumného řízení a obnovy – označení a sídlo SO, </a:t>
            </a:r>
            <a:r>
              <a:rPr lang="cs-CZ" altLang="cs-CZ" dirty="0" smtClean="0">
                <a:cs typeface="Arial" charset="0"/>
              </a:rPr>
              <a:t/>
            </a:r>
            <a:br>
              <a:rPr lang="cs-CZ" altLang="cs-CZ" dirty="0" smtClean="0">
                <a:cs typeface="Arial" charset="0"/>
              </a:rPr>
            </a:br>
            <a:r>
              <a:rPr lang="cs-CZ" altLang="cs-CZ" dirty="0" smtClean="0">
                <a:cs typeface="Arial" charset="0"/>
              </a:rPr>
              <a:t>č.j</a:t>
            </a:r>
            <a:r>
              <a:rPr lang="cs-CZ" altLang="cs-CZ" dirty="0">
                <a:cs typeface="Arial" charset="0"/>
              </a:rPr>
              <a:t>. </a:t>
            </a:r>
            <a:r>
              <a:rPr lang="cs-CZ" altLang="cs-CZ" dirty="0" smtClean="0">
                <a:cs typeface="Arial" charset="0"/>
              </a:rPr>
              <a:t>rozhodnutí</a:t>
            </a:r>
            <a:r>
              <a:rPr lang="cs-CZ" altLang="cs-CZ" dirty="0">
                <a:cs typeface="Arial" charset="0"/>
              </a:rPr>
              <a:t>, datum vydání, datum </a:t>
            </a:r>
            <a:r>
              <a:rPr lang="cs-CZ" altLang="cs-CZ" dirty="0" smtClean="0">
                <a:cs typeface="Arial" charset="0"/>
              </a:rPr>
              <a:t>PM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653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Společná ustanovení (výběr)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Výkon působnosti: působnost stanovená tímto zákonem </a:t>
            </a:r>
            <a:r>
              <a:rPr lang="cs-CZ" dirty="0" smtClean="0"/>
              <a:t>orgánům </a:t>
            </a:r>
            <a:r>
              <a:rPr lang="cs-CZ" dirty="0"/>
              <a:t>obce a </a:t>
            </a:r>
            <a:r>
              <a:rPr lang="cs-CZ" dirty="0" smtClean="0"/>
              <a:t>kraje – </a:t>
            </a:r>
            <a:r>
              <a:rPr lang="cs-CZ" dirty="0"/>
              <a:t>výkonem přenesené působnosti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(§ </a:t>
            </a:r>
            <a:r>
              <a:rPr lang="cs-CZ" dirty="0"/>
              <a:t>103/1)</a:t>
            </a:r>
          </a:p>
          <a:p>
            <a:r>
              <a:rPr lang="cs-CZ" dirty="0" smtClean="0"/>
              <a:t>Kdo je ústředním správním orgánem a role MV (§ 103/3, 4)</a:t>
            </a:r>
          </a:p>
          <a:p>
            <a:r>
              <a:rPr lang="cs-CZ" dirty="0" smtClean="0"/>
              <a:t>Údaje využitelné z ISVS (§ 109)</a:t>
            </a:r>
          </a:p>
          <a:p>
            <a:r>
              <a:rPr lang="cs-CZ" dirty="0" smtClean="0"/>
              <a:t>Přehled přestupků (§ 110)</a:t>
            </a:r>
          </a:p>
          <a:p>
            <a:r>
              <a:rPr lang="cs-CZ" dirty="0" smtClean="0">
                <a:solidFill>
                  <a:srgbClr val="0000FF"/>
                </a:solidFill>
              </a:rPr>
              <a:t>Požadavky na oprávněnou úřední osobu </a:t>
            </a:r>
            <a:r>
              <a:rPr lang="cs-CZ" dirty="0" smtClean="0"/>
              <a:t>(§ 111):</a:t>
            </a:r>
          </a:p>
          <a:p>
            <a:pPr>
              <a:buFont typeface="Calibri" pitchFamily="34" charset="0"/>
              <a:buChar char="‐"/>
            </a:pPr>
            <a:r>
              <a:rPr lang="cs-CZ" dirty="0" smtClean="0"/>
              <a:t>Mgr. z oboru právo nebo Bc. + OZ; totéž předseda KPP (neplatí pro projednávání přestupků na místě – bloky)</a:t>
            </a:r>
          </a:p>
          <a:p>
            <a:pPr>
              <a:buFont typeface="Calibri" pitchFamily="34" charset="0"/>
              <a:buChar char="‐"/>
            </a:pPr>
            <a:r>
              <a:rPr lang="cs-CZ" dirty="0" smtClean="0"/>
              <a:t>úředníci obcí a krajů navíc ZOZ</a:t>
            </a:r>
          </a:p>
          <a:p>
            <a:pPr>
              <a:buFont typeface="Calibri" pitchFamily="34" charset="0"/>
              <a:buChar char="‐"/>
            </a:pPr>
            <a:r>
              <a:rPr lang="cs-CZ" dirty="0" smtClean="0"/>
              <a:t>X do 31.12.2022 i pokud nesplňuje; poté jen když 50+ </a:t>
            </a:r>
            <a:br>
              <a:rPr lang="cs-CZ" dirty="0" smtClean="0"/>
            </a:br>
            <a:r>
              <a:rPr lang="cs-CZ" dirty="0" smtClean="0"/>
              <a:t>a nejméně 10 let praxe (§ 112/9)</a:t>
            </a:r>
          </a:p>
          <a:p>
            <a:pPr>
              <a:buFont typeface="Calibri" pitchFamily="34" charset="0"/>
              <a:buChar char="‐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850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Přechodná ustanovení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504056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Přestupky a jiné správní delikty (vyjma disciplinárních) = přestupky; </a:t>
            </a:r>
            <a:br>
              <a:rPr lang="cs-CZ" dirty="0" smtClean="0"/>
            </a:br>
            <a:r>
              <a:rPr lang="cs-CZ" dirty="0" smtClean="0"/>
              <a:t>Kde spácháno před účinností, odpovědnost dle dosavadních předpisů (leda nový zákon příznivější) (§ </a:t>
            </a:r>
            <a:r>
              <a:rPr lang="cs-CZ" b="1" dirty="0" smtClean="0"/>
              <a:t>112</a:t>
            </a:r>
            <a:r>
              <a:rPr lang="cs-CZ" dirty="0" smtClean="0"/>
              <a:t>/1)</a:t>
            </a:r>
          </a:p>
          <a:p>
            <a:r>
              <a:rPr lang="cs-CZ" dirty="0" smtClean="0"/>
              <a:t>Dosavadní lhůty prekluzívní lhůty se nepoužijí (nepřímá novela); leda spácháno před účinností, kdy lhůta delší (</a:t>
            </a:r>
            <a:r>
              <a:rPr lang="cs-CZ" dirty="0" smtClean="0">
                <a:solidFill>
                  <a:srgbClr val="0000FF"/>
                </a:solidFill>
              </a:rPr>
              <a:t>otázkou, zda není v rozporu s 112/1, věta druhá, i Listinou</a:t>
            </a:r>
            <a:r>
              <a:rPr lang="cs-CZ" dirty="0"/>
              <a:t> </a:t>
            </a:r>
            <a:r>
              <a:rPr lang="cs-CZ" dirty="0" smtClean="0"/>
              <a:t>– </a:t>
            </a:r>
            <a:r>
              <a:rPr lang="cs-CZ" dirty="0" smtClean="0">
                <a:solidFill>
                  <a:srgbClr val="0000FF"/>
                </a:solidFill>
              </a:rPr>
              <a:t>prodloužení dosavadních lhůt?!</a:t>
            </a:r>
            <a:r>
              <a:rPr lang="cs-CZ" dirty="0" smtClean="0"/>
              <a:t>) (§ 112/2)</a:t>
            </a:r>
          </a:p>
          <a:p>
            <a:r>
              <a:rPr lang="cs-CZ" dirty="0" smtClean="0"/>
              <a:t>Druh a výměra sankce za dosavadní správní delikty – druh a výměra trestu dle nové úpravy, je-li to výhodnější (př. </a:t>
            </a:r>
            <a:r>
              <a:rPr lang="cs-CZ" dirty="0"/>
              <a:t>s</a:t>
            </a:r>
            <a:r>
              <a:rPr lang="cs-CZ" dirty="0" smtClean="0"/>
              <a:t>azba pokuty) (§ 112/3)</a:t>
            </a:r>
          </a:p>
          <a:p>
            <a:r>
              <a:rPr lang="cs-CZ" dirty="0" smtClean="0"/>
              <a:t>Řízení zahájená (a neskončená) před účinností se dokončí dle dosavadních předpisů (§ 112/4)</a:t>
            </a:r>
          </a:p>
          <a:p>
            <a:r>
              <a:rPr lang="cs-CZ" dirty="0" smtClean="0"/>
              <a:t>Přezkumné řízení nebo nové řízení o </a:t>
            </a:r>
            <a:r>
              <a:rPr lang="cs-CZ" dirty="0"/>
              <a:t>věcech </a:t>
            </a:r>
            <a:r>
              <a:rPr lang="cs-CZ" dirty="0" smtClean="0"/>
              <a:t>pravomocně skončených před účinností – dle nového zákona (§ 112/5)</a:t>
            </a:r>
          </a:p>
          <a:p>
            <a:r>
              <a:rPr lang="cs-CZ" dirty="0" smtClean="0"/>
              <a:t>Dosavadní blokové řízení – ode dne účinnosti = příkaz na místě (§ 112/6)</a:t>
            </a:r>
          </a:p>
          <a:p>
            <a:r>
              <a:rPr lang="cs-CZ" dirty="0" smtClean="0"/>
              <a:t>Dosavadní KPP = KPP i dle nového zákona (§ 112/7)</a:t>
            </a:r>
          </a:p>
          <a:p>
            <a:r>
              <a:rPr lang="cs-CZ" dirty="0" smtClean="0"/>
              <a:t>Dosavadní VPS nadále platí (§ 112/8)</a:t>
            </a:r>
          </a:p>
          <a:p>
            <a:r>
              <a:rPr lang="cs-CZ" dirty="0" smtClean="0"/>
              <a:t>Přechodné období pro přizpůsobení vzdělání (§ 112/9)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Soudní přezkum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781128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Postup dle </a:t>
            </a:r>
            <a:r>
              <a:rPr lang="cs-CZ" b="1" dirty="0" smtClean="0"/>
              <a:t>SŘS</a:t>
            </a:r>
            <a:r>
              <a:rPr lang="cs-CZ" dirty="0" smtClean="0"/>
              <a:t>, subsidiárně OSŘ; kasační princip</a:t>
            </a:r>
          </a:p>
          <a:p>
            <a:r>
              <a:rPr lang="cs-CZ" dirty="0" smtClean="0"/>
              <a:t>Krajské soudy, Nejvyšší správní soud</a:t>
            </a:r>
          </a:p>
          <a:p>
            <a:r>
              <a:rPr lang="cs-CZ" dirty="0" smtClean="0"/>
              <a:t>Žaloba proti </a:t>
            </a:r>
            <a:r>
              <a:rPr lang="cs-CZ" b="1" dirty="0" smtClean="0"/>
              <a:t>rozhodnutí</a:t>
            </a:r>
            <a:r>
              <a:rPr lang="cs-CZ" dirty="0" smtClean="0"/>
              <a:t> SO (§ 65 a násl.)</a:t>
            </a:r>
            <a:br>
              <a:rPr lang="cs-CZ" dirty="0" smtClean="0"/>
            </a:br>
            <a:r>
              <a:rPr lang="cs-CZ" dirty="0" smtClean="0"/>
              <a:t> - třeba vyčerpat opravné prostředky, musí jít skutečně o rozhodnutí, všechny náležitosti, do 2 měsíců od oznámení rozhodnutí žalobci</a:t>
            </a:r>
          </a:p>
          <a:p>
            <a:r>
              <a:rPr lang="cs-CZ" dirty="0" smtClean="0"/>
              <a:t>Žaloba proti </a:t>
            </a:r>
            <a:r>
              <a:rPr lang="cs-CZ" b="1" dirty="0" smtClean="0"/>
              <a:t>nečinnosti</a:t>
            </a:r>
            <a:r>
              <a:rPr lang="cs-CZ" dirty="0" smtClean="0"/>
              <a:t> SO (§ 79 a násl.)</a:t>
            </a:r>
            <a:br>
              <a:rPr lang="cs-CZ" dirty="0" smtClean="0"/>
            </a:br>
            <a:r>
              <a:rPr lang="cs-CZ" dirty="0" smtClean="0"/>
              <a:t> - nutnost vyčerpat prostředky ochrany proti nečinnosti, všechny náležitosti, do 1 roku od marného uplynutí lhůty pro vydání rozhodnutí nebo osvědčení, příp. od posledního úkonu</a:t>
            </a:r>
          </a:p>
          <a:p>
            <a:r>
              <a:rPr lang="cs-CZ" dirty="0" smtClean="0"/>
              <a:t>Žaloba proti nezákonnému </a:t>
            </a:r>
            <a:r>
              <a:rPr lang="cs-CZ" b="1" dirty="0" smtClean="0"/>
              <a:t>zásahu</a:t>
            </a:r>
            <a:r>
              <a:rPr lang="cs-CZ" dirty="0" smtClean="0"/>
              <a:t> SO (§ 82 a násl.)</a:t>
            </a:r>
            <a:br>
              <a:rPr lang="cs-CZ" dirty="0" smtClean="0"/>
            </a:br>
            <a:r>
              <a:rPr lang="cs-CZ" dirty="0" smtClean="0"/>
              <a:t> - všechny náležitosti, do 2 měsíců od okamžiku, kdy se žalobce </a:t>
            </a:r>
            <a:br>
              <a:rPr lang="cs-CZ" dirty="0" smtClean="0"/>
            </a:br>
            <a:r>
              <a:rPr lang="cs-CZ" dirty="0" smtClean="0"/>
              <a:t>o zásahu dozvěděl (max. do 2 let) – nalézací řízení, zásah se prokazuje u soudu</a:t>
            </a:r>
          </a:p>
          <a:p>
            <a:r>
              <a:rPr lang="cs-CZ" dirty="0" smtClean="0"/>
              <a:t>Opravný prostředek proti rozsudku KS – </a:t>
            </a:r>
            <a:r>
              <a:rPr lang="cs-CZ" b="1" dirty="0" smtClean="0"/>
              <a:t>kasační stížnost </a:t>
            </a:r>
            <a:r>
              <a:rPr lang="cs-CZ" dirty="0" smtClean="0"/>
              <a:t>(§ 102 a násl.)</a:t>
            </a:r>
            <a:br>
              <a:rPr lang="cs-CZ" dirty="0" smtClean="0"/>
            </a:br>
            <a:r>
              <a:rPr lang="cs-CZ" dirty="0" smtClean="0"/>
              <a:t> - důvody dle § 103, do 2 týdnů od doručení rozhodnutí KS, podání k NSS (příp. ke KS)</a:t>
            </a:r>
          </a:p>
          <a:p>
            <a:r>
              <a:rPr lang="cs-CZ" dirty="0" smtClean="0"/>
              <a:t>Rozhoduje se rozsudkem, možnost zrušení rozhodnutí až na úroveň 1. stupně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645889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Zákon o některých přestupcích </a:t>
            </a:r>
            <a:br>
              <a:rPr lang="cs-CZ" dirty="0" smtClean="0"/>
            </a:br>
            <a:r>
              <a:rPr lang="cs-CZ" dirty="0" smtClean="0"/>
              <a:t>(zákon č. 251/2016 Sb. - ZNP)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Některé přestupky může nově spáchat i PO či </a:t>
            </a:r>
            <a:r>
              <a:rPr lang="cs-CZ" dirty="0" err="1" smtClean="0"/>
              <a:t>FOp</a:t>
            </a:r>
            <a:endParaRPr lang="cs-CZ" dirty="0" smtClean="0"/>
          </a:p>
          <a:p>
            <a:r>
              <a:rPr lang="cs-CZ" b="1" dirty="0" smtClean="0"/>
              <a:t>§ 2 </a:t>
            </a:r>
            <a:r>
              <a:rPr lang="cs-CZ" dirty="0" smtClean="0"/>
              <a:t>– přestupky proti pořádku ve státní správě vyskytující se na více úsecích státní správy (nesprávné údaje, křivé svědectví…; nově </a:t>
            </a:r>
            <a:r>
              <a:rPr lang="cs-CZ" i="1" dirty="0" smtClean="0">
                <a:solidFill>
                  <a:srgbClr val="0000FF"/>
                </a:solidFill>
              </a:rPr>
              <a:t>křivé vysvětlení před správním orgánem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§ 3</a:t>
            </a:r>
            <a:r>
              <a:rPr lang="cs-CZ" dirty="0" smtClean="0"/>
              <a:t> – přestupky na úseku všeobecné vnitřní správy (státní symboly jiné než ČR, vyznamenání)</a:t>
            </a:r>
          </a:p>
          <a:p>
            <a:r>
              <a:rPr lang="cs-CZ" b="1" dirty="0" smtClean="0"/>
              <a:t>§ 4</a:t>
            </a:r>
            <a:r>
              <a:rPr lang="cs-CZ" dirty="0" smtClean="0"/>
              <a:t> – přestupky proti pořádku ve státní správě (</a:t>
            </a:r>
            <a:r>
              <a:rPr lang="cs-CZ" b="1" dirty="0" smtClean="0"/>
              <a:t>§ 4/1</a:t>
            </a:r>
            <a:r>
              <a:rPr lang="cs-CZ" dirty="0" smtClean="0"/>
              <a:t>) </a:t>
            </a:r>
            <a:br>
              <a:rPr lang="cs-CZ" dirty="0" smtClean="0"/>
            </a:br>
            <a:r>
              <a:rPr lang="cs-CZ" dirty="0" smtClean="0"/>
              <a:t>a přestupky proti pořádku v územní samosprávě (</a:t>
            </a:r>
            <a:r>
              <a:rPr lang="cs-CZ" b="1" dirty="0" smtClean="0"/>
              <a:t>§ 4/2</a:t>
            </a:r>
            <a:r>
              <a:rPr lang="cs-CZ" dirty="0" smtClean="0"/>
              <a:t>);</a:t>
            </a:r>
            <a:br>
              <a:rPr lang="cs-CZ" dirty="0" smtClean="0"/>
            </a:br>
            <a:r>
              <a:rPr lang="cs-CZ" sz="800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(označování budov, narušení vzhledu obce - </a:t>
            </a:r>
            <a:r>
              <a:rPr lang="cs-CZ" dirty="0" smtClean="0">
                <a:solidFill>
                  <a:srgbClr val="0033CC"/>
                </a:solidFill>
              </a:rPr>
              <a:t>§ 66d</a:t>
            </a:r>
            <a:r>
              <a:rPr lang="cs-CZ" dirty="0" smtClean="0">
                <a:solidFill>
                  <a:srgbClr val="0000FF"/>
                </a:solidFill>
              </a:rPr>
              <a:t> </a:t>
            </a:r>
            <a:r>
              <a:rPr lang="cs-CZ" dirty="0" err="1" smtClean="0">
                <a:solidFill>
                  <a:srgbClr val="0000FF"/>
                </a:solidFill>
              </a:rPr>
              <a:t>ObecZř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§ 5 </a:t>
            </a:r>
            <a:r>
              <a:rPr lang="cs-CZ" dirty="0" smtClean="0"/>
              <a:t>– přestupky proti veřejnému pořádku (nově </a:t>
            </a:r>
            <a:r>
              <a:rPr lang="cs-CZ" i="1" dirty="0" smtClean="0">
                <a:solidFill>
                  <a:srgbClr val="0000FF"/>
                </a:solidFill>
              </a:rPr>
              <a:t>znevážení postavení úřední osoby při výkonu její pravomoci</a:t>
            </a:r>
            <a:r>
              <a:rPr lang="cs-CZ" dirty="0" smtClean="0"/>
              <a:t>); </a:t>
            </a:r>
            <a:br>
              <a:rPr lang="cs-CZ" dirty="0" smtClean="0"/>
            </a:br>
            <a:r>
              <a:rPr lang="cs-CZ" dirty="0" smtClean="0"/>
              <a:t>zvýšená hranice pokuty u recidivy, kde povinně pokuta</a:t>
            </a:r>
          </a:p>
          <a:p>
            <a:r>
              <a:rPr lang="cs-CZ" b="1" dirty="0" smtClean="0"/>
              <a:t>§ 6 </a:t>
            </a:r>
            <a:r>
              <a:rPr lang="cs-CZ" dirty="0" smtClean="0"/>
              <a:t>– přestupek křivého vysvětlení (u trestní věci)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491100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ZNP (pokračování)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5040559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§ 7</a:t>
            </a:r>
            <a:r>
              <a:rPr lang="cs-CZ" dirty="0" smtClean="0"/>
              <a:t> – přestupky proti občanskému soužití; </a:t>
            </a:r>
            <a:r>
              <a:rPr lang="cs-CZ" dirty="0"/>
              <a:t>zvýšená hranice pokuty u recidivy, </a:t>
            </a:r>
            <a:r>
              <a:rPr lang="cs-CZ" dirty="0" smtClean="0"/>
              <a:t>kde povinně pokuta; některé přestupky lze projednat jen se souhlasem (nelze blok), </a:t>
            </a:r>
            <a:r>
              <a:rPr lang="cs-CZ" i="1" dirty="0" smtClean="0">
                <a:solidFill>
                  <a:srgbClr val="0000FF"/>
                </a:solidFill>
              </a:rPr>
              <a:t>urážka</a:t>
            </a:r>
            <a:r>
              <a:rPr lang="cs-CZ" dirty="0" smtClean="0">
                <a:solidFill>
                  <a:srgbClr val="0000FF"/>
                </a:solidFill>
              </a:rPr>
              <a:t> </a:t>
            </a:r>
            <a:r>
              <a:rPr lang="cs-CZ" dirty="0" smtClean="0"/>
              <a:t>nově „</a:t>
            </a:r>
            <a:r>
              <a:rPr lang="cs-CZ" i="1" dirty="0" smtClean="0">
                <a:solidFill>
                  <a:srgbClr val="0000FF"/>
                </a:solidFill>
              </a:rPr>
              <a:t>hrubá</a:t>
            </a:r>
            <a:r>
              <a:rPr lang="cs-CZ" dirty="0" smtClean="0"/>
              <a:t>“</a:t>
            </a:r>
          </a:p>
          <a:p>
            <a:r>
              <a:rPr lang="cs-CZ" b="1" dirty="0" smtClean="0"/>
              <a:t>§ 8 </a:t>
            </a:r>
            <a:r>
              <a:rPr lang="cs-CZ" dirty="0" smtClean="0"/>
              <a:t>– přestupky proti majetku; </a:t>
            </a:r>
            <a:r>
              <a:rPr lang="cs-CZ" dirty="0"/>
              <a:t>zvýšená hranice pokuty u recidivy, </a:t>
            </a:r>
            <a:r>
              <a:rPr lang="cs-CZ" dirty="0" smtClean="0"/>
              <a:t>kde povinně pokuta; </a:t>
            </a:r>
            <a:r>
              <a:rPr lang="cs-CZ" dirty="0"/>
              <a:t>některé přestupky lze projednat jen se souhlasem (nelze blok</a:t>
            </a:r>
            <a:r>
              <a:rPr lang="cs-CZ" dirty="0" smtClean="0"/>
              <a:t>); krádež, podvod, zpronevěra, poškození cizí věci – trestný i pokus, pachatelem i </a:t>
            </a:r>
            <a:r>
              <a:rPr lang="cs-CZ" dirty="0" smtClean="0">
                <a:solidFill>
                  <a:srgbClr val="0000FF"/>
                </a:solidFill>
              </a:rPr>
              <a:t>organizátor, návodce, pomocník</a:t>
            </a:r>
          </a:p>
          <a:p>
            <a:r>
              <a:rPr lang="cs-CZ" b="1" dirty="0" smtClean="0"/>
              <a:t>§ 9</a:t>
            </a:r>
            <a:r>
              <a:rPr lang="cs-CZ" dirty="0" smtClean="0"/>
              <a:t> – přestupky na úseku podnikání</a:t>
            </a:r>
          </a:p>
          <a:p>
            <a:r>
              <a:rPr lang="cs-CZ" b="1" dirty="0" smtClean="0"/>
              <a:t>§ 10 </a:t>
            </a:r>
            <a:r>
              <a:rPr lang="cs-CZ" dirty="0" smtClean="0"/>
              <a:t>– přestupky na úseku porušování práv k obchodní firmě</a:t>
            </a:r>
          </a:p>
          <a:p>
            <a:r>
              <a:rPr lang="cs-CZ" b="1" dirty="0" smtClean="0"/>
              <a:t>§ 11 </a:t>
            </a:r>
            <a:r>
              <a:rPr lang="cs-CZ" dirty="0" smtClean="0"/>
              <a:t>– přestupky na úseku zdravotnictví</a:t>
            </a:r>
          </a:p>
          <a:p>
            <a:r>
              <a:rPr lang="cs-CZ" dirty="0" smtClean="0"/>
              <a:t>§ 12 – Evidence přestupků  [§§ 5, 7, 8 – vyjma § 5/1/h),2/d)]</a:t>
            </a:r>
          </a:p>
          <a:p>
            <a:r>
              <a:rPr lang="cs-CZ" dirty="0" smtClean="0"/>
              <a:t>§ 13 – Recidiva [pokud znovu do 12 měsíců od PM rozhodnutí o stejném přestupku; stejný – dle stejného odstavce]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891997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i="1" dirty="0" smtClean="0">
                <a:solidFill>
                  <a:srgbClr val="000000"/>
                </a:solidFill>
                <a:latin typeface="Calibri" pitchFamily="32" charset="0"/>
              </a:rPr>
              <a:t>Ublížení </a:t>
            </a:r>
            <a:r>
              <a:rPr lang="cs-CZ" altLang="cs-CZ" i="1" dirty="0">
                <a:solidFill>
                  <a:srgbClr val="000000"/>
                </a:solidFill>
                <a:latin typeface="Calibri" pitchFamily="32" charset="0"/>
              </a:rPr>
              <a:t>na </a:t>
            </a:r>
            <a:r>
              <a:rPr lang="cs-CZ" altLang="cs-CZ" i="1" dirty="0" smtClean="0">
                <a:solidFill>
                  <a:srgbClr val="000000"/>
                </a:solidFill>
                <a:latin typeface="Calibri" pitchFamily="32" charset="0"/>
              </a:rPr>
              <a:t>cti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11256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</a:pPr>
            <a:r>
              <a:rPr lang="cs-CZ" altLang="cs-CZ" sz="2000" b="1" dirty="0">
                <a:solidFill>
                  <a:srgbClr val="000000"/>
                </a:solidFill>
                <a:latin typeface="Calibri" pitchFamily="32" charset="0"/>
              </a:rPr>
              <a:t>Ublížení na cti </a:t>
            </a: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– </a:t>
            </a:r>
            <a:r>
              <a:rPr lang="cs-CZ" altLang="cs-CZ" sz="2000" dirty="0" smtClean="0">
                <a:solidFill>
                  <a:srgbClr val="000000"/>
                </a:solidFill>
                <a:latin typeface="Calibri" pitchFamily="32" charset="0"/>
              </a:rPr>
              <a:t>nově </a:t>
            </a:r>
            <a:r>
              <a:rPr lang="cs-CZ" altLang="cs-CZ" sz="2000" i="1" dirty="0" smtClean="0">
                <a:solidFill>
                  <a:srgbClr val="0000FF"/>
                </a:solidFill>
                <a:latin typeface="Calibri" pitchFamily="32" charset="0"/>
              </a:rPr>
              <a:t>hrubá</a:t>
            </a:r>
            <a:r>
              <a:rPr lang="cs-CZ" altLang="cs-CZ" sz="2000" dirty="0" smtClean="0">
                <a:solidFill>
                  <a:srgbClr val="0000FF"/>
                </a:solidFill>
                <a:latin typeface="Calibri" pitchFamily="32" charset="0"/>
              </a:rPr>
              <a:t> </a:t>
            </a: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urážka, vydání v </a:t>
            </a:r>
            <a:r>
              <a:rPr lang="cs-CZ" altLang="cs-CZ" sz="2000" dirty="0" smtClean="0">
                <a:solidFill>
                  <a:srgbClr val="000000"/>
                </a:solidFill>
                <a:latin typeface="Calibri" pitchFamily="32" charset="0"/>
              </a:rPr>
              <a:t>posměch;    </a:t>
            </a:r>
            <a:br>
              <a:rPr lang="cs-CZ" altLang="cs-CZ" sz="2000" dirty="0" smtClean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sz="2000" dirty="0" smtClean="0">
                <a:solidFill>
                  <a:srgbClr val="000000"/>
                </a:solidFill>
                <a:latin typeface="Calibri" pitchFamily="32" charset="0"/>
              </a:rPr>
              <a:t>  př. u vulgarismu - </a:t>
            </a:r>
            <a:r>
              <a:rPr lang="cs-CZ" altLang="cs-CZ" sz="2000" dirty="0">
                <a:solidFill>
                  <a:srgbClr val="0000FF"/>
                </a:solidFill>
                <a:latin typeface="Calibri" pitchFamily="32" charset="0"/>
              </a:rPr>
              <a:t>c</a:t>
            </a:r>
            <a:r>
              <a:rPr lang="cs-CZ" altLang="cs-CZ" sz="2000" dirty="0" smtClean="0">
                <a:solidFill>
                  <a:srgbClr val="0000FF"/>
                </a:solidFill>
                <a:latin typeface="Calibri" pitchFamily="32" charset="0"/>
              </a:rPr>
              <a:t>o se rozumí „hrubostí“</a:t>
            </a:r>
            <a:r>
              <a:rPr lang="cs-CZ" altLang="cs-CZ" sz="2000" dirty="0" smtClean="0">
                <a:solidFill>
                  <a:srgbClr val="000000"/>
                </a:solidFill>
                <a:latin typeface="Calibri" pitchFamily="32" charset="0"/>
              </a:rPr>
              <a:t>? – zvolená formulace (formální pohled) / míra zásahu do osobnostních práv (materiální pohled)? </a:t>
            </a:r>
            <a:br>
              <a:rPr lang="cs-CZ" altLang="cs-CZ" sz="2000" dirty="0" smtClean="0">
                <a:solidFill>
                  <a:srgbClr val="000000"/>
                </a:solidFill>
                <a:latin typeface="Calibri" pitchFamily="32" charset="0"/>
              </a:rPr>
            </a:br>
            <a:r>
              <a:rPr lang="cs-CZ" altLang="cs-CZ" sz="2000" dirty="0" smtClean="0">
                <a:solidFill>
                  <a:srgbClr val="000000"/>
                </a:solidFill>
                <a:latin typeface="Calibri" pitchFamily="32" charset="0"/>
              </a:rPr>
              <a:t>+ dle důvodové zprávy nejde o zásadní změnu, již dříve mělo jít o </a:t>
            </a:r>
            <a:r>
              <a:rPr lang="cs-CZ" altLang="cs-CZ" sz="2000" i="1" dirty="0" smtClean="0">
                <a:solidFill>
                  <a:srgbClr val="000000"/>
                </a:solidFill>
                <a:latin typeface="Calibri" pitchFamily="32" charset="0"/>
              </a:rPr>
              <a:t>hrubou</a:t>
            </a:r>
            <a:r>
              <a:rPr lang="cs-CZ" altLang="cs-CZ" sz="2000" dirty="0" smtClean="0">
                <a:solidFill>
                  <a:srgbClr val="000000"/>
                </a:solidFill>
                <a:latin typeface="Calibri" pitchFamily="32" charset="0"/>
              </a:rPr>
              <a:t> urážku</a:t>
            </a:r>
            <a:endParaRPr lang="cs-CZ" altLang="cs-CZ" sz="2000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</a:pP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Otázka podřazení pomluvy – </a:t>
            </a:r>
            <a:r>
              <a:rPr lang="cs-CZ" altLang="cs-CZ" sz="2000" dirty="0" smtClean="0">
                <a:solidFill>
                  <a:srgbClr val="000000"/>
                </a:solidFill>
                <a:latin typeface="Calibri" pitchFamily="32" charset="0"/>
              </a:rPr>
              <a:t>§ 7/1/a) nebo 7/1/c)/bod 4. (příp. i bod 3.) ZNP…?  (dle OVS MV: 7/1/c)/4.)</a:t>
            </a:r>
            <a:endParaRPr lang="cs-CZ" altLang="cs-CZ" sz="2000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</a:pP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Pomluva – nepravdivé tvrzení, způsobilé poškodit u rodiny, v zaměstnání apod. - lze ověřit </a:t>
            </a:r>
            <a:r>
              <a:rPr lang="cs-CZ" altLang="cs-CZ" sz="2000" dirty="0" smtClean="0">
                <a:solidFill>
                  <a:srgbClr val="000000"/>
                </a:solidFill>
                <a:latin typeface="Calibri" pitchFamily="32" charset="0"/>
              </a:rPr>
              <a:t>(ne)pravdivost</a:t>
            </a:r>
            <a:endParaRPr lang="cs-CZ" altLang="cs-CZ" sz="2000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</a:pPr>
            <a:r>
              <a:rPr lang="cs-CZ" altLang="cs-CZ" sz="2000" u="sng" dirty="0">
                <a:solidFill>
                  <a:srgbClr val="000000"/>
                </a:solidFill>
                <a:latin typeface="Calibri" pitchFamily="32" charset="0"/>
              </a:rPr>
              <a:t>Střet svobody projevu a ochrany osobnosti</a:t>
            </a:r>
          </a:p>
          <a:p>
            <a:pPr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</a:pPr>
            <a:r>
              <a:rPr lang="cs-CZ" altLang="cs-CZ" sz="2000" b="1" dirty="0">
                <a:solidFill>
                  <a:srgbClr val="000000"/>
                </a:solidFill>
                <a:latin typeface="Calibri" pitchFamily="32" charset="0"/>
              </a:rPr>
              <a:t>Dělení výroků</a:t>
            </a: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: </a:t>
            </a:r>
            <a:r>
              <a:rPr lang="cs-CZ" altLang="cs-CZ" sz="2000" i="1" dirty="0">
                <a:solidFill>
                  <a:srgbClr val="000000"/>
                </a:solidFill>
                <a:latin typeface="Calibri" pitchFamily="32" charset="0"/>
              </a:rPr>
              <a:t>Skutkové tvrzení</a:t>
            </a: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 (lze ověřit, provést test pravdy) vs. </a:t>
            </a:r>
            <a:r>
              <a:rPr lang="cs-CZ" altLang="cs-CZ" sz="2000" i="1" dirty="0">
                <a:solidFill>
                  <a:srgbClr val="000000"/>
                </a:solidFill>
                <a:latin typeface="Calibri" pitchFamily="32" charset="0"/>
              </a:rPr>
              <a:t>Hodnotový</a:t>
            </a: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 (hodnotící) </a:t>
            </a:r>
            <a:r>
              <a:rPr lang="cs-CZ" altLang="cs-CZ" sz="2000" i="1" dirty="0">
                <a:solidFill>
                  <a:srgbClr val="000000"/>
                </a:solidFill>
                <a:latin typeface="Calibri" pitchFamily="32" charset="0"/>
              </a:rPr>
              <a:t>soud</a:t>
            </a: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 / názor (nelze z povahy věci ověřovat, zásadně chráněno svobodou </a:t>
            </a:r>
            <a:r>
              <a:rPr lang="cs-CZ" altLang="cs-CZ" sz="2000" dirty="0" smtClean="0">
                <a:solidFill>
                  <a:srgbClr val="000000"/>
                </a:solidFill>
                <a:latin typeface="Calibri" pitchFamily="32" charset="0"/>
              </a:rPr>
              <a:t>slova, až na excesy); hybridní výroky</a:t>
            </a:r>
            <a:endParaRPr lang="cs-CZ" altLang="cs-CZ" sz="2000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</a:pPr>
            <a:r>
              <a:rPr lang="cs-CZ" altLang="cs-CZ" sz="2000" dirty="0" err="1">
                <a:solidFill>
                  <a:srgbClr val="000000"/>
                </a:solidFill>
                <a:latin typeface="Calibri" pitchFamily="32" charset="0"/>
              </a:rPr>
              <a:t>Rejžek</a:t>
            </a: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 vs. Vondráčková - I. ÚS 367/03; </a:t>
            </a:r>
            <a:r>
              <a:rPr lang="cs-CZ" altLang="cs-CZ" sz="2000" dirty="0" err="1">
                <a:solidFill>
                  <a:srgbClr val="000000"/>
                </a:solidFill>
                <a:latin typeface="Calibri" pitchFamily="32" charset="0"/>
              </a:rPr>
              <a:t>Brezina</a:t>
            </a: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 vs. Zeman – I. ÚS 453/03; Komunistická soudkyně – IV. ÚS 23/05; Šlouf vs. Respekt – IV. ÚS 146/04; Justiční mafie – KS v Praze – 36C </a:t>
            </a:r>
            <a:r>
              <a:rPr lang="cs-CZ" altLang="cs-CZ" sz="2000" dirty="0" smtClean="0">
                <a:solidFill>
                  <a:srgbClr val="000000"/>
                </a:solidFill>
                <a:latin typeface="Calibri" pitchFamily="32" charset="0"/>
              </a:rPr>
              <a:t>8/2008-141</a:t>
            </a:r>
            <a:endParaRPr lang="cs-CZ" altLang="cs-CZ" sz="2000" dirty="0">
              <a:solidFill>
                <a:srgbClr val="000000"/>
              </a:solidFill>
              <a:latin typeface="Calibri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41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i="1" dirty="0" smtClean="0">
                <a:solidFill>
                  <a:srgbClr val="000000"/>
                </a:solidFill>
                <a:latin typeface="Calibri" pitchFamily="32" charset="0"/>
              </a:rPr>
              <a:t>Ublížení </a:t>
            </a:r>
            <a:r>
              <a:rPr lang="cs-CZ" altLang="cs-CZ" i="1" dirty="0">
                <a:solidFill>
                  <a:srgbClr val="000000"/>
                </a:solidFill>
                <a:latin typeface="Calibri" pitchFamily="32" charset="0"/>
              </a:rPr>
              <a:t>na </a:t>
            </a:r>
            <a:r>
              <a:rPr lang="cs-CZ" altLang="cs-CZ" i="1" dirty="0" smtClean="0">
                <a:solidFill>
                  <a:srgbClr val="000000"/>
                </a:solidFill>
                <a:latin typeface="Calibri" pitchFamily="32" charset="0"/>
              </a:rPr>
              <a:t>cti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11256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</a:pPr>
            <a:r>
              <a:rPr lang="cs-CZ" altLang="cs-CZ" sz="2000" dirty="0" smtClean="0">
                <a:solidFill>
                  <a:srgbClr val="000000"/>
                </a:solidFill>
                <a:latin typeface="Calibri" pitchFamily="32" charset="0"/>
              </a:rPr>
              <a:t>Testy</a:t>
            </a: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: </a:t>
            </a:r>
            <a:r>
              <a:rPr lang="cs-CZ" altLang="cs-CZ" sz="2000" i="1" dirty="0">
                <a:solidFill>
                  <a:srgbClr val="000000"/>
                </a:solidFill>
                <a:latin typeface="Calibri" pitchFamily="32" charset="0"/>
              </a:rPr>
              <a:t>Kdo, o Kom, Co, Kde, Kdy, </a:t>
            </a:r>
            <a:r>
              <a:rPr lang="cs-CZ" altLang="cs-CZ" sz="2000" i="1" dirty="0" smtClean="0">
                <a:solidFill>
                  <a:srgbClr val="000000"/>
                </a:solidFill>
                <a:latin typeface="Calibri" pitchFamily="32" charset="0"/>
              </a:rPr>
              <a:t>Jak</a:t>
            </a:r>
            <a:r>
              <a:rPr lang="cs-CZ" altLang="cs-CZ" sz="2000" dirty="0" smtClean="0">
                <a:solidFill>
                  <a:srgbClr val="000000"/>
                </a:solidFill>
                <a:latin typeface="Calibri" pitchFamily="32" charset="0"/>
              </a:rPr>
              <a:t>... (Kdo: starostové; policie, úředníci; obyčejní občané…)</a:t>
            </a:r>
          </a:p>
          <a:p>
            <a:pPr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</a:pPr>
            <a:r>
              <a:rPr lang="cs-CZ" altLang="cs-CZ" sz="2000" dirty="0" smtClean="0">
                <a:solidFill>
                  <a:srgbClr val="000000"/>
                </a:solidFill>
                <a:latin typeface="Calibri" pitchFamily="32" charset="0"/>
              </a:rPr>
              <a:t>Úřední </a:t>
            </a: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osoby </a:t>
            </a:r>
            <a:r>
              <a:rPr lang="cs-CZ" altLang="cs-CZ" sz="2000" dirty="0" smtClean="0">
                <a:solidFill>
                  <a:srgbClr val="000000"/>
                </a:solidFill>
                <a:latin typeface="Calibri" pitchFamily="32" charset="0"/>
              </a:rPr>
              <a:t>z titulu své funkce nepozbývají </a:t>
            </a: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ochrany osobnostních práv (</a:t>
            </a: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5 As 76/2009 – 69, 2 As 35/2010 – 62</a:t>
            </a:r>
            <a:r>
              <a:rPr lang="cs-CZ" altLang="cs-CZ" sz="2000" dirty="0" smtClean="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) </a:t>
            </a:r>
            <a:r>
              <a:rPr lang="cs-CZ" altLang="cs-CZ" sz="2000" dirty="0" smtClean="0">
                <a:solidFill>
                  <a:srgbClr val="000000"/>
                </a:solidFill>
                <a:latin typeface="Calibri" pitchFamily="32" charset="0"/>
              </a:rPr>
              <a:t>X </a:t>
            </a: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Kritika starosty (satira v pořádku): KS v HK, pobočka Pardubice 52 Ca 53/2008-38, </a:t>
            </a:r>
            <a:r>
              <a:rPr lang="cs-CZ" altLang="cs-CZ" sz="2000" dirty="0" err="1">
                <a:solidFill>
                  <a:srgbClr val="000000"/>
                </a:solidFill>
                <a:latin typeface="Calibri" pitchFamily="32" charset="0"/>
              </a:rPr>
              <a:t>publ</a:t>
            </a: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. pod č. 1843/2009 </a:t>
            </a:r>
            <a:r>
              <a:rPr lang="cs-CZ" altLang="cs-CZ" sz="2000" dirty="0" err="1">
                <a:solidFill>
                  <a:srgbClr val="000000"/>
                </a:solidFill>
                <a:latin typeface="Calibri" pitchFamily="32" charset="0"/>
              </a:rPr>
              <a:t>Sb.NSS</a:t>
            </a: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 – výkon ústavního práva nemůže být zároveň </a:t>
            </a:r>
            <a:r>
              <a:rPr lang="cs-CZ" altLang="cs-CZ" sz="2000" dirty="0" smtClean="0">
                <a:solidFill>
                  <a:srgbClr val="000000"/>
                </a:solidFill>
                <a:latin typeface="Calibri" pitchFamily="32" charset="0"/>
              </a:rPr>
              <a:t>přestupkem</a:t>
            </a:r>
          </a:p>
          <a:p>
            <a:pPr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</a:pPr>
            <a:r>
              <a:rPr lang="cs-CZ" altLang="cs-CZ" sz="2000" dirty="0" err="1">
                <a:solidFill>
                  <a:srgbClr val="000000"/>
                </a:solidFill>
                <a:latin typeface="Calibri" pitchFamily="32" charset="0"/>
              </a:rPr>
              <a:t>Facebook</a:t>
            </a: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 apod. - „</a:t>
            </a:r>
            <a:r>
              <a:rPr lang="cs-CZ" altLang="cs-CZ" sz="2000" i="1" dirty="0">
                <a:solidFill>
                  <a:srgbClr val="000000"/>
                </a:solidFill>
                <a:latin typeface="Calibri" pitchFamily="32" charset="0"/>
              </a:rPr>
              <a:t>veřejně</a:t>
            </a: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“, trestní soudy nerozlišují místo X u FB, internetu </a:t>
            </a:r>
            <a:r>
              <a:rPr lang="cs-CZ" altLang="cs-CZ" sz="2000" dirty="0" smtClean="0">
                <a:solidFill>
                  <a:srgbClr val="000000"/>
                </a:solidFill>
                <a:latin typeface="Calibri" pitchFamily="32" charset="0"/>
              </a:rPr>
              <a:t>jsou v praxi mírnější</a:t>
            </a:r>
            <a:endParaRPr lang="cs-CZ" altLang="cs-CZ" sz="2000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</a:pPr>
            <a:r>
              <a:rPr lang="cs-CZ" altLang="cs-CZ" sz="2000" dirty="0" smtClean="0">
                <a:solidFill>
                  <a:srgbClr val="000000"/>
                </a:solidFill>
                <a:latin typeface="Calibri" pitchFamily="32" charset="0"/>
              </a:rPr>
              <a:t>Pořádkové </a:t>
            </a: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pokuty (8 As 16/2012 – 52: netřeba ztížit jednání; </a:t>
            </a:r>
            <a:r>
              <a:rPr lang="cs-CZ" altLang="cs-CZ" sz="2000" dirty="0" smtClean="0">
                <a:solidFill>
                  <a:srgbClr val="000000"/>
                </a:solidFill>
                <a:latin typeface="Calibri" pitchFamily="32" charset="0"/>
              </a:rPr>
              <a:t>5 </a:t>
            </a: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As 37/2010 – 71: PP za hrubě urážlivé podání vůči úředníkovi)</a:t>
            </a:r>
          </a:p>
          <a:p>
            <a:pPr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</a:pP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Urážka soudcem při jednání – kárný delikt, ne </a:t>
            </a:r>
            <a:r>
              <a:rPr lang="cs-CZ" altLang="cs-CZ" sz="2000" dirty="0" smtClean="0">
                <a:solidFill>
                  <a:srgbClr val="000000"/>
                </a:solidFill>
                <a:latin typeface="Calibri" pitchFamily="32" charset="0"/>
              </a:rPr>
              <a:t>přestupek (2 </a:t>
            </a: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As 134/2011 – 200</a:t>
            </a:r>
            <a:r>
              <a:rPr lang="cs-CZ" altLang="cs-CZ" sz="2000" dirty="0" smtClean="0">
                <a:solidFill>
                  <a:srgbClr val="000000"/>
                </a:solidFill>
                <a:latin typeface="Calibri" pitchFamily="32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</a:pPr>
            <a:r>
              <a:rPr lang="cs-CZ" altLang="cs-CZ" sz="2000" i="1" dirty="0" smtClean="0">
                <a:solidFill>
                  <a:srgbClr val="0000FF"/>
                </a:solidFill>
                <a:latin typeface="Calibri" pitchFamily="32" charset="0"/>
              </a:rPr>
              <a:t>Znevážení postavení úřední osoby při výkonu její pravomoci </a:t>
            </a:r>
            <a:r>
              <a:rPr lang="cs-CZ" altLang="cs-CZ" sz="2000" dirty="0" smtClean="0">
                <a:latin typeface="Calibri" pitchFamily="32" charset="0"/>
              </a:rPr>
              <a:t>dle 5/1/b) ZNP </a:t>
            </a:r>
            <a:br>
              <a:rPr lang="cs-CZ" altLang="cs-CZ" sz="2000" dirty="0" smtClean="0">
                <a:latin typeface="Calibri" pitchFamily="32" charset="0"/>
              </a:rPr>
            </a:br>
            <a:r>
              <a:rPr lang="cs-CZ" altLang="cs-CZ" sz="2000" dirty="0" smtClean="0">
                <a:solidFill>
                  <a:srgbClr val="000000"/>
                </a:solidFill>
                <a:latin typeface="Calibri" pitchFamily="32" charset="0"/>
              </a:rPr>
              <a:t>– obdobná kritéria jako u hrubé urážky (kritika, satira apod. není přestupkem)</a:t>
            </a:r>
            <a:endParaRPr lang="cs-CZ" altLang="cs-CZ" sz="2000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</a:pPr>
            <a:r>
              <a:rPr lang="cs-CZ" altLang="cs-CZ" sz="2000" i="1" u="sng" dirty="0" smtClean="0">
                <a:solidFill>
                  <a:srgbClr val="000000"/>
                </a:solidFill>
                <a:latin typeface="Calibri" pitchFamily="32" charset="0"/>
              </a:rPr>
              <a:t>Literatura</a:t>
            </a:r>
            <a:r>
              <a:rPr lang="cs-CZ" altLang="cs-CZ" sz="2000" i="1" u="sng" dirty="0">
                <a:solidFill>
                  <a:srgbClr val="000000"/>
                </a:solidFill>
                <a:latin typeface="Calibri" pitchFamily="32" charset="0"/>
              </a:rPr>
              <a:t>:</a:t>
            </a:r>
            <a:r>
              <a:rPr lang="cs-CZ" altLang="cs-CZ" sz="2000" i="1" dirty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cs-CZ" altLang="cs-CZ" sz="2000" i="1" dirty="0" smtClean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cs-CZ" altLang="cs-CZ" sz="2000" i="1" dirty="0" err="1" smtClean="0">
                <a:solidFill>
                  <a:srgbClr val="000000"/>
                </a:solidFill>
                <a:latin typeface="Calibri" pitchFamily="32" charset="0"/>
              </a:rPr>
              <a:t>Herzeg</a:t>
            </a:r>
            <a:r>
              <a:rPr lang="cs-CZ" altLang="cs-CZ" sz="2000" i="1" dirty="0" smtClean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cs-CZ" altLang="cs-CZ" sz="2000" i="1" dirty="0">
                <a:solidFill>
                  <a:srgbClr val="000000"/>
                </a:solidFill>
                <a:latin typeface="Calibri" pitchFamily="32" charset="0"/>
              </a:rPr>
              <a:t>– Meze svobody projevu; </a:t>
            </a:r>
            <a:r>
              <a:rPr lang="cs-CZ" altLang="cs-CZ" sz="2000" i="1" dirty="0" err="1">
                <a:solidFill>
                  <a:srgbClr val="000000"/>
                </a:solidFill>
                <a:latin typeface="Calibri" pitchFamily="32" charset="0"/>
              </a:rPr>
              <a:t>J</a:t>
            </a:r>
            <a:r>
              <a:rPr lang="cs-CZ" altLang="cs-CZ" sz="2000" i="1" dirty="0" err="1">
                <a:solidFill>
                  <a:srgbClr val="000000"/>
                </a:solidFill>
                <a:latin typeface="Calibri" pitchFamily="32" charset="0"/>
                <a:cs typeface="Arial" charset="0"/>
              </a:rPr>
              <a:t>äger</a:t>
            </a:r>
            <a:r>
              <a:rPr lang="cs-CZ" altLang="cs-CZ" sz="2000" i="1" dirty="0">
                <a:solidFill>
                  <a:srgbClr val="000000"/>
                </a:solidFill>
                <a:latin typeface="Calibri" pitchFamily="32" charset="0"/>
                <a:cs typeface="Arial" charset="0"/>
              </a:rPr>
              <a:t>, </a:t>
            </a:r>
            <a:r>
              <a:rPr lang="cs-CZ" altLang="cs-CZ" sz="2000" i="1" dirty="0" err="1">
                <a:solidFill>
                  <a:srgbClr val="000000"/>
                </a:solidFill>
                <a:latin typeface="Calibri" pitchFamily="32" charset="0"/>
                <a:cs typeface="Arial" charset="0"/>
              </a:rPr>
              <a:t>Molek</a:t>
            </a:r>
            <a:r>
              <a:rPr lang="cs-CZ" altLang="cs-CZ" sz="2000" i="1" dirty="0">
                <a:solidFill>
                  <a:srgbClr val="000000"/>
                </a:solidFill>
                <a:latin typeface="Calibri" pitchFamily="32" charset="0"/>
                <a:cs typeface="Arial" charset="0"/>
              </a:rPr>
              <a:t> – Svoboda projevu; Bartoň – Svoboda projevu: principy, garance, meze </a:t>
            </a:r>
            <a:r>
              <a:rPr lang="cs-CZ" altLang="cs-CZ" sz="2000" i="1" dirty="0" smtClean="0">
                <a:solidFill>
                  <a:srgbClr val="000000"/>
                </a:solidFill>
                <a:latin typeface="Calibri" pitchFamily="32" charset="0"/>
                <a:cs typeface="Arial" charset="0"/>
              </a:rPr>
              <a:t>(</a:t>
            </a:r>
            <a:r>
              <a:rPr lang="cs-CZ" altLang="cs-CZ" sz="2000" i="1" dirty="0">
                <a:solidFill>
                  <a:srgbClr val="000000"/>
                </a:solidFill>
                <a:latin typeface="Calibri" pitchFamily="32" charset="0"/>
                <a:cs typeface="Arial" charset="0"/>
              </a:rPr>
              <a:t>2. vydání); Výborný – Nenávistný internet vs. </a:t>
            </a:r>
            <a:r>
              <a:rPr lang="cs-CZ" altLang="cs-CZ" sz="2000" i="1" dirty="0" smtClean="0">
                <a:solidFill>
                  <a:srgbClr val="000000"/>
                </a:solidFill>
                <a:latin typeface="Calibri" pitchFamily="32" charset="0"/>
                <a:cs typeface="Arial" charset="0"/>
              </a:rPr>
              <a:t>právo</a:t>
            </a:r>
            <a:endParaRPr lang="cs-CZ" altLang="cs-CZ" sz="2000" i="1" dirty="0">
              <a:solidFill>
                <a:srgbClr val="000000"/>
              </a:solidFill>
              <a:latin typeface="Calibri" pitchFamily="32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41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 smtClean="0"/>
              <a:t>Přestupky v kontextu shromažďování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040560"/>
          </a:xfrm>
        </p:spPr>
        <p:txBody>
          <a:bodyPr>
            <a:normAutofit fontScale="55000" lnSpcReduction="20000"/>
          </a:bodyPr>
          <a:lstStyle/>
          <a:p>
            <a:r>
              <a:rPr lang="cs-CZ" u="sng" dirty="0" smtClean="0"/>
              <a:t>Vzbuzení veřejného pohoršení</a:t>
            </a:r>
            <a:r>
              <a:rPr lang="cs-CZ" dirty="0" smtClean="0"/>
              <a:t> – veřejně</a:t>
            </a:r>
            <a:r>
              <a:rPr lang="cs-CZ" dirty="0"/>
              <a:t>, zpravidla před více než </a:t>
            </a:r>
            <a:r>
              <a:rPr lang="cs-CZ" dirty="0" smtClean="0"/>
              <a:t>2 pohoršenými </a:t>
            </a:r>
            <a:r>
              <a:rPr lang="cs-CZ" dirty="0"/>
              <a:t>osobami, obvykle současně přítomnými, jednání musí být i objektivně pohoršlivé  (2 As 69/2003 – </a:t>
            </a:r>
            <a:r>
              <a:rPr lang="cs-CZ" dirty="0" smtClean="0"/>
              <a:t>50), </a:t>
            </a:r>
            <a:r>
              <a:rPr lang="cs-CZ" dirty="0"/>
              <a:t>pohoršen nemůže být strážník obecní policie či policista při výkonu služby </a:t>
            </a:r>
            <a:r>
              <a:rPr lang="cs-CZ" dirty="0" smtClean="0"/>
              <a:t>(stanovisko MV-94498-2/OBP-2016) </a:t>
            </a:r>
            <a:r>
              <a:rPr lang="cs-CZ" dirty="0"/>
              <a:t>a přestupkem zároveň nemůže být jednání, které je ústavně konformním výkonem svobody projevu </a:t>
            </a:r>
            <a:r>
              <a:rPr lang="cs-CZ" dirty="0" smtClean="0"/>
              <a:t>(</a:t>
            </a:r>
            <a:r>
              <a:rPr lang="cs-CZ" dirty="0"/>
              <a:t>1843/2009 Sb. </a:t>
            </a:r>
            <a:r>
              <a:rPr lang="cs-CZ" dirty="0" smtClean="0"/>
              <a:t>NSS) – satira, </a:t>
            </a:r>
            <a:r>
              <a:rPr lang="cs-CZ" dirty="0"/>
              <a:t>byť i </a:t>
            </a:r>
            <a:r>
              <a:rPr lang="cs-CZ" dirty="0" err="1" smtClean="0"/>
              <a:t>nefér</a:t>
            </a:r>
            <a:r>
              <a:rPr lang="cs-CZ" dirty="0" smtClean="0"/>
              <a:t> kritika, nadsázka…; spáchání proto velmi výjimečné</a:t>
            </a:r>
          </a:p>
          <a:p>
            <a:r>
              <a:rPr lang="cs-CZ" u="sng" dirty="0" smtClean="0"/>
              <a:t>Urážky</a:t>
            </a:r>
            <a:r>
              <a:rPr lang="cs-CZ" dirty="0" smtClean="0"/>
              <a:t> – viz výše ublížení na cti, opět otázka svobody projevu; řešit jen k žádosti uraženého (X výhrůžky, napadání – zásadně přestupek)</a:t>
            </a:r>
          </a:p>
          <a:p>
            <a:r>
              <a:rPr lang="cs-CZ" u="sng" dirty="0" smtClean="0"/>
              <a:t>Neoprávněný zábor veř. prostranství</a:t>
            </a:r>
            <a:r>
              <a:rPr lang="cs-CZ" dirty="0" smtClean="0"/>
              <a:t> – u shromáždění nejde o zábor/přestupek, jde-li o pódium, zvuk. aparaturu, stolky s letáky – integrální součást shromáždění </a:t>
            </a:r>
            <a:r>
              <a:rPr lang="cs-CZ" dirty="0"/>
              <a:t>(I. ÚS </a:t>
            </a:r>
            <a:r>
              <a:rPr lang="cs-CZ" dirty="0" smtClean="0"/>
              <a:t>1849/08)</a:t>
            </a:r>
          </a:p>
          <a:p>
            <a:r>
              <a:rPr lang="cs-CZ" u="sng" dirty="0" smtClean="0"/>
              <a:t>Petiční stánky</a:t>
            </a:r>
            <a:r>
              <a:rPr lang="cs-CZ" dirty="0" smtClean="0"/>
              <a:t> – podobné, netřeba povolení (§ 4/3 petičního zákona) X povinnost dbát o veřejný pořádek, dodržování mj. dopravních předpisů (auto na chodníku - </a:t>
            </a:r>
            <a:r>
              <a:rPr lang="cs-CZ" dirty="0"/>
              <a:t>4 As 147/2015 – </a:t>
            </a:r>
            <a:r>
              <a:rPr lang="cs-CZ" dirty="0" smtClean="0"/>
              <a:t>46); pokud excesivní či jiný účel – zneužití práva; otázka hlavního účelu (viz přiměřeně </a:t>
            </a:r>
            <a:br>
              <a:rPr lang="cs-CZ" dirty="0" smtClean="0"/>
            </a:br>
            <a:r>
              <a:rPr lang="cs-CZ" dirty="0" smtClean="0"/>
              <a:t>8 </a:t>
            </a:r>
            <a:r>
              <a:rPr lang="cs-CZ" dirty="0"/>
              <a:t>As 39/2014 – 26, bod </a:t>
            </a:r>
            <a:r>
              <a:rPr lang="cs-CZ" dirty="0" smtClean="0"/>
              <a:t>45)</a:t>
            </a:r>
          </a:p>
          <a:p>
            <a:r>
              <a:rPr lang="cs-CZ" u="sng" dirty="0" smtClean="0"/>
              <a:t>Vozidla</a:t>
            </a:r>
            <a:r>
              <a:rPr lang="cs-CZ" dirty="0" smtClean="0"/>
              <a:t> na shromáždění – pokud pojízdným pódiem, převoz aparatury, alegorický vůz  apod., nevyžadovat povolení, tolerovat (nejede-li na trávník, na záhon)</a:t>
            </a:r>
          </a:p>
          <a:p>
            <a:r>
              <a:rPr lang="cs-CZ" u="sng" dirty="0"/>
              <a:t>H</a:t>
            </a:r>
            <a:r>
              <a:rPr lang="cs-CZ" u="sng" dirty="0" smtClean="0"/>
              <a:t>ázení vajec</a:t>
            </a:r>
            <a:r>
              <a:rPr lang="cs-CZ" dirty="0" smtClean="0"/>
              <a:t>, rajčat – schválnost, hrubé jednání X kameny, lahve – t.č. Výtržnictví</a:t>
            </a:r>
          </a:p>
          <a:p>
            <a:r>
              <a:rPr lang="cs-CZ" u="sng" dirty="0" smtClean="0"/>
              <a:t>Poškození transparentu</a:t>
            </a:r>
            <a:r>
              <a:rPr lang="cs-CZ" dirty="0" smtClean="0"/>
              <a:t> – poškození cizí věci; krádež už může být t.č. Loupež</a:t>
            </a:r>
          </a:p>
          <a:p>
            <a:r>
              <a:rPr lang="cs-CZ" u="sng" dirty="0" smtClean="0"/>
              <a:t>Přestupky dle </a:t>
            </a:r>
            <a:r>
              <a:rPr lang="cs-CZ" u="sng" dirty="0" err="1" smtClean="0"/>
              <a:t>ShrZ</a:t>
            </a:r>
            <a:r>
              <a:rPr lang="cs-CZ" u="sng" dirty="0" smtClean="0"/>
              <a:t> </a:t>
            </a:r>
            <a:r>
              <a:rPr lang="cs-CZ" dirty="0" smtClean="0"/>
              <a:t>– viz § 14, 14a </a:t>
            </a:r>
            <a:r>
              <a:rPr lang="cs-CZ" dirty="0" err="1" smtClean="0"/>
              <a:t>ShrZ</a:t>
            </a:r>
            <a:r>
              <a:rPr lang="cs-CZ" dirty="0" smtClean="0"/>
              <a:t>; neuposlechnutí pokynů úřadu či policie </a:t>
            </a:r>
            <a:br>
              <a:rPr lang="cs-CZ" dirty="0" smtClean="0"/>
            </a:br>
            <a:r>
              <a:rPr lang="cs-CZ" dirty="0" smtClean="0"/>
              <a:t>k regulaci/ochraně shromáždění jako celku nebo části – </a:t>
            </a:r>
            <a:r>
              <a:rPr lang="cs-CZ" dirty="0" err="1" smtClean="0"/>
              <a:t>spec</a:t>
            </a:r>
            <a:r>
              <a:rPr lang="cs-CZ" dirty="0" smtClean="0"/>
              <a:t>. k neuposlechnutí výzvy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842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7484</TotalTime>
  <Words>10432</Words>
  <Application>Microsoft Office PowerPoint</Application>
  <PresentationFormat>Předvádění na obrazovce (4:3)</PresentationFormat>
  <Paragraphs>937</Paragraphs>
  <Slides>103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103</vt:i4>
      </vt:variant>
    </vt:vector>
  </HeadingPairs>
  <TitlesOfParts>
    <vt:vector size="110" baseType="lpstr">
      <vt:lpstr>Microsoft YaHei</vt:lpstr>
      <vt:lpstr>Arial</vt:lpstr>
      <vt:lpstr>Calibri</vt:lpstr>
      <vt:lpstr>Segoe Script</vt:lpstr>
      <vt:lpstr>Times New Roman</vt:lpstr>
      <vt:lpstr>Wingdings</vt:lpstr>
      <vt:lpstr>Motiv systému Office</vt:lpstr>
      <vt:lpstr>Přestupkové právo od 1.7.2017</vt:lpstr>
      <vt:lpstr>Reforma přestupkového práva</vt:lpstr>
      <vt:lpstr>Zákon č. 250/2016 Sb.  Předmět úpravy</vt:lpstr>
      <vt:lpstr>Pojem přestupku</vt:lpstr>
      <vt:lpstr>Časová a územní působnost</vt:lpstr>
      <vt:lpstr>Osobní působnost zákona</vt:lpstr>
      <vt:lpstr>Přestupek, vývojová stadia</vt:lpstr>
      <vt:lpstr>Trvající přestupek</vt:lpstr>
      <vt:lpstr>Pokračující přestupek</vt:lpstr>
      <vt:lpstr>Hromadný přestupek</vt:lpstr>
      <vt:lpstr>Pachatel, spolupachatel, zvláštní subjekt</vt:lpstr>
      <vt:lpstr>Fyzická osoba jako pachatel</vt:lpstr>
      <vt:lpstr>Omyl skutkový</vt:lpstr>
      <vt:lpstr>Omyl právní</vt:lpstr>
      <vt:lpstr>Okolnosti vylučující odpovědnost</vt:lpstr>
      <vt:lpstr>Odpovědnost právnické osoby I.</vt:lpstr>
      <vt:lpstr>Odpovědnost právnické osoby II.</vt:lpstr>
      <vt:lpstr>Odpovědnost podnikající fyzické osoby</vt:lpstr>
      <vt:lpstr>Krajní nouze, Nutná obrana, OZ</vt:lpstr>
      <vt:lpstr>Další okolnosti vylučující protiprávnost</vt:lpstr>
      <vt:lpstr>Zánik odpovědnosti za přestupek</vt:lpstr>
      <vt:lpstr>Správní tresty a jejich ukládání</vt:lpstr>
      <vt:lpstr>Určení druhu a výměry trestu (§ 37)</vt:lpstr>
      <vt:lpstr>Povaha a závažnost přestupku (§ 38)</vt:lpstr>
      <vt:lpstr>Polehčující a přitěžující okolnosti (§ 39, 40)</vt:lpstr>
      <vt:lpstr>Napomenutí, Pokuta</vt:lpstr>
      <vt:lpstr>Zákaz činnosti</vt:lpstr>
      <vt:lpstr>Propadnutí věci nebo náhradní hodnoty</vt:lpstr>
      <vt:lpstr>Zveřejnění rozhodnutí o přestupku</vt:lpstr>
      <vt:lpstr>Ochranná opatření – omezující opatření</vt:lpstr>
      <vt:lpstr>Ochranná opatření – zabrání věci  nebo náhradní hodnoty</vt:lpstr>
      <vt:lpstr>Mladiství</vt:lpstr>
      <vt:lpstr>Zásady správního řízení</vt:lpstr>
      <vt:lpstr>Principy správního trestání</vt:lpstr>
      <vt:lpstr>Věcná příslušnost</vt:lpstr>
      <vt:lpstr>Funkční příslušnost</vt:lpstr>
      <vt:lpstr>Místní příslušnost</vt:lpstr>
      <vt:lpstr>Postup před zahájením řízení (oznamování a předšetřování)</vt:lpstr>
      <vt:lpstr>Postup před zahájením řízení (postoupení, předání; podjatost)</vt:lpstr>
      <vt:lpstr>Odložení I.</vt:lpstr>
      <vt:lpstr>Odložení II.</vt:lpstr>
      <vt:lpstr>Podání vysvětlení</vt:lpstr>
      <vt:lpstr>Zahájení řízení</vt:lpstr>
      <vt:lpstr>Společné řízení</vt:lpstr>
      <vt:lpstr>Příkaz na místě (blok)</vt:lpstr>
      <vt:lpstr>Domluva</vt:lpstr>
      <vt:lpstr>Příkaz</vt:lpstr>
      <vt:lpstr>Zahájení nezkráceného řízení</vt:lpstr>
      <vt:lpstr>Účastníci řízení</vt:lpstr>
      <vt:lpstr>Zastupování</vt:lpstr>
      <vt:lpstr>Práva a povinnosti účastníků</vt:lpstr>
      <vt:lpstr>Zvláštní práva účastníků</vt:lpstr>
      <vt:lpstr>Osoby a subjekty zúčastněné na řízení</vt:lpstr>
      <vt:lpstr>Svědek</vt:lpstr>
      <vt:lpstr>Ústní jednání</vt:lpstr>
      <vt:lpstr>Omluvy a obstrukce I.</vt:lpstr>
      <vt:lpstr>Omluvy a obstrukce II.</vt:lpstr>
      <vt:lpstr>Omluvy a obstrukce III.</vt:lpstr>
      <vt:lpstr>Dokazování</vt:lpstr>
      <vt:lpstr>Dokazování a podklady rozhodnutí</vt:lpstr>
      <vt:lpstr>Zvláštní způsoby dokazování (internet, nahrávky, sms...)</vt:lpstr>
      <vt:lpstr>Zvláštní způsoby dokazování (trestní spisy, úřední záznamy)</vt:lpstr>
      <vt:lpstr>Zvláštní způsoby dokazování (prostředky trestního procesu)</vt:lpstr>
      <vt:lpstr>Zvláštní způsoby dokazování (výslechy dětí)</vt:lpstr>
      <vt:lpstr>Dokazování – vedení výslechu, věrohodnost</vt:lpstr>
      <vt:lpstr>Dokazování – in dubio pro reo</vt:lpstr>
      <vt:lpstr>Záruka za splnění povinnosti</vt:lpstr>
      <vt:lpstr>Zákaz zrušení, zániku nebo přeměny PO</vt:lpstr>
      <vt:lpstr>Přerušení řízení</vt:lpstr>
      <vt:lpstr>Jiné zajišťovací prostředky</vt:lpstr>
      <vt:lpstr>Právní styk s cizinou</vt:lpstr>
      <vt:lpstr>Součinnost</vt:lpstr>
      <vt:lpstr>Seznámení s podklady rozhodnutí</vt:lpstr>
      <vt:lpstr>Zastavení řízení I.</vt:lpstr>
      <vt:lpstr>Zastavení řízení II.</vt:lpstr>
      <vt:lpstr>Narovnání</vt:lpstr>
      <vt:lpstr>Rozhodnutí o přestupku</vt:lpstr>
      <vt:lpstr>Výrok rozhodnutí o přestupku I.</vt:lpstr>
      <vt:lpstr>Výrok rozhodnutí o přestupku II.</vt:lpstr>
      <vt:lpstr>Náhrada škody  a vydání bezdůvodného obohacení</vt:lpstr>
      <vt:lpstr>Náklady řízení</vt:lpstr>
      <vt:lpstr>Oznámení rozhodnutí, doručování</vt:lpstr>
      <vt:lpstr>Oprávnění k podání odvolání</vt:lpstr>
      <vt:lpstr>Odvolací řízení I.</vt:lpstr>
      <vt:lpstr>Odvolací řízení II.</vt:lpstr>
      <vt:lpstr>Nové rozhodnutí</vt:lpstr>
      <vt:lpstr>Přezkumné řízení</vt:lpstr>
      <vt:lpstr>Zvláštní úprava přezkumného řízení</vt:lpstr>
      <vt:lpstr>Obnova řízení</vt:lpstr>
      <vt:lpstr>Evidence přestupků a recidiva</vt:lpstr>
      <vt:lpstr>Zápis do evidence přestupků</vt:lpstr>
      <vt:lpstr>Společná ustanovení (výběr)</vt:lpstr>
      <vt:lpstr>Přechodná ustanovení</vt:lpstr>
      <vt:lpstr>Soudní přezkum</vt:lpstr>
      <vt:lpstr>Zákon o některých přestupcích  (zákon č. 251/2016 Sb. - ZNP)</vt:lpstr>
      <vt:lpstr>ZNP (pokračování)</vt:lpstr>
      <vt:lpstr>Ublížení na cti I.</vt:lpstr>
      <vt:lpstr>Ublížení na cti II.</vt:lpstr>
      <vt:lpstr>Přestupky v kontextu shromažďování</vt:lpstr>
      <vt:lpstr>NOZ a přestupkové právo I.</vt:lpstr>
      <vt:lpstr>NOZ a přestupkové právo II.</vt:lpstr>
      <vt:lpstr>Literatura</vt:lpstr>
      <vt:lpstr>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Přestupkové řízení v praxi  po 1.7.2017</dc:title>
  <dc:creator>Asus</dc:creator>
  <cp:lastModifiedBy>Renata Struminská</cp:lastModifiedBy>
  <cp:revision>1142</cp:revision>
  <cp:lastPrinted>2018-03-21T14:54:21Z</cp:lastPrinted>
  <dcterms:created xsi:type="dcterms:W3CDTF">2017-03-01T01:32:49Z</dcterms:created>
  <dcterms:modified xsi:type="dcterms:W3CDTF">2018-05-23T06:30:31Z</dcterms:modified>
</cp:coreProperties>
</file>