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333" r:id="rId3"/>
    <p:sldId id="450" r:id="rId4"/>
    <p:sldId id="464" r:id="rId5"/>
    <p:sldId id="465" r:id="rId6"/>
    <p:sldId id="335" r:id="rId7"/>
    <p:sldId id="402" r:id="rId8"/>
    <p:sldId id="336" r:id="rId9"/>
    <p:sldId id="337" r:id="rId10"/>
    <p:sldId id="466" r:id="rId11"/>
    <p:sldId id="338" r:id="rId12"/>
    <p:sldId id="448" r:id="rId13"/>
    <p:sldId id="339" r:id="rId14"/>
    <p:sldId id="340" r:id="rId15"/>
    <p:sldId id="403" r:id="rId16"/>
    <p:sldId id="341" r:id="rId17"/>
    <p:sldId id="467" r:id="rId18"/>
    <p:sldId id="404" r:id="rId19"/>
    <p:sldId id="342" r:id="rId20"/>
    <p:sldId id="468" r:id="rId21"/>
    <p:sldId id="343" r:id="rId22"/>
    <p:sldId id="445" r:id="rId23"/>
    <p:sldId id="344" r:id="rId24"/>
    <p:sldId id="469" r:id="rId25"/>
    <p:sldId id="345" r:id="rId26"/>
    <p:sldId id="346" r:id="rId27"/>
    <p:sldId id="443" r:id="rId28"/>
    <p:sldId id="347" r:id="rId29"/>
    <p:sldId id="348" r:id="rId30"/>
    <p:sldId id="349" r:id="rId31"/>
    <p:sldId id="350" r:id="rId32"/>
    <p:sldId id="440" r:id="rId33"/>
    <p:sldId id="351" r:id="rId34"/>
    <p:sldId id="352" r:id="rId35"/>
    <p:sldId id="353" r:id="rId36"/>
    <p:sldId id="439" r:id="rId3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18" autoAdjust="0"/>
  </p:normalViewPr>
  <p:slideViewPr>
    <p:cSldViewPr>
      <p:cViewPr varScale="1">
        <p:scale>
          <a:sx n="122" d="100"/>
          <a:sy n="122" d="100"/>
        </p:scale>
        <p:origin x="128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6ABC75-8E73-4C57-A7B4-C38775974987}" type="datetimeFigureOut">
              <a:rPr lang="cs-CZ" smtClean="0"/>
              <a:t>11.6.2018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D0D440-A700-4376-8219-FA2951FFE3BC}" type="slidenum">
              <a:rPr lang="cs-CZ" smtClean="0"/>
              <a:t>‹#›</a:t>
            </a:fld>
            <a:endParaRPr lang="cs-CZ"/>
          </a:p>
        </p:txBody>
      </p:sp>
    </p:spTree>
    <p:extLst>
      <p:ext uri="{BB962C8B-B14F-4D97-AF65-F5344CB8AC3E}">
        <p14:creationId xmlns:p14="http://schemas.microsoft.com/office/powerpoint/2010/main" val="3100387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0" y="685800"/>
            <a:ext cx="4572000" cy="34290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B0BBCB2-F768-4187-90D6-393E17A2FA53}" type="slidenum">
              <a:rPr lang="cs-CZ" smtClean="0"/>
              <a:t>4</a:t>
            </a:fld>
            <a:endParaRPr lang="cs-CZ"/>
          </a:p>
        </p:txBody>
      </p:sp>
    </p:spTree>
    <p:extLst>
      <p:ext uri="{BB962C8B-B14F-4D97-AF65-F5344CB8AC3E}">
        <p14:creationId xmlns:p14="http://schemas.microsoft.com/office/powerpoint/2010/main" val="2308939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2"/>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fld id="{2723A3D5-8EF3-47F5-915B-3438CB1A1EE4}" type="datetimeFigureOut">
              <a:rPr lang="cs-CZ" smtClean="0"/>
              <a:t>11.6.2018</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0B253F60-9BBD-48EE-B948-909AD30B8CDD}"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2723A3D5-8EF3-47F5-915B-3438CB1A1EE4}" type="datetimeFigureOut">
              <a:rPr lang="cs-CZ" smtClean="0"/>
              <a:t>11.6.2018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B253F60-9BBD-48EE-B948-909AD30B8CDD}"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2723A3D5-8EF3-47F5-915B-3438CB1A1EE4}" type="datetimeFigureOut">
              <a:rPr lang="cs-CZ" smtClean="0"/>
              <a:t>11.6.2018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B253F60-9BBD-48EE-B948-909AD30B8CDD}"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723A3D5-8EF3-47F5-915B-3438CB1A1EE4}" type="datetimeFigureOut">
              <a:rPr lang="cs-CZ" smtClean="0"/>
              <a:t>11.6.2018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B253F60-9BBD-48EE-B948-909AD30B8CDD}"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2723A3D5-8EF3-47F5-915B-3438CB1A1EE4}" type="datetimeFigureOut">
              <a:rPr lang="cs-CZ" smtClean="0"/>
              <a:t>11.6.2018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B253F60-9BBD-48EE-B948-909AD30B8CDD}"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2723A3D5-8EF3-47F5-915B-3438CB1A1EE4}" type="datetimeFigureOut">
              <a:rPr lang="cs-CZ" smtClean="0"/>
              <a:t>11.6.2018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B253F60-9BBD-48EE-B948-909AD30B8CDD}"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7"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7"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2723A3D5-8EF3-47F5-915B-3438CB1A1EE4}" type="datetimeFigureOut">
              <a:rPr lang="cs-CZ" smtClean="0"/>
              <a:t>11.6.2018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B253F60-9BBD-48EE-B948-909AD30B8CDD}"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2723A3D5-8EF3-47F5-915B-3438CB1A1EE4}" type="datetimeFigureOut">
              <a:rPr lang="cs-CZ" smtClean="0"/>
              <a:t>11.6.2018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B253F60-9BBD-48EE-B948-909AD30B8CDD}"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23A3D5-8EF3-47F5-915B-3438CB1A1EE4}" type="datetimeFigureOut">
              <a:rPr lang="cs-CZ" smtClean="0"/>
              <a:t>11.6.2018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B253F60-9BBD-48EE-B948-909AD30B8CDD}"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2723A3D5-8EF3-47F5-915B-3438CB1A1EE4}" type="datetimeFigureOut">
              <a:rPr lang="cs-CZ" smtClean="0"/>
              <a:t>11.6.2018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B253F60-9BBD-48EE-B948-909AD30B8CDD}"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2723A3D5-8EF3-47F5-915B-3438CB1A1EE4}" type="datetimeFigureOut">
              <a:rPr lang="cs-CZ" smtClean="0"/>
              <a:t>11.6.2018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1"/>
            <a:ext cx="533400" cy="365125"/>
          </a:xfrm>
        </p:spPr>
        <p:txBody>
          <a:bodyPr/>
          <a:lstStyle/>
          <a:p>
            <a:fld id="{0B253F60-9BBD-48EE-B948-909AD30B8CDD}"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4"/>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Klepnutím lze upravit styl předlohy nadpisů.</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1"/>
            <a:ext cx="1981200" cy="365125"/>
          </a:xfrm>
          <a:prstGeom prst="rect">
            <a:avLst/>
          </a:prstGeom>
        </p:spPr>
        <p:txBody>
          <a:bodyPr vert="horz" anchor="b"/>
          <a:lstStyle>
            <a:lvl1pPr algn="ctr">
              <a:defRPr sz="1200">
                <a:solidFill>
                  <a:schemeClr val="tx2">
                    <a:shade val="50000"/>
                  </a:schemeClr>
                </a:solidFill>
              </a:defRPr>
            </a:lvl1pPr>
          </a:lstStyle>
          <a:p>
            <a:fld id="{2723A3D5-8EF3-47F5-915B-3438CB1A1EE4}" type="datetimeFigureOut">
              <a:rPr lang="cs-CZ" smtClean="0"/>
              <a:t>11.6.2018</a:t>
            </a:fld>
            <a:endParaRPr lang="cs-CZ"/>
          </a:p>
        </p:txBody>
      </p:sp>
      <p:sp>
        <p:nvSpPr>
          <p:cNvPr id="22" name="Footer Placeholder 21"/>
          <p:cNvSpPr>
            <a:spLocks noGrp="1"/>
          </p:cNvSpPr>
          <p:nvPr>
            <p:ph type="ftr" sz="quarter" idx="3"/>
          </p:nvPr>
        </p:nvSpPr>
        <p:spPr>
          <a:xfrm>
            <a:off x="2438400" y="6356351"/>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1"/>
            <a:ext cx="533400" cy="365125"/>
          </a:xfrm>
          <a:prstGeom prst="rect">
            <a:avLst/>
          </a:prstGeom>
        </p:spPr>
        <p:txBody>
          <a:bodyPr vert="horz" lIns="91440" rIns="0" anchor="b"/>
          <a:lstStyle>
            <a:lvl1pPr algn="r">
              <a:defRPr sz="1400">
                <a:solidFill>
                  <a:schemeClr val="tx2">
                    <a:shade val="50000"/>
                  </a:schemeClr>
                </a:solidFill>
              </a:defRPr>
            </a:lvl1pPr>
          </a:lstStyle>
          <a:p>
            <a:fld id="{0B253F60-9BBD-48EE-B948-909AD30B8CDD}"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7504" y="1196753"/>
            <a:ext cx="8928992" cy="2448272"/>
          </a:xfrm>
        </p:spPr>
        <p:txBody>
          <a:bodyPr>
            <a:normAutofit/>
          </a:bodyPr>
          <a:lstStyle/>
          <a:p>
            <a:pPr algn="ctr"/>
            <a:r>
              <a:rPr lang="cs-CZ" dirty="0" smtClean="0">
                <a:solidFill>
                  <a:srgbClr val="FFFF00"/>
                </a:solidFill>
              </a:rPr>
              <a:t>Řízení o přestupcích podle zákona č. 250/2016 Sb. </a:t>
            </a:r>
            <a:br>
              <a:rPr lang="cs-CZ" dirty="0" smtClean="0">
                <a:solidFill>
                  <a:srgbClr val="FFFF00"/>
                </a:solidFill>
              </a:rPr>
            </a:br>
            <a:r>
              <a:rPr lang="cs-CZ" dirty="0" smtClean="0">
                <a:solidFill>
                  <a:srgbClr val="FFFF00"/>
                </a:solidFill>
              </a:rPr>
              <a:t>– II. část</a:t>
            </a:r>
            <a:endParaRPr lang="cs-CZ" dirty="0">
              <a:solidFill>
                <a:srgbClr val="FFFF00"/>
              </a:solidFill>
            </a:endParaRPr>
          </a:p>
        </p:txBody>
      </p:sp>
      <p:sp>
        <p:nvSpPr>
          <p:cNvPr id="3" name="Podnadpis 2"/>
          <p:cNvSpPr>
            <a:spLocks noGrp="1"/>
          </p:cNvSpPr>
          <p:nvPr>
            <p:ph type="subTitle" idx="1"/>
          </p:nvPr>
        </p:nvSpPr>
        <p:spPr>
          <a:xfrm>
            <a:off x="500064" y="4149080"/>
            <a:ext cx="8320408" cy="1944216"/>
          </a:xfrm>
        </p:spPr>
        <p:txBody>
          <a:bodyPr>
            <a:normAutofit/>
          </a:bodyPr>
          <a:lstStyle/>
          <a:p>
            <a:pPr algn="ctr"/>
            <a:r>
              <a:rPr lang="cs-CZ" sz="5400" dirty="0" smtClean="0">
                <a:solidFill>
                  <a:srgbClr val="FFFF00"/>
                </a:solidFill>
              </a:rPr>
              <a:t>Kroměříž </a:t>
            </a:r>
          </a:p>
          <a:p>
            <a:pPr algn="ctr"/>
            <a:r>
              <a:rPr lang="cs-CZ" sz="5400" dirty="0" smtClean="0">
                <a:solidFill>
                  <a:srgbClr val="FFFF00"/>
                </a:solidFill>
              </a:rPr>
              <a:t>12. června 2018</a:t>
            </a:r>
            <a:endParaRPr lang="cs-CZ" sz="5400" dirty="0">
              <a:solidFill>
                <a:srgbClr val="FFFF00"/>
              </a:solidFill>
            </a:endParaRPr>
          </a:p>
        </p:txBody>
      </p:sp>
    </p:spTree>
    <p:extLst>
      <p:ext uri="{BB962C8B-B14F-4D97-AF65-F5344CB8AC3E}">
        <p14:creationId xmlns:p14="http://schemas.microsoft.com/office/powerpoint/2010/main" val="10532893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496" y="188640"/>
            <a:ext cx="9001000" cy="936104"/>
          </a:xfrm>
        </p:spPr>
        <p:txBody>
          <a:bodyPr>
            <a:normAutofit/>
          </a:bodyPr>
          <a:lstStyle/>
          <a:p>
            <a:pPr algn="ctr"/>
            <a:r>
              <a:rPr lang="cs-CZ" sz="3900" dirty="0">
                <a:solidFill>
                  <a:srgbClr val="FFFF00"/>
                </a:solidFill>
                <a:effectLst>
                  <a:outerShdw blurRad="38100" dist="38100" dir="2700000" algn="tl">
                    <a:srgbClr val="000000">
                      <a:alpha val="43137"/>
                    </a:srgbClr>
                  </a:outerShdw>
                </a:effectLst>
              </a:rPr>
              <a:t>Zrušení, zánik a přeměna právnické osoby</a:t>
            </a:r>
            <a:endParaRPr lang="cs-CZ" sz="3900" dirty="0"/>
          </a:p>
        </p:txBody>
      </p:sp>
      <p:sp>
        <p:nvSpPr>
          <p:cNvPr id="3" name="Zástupný symbol pro obsah 2"/>
          <p:cNvSpPr>
            <a:spLocks noGrp="1"/>
          </p:cNvSpPr>
          <p:nvPr>
            <p:ph idx="1"/>
          </p:nvPr>
        </p:nvSpPr>
        <p:spPr>
          <a:xfrm>
            <a:off x="107504" y="1268760"/>
            <a:ext cx="8928992" cy="5472608"/>
          </a:xfrm>
        </p:spPr>
        <p:txBody>
          <a:bodyPr>
            <a:normAutofit fontScale="92500" lnSpcReduction="10000"/>
          </a:bodyPr>
          <a:lstStyle/>
          <a:p>
            <a:r>
              <a:rPr lang="cs-CZ" dirty="0">
                <a:solidFill>
                  <a:srgbClr val="FFC000"/>
                </a:solidFill>
                <a:effectLst>
                  <a:outerShdw blurRad="38100" dist="38100" dir="2700000" algn="tl">
                    <a:srgbClr val="000000">
                      <a:alpha val="43137"/>
                    </a:srgbClr>
                  </a:outerShdw>
                </a:effectLst>
              </a:rPr>
              <a:t>Zrušení, zánik a přeměna právnické osoby (§ 84)</a:t>
            </a:r>
          </a:p>
          <a:p>
            <a:pPr lvl="1"/>
            <a:r>
              <a:rPr lang="cs-CZ" dirty="0" smtClean="0">
                <a:solidFill>
                  <a:srgbClr val="FFFF00"/>
                </a:solidFill>
                <a:effectLst>
                  <a:outerShdw blurRad="38100" dist="38100" dir="2700000" algn="tl">
                    <a:srgbClr val="000000">
                      <a:alpha val="43137"/>
                    </a:srgbClr>
                  </a:outerShdw>
                </a:effectLst>
              </a:rPr>
              <a:t>Rozhodnutí </a:t>
            </a:r>
            <a:r>
              <a:rPr lang="cs-CZ" dirty="0">
                <a:solidFill>
                  <a:srgbClr val="FFFF00"/>
                </a:solidFill>
                <a:effectLst>
                  <a:outerShdw blurRad="38100" dist="38100" dir="2700000" algn="tl">
                    <a:srgbClr val="000000">
                      <a:alpha val="43137"/>
                    </a:srgbClr>
                  </a:outerShdw>
                </a:effectLst>
              </a:rPr>
              <a:t>se oznamuje jen právnické osobě </a:t>
            </a:r>
            <a:endParaRPr lang="cs-CZ" dirty="0" smtClean="0">
              <a:solidFill>
                <a:srgbClr val="FFFF00"/>
              </a:solidFill>
              <a:effectLst>
                <a:outerShdw blurRad="38100" dist="38100" dir="2700000" algn="tl">
                  <a:srgbClr val="000000">
                    <a:alpha val="43137"/>
                  </a:srgbClr>
                </a:outerShdw>
              </a:effectLst>
            </a:endParaRPr>
          </a:p>
          <a:p>
            <a:pPr lvl="2"/>
            <a:r>
              <a:rPr lang="cs-CZ" dirty="0" smtClean="0">
                <a:solidFill>
                  <a:srgbClr val="FFFF00"/>
                </a:solidFill>
                <a:effectLst>
                  <a:outerShdw blurRad="38100" dist="38100" dir="2700000" algn="tl">
                    <a:srgbClr val="000000">
                      <a:alpha val="43137"/>
                    </a:srgbClr>
                  </a:outerShdw>
                </a:effectLst>
              </a:rPr>
              <a:t>Lze spojit se zahájením řízení (podobně jako předběžné opatření podle § 61 SŘ)</a:t>
            </a:r>
            <a:endParaRPr lang="cs-CZ" dirty="0">
              <a:solidFill>
                <a:srgbClr val="FFFF00"/>
              </a:solidFill>
              <a:effectLst>
                <a:outerShdw blurRad="38100" dist="38100" dir="2700000" algn="tl">
                  <a:srgbClr val="000000">
                    <a:alpha val="43137"/>
                  </a:srgbClr>
                </a:outerShdw>
              </a:effectLst>
            </a:endParaRPr>
          </a:p>
          <a:p>
            <a:pPr lvl="1"/>
            <a:r>
              <a:rPr lang="cs-CZ" dirty="0">
                <a:solidFill>
                  <a:srgbClr val="FFFF00"/>
                </a:solidFill>
                <a:effectLst>
                  <a:outerShdw blurRad="38100" dist="38100" dir="2700000" algn="tl">
                    <a:srgbClr val="000000">
                      <a:alpha val="43137"/>
                    </a:srgbClr>
                  </a:outerShdw>
                </a:effectLst>
              </a:rPr>
              <a:t>Vyloučen odkladný účinek</a:t>
            </a:r>
          </a:p>
          <a:p>
            <a:pPr lvl="1"/>
            <a:r>
              <a:rPr lang="cs-CZ" dirty="0">
                <a:effectLst>
                  <a:outerShdw blurRad="38100" dist="38100" dir="2700000" algn="tl">
                    <a:srgbClr val="000000">
                      <a:alpha val="43137"/>
                    </a:srgbClr>
                  </a:outerShdw>
                </a:effectLst>
              </a:rPr>
              <a:t>Důvody </a:t>
            </a:r>
            <a:r>
              <a:rPr lang="cs-CZ" dirty="0">
                <a:solidFill>
                  <a:srgbClr val="FFFF00"/>
                </a:solidFill>
                <a:effectLst>
                  <a:outerShdw blurRad="38100" dist="38100" dir="2700000" algn="tl">
                    <a:srgbClr val="000000">
                      <a:alpha val="43137"/>
                    </a:srgbClr>
                  </a:outerShdw>
                </a:effectLst>
              </a:rPr>
              <a:t>zrušení zákazu</a:t>
            </a:r>
          </a:p>
          <a:p>
            <a:pPr lvl="1"/>
            <a:r>
              <a:rPr lang="cs-CZ" dirty="0">
                <a:solidFill>
                  <a:srgbClr val="FFFF00"/>
                </a:solidFill>
                <a:effectLst>
                  <a:outerShdw blurRad="38100" dist="38100" dir="2700000" algn="tl">
                    <a:srgbClr val="000000">
                      <a:alpha val="43137"/>
                    </a:srgbClr>
                  </a:outerShdw>
                </a:effectLst>
              </a:rPr>
              <a:t>Vyrozumění orgánu veřejné moci, který vede veřejný rejstřík</a:t>
            </a:r>
            <a:r>
              <a:rPr lang="cs-CZ" dirty="0">
                <a:effectLst>
                  <a:outerShdw blurRad="38100" dist="38100" dir="2700000" algn="tl">
                    <a:srgbClr val="000000">
                      <a:alpha val="43137"/>
                    </a:srgbClr>
                  </a:outerShdw>
                </a:effectLst>
              </a:rPr>
              <a:t> nebo jinou evidenci právnických osob </a:t>
            </a:r>
          </a:p>
          <a:p>
            <a:pPr lvl="2"/>
            <a:r>
              <a:rPr lang="cs-CZ" dirty="0">
                <a:effectLst>
                  <a:outerShdw blurRad="38100" dist="38100" dir="2700000" algn="tl">
                    <a:srgbClr val="000000">
                      <a:alpha val="43137"/>
                    </a:srgbClr>
                  </a:outerShdw>
                </a:effectLst>
              </a:rPr>
              <a:t>zákaz zapsat zrušení nebo přeměnu</a:t>
            </a:r>
          </a:p>
          <a:p>
            <a:pPr lvl="1"/>
            <a:r>
              <a:rPr lang="cs-CZ" dirty="0">
                <a:solidFill>
                  <a:srgbClr val="FFFF00"/>
                </a:solidFill>
                <a:effectLst>
                  <a:outerShdw blurRad="38100" dist="38100" dir="2700000" algn="tl">
                    <a:srgbClr val="000000">
                      <a:alpha val="43137"/>
                    </a:srgbClr>
                  </a:outerShdw>
                </a:effectLst>
              </a:rPr>
              <a:t>Zvláštní definice přeměny</a:t>
            </a:r>
            <a:r>
              <a:rPr lang="cs-CZ" dirty="0">
                <a:effectLst>
                  <a:outerShdw blurRad="38100" dist="38100" dir="2700000" algn="tl">
                    <a:srgbClr val="000000">
                      <a:alpha val="43137"/>
                    </a:srgbClr>
                  </a:outerShdw>
                </a:effectLst>
              </a:rPr>
              <a:t> právnické osoby</a:t>
            </a:r>
          </a:p>
          <a:p>
            <a:pPr lvl="2"/>
            <a:r>
              <a:rPr lang="cs-CZ" dirty="0">
                <a:effectLst>
                  <a:outerShdw blurRad="38100" dist="38100" dir="2700000" algn="tl">
                    <a:srgbClr val="000000">
                      <a:alpha val="43137"/>
                    </a:srgbClr>
                  </a:outerShdw>
                </a:effectLst>
              </a:rPr>
              <a:t>sloučení, splynutí nebo rozdělení právnické osoby, převod jmění na společníka, změna právní formy právnické osoby nebo přemístění sídla právnické osoby do zahraničí</a:t>
            </a:r>
          </a:p>
          <a:p>
            <a:pPr lvl="1"/>
            <a:r>
              <a:rPr lang="cs-CZ" dirty="0">
                <a:effectLst>
                  <a:outerShdw blurRad="38100" dist="38100" dir="2700000" algn="tl">
                    <a:srgbClr val="000000">
                      <a:alpha val="43137"/>
                    </a:srgbClr>
                  </a:outerShdw>
                </a:effectLst>
              </a:rPr>
              <a:t>Zákaz možno spojit s postupem podle § 61 SŘ</a:t>
            </a:r>
          </a:p>
          <a:p>
            <a:endParaRPr lang="cs-CZ" dirty="0"/>
          </a:p>
        </p:txBody>
      </p:sp>
    </p:spTree>
    <p:extLst>
      <p:ext uri="{BB962C8B-B14F-4D97-AF65-F5344CB8AC3E}">
        <p14:creationId xmlns:p14="http://schemas.microsoft.com/office/powerpoint/2010/main" val="52540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normAutofit/>
          </a:bodyPr>
          <a:lstStyle/>
          <a:p>
            <a:pPr algn="ctr"/>
            <a:r>
              <a:rPr lang="cs-CZ" dirty="0">
                <a:solidFill>
                  <a:srgbClr val="FFFF00"/>
                </a:solidFill>
                <a:effectLst>
                  <a:outerShdw blurRad="38100" dist="38100" dir="2700000" algn="tl">
                    <a:srgbClr val="000000">
                      <a:alpha val="43137"/>
                    </a:srgbClr>
                  </a:outerShdw>
                </a:effectLst>
              </a:rPr>
              <a:t>Přerušení řízení</a:t>
            </a:r>
            <a:endParaRPr lang="cs-CZ" dirty="0">
              <a:solidFill>
                <a:srgbClr val="FFFF00"/>
              </a:solidFill>
            </a:endParaRPr>
          </a:p>
        </p:txBody>
      </p:sp>
      <p:sp>
        <p:nvSpPr>
          <p:cNvPr id="3" name="Zástupný symbol pro obsah 2"/>
          <p:cNvSpPr>
            <a:spLocks noGrp="1"/>
          </p:cNvSpPr>
          <p:nvPr>
            <p:ph idx="1"/>
          </p:nvPr>
        </p:nvSpPr>
        <p:spPr>
          <a:xfrm>
            <a:off x="35496" y="836712"/>
            <a:ext cx="9108504" cy="6021288"/>
          </a:xfrm>
        </p:spPr>
        <p:txBody>
          <a:bodyPr>
            <a:normAutofit fontScale="77500" lnSpcReduction="20000"/>
          </a:bodyPr>
          <a:lstStyle/>
          <a:p>
            <a:r>
              <a:rPr lang="cs-CZ" dirty="0" smtClean="0">
                <a:solidFill>
                  <a:srgbClr val="FFC000"/>
                </a:solidFill>
                <a:effectLst>
                  <a:outerShdw blurRad="38100" dist="38100" dir="2700000" algn="tl">
                    <a:srgbClr val="000000">
                      <a:alpha val="43137"/>
                    </a:srgbClr>
                  </a:outerShdw>
                </a:effectLst>
              </a:rPr>
              <a:t>Přerušení řízení (§ 85)</a:t>
            </a:r>
          </a:p>
          <a:p>
            <a:pPr lvl="1"/>
            <a:r>
              <a:rPr lang="cs-CZ" dirty="0" smtClean="0">
                <a:effectLst>
                  <a:outerShdw blurRad="38100" dist="38100" dir="2700000" algn="tl">
                    <a:srgbClr val="000000">
                      <a:alpha val="43137"/>
                    </a:srgbClr>
                  </a:outerShdw>
                </a:effectLst>
              </a:rPr>
              <a:t>Obecně nepovinné - § 64 SŘ</a:t>
            </a:r>
          </a:p>
          <a:p>
            <a:pPr lvl="1"/>
            <a:r>
              <a:rPr lang="cs-CZ" dirty="0" smtClean="0">
                <a:effectLst>
                  <a:outerShdw blurRad="38100" dist="38100" dir="2700000" algn="tl">
                    <a:srgbClr val="000000">
                      <a:alpha val="43137"/>
                    </a:srgbClr>
                  </a:outerShdw>
                </a:effectLst>
              </a:rPr>
              <a:t>Další (povinný) důvod – </a:t>
            </a:r>
            <a:r>
              <a:rPr lang="cs-CZ" dirty="0" smtClean="0">
                <a:solidFill>
                  <a:srgbClr val="FFFF00"/>
                </a:solidFill>
                <a:effectLst>
                  <a:outerShdw blurRad="38100" dist="38100" dir="2700000" algn="tl">
                    <a:srgbClr val="000000">
                      <a:alpha val="43137"/>
                    </a:srgbClr>
                  </a:outerShdw>
                </a:effectLst>
              </a:rPr>
              <a:t>podání kasační stížnosti podle SŘS</a:t>
            </a:r>
          </a:p>
          <a:p>
            <a:pPr lvl="2"/>
            <a:r>
              <a:rPr lang="cs-CZ" sz="2500" dirty="0" smtClean="0">
                <a:solidFill>
                  <a:srgbClr val="FFFF00"/>
                </a:solidFill>
                <a:effectLst>
                  <a:outerShdw blurRad="38100" dist="38100" dir="2700000" algn="tl">
                    <a:srgbClr val="000000">
                      <a:alpha val="43137"/>
                    </a:srgbClr>
                  </a:outerShdw>
                </a:effectLst>
              </a:rPr>
              <a:t>Zabránit dvojímu rozhodnutí ve stejné věci</a:t>
            </a:r>
          </a:p>
          <a:p>
            <a:pPr lvl="2"/>
            <a:r>
              <a:rPr lang="cs-CZ" sz="2500" dirty="0">
                <a:solidFill>
                  <a:srgbClr val="FFC000"/>
                </a:solidFill>
                <a:effectLst>
                  <a:outerShdw blurRad="38100" dist="38100" dir="2700000" algn="tl">
                    <a:srgbClr val="000000">
                      <a:alpha val="43137"/>
                    </a:srgbClr>
                  </a:outerShdw>
                </a:effectLst>
              </a:rPr>
              <a:t>Sb. NSS 1255/2007</a:t>
            </a:r>
            <a:r>
              <a:rPr lang="cs-CZ" sz="2500" dirty="0">
                <a:effectLst>
                  <a:outerShdw blurRad="38100" dist="38100" dir="2700000" algn="tl">
                    <a:srgbClr val="000000">
                      <a:alpha val="43137"/>
                    </a:srgbClr>
                  </a:outerShdw>
                </a:effectLst>
              </a:rPr>
              <a:t> </a:t>
            </a:r>
            <a:r>
              <a:rPr lang="cs-CZ" sz="2500" dirty="0" smtClean="0">
                <a:effectLst>
                  <a:outerShdw blurRad="38100" dist="38100" dir="2700000" algn="tl">
                    <a:srgbClr val="000000">
                      <a:alpha val="43137"/>
                    </a:srgbClr>
                  </a:outerShdw>
                </a:effectLst>
              </a:rPr>
              <a:t>- Zruší-li </a:t>
            </a:r>
            <a:r>
              <a:rPr lang="cs-CZ" sz="2500" dirty="0">
                <a:effectLst>
                  <a:outerShdw blurRad="38100" dist="38100" dir="2700000" algn="tl">
                    <a:srgbClr val="000000">
                      <a:alpha val="43137"/>
                    </a:srgbClr>
                  </a:outerShdw>
                </a:effectLst>
              </a:rPr>
              <a:t>krajský soud rozhodnutí správního orgánu, je </a:t>
            </a:r>
            <a:r>
              <a:rPr lang="cs-CZ" sz="2500" dirty="0">
                <a:solidFill>
                  <a:srgbClr val="FFFF00"/>
                </a:solidFill>
                <a:effectLst>
                  <a:outerShdw blurRad="38100" dist="38100" dir="2700000" algn="tl">
                    <a:srgbClr val="000000">
                      <a:alpha val="43137"/>
                    </a:srgbClr>
                  </a:outerShdw>
                </a:effectLst>
              </a:rPr>
              <a:t>povinností správního orgánu pokračovat v řízení a řídit se přitom závazným právním názorem vyjádřeným v pravomocném soudním rozhodnutí, bez ohledu na to, zda je ve věci podána kasační stížnost</a:t>
            </a:r>
            <a:r>
              <a:rPr lang="cs-CZ" sz="2500" dirty="0">
                <a:effectLst>
                  <a:outerShdw blurRad="38100" dist="38100" dir="2700000" algn="tl">
                    <a:srgbClr val="000000">
                      <a:alpha val="43137"/>
                    </a:srgbClr>
                  </a:outerShdw>
                </a:effectLst>
              </a:rPr>
              <a:t>. </a:t>
            </a:r>
            <a:r>
              <a:rPr lang="cs-CZ" sz="2500" dirty="0" smtClean="0">
                <a:effectLst>
                  <a:outerShdw blurRad="38100" dist="38100" dir="2700000" algn="tl">
                    <a:srgbClr val="000000">
                      <a:alpha val="43137"/>
                    </a:srgbClr>
                  </a:outerShdw>
                </a:effectLst>
              </a:rPr>
              <a:t>… Nerespektuje-li </a:t>
            </a:r>
            <a:r>
              <a:rPr lang="cs-CZ" sz="2500" dirty="0">
                <a:effectLst>
                  <a:outerShdw blurRad="38100" dist="38100" dir="2700000" algn="tl">
                    <a:srgbClr val="000000">
                      <a:alpha val="43137"/>
                    </a:srgbClr>
                  </a:outerShdw>
                </a:effectLst>
              </a:rPr>
              <a:t>správní orgán pravomocné soudní rozhodnutí a nepokračuje řádně v řízení, může se dle okolností jednat o nečinnost, proti níž se lze bránit podáním žaloby dle § 79 a násl. s. ř. s</a:t>
            </a:r>
            <a:r>
              <a:rPr lang="cs-CZ" sz="2500" dirty="0" smtClean="0">
                <a:effectLst>
                  <a:outerShdw blurRad="38100" dist="38100" dir="2700000" algn="tl">
                    <a:srgbClr val="000000">
                      <a:alpha val="43137"/>
                    </a:srgbClr>
                  </a:outerShdw>
                </a:effectLst>
              </a:rPr>
              <a:t>.</a:t>
            </a:r>
          </a:p>
          <a:p>
            <a:pPr lvl="2"/>
            <a:r>
              <a:rPr lang="cs-CZ" sz="2500" dirty="0">
                <a:solidFill>
                  <a:srgbClr val="FFC000"/>
                </a:solidFill>
                <a:effectLst>
                  <a:outerShdw blurRad="38100" dist="38100" dir="2700000" algn="tl">
                    <a:srgbClr val="000000">
                      <a:alpha val="43137"/>
                    </a:srgbClr>
                  </a:outerShdw>
                </a:effectLst>
              </a:rPr>
              <a:t>Sb. NSS č. 1255/2007 </a:t>
            </a:r>
            <a:r>
              <a:rPr lang="cs-CZ" sz="2500" dirty="0" smtClean="0">
                <a:effectLst>
                  <a:outerShdw blurRad="38100" dist="38100" dir="2700000" algn="tl">
                    <a:srgbClr val="000000">
                      <a:alpha val="43137"/>
                    </a:srgbClr>
                  </a:outerShdw>
                </a:effectLst>
              </a:rPr>
              <a:t>- pokud </a:t>
            </a:r>
            <a:r>
              <a:rPr lang="cs-CZ" sz="2500" dirty="0">
                <a:solidFill>
                  <a:srgbClr val="FFFF00"/>
                </a:solidFill>
                <a:effectLst>
                  <a:outerShdw blurRad="38100" dist="38100" dir="2700000" algn="tl">
                    <a:srgbClr val="000000">
                      <a:alpha val="43137"/>
                    </a:srgbClr>
                  </a:outerShdw>
                </a:effectLst>
              </a:rPr>
              <a:t>Nejvyšší správní soud zruší rozsudek krajského soudu, jímž bylo správní rozhodnutí zrušeno, „v tu chvíli se věc dostane do stadia nového posuzování žaloby krajským soudem</a:t>
            </a:r>
            <a:r>
              <a:rPr lang="cs-CZ" sz="2500" dirty="0">
                <a:effectLst>
                  <a:outerShdw blurRad="38100" dist="38100" dir="2700000" algn="tl">
                    <a:srgbClr val="000000">
                      <a:alpha val="43137"/>
                    </a:srgbClr>
                  </a:outerShdw>
                </a:effectLst>
              </a:rPr>
              <a:t>, který vázán právním názorem kasačního soudu (§ 110 odst. 3 s. ř. s.) může rozhodnout o zákonnosti správního rozhodnutí opačně, načež </a:t>
            </a:r>
            <a:r>
              <a:rPr lang="cs-CZ" sz="2500" dirty="0">
                <a:solidFill>
                  <a:srgbClr val="FFFF00"/>
                </a:solidFill>
                <a:effectLst>
                  <a:outerShdw blurRad="38100" dist="38100" dir="2700000" algn="tl">
                    <a:srgbClr val="000000">
                      <a:alpha val="43137"/>
                    </a:srgbClr>
                  </a:outerShdw>
                </a:effectLst>
              </a:rPr>
              <a:t>původní (zrušené) správní rozhodnutí „obživne“, aniž by důsledkem nového rozhodnutí krajského soudu bylo současné zrušení v mezidobí případně vydaného dalšího správního rozhodnutí. Vedle sebe tu tak mohou být dvě odlišná či dokonce opačná správní rozhodnutí o téže věci</a:t>
            </a:r>
            <a:r>
              <a:rPr lang="cs-CZ" sz="2500" dirty="0" smtClean="0">
                <a:effectLst>
                  <a:outerShdw blurRad="38100" dist="38100" dir="2700000" algn="tl">
                    <a:srgbClr val="000000">
                      <a:alpha val="43137"/>
                    </a:srgbClr>
                  </a:outerShdw>
                </a:effectLst>
              </a:rPr>
              <a:t>.“</a:t>
            </a:r>
          </a:p>
          <a:p>
            <a:pPr lvl="2"/>
            <a:r>
              <a:rPr lang="cs-CZ" sz="2500" dirty="0" smtClean="0">
                <a:solidFill>
                  <a:srgbClr val="FFC000"/>
                </a:solidFill>
                <a:effectLst>
                  <a:outerShdw blurRad="38100" dist="38100" dir="2700000" algn="tl">
                    <a:srgbClr val="000000">
                      <a:alpha val="43137"/>
                    </a:srgbClr>
                  </a:outerShdw>
                </a:effectLst>
              </a:rPr>
              <a:t>Sb. NSS č. </a:t>
            </a:r>
            <a:r>
              <a:rPr lang="cs-CZ" sz="2500" dirty="0">
                <a:solidFill>
                  <a:srgbClr val="FFC000"/>
                </a:solidFill>
                <a:effectLst>
                  <a:outerShdw blurRad="38100" dist="38100" dir="2700000" algn="tl">
                    <a:srgbClr val="000000">
                      <a:alpha val="43137"/>
                    </a:srgbClr>
                  </a:outerShdw>
                </a:effectLst>
              </a:rPr>
              <a:t>3270/2015</a:t>
            </a:r>
            <a:r>
              <a:rPr lang="cs-CZ" sz="2500" dirty="0">
                <a:solidFill>
                  <a:srgbClr val="FFFF00"/>
                </a:solidFill>
                <a:effectLst>
                  <a:outerShdw blurRad="38100" dist="38100" dir="2700000" algn="tl">
                    <a:srgbClr val="000000">
                      <a:alpha val="43137"/>
                    </a:srgbClr>
                  </a:outerShdw>
                </a:effectLst>
              </a:rPr>
              <a:t> - Hrozba existence dvou odlišných správních rozhodnutí v téže věci není sama o sobě důvodem pro přiznání odkladného účinku kasační stížnosti</a:t>
            </a:r>
            <a:endParaRPr lang="cs-CZ" sz="2500" dirty="0" smtClean="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86513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36712"/>
          </a:xfrm>
        </p:spPr>
        <p:txBody>
          <a:bodyPr/>
          <a:lstStyle/>
          <a:p>
            <a:pPr algn="ctr"/>
            <a:r>
              <a:rPr lang="cs-CZ" dirty="0">
                <a:solidFill>
                  <a:srgbClr val="FFFF00"/>
                </a:solidFill>
                <a:effectLst>
                  <a:outerShdw blurRad="38100" dist="38100" dir="2700000" algn="tl">
                    <a:srgbClr val="000000">
                      <a:alpha val="43137"/>
                    </a:srgbClr>
                  </a:outerShdw>
                </a:effectLst>
              </a:rPr>
              <a:t>Přerušení řízení</a:t>
            </a:r>
            <a:endParaRPr lang="cs-CZ" dirty="0">
              <a:solidFill>
                <a:srgbClr val="FFFF00"/>
              </a:solidFill>
            </a:endParaRPr>
          </a:p>
        </p:txBody>
      </p:sp>
      <p:sp>
        <p:nvSpPr>
          <p:cNvPr id="3" name="Zástupný symbol pro obsah 2"/>
          <p:cNvSpPr>
            <a:spLocks noGrp="1"/>
          </p:cNvSpPr>
          <p:nvPr>
            <p:ph idx="1"/>
          </p:nvPr>
        </p:nvSpPr>
        <p:spPr>
          <a:xfrm>
            <a:off x="107504" y="836712"/>
            <a:ext cx="8928992" cy="6021288"/>
          </a:xfrm>
        </p:spPr>
        <p:txBody>
          <a:bodyPr>
            <a:normAutofit fontScale="92500" lnSpcReduction="20000"/>
          </a:bodyPr>
          <a:lstStyle/>
          <a:p>
            <a:r>
              <a:rPr lang="cs-CZ" dirty="0">
                <a:solidFill>
                  <a:srgbClr val="FFC000"/>
                </a:solidFill>
                <a:effectLst>
                  <a:outerShdw blurRad="38100" dist="38100" dir="2700000" algn="tl">
                    <a:srgbClr val="000000">
                      <a:alpha val="43137"/>
                    </a:srgbClr>
                  </a:outerShdw>
                </a:effectLst>
              </a:rPr>
              <a:t>Přerušení řízení (§ 85)</a:t>
            </a:r>
          </a:p>
          <a:p>
            <a:pPr lvl="1"/>
            <a:r>
              <a:rPr lang="cs-CZ" dirty="0" smtClean="0">
                <a:solidFill>
                  <a:srgbClr val="FFFF00"/>
                </a:solidFill>
                <a:effectLst>
                  <a:outerShdw blurRad="38100" dist="38100" dir="2700000" algn="tl">
                    <a:srgbClr val="000000">
                      <a:alpha val="43137"/>
                    </a:srgbClr>
                  </a:outerShdw>
                </a:effectLst>
              </a:rPr>
              <a:t>možnost</a:t>
            </a:r>
            <a:r>
              <a:rPr lang="cs-CZ" dirty="0" smtClean="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rPr>
              <a:t>přerušit řízení, jestliže</a:t>
            </a:r>
            <a:r>
              <a:rPr lang="cs-CZ" dirty="0">
                <a:solidFill>
                  <a:srgbClr val="FFFF00"/>
                </a:solidFill>
                <a:effectLst>
                  <a:outerShdw blurRad="38100" dist="38100" dir="2700000" algn="tl">
                    <a:srgbClr val="000000">
                      <a:alpha val="43137"/>
                    </a:srgbClr>
                  </a:outerShdw>
                </a:effectLst>
              </a:rPr>
              <a:t> obviněný není schopen chápat smysl řízení pro přechodnou duševní poruchu, </a:t>
            </a:r>
            <a:r>
              <a:rPr lang="cs-CZ" dirty="0">
                <a:effectLst>
                  <a:outerShdw blurRad="38100" dist="38100" dir="2700000" algn="tl">
                    <a:srgbClr val="000000">
                      <a:alpha val="43137"/>
                    </a:srgbClr>
                  </a:outerShdw>
                </a:effectLst>
              </a:rPr>
              <a:t>která</a:t>
            </a:r>
            <a:r>
              <a:rPr lang="cs-CZ" dirty="0">
                <a:solidFill>
                  <a:srgbClr val="FFFF00"/>
                </a:solidFill>
                <a:effectLst>
                  <a:outerShdw blurRad="38100" dist="38100" dir="2700000" algn="tl">
                    <a:srgbClr val="000000">
                      <a:alpha val="43137"/>
                    </a:srgbClr>
                  </a:outerShdw>
                </a:effectLst>
              </a:rPr>
              <a:t> nastala až po spáchání skutku</a:t>
            </a:r>
            <a:r>
              <a:rPr lang="cs-CZ" dirty="0">
                <a:effectLst>
                  <a:outerShdw blurRad="38100" dist="38100" dir="2700000" algn="tl">
                    <a:srgbClr val="000000">
                      <a:alpha val="43137"/>
                    </a:srgbClr>
                  </a:outerShdw>
                </a:effectLst>
              </a:rPr>
              <a:t>, který je předmětem řízení</a:t>
            </a:r>
          </a:p>
          <a:p>
            <a:pPr lvl="2"/>
            <a:r>
              <a:rPr lang="cs-CZ" dirty="0">
                <a:effectLst>
                  <a:outerShdw blurRad="38100" dist="38100" dir="2700000" algn="tl">
                    <a:srgbClr val="000000">
                      <a:alpha val="43137"/>
                    </a:srgbClr>
                  </a:outerShdw>
                </a:effectLst>
              </a:rPr>
              <a:t>alternativa k ustanovení opatrovníka podle § 32 odst. 2 písm. g) SŘ</a:t>
            </a:r>
          </a:p>
          <a:p>
            <a:pPr lvl="2"/>
            <a:r>
              <a:rPr lang="cs-CZ" dirty="0">
                <a:effectLst>
                  <a:outerShdw blurRad="38100" dist="38100" dir="2700000" algn="tl">
                    <a:srgbClr val="000000">
                      <a:alpha val="43137"/>
                    </a:srgbClr>
                  </a:outerShdw>
                </a:effectLst>
              </a:rPr>
              <a:t>vycházet z lékařského </a:t>
            </a:r>
            <a:r>
              <a:rPr lang="cs-CZ" dirty="0" smtClean="0">
                <a:effectLst>
                  <a:outerShdw blurRad="38100" dist="38100" dir="2700000" algn="tl">
                    <a:srgbClr val="000000">
                      <a:alpha val="43137"/>
                    </a:srgbClr>
                  </a:outerShdw>
                </a:effectLst>
              </a:rPr>
              <a:t>posudku (v SŘ je o výslovně)</a:t>
            </a:r>
            <a:endParaRPr lang="cs-CZ" dirty="0">
              <a:effectLst>
                <a:outerShdw blurRad="38100" dist="38100" dir="2700000" algn="tl">
                  <a:srgbClr val="000000">
                    <a:alpha val="43137"/>
                  </a:srgbClr>
                </a:outerShdw>
              </a:effectLst>
            </a:endParaRPr>
          </a:p>
          <a:p>
            <a:pPr lvl="1"/>
            <a:r>
              <a:rPr lang="cs-CZ" dirty="0">
                <a:solidFill>
                  <a:srgbClr val="FFFF00"/>
                </a:solidFill>
                <a:effectLst>
                  <a:outerShdw blurRad="38100" dist="38100" dir="2700000" algn="tl">
                    <a:srgbClr val="000000">
                      <a:alpha val="43137"/>
                    </a:srgbClr>
                  </a:outerShdw>
                </a:effectLst>
              </a:rPr>
              <a:t>možnost</a:t>
            </a:r>
            <a:r>
              <a:rPr lang="cs-CZ" dirty="0">
                <a:effectLst>
                  <a:outerShdw blurRad="38100" dist="38100" dir="2700000" algn="tl">
                    <a:srgbClr val="000000">
                      <a:alpha val="43137"/>
                    </a:srgbClr>
                  </a:outerShdw>
                </a:effectLst>
              </a:rPr>
              <a:t> přerušit řízení, pokud</a:t>
            </a:r>
            <a:r>
              <a:rPr lang="cs-CZ" dirty="0">
                <a:solidFill>
                  <a:srgbClr val="FFFF00"/>
                </a:solidFill>
                <a:effectLst>
                  <a:outerShdw blurRad="38100" dist="38100" dir="2700000" algn="tl">
                    <a:srgbClr val="000000">
                      <a:alpha val="43137"/>
                    </a:srgbClr>
                  </a:outerShdw>
                </a:effectLst>
              </a:rPr>
              <a:t> lze očekávat uložení trestu </a:t>
            </a:r>
            <a:r>
              <a:rPr lang="cs-CZ" dirty="0">
                <a:effectLst>
                  <a:outerShdw blurRad="38100" dist="38100" dir="2700000" algn="tl">
                    <a:srgbClr val="000000">
                      <a:alpha val="43137"/>
                    </a:srgbClr>
                  </a:outerShdw>
                </a:effectLst>
              </a:rPr>
              <a:t>obviněnému</a:t>
            </a:r>
            <a:r>
              <a:rPr lang="cs-CZ" dirty="0">
                <a:solidFill>
                  <a:srgbClr val="FFFF00"/>
                </a:solidFill>
                <a:effectLst>
                  <a:outerShdw blurRad="38100" dist="38100" dir="2700000" algn="tl">
                    <a:srgbClr val="000000">
                      <a:alpha val="43137"/>
                    </a:srgbClr>
                  </a:outerShdw>
                </a:effectLst>
              </a:rPr>
              <a:t> za jiný skutek v trestním řízení a správní trest</a:t>
            </a:r>
            <a:r>
              <a:rPr lang="cs-CZ" dirty="0">
                <a:effectLst>
                  <a:outerShdw blurRad="38100" dist="38100" dir="2700000" algn="tl">
                    <a:srgbClr val="000000">
                      <a:alpha val="43137"/>
                    </a:srgbClr>
                  </a:outerShdw>
                </a:effectLst>
              </a:rPr>
              <a:t>, který lze uložit, je</a:t>
            </a:r>
            <a:r>
              <a:rPr lang="cs-CZ" dirty="0">
                <a:solidFill>
                  <a:srgbClr val="FFFF00"/>
                </a:solidFill>
                <a:effectLst>
                  <a:outerShdw blurRad="38100" dist="38100" dir="2700000" algn="tl">
                    <a:srgbClr val="000000">
                      <a:alpha val="43137"/>
                    </a:srgbClr>
                  </a:outerShdw>
                </a:effectLst>
              </a:rPr>
              <a:t> bezvýznamný </a:t>
            </a:r>
            <a:r>
              <a:rPr lang="cs-CZ" dirty="0">
                <a:effectLst>
                  <a:outerShdw blurRad="38100" dist="38100" dir="2700000" algn="tl">
                    <a:srgbClr val="000000">
                      <a:alpha val="43137"/>
                    </a:srgbClr>
                  </a:outerShdw>
                </a:effectLst>
              </a:rPr>
              <a:t>vedle trestu, jehož uložení lze očekávat v trestním řízení</a:t>
            </a:r>
          </a:p>
          <a:p>
            <a:pPr lvl="2"/>
            <a:r>
              <a:rPr lang="cs-CZ" dirty="0">
                <a:effectLst>
                  <a:outerShdw blurRad="38100" dist="38100" dir="2700000" algn="tl">
                    <a:srgbClr val="000000">
                      <a:alpha val="43137"/>
                    </a:srgbClr>
                  </a:outerShdw>
                </a:effectLst>
              </a:rPr>
              <a:t>uložení správního trestu za přestupek v tomto případě z hlediska smyslu a účelu správního trestu </a:t>
            </a:r>
            <a:r>
              <a:rPr lang="cs-CZ" dirty="0" smtClean="0">
                <a:effectLst>
                  <a:outerShdw blurRad="38100" dist="38100" dir="2700000" algn="tl">
                    <a:srgbClr val="000000">
                      <a:alpha val="43137"/>
                    </a:srgbClr>
                  </a:outerShdw>
                </a:effectLst>
              </a:rPr>
              <a:t>neefektivní</a:t>
            </a:r>
          </a:p>
          <a:p>
            <a:pPr lvl="2"/>
            <a:r>
              <a:rPr lang="cs-CZ" dirty="0" smtClean="0">
                <a:effectLst>
                  <a:outerShdw blurRad="38100" dist="38100" dir="2700000" algn="tl">
                    <a:srgbClr val="000000">
                      <a:alpha val="43137"/>
                    </a:srgbClr>
                  </a:outerShdw>
                </a:effectLst>
              </a:rPr>
              <a:t>rovněž fakultativní důvod odložení věci podle § 76 odst. 5 písm. b) a zastavení řízení podle § 86 odst. 5</a:t>
            </a:r>
            <a:endParaRPr lang="cs-CZ" dirty="0">
              <a:effectLst>
                <a:outerShdw blurRad="38100" dist="38100" dir="2700000" algn="tl">
                  <a:srgbClr val="000000">
                    <a:alpha val="43137"/>
                  </a:srgbClr>
                </a:outerShdw>
              </a:effectLst>
            </a:endParaRPr>
          </a:p>
          <a:p>
            <a:pPr lvl="1"/>
            <a:r>
              <a:rPr lang="cs-CZ" dirty="0">
                <a:solidFill>
                  <a:srgbClr val="FFFF00"/>
                </a:solidFill>
                <a:effectLst>
                  <a:outerShdw blurRad="38100" dist="38100" dir="2700000" algn="tl">
                    <a:srgbClr val="000000">
                      <a:alpha val="43137"/>
                    </a:srgbClr>
                  </a:outerShdw>
                </a:effectLst>
              </a:rPr>
              <a:t>Přerušení řízení nepřerušuje běh promlčecí </a:t>
            </a:r>
            <a:r>
              <a:rPr lang="cs-CZ" dirty="0" smtClean="0">
                <a:solidFill>
                  <a:srgbClr val="FFFF00"/>
                </a:solidFill>
                <a:effectLst>
                  <a:outerShdw blurRad="38100" dist="38100" dir="2700000" algn="tl">
                    <a:srgbClr val="000000">
                      <a:alpha val="43137"/>
                    </a:srgbClr>
                  </a:outerShdw>
                </a:effectLst>
              </a:rPr>
              <a:t>doby</a:t>
            </a:r>
            <a:endParaRPr lang="cs-CZ" dirty="0"/>
          </a:p>
          <a:p>
            <a:pPr lvl="2"/>
            <a:r>
              <a:rPr lang="cs-CZ" dirty="0" smtClean="0">
                <a:solidFill>
                  <a:srgbClr val="FFFF00"/>
                </a:solidFill>
                <a:effectLst>
                  <a:outerShdw blurRad="38100" dist="38100" dir="2700000" algn="tl">
                    <a:srgbClr val="000000">
                      <a:alpha val="43137"/>
                    </a:srgbClr>
                  </a:outerShdw>
                </a:effectLst>
              </a:rPr>
              <a:t>do </a:t>
            </a:r>
            <a:r>
              <a:rPr lang="cs-CZ" dirty="0">
                <a:solidFill>
                  <a:srgbClr val="FFFF00"/>
                </a:solidFill>
                <a:effectLst>
                  <a:outerShdw blurRad="38100" dist="38100" dir="2700000" algn="tl">
                    <a:srgbClr val="000000">
                      <a:alpha val="43137"/>
                    </a:srgbClr>
                  </a:outerShdw>
                </a:effectLst>
              </a:rPr>
              <a:t>promlčecí doby se nezapočítává</a:t>
            </a:r>
            <a:r>
              <a:rPr lang="cs-CZ" dirty="0">
                <a:effectLst>
                  <a:outerShdw blurRad="38100" dist="38100" dir="2700000" algn="tl">
                    <a:srgbClr val="000000">
                      <a:alpha val="43137"/>
                    </a:srgbClr>
                  </a:outerShdw>
                </a:effectLst>
              </a:rPr>
              <a:t> doba, po kterou se o věci vedlo </a:t>
            </a:r>
            <a:r>
              <a:rPr lang="cs-CZ" dirty="0">
                <a:solidFill>
                  <a:srgbClr val="FFFF00"/>
                </a:solidFill>
                <a:effectLst>
                  <a:outerShdw blurRad="38100" dist="38100" dir="2700000" algn="tl">
                    <a:srgbClr val="000000">
                      <a:alpha val="43137"/>
                    </a:srgbClr>
                  </a:outerShdw>
                </a:effectLst>
              </a:rPr>
              <a:t>soudní řízení </a:t>
            </a:r>
            <a:r>
              <a:rPr lang="cs-CZ" dirty="0" smtClean="0">
                <a:solidFill>
                  <a:srgbClr val="FFFF00"/>
                </a:solidFill>
                <a:effectLst>
                  <a:outerShdw blurRad="38100" dist="38100" dir="2700000" algn="tl">
                    <a:srgbClr val="000000">
                      <a:alpha val="43137"/>
                    </a:srgbClr>
                  </a:outerShdw>
                </a:effectLst>
              </a:rPr>
              <a:t>správní</a:t>
            </a:r>
            <a:r>
              <a:rPr lang="cs-CZ" dirty="0" smtClean="0">
                <a:effectLst>
                  <a:outerShdw blurRad="38100" dist="38100" dir="2700000" algn="tl">
                    <a:srgbClr val="000000">
                      <a:alpha val="43137"/>
                    </a:srgbClr>
                  </a:outerShdw>
                </a:effectLst>
              </a:rPr>
              <a:t>, tzn. i řízení o kasační stížnosti - </a:t>
            </a:r>
            <a:r>
              <a:rPr lang="cs-CZ" dirty="0" smtClean="0">
                <a:solidFill>
                  <a:srgbClr val="FFFF00"/>
                </a:solidFill>
                <a:effectLst>
                  <a:outerShdw blurRad="38100" dist="38100" dir="2700000" algn="tl">
                    <a:srgbClr val="000000">
                      <a:alpha val="43137"/>
                    </a:srgbClr>
                  </a:outerShdw>
                </a:effectLst>
              </a:rPr>
              <a:t>§ 32 odst. 1 písm. c) ani doba přerušení řízení podle § 85 odst. 3 - § 32 odst. 1 písm. b)</a:t>
            </a:r>
            <a:endParaRPr lang="cs-CZ"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079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080120"/>
          </a:xfrm>
        </p:spPr>
        <p:txBody>
          <a:bodyPr/>
          <a:lstStyle/>
          <a:p>
            <a:pPr algn="ctr"/>
            <a:r>
              <a:rPr lang="cs-CZ" dirty="0">
                <a:solidFill>
                  <a:srgbClr val="FFFF00"/>
                </a:solidFill>
                <a:effectLst>
                  <a:outerShdw blurRad="38100" dist="38100" dir="2700000" algn="tl">
                    <a:srgbClr val="000000">
                      <a:alpha val="43137"/>
                    </a:srgbClr>
                  </a:outerShdw>
                </a:effectLst>
              </a:rPr>
              <a:t>Zastavení řízení</a:t>
            </a:r>
            <a:endParaRPr lang="cs-CZ" dirty="0">
              <a:solidFill>
                <a:srgbClr val="FFFF00"/>
              </a:solidFill>
            </a:endParaRPr>
          </a:p>
        </p:txBody>
      </p:sp>
      <p:sp>
        <p:nvSpPr>
          <p:cNvPr id="3" name="Zástupný symbol pro obsah 2"/>
          <p:cNvSpPr>
            <a:spLocks noGrp="1"/>
          </p:cNvSpPr>
          <p:nvPr>
            <p:ph idx="1"/>
          </p:nvPr>
        </p:nvSpPr>
        <p:spPr>
          <a:xfrm>
            <a:off x="107504" y="1268760"/>
            <a:ext cx="9001000" cy="5472608"/>
          </a:xfrm>
        </p:spPr>
        <p:txBody>
          <a:bodyPr>
            <a:normAutofit fontScale="92500" lnSpcReduction="20000"/>
          </a:bodyPr>
          <a:lstStyle/>
          <a:p>
            <a:r>
              <a:rPr lang="cs-CZ" dirty="0" smtClean="0">
                <a:solidFill>
                  <a:srgbClr val="FFC000"/>
                </a:solidFill>
                <a:effectLst>
                  <a:outerShdw blurRad="38100" dist="38100" dir="2700000" algn="tl">
                    <a:srgbClr val="000000">
                      <a:alpha val="43137"/>
                    </a:srgbClr>
                  </a:outerShdw>
                </a:effectLst>
              </a:rPr>
              <a:t>Zastavení řízení (§ 86)</a:t>
            </a:r>
          </a:p>
          <a:p>
            <a:pPr lvl="1"/>
            <a:r>
              <a:rPr lang="cs-CZ" dirty="0" smtClean="0">
                <a:effectLst>
                  <a:outerShdw blurRad="38100" dist="38100" dir="2700000" algn="tl">
                    <a:srgbClr val="000000">
                      <a:alpha val="43137"/>
                    </a:srgbClr>
                  </a:outerShdw>
                </a:effectLst>
              </a:rPr>
              <a:t>Speciální úprava k § 66 odst. 2 SŘ</a:t>
            </a:r>
          </a:p>
          <a:p>
            <a:pPr lvl="1"/>
            <a:r>
              <a:rPr lang="cs-CZ" dirty="0" smtClean="0">
                <a:solidFill>
                  <a:srgbClr val="FFFF00"/>
                </a:solidFill>
                <a:effectLst>
                  <a:outerShdw blurRad="38100" dist="38100" dir="2700000" algn="tl">
                    <a:srgbClr val="000000">
                      <a:alpha val="43137"/>
                    </a:srgbClr>
                  </a:outerShdw>
                </a:effectLst>
              </a:rPr>
              <a:t>Důvody vyžadující (částečné) věcné posouzení</a:t>
            </a:r>
          </a:p>
          <a:p>
            <a:pPr lvl="2"/>
            <a:r>
              <a:rPr lang="cs-CZ" dirty="0" smtClean="0">
                <a:effectLst>
                  <a:outerShdw blurRad="38100" dist="38100" dir="2700000" algn="tl">
                    <a:srgbClr val="000000">
                      <a:alpha val="43137"/>
                    </a:srgbClr>
                  </a:outerShdw>
                </a:effectLst>
              </a:rPr>
              <a:t>Svou povahou jde </a:t>
            </a:r>
            <a:r>
              <a:rPr lang="cs-CZ" dirty="0" smtClean="0">
                <a:solidFill>
                  <a:srgbClr val="FFFF00"/>
                </a:solidFill>
                <a:effectLst>
                  <a:outerShdw blurRad="38100" dist="38100" dir="2700000" algn="tl">
                    <a:srgbClr val="000000">
                      <a:alpha val="43137"/>
                    </a:srgbClr>
                  </a:outerShdw>
                </a:effectLst>
              </a:rPr>
              <a:t>o rozhodnutí ve věci a překážku věci rozhodnuté </a:t>
            </a:r>
            <a:r>
              <a:rPr lang="cs-CZ" dirty="0" smtClean="0">
                <a:effectLst>
                  <a:outerShdw blurRad="38100" dist="38100" dir="2700000" algn="tl">
                    <a:srgbClr val="000000">
                      <a:alpha val="43137"/>
                    </a:srgbClr>
                  </a:outerShdw>
                </a:effectLst>
              </a:rPr>
              <a:t>podle </a:t>
            </a:r>
            <a:r>
              <a:rPr lang="cs-CZ" dirty="0" smtClean="0">
                <a:solidFill>
                  <a:srgbClr val="FFFF00"/>
                </a:solidFill>
                <a:effectLst>
                  <a:outerShdw blurRad="38100" dist="38100" dir="2700000" algn="tl">
                    <a:srgbClr val="000000">
                      <a:alpha val="43137"/>
                    </a:srgbClr>
                  </a:outerShdw>
                </a:effectLst>
              </a:rPr>
              <a:t>§ 77 odst. 2 </a:t>
            </a:r>
            <a:r>
              <a:rPr lang="cs-CZ" dirty="0" smtClean="0">
                <a:effectLst>
                  <a:outerShdw blurRad="38100" dist="38100" dir="2700000" algn="tl">
                    <a:srgbClr val="000000">
                      <a:alpha val="43137"/>
                    </a:srgbClr>
                  </a:outerShdw>
                </a:effectLst>
              </a:rPr>
              <a:t>– § 86 odst. 1 písm. a) až c)</a:t>
            </a:r>
          </a:p>
          <a:p>
            <a:pPr lvl="2"/>
            <a:r>
              <a:rPr lang="cs-CZ" dirty="0">
                <a:effectLst>
                  <a:outerShdw blurRad="38100" dist="38100" dir="2700000" algn="tl">
                    <a:srgbClr val="000000">
                      <a:alpha val="43137"/>
                    </a:srgbClr>
                  </a:outerShdw>
                </a:effectLst>
              </a:rPr>
              <a:t>Oznamované usnesení s možností odvolání</a:t>
            </a:r>
          </a:p>
          <a:p>
            <a:pPr lvl="1"/>
            <a:r>
              <a:rPr lang="cs-CZ" dirty="0" smtClean="0">
                <a:solidFill>
                  <a:srgbClr val="FFFF00"/>
                </a:solidFill>
                <a:effectLst>
                  <a:outerShdw blurRad="38100" dist="38100" dir="2700000" algn="tl">
                    <a:srgbClr val="000000">
                      <a:alpha val="43137"/>
                    </a:srgbClr>
                  </a:outerShdw>
                </a:effectLst>
              </a:rPr>
              <a:t>Důvody čistě procesní (§ 86 odst. 2)</a:t>
            </a:r>
          </a:p>
          <a:p>
            <a:pPr lvl="2"/>
            <a:r>
              <a:rPr lang="cs-CZ" dirty="0" smtClean="0">
                <a:effectLst>
                  <a:outerShdw blurRad="38100" dist="38100" dir="2700000" algn="tl">
                    <a:srgbClr val="000000">
                      <a:alpha val="43137"/>
                    </a:srgbClr>
                  </a:outerShdw>
                </a:effectLst>
              </a:rPr>
              <a:t>Usnesení se pouze poznamená do spisu</a:t>
            </a:r>
          </a:p>
          <a:p>
            <a:pPr lvl="1"/>
            <a:r>
              <a:rPr lang="cs-CZ" dirty="0" smtClean="0">
                <a:solidFill>
                  <a:srgbClr val="FFFF00"/>
                </a:solidFill>
                <a:effectLst>
                  <a:outerShdw blurRad="38100" dist="38100" dir="2700000" algn="tl">
                    <a:srgbClr val="000000">
                      <a:alpha val="43137"/>
                    </a:srgbClr>
                  </a:outerShdw>
                </a:effectLst>
              </a:rPr>
              <a:t>Ztráta výsad a imunit</a:t>
            </a:r>
            <a:r>
              <a:rPr lang="cs-CZ" dirty="0" smtClean="0">
                <a:effectLst>
                  <a:outerShdw blurRad="38100" dist="38100" dir="2700000" algn="tl">
                    <a:srgbClr val="000000">
                      <a:alpha val="43137"/>
                    </a:srgbClr>
                  </a:outerShdw>
                </a:effectLst>
              </a:rPr>
              <a:t> jako </a:t>
            </a:r>
            <a:r>
              <a:rPr lang="cs-CZ" dirty="0" smtClean="0">
                <a:solidFill>
                  <a:srgbClr val="FFFF00"/>
                </a:solidFill>
                <a:effectLst>
                  <a:outerShdw blurRad="38100" dist="38100" dir="2700000" algn="tl">
                    <a:srgbClr val="000000">
                      <a:alpha val="43137"/>
                    </a:srgbClr>
                  </a:outerShdw>
                </a:effectLst>
              </a:rPr>
              <a:t>důvod pro zahájení řízení</a:t>
            </a:r>
            <a:r>
              <a:rPr lang="cs-CZ" dirty="0" smtClean="0">
                <a:effectLst>
                  <a:outerShdw blurRad="38100" dist="38100" dir="2700000" algn="tl">
                    <a:srgbClr val="000000">
                      <a:alpha val="43137"/>
                    </a:srgbClr>
                  </a:outerShdw>
                </a:effectLst>
              </a:rPr>
              <a:t> – odst. 3</a:t>
            </a:r>
          </a:p>
          <a:p>
            <a:pPr lvl="1"/>
            <a:r>
              <a:rPr lang="cs-CZ" dirty="0" smtClean="0">
                <a:solidFill>
                  <a:srgbClr val="FFFF00"/>
                </a:solidFill>
                <a:effectLst>
                  <a:outerShdw blurRad="38100" dist="38100" dir="2700000" algn="tl">
                    <a:srgbClr val="000000">
                      <a:alpha val="43137"/>
                    </a:srgbClr>
                  </a:outerShdw>
                </a:effectLst>
              </a:rPr>
              <a:t>Trestní řízení jako důvod zastavení řízení</a:t>
            </a:r>
            <a:r>
              <a:rPr lang="cs-CZ" dirty="0" smtClean="0">
                <a:effectLst>
                  <a:outerShdw blurRad="38100" dist="38100" dir="2700000" algn="tl">
                    <a:srgbClr val="000000">
                      <a:alpha val="43137"/>
                    </a:srgbClr>
                  </a:outerShdw>
                </a:effectLst>
              </a:rPr>
              <a:t> – odst. 4</a:t>
            </a:r>
          </a:p>
          <a:p>
            <a:pPr lvl="2"/>
            <a:r>
              <a:rPr lang="cs-CZ" dirty="0" smtClean="0">
                <a:solidFill>
                  <a:srgbClr val="FFFF00"/>
                </a:solidFill>
                <a:effectLst>
                  <a:outerShdw blurRad="38100" dist="38100" dir="2700000" algn="tl">
                    <a:srgbClr val="000000">
                      <a:alpha val="43137"/>
                    </a:srgbClr>
                  </a:outerShdw>
                </a:effectLst>
              </a:rPr>
              <a:t>Možnost znovu zahájit řízení o přestupku po ukončení trestního řízení</a:t>
            </a:r>
            <a:r>
              <a:rPr lang="cs-CZ" dirty="0" smtClean="0">
                <a:effectLst>
                  <a:outerShdw blurRad="38100" dist="38100" dir="2700000" algn="tl">
                    <a:srgbClr val="000000">
                      <a:alpha val="43137"/>
                    </a:srgbClr>
                  </a:outerShdw>
                </a:effectLst>
              </a:rPr>
              <a:t>, pokud nejde o překážku věci rozhodnuté podle § 77 odst. 2</a:t>
            </a:r>
          </a:p>
          <a:p>
            <a:pPr lvl="1"/>
            <a:r>
              <a:rPr lang="cs-CZ" dirty="0" smtClean="0">
                <a:solidFill>
                  <a:srgbClr val="FFFF00"/>
                </a:solidFill>
                <a:effectLst>
                  <a:outerShdw blurRad="38100" dist="38100" dir="2700000" algn="tl">
                    <a:srgbClr val="000000">
                      <a:alpha val="43137"/>
                    </a:srgbClr>
                  </a:outerShdw>
                </a:effectLst>
              </a:rPr>
              <a:t>Trest za jiný skutek v trestním řízení</a:t>
            </a:r>
            <a:r>
              <a:rPr lang="cs-CZ" dirty="0" smtClean="0">
                <a:effectLst>
                  <a:outerShdw blurRad="38100" dist="38100" dir="2700000" algn="tl">
                    <a:srgbClr val="000000">
                      <a:alpha val="43137"/>
                    </a:srgbClr>
                  </a:outerShdw>
                </a:effectLst>
              </a:rPr>
              <a:t> jako </a:t>
            </a:r>
            <a:r>
              <a:rPr lang="cs-CZ" dirty="0" smtClean="0">
                <a:solidFill>
                  <a:srgbClr val="FFFF00"/>
                </a:solidFill>
                <a:effectLst>
                  <a:outerShdw blurRad="38100" dist="38100" dir="2700000" algn="tl">
                    <a:srgbClr val="000000">
                      <a:alpha val="43137"/>
                    </a:srgbClr>
                  </a:outerShdw>
                </a:effectLst>
              </a:rPr>
              <a:t>fakultativní</a:t>
            </a:r>
            <a:r>
              <a:rPr lang="cs-CZ" dirty="0" smtClean="0">
                <a:effectLst>
                  <a:outerShdw blurRad="38100" dist="38100" dir="2700000" algn="tl">
                    <a:srgbClr val="000000">
                      <a:alpha val="43137"/>
                    </a:srgbClr>
                  </a:outerShdw>
                </a:effectLst>
              </a:rPr>
              <a:t> důvod zastavení – odst. 5</a:t>
            </a:r>
          </a:p>
          <a:p>
            <a:pPr lvl="1"/>
            <a:r>
              <a:rPr lang="cs-CZ" dirty="0">
                <a:effectLst>
                  <a:outerShdw blurRad="38100" dist="38100" dir="2700000" algn="tl">
                    <a:srgbClr val="000000">
                      <a:alpha val="43137"/>
                    </a:srgbClr>
                  </a:outerShdw>
                </a:effectLst>
              </a:rPr>
              <a:t>Oznámení OSPOD a </a:t>
            </a:r>
            <a:r>
              <a:rPr lang="cs-CZ" dirty="0" err="1">
                <a:effectLst>
                  <a:outerShdw blurRad="38100" dist="38100" dir="2700000" algn="tl">
                    <a:srgbClr val="000000">
                      <a:alpha val="43137"/>
                    </a:srgbClr>
                  </a:outerShdw>
                </a:effectLst>
              </a:rPr>
              <a:t>zák.zástupci</a:t>
            </a:r>
            <a:r>
              <a:rPr lang="cs-CZ" dirty="0">
                <a:effectLst>
                  <a:outerShdw blurRad="38100" dist="38100" dir="2700000" algn="tl">
                    <a:srgbClr val="000000">
                      <a:alpha val="43137"/>
                    </a:srgbClr>
                  </a:outerShdw>
                </a:effectLst>
              </a:rPr>
              <a:t> nebo opatrovníkovi </a:t>
            </a:r>
            <a:r>
              <a:rPr lang="cs-CZ" dirty="0" smtClean="0">
                <a:effectLst>
                  <a:outerShdw blurRad="38100" dist="38100" dir="2700000" algn="tl">
                    <a:srgbClr val="000000">
                      <a:alpha val="43137"/>
                    </a:srgbClr>
                  </a:outerShdw>
                </a:effectLst>
              </a:rPr>
              <a:t>(zastavení řízení pro věk </a:t>
            </a:r>
            <a:r>
              <a:rPr lang="cs-CZ" dirty="0">
                <a:effectLst>
                  <a:outerShdw blurRad="38100" dist="38100" dir="2700000" algn="tl">
                    <a:srgbClr val="000000">
                      <a:alpha val="43137"/>
                    </a:srgbClr>
                  </a:outerShdw>
                </a:effectLst>
              </a:rPr>
              <a:t>podezřelého</a:t>
            </a:r>
            <a:r>
              <a:rPr lang="cs-CZ" dirty="0" smtClean="0">
                <a:effectLst>
                  <a:outerShdw blurRad="38100" dist="38100" dir="2700000" algn="tl">
                    <a:srgbClr val="000000">
                      <a:alpha val="43137"/>
                    </a:srgbClr>
                  </a:outerShdw>
                </a:effectLst>
              </a:rPr>
              <a:t>) – odst. 6</a:t>
            </a:r>
            <a:endParaRPr lang="cs-CZ"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69596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4624"/>
            <a:ext cx="8229600" cy="1008112"/>
          </a:xfrm>
        </p:spPr>
        <p:txBody>
          <a:bodyPr/>
          <a:lstStyle/>
          <a:p>
            <a:pPr algn="ctr"/>
            <a:r>
              <a:rPr lang="cs-CZ" dirty="0">
                <a:solidFill>
                  <a:srgbClr val="FFFF00"/>
                </a:solidFill>
                <a:effectLst>
                  <a:outerShdw blurRad="38100" dist="38100" dir="2700000" algn="tl">
                    <a:srgbClr val="000000">
                      <a:alpha val="43137"/>
                    </a:srgbClr>
                  </a:outerShdw>
                </a:effectLst>
              </a:rPr>
              <a:t>Narovnání</a:t>
            </a:r>
            <a:endParaRPr lang="cs-CZ" dirty="0">
              <a:solidFill>
                <a:srgbClr val="FFFF00"/>
              </a:solidFill>
            </a:endParaRPr>
          </a:p>
        </p:txBody>
      </p:sp>
      <p:sp>
        <p:nvSpPr>
          <p:cNvPr id="3" name="Zástupný symbol pro obsah 2"/>
          <p:cNvSpPr>
            <a:spLocks noGrp="1"/>
          </p:cNvSpPr>
          <p:nvPr>
            <p:ph idx="1"/>
          </p:nvPr>
        </p:nvSpPr>
        <p:spPr>
          <a:xfrm>
            <a:off x="0" y="1124744"/>
            <a:ext cx="9036496" cy="5733256"/>
          </a:xfrm>
        </p:spPr>
        <p:txBody>
          <a:bodyPr>
            <a:normAutofit fontScale="92500" lnSpcReduction="20000"/>
          </a:bodyPr>
          <a:lstStyle/>
          <a:p>
            <a:r>
              <a:rPr lang="cs-CZ" dirty="0" smtClean="0">
                <a:solidFill>
                  <a:srgbClr val="FFC000"/>
                </a:solidFill>
                <a:effectLst>
                  <a:outerShdw blurRad="38100" dist="38100" dir="2700000" algn="tl">
                    <a:srgbClr val="000000">
                      <a:alpha val="43137"/>
                    </a:srgbClr>
                  </a:outerShdw>
                </a:effectLst>
              </a:rPr>
              <a:t>Narovnání (§ 87)</a:t>
            </a:r>
          </a:p>
          <a:p>
            <a:pPr lvl="1"/>
            <a:r>
              <a:rPr lang="cs-CZ" dirty="0" smtClean="0">
                <a:effectLst>
                  <a:outerShdw blurRad="38100" dist="38100" dir="2700000" algn="tl">
                    <a:srgbClr val="000000">
                      <a:alpha val="43137"/>
                    </a:srgbClr>
                  </a:outerShdw>
                </a:effectLst>
              </a:rPr>
              <a:t>doplnění institutu zastavení </a:t>
            </a:r>
            <a:r>
              <a:rPr lang="cs-CZ" dirty="0">
                <a:effectLst>
                  <a:outerShdw blurRad="38100" dist="38100" dir="2700000" algn="tl">
                    <a:srgbClr val="000000">
                      <a:alpha val="43137"/>
                    </a:srgbClr>
                  </a:outerShdw>
                </a:effectLst>
              </a:rPr>
              <a:t>řízení </a:t>
            </a:r>
            <a:endParaRPr lang="cs-CZ" dirty="0" smtClean="0">
              <a:effectLst>
                <a:outerShdw blurRad="38100" dist="38100" dir="2700000" algn="tl">
                  <a:srgbClr val="000000">
                    <a:alpha val="43137"/>
                  </a:srgbClr>
                </a:outerShdw>
              </a:effectLst>
            </a:endParaRPr>
          </a:p>
          <a:p>
            <a:pPr lvl="1"/>
            <a:r>
              <a:rPr lang="cs-CZ" dirty="0" smtClean="0">
                <a:effectLst>
                  <a:outerShdw blurRad="38100" dist="38100" dir="2700000" algn="tl">
                    <a:srgbClr val="000000">
                      <a:alpha val="43137"/>
                    </a:srgbClr>
                  </a:outerShdw>
                </a:effectLst>
              </a:rPr>
              <a:t>tzv</a:t>
            </a:r>
            <a:r>
              <a:rPr lang="cs-CZ" dirty="0">
                <a:effectLst>
                  <a:outerShdw blurRad="38100" dist="38100" dir="2700000" algn="tl">
                    <a:srgbClr val="000000">
                      <a:alpha val="43137"/>
                    </a:srgbClr>
                  </a:outerShdw>
                </a:effectLst>
              </a:rPr>
              <a:t>. </a:t>
            </a:r>
            <a:r>
              <a:rPr lang="cs-CZ" dirty="0" smtClean="0">
                <a:effectLst>
                  <a:outerShdw blurRad="38100" dist="38100" dir="2700000" algn="tl">
                    <a:srgbClr val="000000">
                      <a:alpha val="43137"/>
                    </a:srgbClr>
                  </a:outerShdw>
                </a:effectLst>
              </a:rPr>
              <a:t>odklon - způsob </a:t>
            </a:r>
            <a:r>
              <a:rPr lang="cs-CZ" dirty="0">
                <a:effectLst>
                  <a:outerShdw blurRad="38100" dist="38100" dir="2700000" algn="tl">
                    <a:srgbClr val="000000">
                      <a:alpha val="43137"/>
                    </a:srgbClr>
                  </a:outerShdw>
                </a:effectLst>
              </a:rPr>
              <a:t>vyřešení projednávaného přestupku bez vyslovení </a:t>
            </a:r>
            <a:r>
              <a:rPr lang="cs-CZ" dirty="0" smtClean="0">
                <a:effectLst>
                  <a:outerShdw blurRad="38100" dist="38100" dir="2700000" algn="tl">
                    <a:srgbClr val="000000">
                      <a:alpha val="43137"/>
                    </a:srgbClr>
                  </a:outerShdw>
                </a:effectLst>
              </a:rPr>
              <a:t>viny a souvisejících negativních důsledků (zápis do evidence)</a:t>
            </a:r>
          </a:p>
          <a:p>
            <a:pPr lvl="1"/>
            <a:r>
              <a:rPr lang="cs-CZ" dirty="0" smtClean="0">
                <a:solidFill>
                  <a:srgbClr val="FFFF00"/>
                </a:solidFill>
                <a:effectLst>
                  <a:outerShdw blurRad="38100" dist="38100" dir="2700000" algn="tl">
                    <a:srgbClr val="000000">
                      <a:alpha val="43137"/>
                    </a:srgbClr>
                  </a:outerShdw>
                </a:effectLst>
              </a:rPr>
              <a:t>Dohoda mezi obviněným a poškozeným</a:t>
            </a:r>
            <a:r>
              <a:rPr lang="cs-CZ" dirty="0" smtClean="0">
                <a:effectLst>
                  <a:outerShdw blurRad="38100" dist="38100" dir="2700000" algn="tl">
                    <a:srgbClr val="000000">
                      <a:alpha val="43137"/>
                    </a:srgbClr>
                  </a:outerShdw>
                </a:effectLst>
              </a:rPr>
              <a:t> (§ 69 a 70) schválená rozhodnutím správního orgánu – povaha dohody (</a:t>
            </a:r>
            <a:r>
              <a:rPr lang="cs-CZ" dirty="0" err="1" smtClean="0">
                <a:effectLst>
                  <a:outerShdw blurRad="38100" dist="38100" dir="2700000" algn="tl">
                    <a:srgbClr val="000000">
                      <a:alpha val="43137"/>
                    </a:srgbClr>
                  </a:outerShdw>
                </a:effectLst>
              </a:rPr>
              <a:t>soukr</a:t>
            </a:r>
            <a:r>
              <a:rPr lang="cs-CZ" dirty="0" smtClean="0">
                <a:effectLst>
                  <a:outerShdw blurRad="38100" dist="38100" dir="2700000" algn="tl">
                    <a:srgbClr val="000000">
                      <a:alpha val="43137"/>
                    </a:srgbClr>
                  </a:outerShdw>
                </a:effectLst>
              </a:rPr>
              <a:t>.)</a:t>
            </a:r>
          </a:p>
          <a:p>
            <a:pPr lvl="1"/>
            <a:r>
              <a:rPr lang="cs-CZ" dirty="0" smtClean="0">
                <a:effectLst>
                  <a:outerShdw blurRad="38100" dist="38100" dir="2700000" algn="tl">
                    <a:srgbClr val="000000">
                      <a:alpha val="43137"/>
                    </a:srgbClr>
                  </a:outerShdw>
                </a:effectLst>
              </a:rPr>
              <a:t>Veřejný zájem, povaha a závažnost přestupku, osoba obviněného a jeho osobní poměry</a:t>
            </a:r>
          </a:p>
          <a:p>
            <a:pPr lvl="1"/>
            <a:r>
              <a:rPr lang="cs-CZ" dirty="0" smtClean="0">
                <a:solidFill>
                  <a:srgbClr val="FFFF00"/>
                </a:solidFill>
                <a:effectLst>
                  <a:outerShdw blurRad="38100" dist="38100" dir="2700000" algn="tl">
                    <a:srgbClr val="000000">
                      <a:alpha val="43137"/>
                    </a:srgbClr>
                  </a:outerShdw>
                </a:effectLst>
              </a:rPr>
              <a:t>„Přiznání“ obviněného</a:t>
            </a:r>
            <a:r>
              <a:rPr lang="cs-CZ" dirty="0" smtClean="0">
                <a:effectLst>
                  <a:outerShdw blurRad="38100" dist="38100" dir="2700000" algn="tl">
                    <a:srgbClr val="000000">
                      <a:alpha val="43137"/>
                    </a:srgbClr>
                  </a:outerShdw>
                </a:effectLst>
              </a:rPr>
              <a:t>, nejsou-li důvodné pochybnosti</a:t>
            </a:r>
          </a:p>
          <a:p>
            <a:pPr lvl="1"/>
            <a:r>
              <a:rPr lang="cs-CZ" dirty="0" smtClean="0">
                <a:solidFill>
                  <a:srgbClr val="FFFF00"/>
                </a:solidFill>
                <a:effectLst>
                  <a:outerShdw blurRad="38100" dist="38100" dir="2700000" algn="tl">
                    <a:srgbClr val="000000">
                      <a:alpha val="43137"/>
                    </a:srgbClr>
                  </a:outerShdw>
                </a:effectLst>
              </a:rPr>
              <a:t>Úhrada majetkové újmy nebo vydání bezdůvodného obohacení</a:t>
            </a:r>
          </a:p>
          <a:p>
            <a:pPr lvl="1"/>
            <a:r>
              <a:rPr lang="cs-CZ" dirty="0">
                <a:solidFill>
                  <a:srgbClr val="FFFF00"/>
                </a:solidFill>
                <a:effectLst>
                  <a:outerShdw blurRad="38100" dist="38100" dir="2700000" algn="tl">
                    <a:srgbClr val="000000">
                      <a:alpha val="43137"/>
                    </a:srgbClr>
                  </a:outerShdw>
                </a:effectLst>
              </a:rPr>
              <a:t>Částka k veřejně prospěšným </a:t>
            </a:r>
            <a:r>
              <a:rPr lang="cs-CZ" dirty="0" smtClean="0">
                <a:solidFill>
                  <a:srgbClr val="FFFF00"/>
                </a:solidFill>
                <a:effectLst>
                  <a:outerShdw blurRad="38100" dist="38100" dir="2700000" algn="tl">
                    <a:srgbClr val="000000">
                      <a:alpha val="43137"/>
                    </a:srgbClr>
                  </a:outerShdw>
                </a:effectLst>
              </a:rPr>
              <a:t>účelům na účet </a:t>
            </a:r>
            <a:r>
              <a:rPr lang="cs-CZ" dirty="0" err="1" smtClean="0">
                <a:solidFill>
                  <a:srgbClr val="FFFF00"/>
                </a:solidFill>
                <a:effectLst>
                  <a:outerShdw blurRad="38100" dist="38100" dir="2700000" algn="tl">
                    <a:srgbClr val="000000">
                      <a:alpha val="43137"/>
                    </a:srgbClr>
                  </a:outerShdw>
                </a:effectLst>
              </a:rPr>
              <a:t>spr.orgánu</a:t>
            </a:r>
            <a:endParaRPr lang="cs-CZ" dirty="0">
              <a:solidFill>
                <a:srgbClr val="FFFF00"/>
              </a:solidFill>
              <a:effectLst>
                <a:outerShdw blurRad="38100" dist="38100" dir="2700000" algn="tl">
                  <a:srgbClr val="000000">
                    <a:alpha val="43137"/>
                  </a:srgbClr>
                </a:outerShdw>
              </a:effectLst>
            </a:endParaRPr>
          </a:p>
          <a:p>
            <a:pPr lvl="2"/>
            <a:r>
              <a:rPr lang="cs-CZ" dirty="0">
                <a:effectLst>
                  <a:outerShdw blurRad="38100" dist="38100" dir="2700000" algn="tl">
                    <a:srgbClr val="000000">
                      <a:alpha val="43137"/>
                    </a:srgbClr>
                  </a:outerShdw>
                </a:effectLst>
              </a:rPr>
              <a:t>Určení příjemce (pouze zákonem stanovené subjekty),výše částky a lhůty k uhrazení </a:t>
            </a:r>
            <a:endParaRPr lang="cs-CZ" dirty="0" smtClean="0">
              <a:effectLst>
                <a:outerShdw blurRad="38100" dist="38100" dir="2700000" algn="tl">
                  <a:srgbClr val="000000">
                    <a:alpha val="43137"/>
                  </a:srgbClr>
                </a:outerShdw>
              </a:effectLst>
            </a:endParaRPr>
          </a:p>
          <a:p>
            <a:pPr lvl="2"/>
            <a:r>
              <a:rPr lang="cs-CZ" dirty="0" smtClean="0">
                <a:effectLst>
                  <a:outerShdw blurRad="38100" dist="38100" dir="2700000" algn="tl">
                    <a:srgbClr val="000000">
                      <a:alpha val="43137"/>
                    </a:srgbClr>
                  </a:outerShdw>
                </a:effectLst>
              </a:rPr>
              <a:t>povaha </a:t>
            </a:r>
            <a:r>
              <a:rPr lang="cs-CZ" dirty="0">
                <a:effectLst>
                  <a:outerShdw blurRad="38100" dist="38100" dir="2700000" algn="tl">
                    <a:srgbClr val="000000">
                      <a:alpha val="43137"/>
                    </a:srgbClr>
                  </a:outerShdw>
                </a:effectLst>
              </a:rPr>
              <a:t>úkonu správního orgánu podle § 87 odst. 2 (jak určí příjemce, částku a lhůtu) a jeho vztah k rozhodnutí podle § 87 odst. 1</a:t>
            </a:r>
          </a:p>
          <a:p>
            <a:pPr lvl="1"/>
            <a:endParaRPr lang="cs-CZ" dirty="0" smtClean="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8637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36712"/>
          </a:xfrm>
        </p:spPr>
        <p:txBody>
          <a:bodyPr/>
          <a:lstStyle/>
          <a:p>
            <a:pPr algn="ctr"/>
            <a:r>
              <a:rPr lang="cs-CZ" dirty="0">
                <a:solidFill>
                  <a:srgbClr val="FFFF00"/>
                </a:solidFill>
                <a:effectLst>
                  <a:outerShdw blurRad="38100" dist="38100" dir="2700000" algn="tl">
                    <a:srgbClr val="000000">
                      <a:alpha val="43137"/>
                    </a:srgbClr>
                  </a:outerShdw>
                </a:effectLst>
              </a:rPr>
              <a:t>Narovnání</a:t>
            </a:r>
            <a:endParaRPr lang="cs-CZ" dirty="0">
              <a:solidFill>
                <a:srgbClr val="FFFF00"/>
              </a:solidFill>
            </a:endParaRPr>
          </a:p>
        </p:txBody>
      </p:sp>
      <p:sp>
        <p:nvSpPr>
          <p:cNvPr id="3" name="Zástupný symbol pro obsah 2"/>
          <p:cNvSpPr>
            <a:spLocks noGrp="1"/>
          </p:cNvSpPr>
          <p:nvPr>
            <p:ph idx="1"/>
          </p:nvPr>
        </p:nvSpPr>
        <p:spPr>
          <a:xfrm>
            <a:off x="0" y="764704"/>
            <a:ext cx="9144000" cy="6093296"/>
          </a:xfrm>
        </p:spPr>
        <p:txBody>
          <a:bodyPr>
            <a:normAutofit fontScale="92500" lnSpcReduction="10000"/>
          </a:bodyPr>
          <a:lstStyle/>
          <a:p>
            <a:r>
              <a:rPr lang="cs-CZ" dirty="0" smtClean="0">
                <a:solidFill>
                  <a:srgbClr val="FFC000"/>
                </a:solidFill>
                <a:effectLst>
                  <a:outerShdw blurRad="38100" dist="38100" dir="2700000" algn="tl">
                    <a:srgbClr val="000000">
                      <a:alpha val="43137"/>
                    </a:srgbClr>
                  </a:outerShdw>
                </a:effectLst>
              </a:rPr>
              <a:t>Narovnání (§ 87)</a:t>
            </a:r>
            <a:endParaRPr lang="cs-CZ" dirty="0">
              <a:solidFill>
                <a:srgbClr val="FFC000"/>
              </a:solidFill>
              <a:effectLst>
                <a:outerShdw blurRad="38100" dist="38100" dir="2700000" algn="tl">
                  <a:srgbClr val="000000">
                    <a:alpha val="43137"/>
                  </a:srgbClr>
                </a:outerShdw>
              </a:effectLst>
            </a:endParaRPr>
          </a:p>
          <a:p>
            <a:pPr lvl="1"/>
            <a:r>
              <a:rPr lang="cs-CZ" dirty="0" smtClean="0">
                <a:solidFill>
                  <a:srgbClr val="FFFF00"/>
                </a:solidFill>
                <a:effectLst>
                  <a:outerShdw blurRad="38100" dist="38100" dir="2700000" algn="tl">
                    <a:srgbClr val="000000">
                      <a:alpha val="43137"/>
                    </a:srgbClr>
                  </a:outerShdw>
                </a:effectLst>
              </a:rPr>
              <a:t>Schválení </a:t>
            </a:r>
            <a:r>
              <a:rPr lang="cs-CZ" dirty="0">
                <a:solidFill>
                  <a:srgbClr val="FFFF00"/>
                </a:solidFill>
                <a:effectLst>
                  <a:outerShdw blurRad="38100" dist="38100" dir="2700000" algn="tl">
                    <a:srgbClr val="000000">
                      <a:alpha val="43137"/>
                    </a:srgbClr>
                  </a:outerShdw>
                </a:effectLst>
              </a:rPr>
              <a:t>dohody</a:t>
            </a:r>
          </a:p>
          <a:p>
            <a:pPr lvl="2"/>
            <a:r>
              <a:rPr lang="cs-CZ" dirty="0">
                <a:effectLst>
                  <a:outerShdw blurRad="38100" dist="38100" dir="2700000" algn="tl">
                    <a:srgbClr val="000000">
                      <a:alpha val="43137"/>
                    </a:srgbClr>
                  </a:outerShdw>
                </a:effectLst>
              </a:rPr>
              <a:t>Rozhodnutí správního </a:t>
            </a:r>
            <a:r>
              <a:rPr lang="cs-CZ" dirty="0" smtClean="0">
                <a:effectLst>
                  <a:outerShdw blurRad="38100" dist="38100" dir="2700000" algn="tl">
                    <a:srgbClr val="000000">
                      <a:alpha val="43137"/>
                    </a:srgbClr>
                  </a:outerShdw>
                </a:effectLst>
              </a:rPr>
              <a:t>orgánu (§ 93 odst. 3)</a:t>
            </a:r>
            <a:endParaRPr lang="cs-CZ" dirty="0">
              <a:effectLst>
                <a:outerShdw blurRad="38100" dist="38100" dir="2700000" algn="tl">
                  <a:srgbClr val="000000">
                    <a:alpha val="43137"/>
                  </a:srgbClr>
                </a:outerShdw>
              </a:effectLst>
            </a:endParaRPr>
          </a:p>
          <a:p>
            <a:pPr lvl="2"/>
            <a:r>
              <a:rPr lang="cs-CZ" dirty="0">
                <a:effectLst>
                  <a:outerShdw blurRad="38100" dist="38100" dir="2700000" algn="tl">
                    <a:srgbClr val="000000">
                      <a:alpha val="43137"/>
                    </a:srgbClr>
                  </a:outerShdw>
                </a:effectLst>
              </a:rPr>
              <a:t>Předtím výslech obviněného a poškozeného </a:t>
            </a:r>
          </a:p>
          <a:p>
            <a:pPr lvl="2"/>
            <a:r>
              <a:rPr lang="cs-CZ" dirty="0">
                <a:effectLst>
                  <a:outerShdw blurRad="38100" dist="38100" dir="2700000" algn="tl">
                    <a:srgbClr val="000000">
                      <a:alpha val="43137"/>
                    </a:srgbClr>
                  </a:outerShdw>
                </a:effectLst>
              </a:rPr>
              <a:t>poučení obviněného o následcích dohody</a:t>
            </a:r>
          </a:p>
          <a:p>
            <a:pPr lvl="1"/>
            <a:r>
              <a:rPr lang="cs-CZ" dirty="0">
                <a:effectLst>
                  <a:outerShdw blurRad="38100" dist="38100" dir="2700000" algn="tl">
                    <a:srgbClr val="000000">
                      <a:alpha val="43137"/>
                    </a:srgbClr>
                  </a:outerShdw>
                </a:effectLst>
              </a:rPr>
              <a:t>Časový sled kroků podle § 87 </a:t>
            </a:r>
            <a:endParaRPr lang="cs-CZ" dirty="0" smtClean="0">
              <a:effectLst>
                <a:outerShdw blurRad="38100" dist="38100" dir="2700000" algn="tl">
                  <a:srgbClr val="000000">
                    <a:alpha val="43137"/>
                  </a:srgbClr>
                </a:outerShdw>
              </a:effectLst>
            </a:endParaRPr>
          </a:p>
          <a:p>
            <a:pPr lvl="2"/>
            <a:r>
              <a:rPr lang="cs-CZ" dirty="0" smtClean="0">
                <a:effectLst>
                  <a:outerShdw blurRad="38100" dist="38100" dir="2700000" algn="tl">
                    <a:srgbClr val="000000">
                      <a:alpha val="43137"/>
                    </a:srgbClr>
                  </a:outerShdw>
                </a:effectLst>
              </a:rPr>
              <a:t>Uzavření dohody </a:t>
            </a:r>
            <a:r>
              <a:rPr lang="cs-CZ" dirty="0">
                <a:effectLst>
                  <a:outerShdw blurRad="38100" dist="38100" dir="2700000" algn="tl">
                    <a:srgbClr val="000000">
                      <a:alpha val="43137"/>
                    </a:srgbClr>
                  </a:outerShdw>
                </a:effectLst>
              </a:rPr>
              <a:t>o </a:t>
            </a:r>
            <a:r>
              <a:rPr lang="cs-CZ" dirty="0" smtClean="0">
                <a:effectLst>
                  <a:outerShdw blurRad="38100" dist="38100" dir="2700000" algn="tl">
                    <a:srgbClr val="000000">
                      <a:alpha val="43137"/>
                    </a:srgbClr>
                  </a:outerShdw>
                </a:effectLst>
              </a:rPr>
              <a:t>narovnání</a:t>
            </a:r>
          </a:p>
          <a:p>
            <a:pPr lvl="2"/>
            <a:r>
              <a:rPr lang="cs-CZ" dirty="0" smtClean="0">
                <a:effectLst>
                  <a:outerShdw blurRad="38100" dist="38100" dir="2700000" algn="tl">
                    <a:srgbClr val="000000">
                      <a:alpha val="43137"/>
                    </a:srgbClr>
                  </a:outerShdw>
                </a:effectLst>
              </a:rPr>
              <a:t>úhrada </a:t>
            </a:r>
            <a:r>
              <a:rPr lang="cs-CZ" dirty="0">
                <a:effectLst>
                  <a:outerShdw blurRad="38100" dist="38100" dir="2700000" algn="tl">
                    <a:srgbClr val="000000">
                      <a:alpha val="43137"/>
                    </a:srgbClr>
                  </a:outerShdw>
                </a:effectLst>
              </a:rPr>
              <a:t>škody nebo bezdůvodného </a:t>
            </a:r>
            <a:r>
              <a:rPr lang="cs-CZ" dirty="0" smtClean="0">
                <a:effectLst>
                  <a:outerShdw blurRad="38100" dist="38100" dir="2700000" algn="tl">
                    <a:srgbClr val="000000">
                      <a:alpha val="43137"/>
                    </a:srgbClr>
                  </a:outerShdw>
                </a:effectLst>
              </a:rPr>
              <a:t>obohacení</a:t>
            </a:r>
          </a:p>
          <a:p>
            <a:pPr lvl="2"/>
            <a:r>
              <a:rPr lang="cs-CZ" dirty="0" smtClean="0">
                <a:effectLst>
                  <a:outerShdw blurRad="38100" dist="38100" dir="2700000" algn="tl">
                    <a:srgbClr val="000000">
                      <a:alpha val="43137"/>
                    </a:srgbClr>
                  </a:outerShdw>
                </a:effectLst>
              </a:rPr>
              <a:t>určení příjemce</a:t>
            </a:r>
            <a:r>
              <a:rPr lang="cs-CZ" dirty="0">
                <a:effectLst>
                  <a:outerShdw blurRad="38100" dist="38100" dir="2700000" algn="tl">
                    <a:srgbClr val="000000">
                      <a:alpha val="43137"/>
                    </a:srgbClr>
                  </a:outerShdw>
                </a:effectLst>
              </a:rPr>
              <a:t> částky na veřejné účely</a:t>
            </a:r>
            <a:r>
              <a:rPr lang="cs-CZ" dirty="0" smtClean="0">
                <a:effectLst>
                  <a:outerShdw blurRad="38100" dist="38100" dir="2700000" algn="tl">
                    <a:srgbClr val="000000">
                      <a:alpha val="43137"/>
                    </a:srgbClr>
                  </a:outerShdw>
                </a:effectLst>
              </a:rPr>
              <a:t>, její výše </a:t>
            </a:r>
            <a:r>
              <a:rPr lang="cs-CZ" dirty="0">
                <a:effectLst>
                  <a:outerShdw blurRad="38100" dist="38100" dir="2700000" algn="tl">
                    <a:srgbClr val="000000">
                      <a:alpha val="43137"/>
                    </a:srgbClr>
                  </a:outerShdw>
                </a:effectLst>
              </a:rPr>
              <a:t>a lhůty k </a:t>
            </a:r>
            <a:r>
              <a:rPr lang="cs-CZ" dirty="0" smtClean="0">
                <a:effectLst>
                  <a:outerShdw blurRad="38100" dist="38100" dir="2700000" algn="tl">
                    <a:srgbClr val="000000">
                      <a:alpha val="43137"/>
                    </a:srgbClr>
                  </a:outerShdw>
                </a:effectLst>
              </a:rPr>
              <a:t>uhrazení </a:t>
            </a:r>
          </a:p>
          <a:p>
            <a:pPr lvl="2"/>
            <a:r>
              <a:rPr lang="cs-CZ" dirty="0" smtClean="0">
                <a:effectLst>
                  <a:outerShdw blurRad="38100" dist="38100" dir="2700000" algn="tl">
                    <a:srgbClr val="000000">
                      <a:alpha val="43137"/>
                    </a:srgbClr>
                  </a:outerShdw>
                </a:effectLst>
              </a:rPr>
              <a:t>složení </a:t>
            </a:r>
            <a:r>
              <a:rPr lang="cs-CZ" dirty="0">
                <a:effectLst>
                  <a:outerShdw blurRad="38100" dist="38100" dir="2700000" algn="tl">
                    <a:srgbClr val="000000">
                      <a:alpha val="43137"/>
                    </a:srgbClr>
                  </a:outerShdw>
                </a:effectLst>
              </a:rPr>
              <a:t>částky na veřejné účely na účet </a:t>
            </a:r>
            <a:r>
              <a:rPr lang="cs-CZ" dirty="0" err="1" smtClean="0">
                <a:effectLst>
                  <a:outerShdw blurRad="38100" dist="38100" dir="2700000" algn="tl">
                    <a:srgbClr val="000000">
                      <a:alpha val="43137"/>
                    </a:srgbClr>
                  </a:outerShdw>
                </a:effectLst>
              </a:rPr>
              <a:t>spr.orgánu</a:t>
            </a:r>
            <a:endParaRPr lang="cs-CZ" dirty="0" smtClean="0">
              <a:effectLst>
                <a:outerShdw blurRad="38100" dist="38100" dir="2700000" algn="tl">
                  <a:srgbClr val="000000">
                    <a:alpha val="43137"/>
                  </a:srgbClr>
                </a:outerShdw>
              </a:effectLst>
            </a:endParaRPr>
          </a:p>
          <a:p>
            <a:pPr lvl="2"/>
            <a:r>
              <a:rPr lang="cs-CZ" dirty="0" smtClean="0">
                <a:effectLst>
                  <a:outerShdw blurRad="38100" dist="38100" dir="2700000" algn="tl">
                    <a:srgbClr val="000000">
                      <a:alpha val="43137"/>
                    </a:srgbClr>
                  </a:outerShdw>
                </a:effectLst>
              </a:rPr>
              <a:t>Výslech obviněného a poškozeného a poučení obviněného</a:t>
            </a:r>
          </a:p>
          <a:p>
            <a:pPr lvl="2"/>
            <a:r>
              <a:rPr lang="cs-CZ" dirty="0" smtClean="0">
                <a:effectLst>
                  <a:outerShdw blurRad="38100" dist="38100" dir="2700000" algn="tl">
                    <a:srgbClr val="000000">
                      <a:alpha val="43137"/>
                    </a:srgbClr>
                  </a:outerShdw>
                </a:effectLst>
              </a:rPr>
              <a:t>Vydání rozhodnutí o schválení dohody</a:t>
            </a:r>
            <a:endParaRPr lang="cs-CZ" dirty="0">
              <a:effectLst>
                <a:outerShdw blurRad="38100" dist="38100" dir="2700000" algn="tl">
                  <a:srgbClr val="000000">
                    <a:alpha val="43137"/>
                  </a:srgbClr>
                </a:outerShdw>
              </a:effectLst>
            </a:endParaRPr>
          </a:p>
          <a:p>
            <a:pPr lvl="1"/>
            <a:r>
              <a:rPr lang="cs-CZ" dirty="0" smtClean="0">
                <a:solidFill>
                  <a:srgbClr val="FFFF00"/>
                </a:solidFill>
                <a:effectLst>
                  <a:outerShdw blurRad="38100" dist="38100" dir="2700000" algn="tl">
                    <a:srgbClr val="000000">
                      <a:alpha val="43137"/>
                    </a:srgbClr>
                  </a:outerShdw>
                </a:effectLst>
              </a:rPr>
              <a:t>Řízení </a:t>
            </a:r>
            <a:r>
              <a:rPr lang="cs-CZ" dirty="0">
                <a:solidFill>
                  <a:srgbClr val="FFFF00"/>
                </a:solidFill>
                <a:effectLst>
                  <a:outerShdw blurRad="38100" dist="38100" dir="2700000" algn="tl">
                    <a:srgbClr val="000000">
                      <a:alpha val="43137"/>
                    </a:srgbClr>
                  </a:outerShdw>
                </a:effectLst>
              </a:rPr>
              <a:t>končí právní mocí rozhodnutí o schválení dohody</a:t>
            </a:r>
          </a:p>
          <a:p>
            <a:pPr lvl="2"/>
            <a:r>
              <a:rPr lang="cs-CZ" dirty="0" smtClean="0">
                <a:effectLst>
                  <a:outerShdw blurRad="38100" dist="38100" dir="2700000" algn="tl">
                    <a:srgbClr val="000000">
                      <a:alpha val="43137"/>
                    </a:srgbClr>
                  </a:outerShdw>
                </a:effectLst>
              </a:rPr>
              <a:t>Výrok o zastavení řízení - § 93 odst. 3 písm. g)</a:t>
            </a:r>
          </a:p>
          <a:p>
            <a:pPr lvl="2"/>
            <a:r>
              <a:rPr lang="cs-CZ" dirty="0" smtClean="0">
                <a:effectLst>
                  <a:outerShdw blurRad="38100" dist="38100" dir="2700000" algn="tl">
                    <a:srgbClr val="000000">
                      <a:alpha val="43137"/>
                    </a:srgbClr>
                  </a:outerShdw>
                </a:effectLst>
              </a:rPr>
              <a:t>Odvolání proti  rozhodnutí o schválení dohody - § 96 odst. 3</a:t>
            </a:r>
          </a:p>
          <a:p>
            <a:pPr lvl="3"/>
            <a:r>
              <a:rPr lang="cs-CZ" dirty="0" smtClean="0">
                <a:effectLst>
                  <a:outerShdw blurRad="38100" dist="38100" dir="2700000" algn="tl">
                    <a:srgbClr val="000000">
                      <a:alpha val="43137"/>
                    </a:srgbClr>
                  </a:outerShdw>
                </a:effectLst>
              </a:rPr>
              <a:t>Důvody odvolání a důsledky případného zrušení rozhodnutí</a:t>
            </a:r>
          </a:p>
        </p:txBody>
      </p:sp>
    </p:spTree>
    <p:extLst>
      <p:ext uri="{BB962C8B-B14F-4D97-AF65-F5344CB8AC3E}">
        <p14:creationId xmlns:p14="http://schemas.microsoft.com/office/powerpoint/2010/main" val="3104885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08720"/>
          </a:xfrm>
        </p:spPr>
        <p:txBody>
          <a:bodyPr/>
          <a:lstStyle/>
          <a:p>
            <a:pPr algn="ctr"/>
            <a:r>
              <a:rPr lang="cs-CZ" dirty="0">
                <a:solidFill>
                  <a:srgbClr val="FFFF00"/>
                </a:solidFill>
                <a:effectLst>
                  <a:outerShdw blurRad="38100" dist="38100" dir="2700000" algn="tl">
                    <a:srgbClr val="000000">
                      <a:alpha val="43137"/>
                    </a:srgbClr>
                  </a:outerShdw>
                </a:effectLst>
              </a:rPr>
              <a:t>Společné řízení</a:t>
            </a:r>
            <a:endParaRPr lang="cs-CZ" dirty="0">
              <a:solidFill>
                <a:srgbClr val="FFFF00"/>
              </a:solidFill>
            </a:endParaRPr>
          </a:p>
        </p:txBody>
      </p:sp>
      <p:sp>
        <p:nvSpPr>
          <p:cNvPr id="3" name="Zástupný symbol pro obsah 2"/>
          <p:cNvSpPr>
            <a:spLocks noGrp="1"/>
          </p:cNvSpPr>
          <p:nvPr>
            <p:ph idx="1"/>
          </p:nvPr>
        </p:nvSpPr>
        <p:spPr>
          <a:xfrm>
            <a:off x="0" y="836712"/>
            <a:ext cx="9144000" cy="6021288"/>
          </a:xfrm>
        </p:spPr>
        <p:txBody>
          <a:bodyPr>
            <a:normAutofit/>
          </a:bodyPr>
          <a:lstStyle/>
          <a:p>
            <a:r>
              <a:rPr lang="cs-CZ" dirty="0" smtClean="0">
                <a:solidFill>
                  <a:srgbClr val="FFC000"/>
                </a:solidFill>
                <a:effectLst>
                  <a:outerShdw blurRad="38100" dist="38100" dir="2700000" algn="tl">
                    <a:srgbClr val="000000">
                      <a:alpha val="43137"/>
                    </a:srgbClr>
                  </a:outerShdw>
                </a:effectLst>
              </a:rPr>
              <a:t>Společné řízení (§ 88)</a:t>
            </a:r>
          </a:p>
          <a:p>
            <a:pPr lvl="1"/>
            <a:r>
              <a:rPr lang="cs-CZ" dirty="0" smtClean="0">
                <a:effectLst>
                  <a:outerShdw blurRad="38100" dist="38100" dir="2700000" algn="tl">
                    <a:srgbClr val="000000">
                      <a:alpha val="43137"/>
                    </a:srgbClr>
                  </a:outerShdw>
                </a:effectLst>
              </a:rPr>
              <a:t>Společné </a:t>
            </a:r>
            <a:r>
              <a:rPr lang="cs-CZ" dirty="0">
                <a:effectLst>
                  <a:outerShdw blurRad="38100" dist="38100" dir="2700000" algn="tl">
                    <a:srgbClr val="000000">
                      <a:alpha val="43137"/>
                    </a:srgbClr>
                  </a:outerShdw>
                </a:effectLst>
              </a:rPr>
              <a:t>řízení je zahájeno doručením oznámení o zahájení řízení všem podezřelým z </a:t>
            </a:r>
            <a:r>
              <a:rPr lang="cs-CZ" dirty="0" smtClean="0">
                <a:effectLst>
                  <a:outerShdw blurRad="38100" dist="38100" dir="2700000" algn="tl">
                    <a:srgbClr val="000000">
                      <a:alpha val="43137"/>
                    </a:srgbClr>
                  </a:outerShdw>
                </a:effectLst>
              </a:rPr>
              <a:t>přestupku - § 78 odst. 2</a:t>
            </a:r>
          </a:p>
          <a:p>
            <a:pPr lvl="1"/>
            <a:r>
              <a:rPr lang="cs-CZ" dirty="0" smtClean="0">
                <a:solidFill>
                  <a:srgbClr val="FFFF00"/>
                </a:solidFill>
                <a:effectLst>
                  <a:outerShdw blurRad="38100" dist="38100" dir="2700000" algn="tl">
                    <a:srgbClr val="000000">
                      <a:alpha val="43137"/>
                    </a:srgbClr>
                  </a:outerShdw>
                </a:effectLst>
              </a:rPr>
              <a:t>Povinné společné řízení (absorpční zásada - § 41)</a:t>
            </a:r>
          </a:p>
          <a:p>
            <a:pPr lvl="1"/>
            <a:r>
              <a:rPr lang="cs-CZ" dirty="0" smtClean="0">
                <a:effectLst>
                  <a:outerShdw blurRad="38100" dist="38100" dir="2700000" algn="tl">
                    <a:srgbClr val="000000">
                      <a:alpha val="43137"/>
                    </a:srgbClr>
                  </a:outerShdw>
                </a:effectLst>
              </a:rPr>
              <a:t>Více přestupků jednoho podezřelého</a:t>
            </a:r>
          </a:p>
          <a:p>
            <a:pPr lvl="2"/>
            <a:r>
              <a:rPr lang="cs-CZ" dirty="0" smtClean="0">
                <a:effectLst>
                  <a:outerShdw blurRad="38100" dist="38100" dir="2700000" algn="tl">
                    <a:srgbClr val="000000">
                      <a:alpha val="43137"/>
                    </a:srgbClr>
                  </a:outerShdw>
                </a:effectLst>
              </a:rPr>
              <a:t>Důsledky opomenutí společného řízení - § 37 písm. b), § 43 odst. 2 (a § 76 odst. 5 písm. a)</a:t>
            </a:r>
          </a:p>
          <a:p>
            <a:pPr lvl="2"/>
            <a:r>
              <a:rPr lang="cs-CZ" dirty="0">
                <a:solidFill>
                  <a:srgbClr val="FFC000"/>
                </a:solidFill>
                <a:effectLst>
                  <a:outerShdw blurRad="38100" dist="38100" dir="2700000" algn="tl">
                    <a:srgbClr val="000000">
                      <a:alpha val="43137"/>
                    </a:srgbClr>
                  </a:outerShdw>
                </a:effectLst>
              </a:rPr>
              <a:t>Sb. NSS č. 2248/2011 </a:t>
            </a:r>
            <a:r>
              <a:rPr lang="cs-CZ" dirty="0">
                <a:effectLst>
                  <a:outerShdw blurRad="38100" dist="38100" dir="2700000" algn="tl">
                    <a:srgbClr val="000000">
                      <a:alpha val="43137"/>
                    </a:srgbClr>
                  </a:outerShdw>
                </a:effectLst>
              </a:rPr>
              <a:t>- </a:t>
            </a:r>
            <a:r>
              <a:rPr lang="cs-CZ" dirty="0">
                <a:solidFill>
                  <a:srgbClr val="FFFF00"/>
                </a:solidFill>
                <a:effectLst>
                  <a:outerShdw blurRad="38100" dist="38100" dir="2700000" algn="tl">
                    <a:srgbClr val="000000">
                      <a:alpha val="43137"/>
                    </a:srgbClr>
                  </a:outerShdw>
                </a:effectLst>
              </a:rPr>
              <a:t>Nevede-li správní orgán </a:t>
            </a:r>
            <a:r>
              <a:rPr lang="cs-CZ" dirty="0">
                <a:effectLst>
                  <a:outerShdw blurRad="38100" dist="38100" dir="2700000" algn="tl">
                    <a:srgbClr val="000000">
                      <a:alpha val="43137"/>
                    </a:srgbClr>
                  </a:outerShdw>
                </a:effectLst>
              </a:rPr>
              <a:t>v rozporu s § 57 odst. 1 zákona č. 200/1990 Sb., o přestupcích, </a:t>
            </a:r>
            <a:r>
              <a:rPr lang="cs-CZ" dirty="0">
                <a:solidFill>
                  <a:srgbClr val="FFFF00"/>
                </a:solidFill>
                <a:effectLst>
                  <a:outerShdw blurRad="38100" dist="38100" dir="2700000" algn="tl">
                    <a:srgbClr val="000000">
                      <a:alpha val="43137"/>
                    </a:srgbClr>
                  </a:outerShdw>
                </a:effectLst>
              </a:rPr>
              <a:t>společné řízení o více přestupcích téhož pachatele, není takový postup vadou řízení</a:t>
            </a:r>
            <a:r>
              <a:rPr lang="cs-CZ" dirty="0">
                <a:effectLst>
                  <a:outerShdw blurRad="38100" dist="38100" dir="2700000" algn="tl">
                    <a:srgbClr val="000000">
                      <a:alpha val="43137"/>
                    </a:srgbClr>
                  </a:outerShdw>
                </a:effectLst>
              </a:rPr>
              <a:t>, je-li z odůvodnění následného rozhodnutí zřejmé, že </a:t>
            </a:r>
            <a:r>
              <a:rPr lang="cs-CZ" dirty="0">
                <a:solidFill>
                  <a:srgbClr val="FFFF00"/>
                </a:solidFill>
                <a:effectLst>
                  <a:outerShdw blurRad="38100" dist="38100" dir="2700000" algn="tl">
                    <a:srgbClr val="000000">
                      <a:alpha val="43137"/>
                    </a:srgbClr>
                  </a:outerShdw>
                </a:effectLst>
              </a:rPr>
              <a:t>ve věci byla aplikována zásada absorpční</a:t>
            </a:r>
            <a:r>
              <a:rPr lang="cs-CZ" dirty="0">
                <a:effectLst>
                  <a:outerShdw blurRad="38100" dist="38100" dir="2700000" algn="tl">
                    <a:srgbClr val="000000">
                      <a:alpha val="43137"/>
                    </a:srgbClr>
                  </a:outerShdw>
                </a:effectLst>
              </a:rPr>
              <a:t>, zakotvená v § 12 odst. 2 citovaného zákona pro ukládání trestu za souběh přestupků</a:t>
            </a:r>
            <a:r>
              <a:rPr lang="cs-CZ" dirty="0" smtClean="0">
                <a:effectLst>
                  <a:outerShdw blurRad="38100" dist="38100" dir="2700000" algn="tl">
                    <a:srgbClr val="000000">
                      <a:alpha val="43137"/>
                    </a:srgbClr>
                  </a:outerShdw>
                </a:effectLst>
              </a:rPr>
              <a:t>.</a:t>
            </a:r>
          </a:p>
          <a:p>
            <a:pPr lvl="1"/>
            <a:r>
              <a:rPr lang="cs-CZ" dirty="0">
                <a:effectLst>
                  <a:outerShdw blurRad="38100" dist="38100" dir="2700000" algn="tl">
                    <a:srgbClr val="000000">
                      <a:alpha val="43137"/>
                    </a:srgbClr>
                  </a:outerShdw>
                </a:effectLst>
              </a:rPr>
              <a:t>Související přestupky více </a:t>
            </a:r>
            <a:r>
              <a:rPr lang="cs-CZ" dirty="0" smtClean="0">
                <a:effectLst>
                  <a:outerShdw blurRad="38100" dist="38100" dir="2700000" algn="tl">
                    <a:srgbClr val="000000">
                      <a:alpha val="43137"/>
                    </a:srgbClr>
                  </a:outerShdw>
                </a:effectLst>
              </a:rPr>
              <a:t>podezřelých</a:t>
            </a:r>
          </a:p>
        </p:txBody>
      </p:sp>
    </p:spTree>
    <p:extLst>
      <p:ext uri="{BB962C8B-B14F-4D97-AF65-F5344CB8AC3E}">
        <p14:creationId xmlns:p14="http://schemas.microsoft.com/office/powerpoint/2010/main" val="2728632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pPr algn="ctr"/>
            <a:r>
              <a:rPr lang="cs-CZ" dirty="0">
                <a:solidFill>
                  <a:srgbClr val="FFFF00"/>
                </a:solidFill>
                <a:effectLst>
                  <a:outerShdw blurRad="38100" dist="38100" dir="2700000" algn="tl">
                    <a:srgbClr val="000000">
                      <a:alpha val="43137"/>
                    </a:srgbClr>
                  </a:outerShdw>
                </a:effectLst>
              </a:rPr>
              <a:t>Společné řízení</a:t>
            </a:r>
            <a:endParaRPr lang="cs-CZ" dirty="0"/>
          </a:p>
        </p:txBody>
      </p:sp>
      <p:sp>
        <p:nvSpPr>
          <p:cNvPr id="3" name="Zástupný symbol pro obsah 2"/>
          <p:cNvSpPr>
            <a:spLocks noGrp="1"/>
          </p:cNvSpPr>
          <p:nvPr>
            <p:ph idx="1"/>
          </p:nvPr>
        </p:nvSpPr>
        <p:spPr>
          <a:xfrm>
            <a:off x="107504" y="980728"/>
            <a:ext cx="8928992" cy="5760640"/>
          </a:xfrm>
        </p:spPr>
        <p:txBody>
          <a:bodyPr>
            <a:normAutofit/>
          </a:bodyPr>
          <a:lstStyle/>
          <a:p>
            <a:r>
              <a:rPr lang="cs-CZ" dirty="0">
                <a:solidFill>
                  <a:srgbClr val="FFC000"/>
                </a:solidFill>
                <a:effectLst>
                  <a:outerShdw blurRad="38100" dist="38100" dir="2700000" algn="tl">
                    <a:srgbClr val="000000">
                      <a:alpha val="43137"/>
                    </a:srgbClr>
                  </a:outerShdw>
                </a:effectLst>
              </a:rPr>
              <a:t>Společné řízení (§ 88)</a:t>
            </a:r>
          </a:p>
          <a:p>
            <a:pPr lvl="1"/>
            <a:r>
              <a:rPr lang="cs-CZ" dirty="0" smtClean="0">
                <a:effectLst>
                  <a:outerShdw blurRad="38100" dist="38100" dir="2700000" algn="tl">
                    <a:srgbClr val="000000">
                      <a:alpha val="43137"/>
                    </a:srgbClr>
                  </a:outerShdw>
                </a:effectLst>
              </a:rPr>
              <a:t>Skutková </a:t>
            </a:r>
            <a:r>
              <a:rPr lang="cs-CZ" dirty="0">
                <a:effectLst>
                  <a:outerShdw blurRad="38100" dist="38100" dir="2700000" algn="tl">
                    <a:srgbClr val="000000">
                      <a:alpha val="43137"/>
                    </a:srgbClr>
                  </a:outerShdw>
                </a:effectLst>
              </a:rPr>
              <a:t>podstata se týká </a:t>
            </a:r>
            <a:r>
              <a:rPr lang="cs-CZ" dirty="0">
                <a:solidFill>
                  <a:srgbClr val="FFFF00"/>
                </a:solidFill>
                <a:effectLst>
                  <a:outerShdw blurRad="38100" dist="38100" dir="2700000" algn="tl">
                    <a:srgbClr val="000000">
                      <a:alpha val="43137"/>
                    </a:srgbClr>
                  </a:outerShdw>
                </a:effectLst>
              </a:rPr>
              <a:t>porušení právních povinností vyskytujících se ve stejné oblasti veřejné správy</a:t>
            </a:r>
          </a:p>
          <a:p>
            <a:pPr lvl="1"/>
            <a:r>
              <a:rPr lang="cs-CZ" dirty="0">
                <a:effectLst>
                  <a:outerShdw blurRad="38100" dist="38100" dir="2700000" algn="tl">
                    <a:srgbClr val="000000">
                      <a:alpha val="43137"/>
                    </a:srgbClr>
                  </a:outerShdw>
                </a:effectLst>
              </a:rPr>
              <a:t>K projednání všech je </a:t>
            </a:r>
            <a:r>
              <a:rPr lang="cs-CZ" dirty="0">
                <a:solidFill>
                  <a:srgbClr val="FFFF00"/>
                </a:solidFill>
                <a:effectLst>
                  <a:outerShdw blurRad="38100" dist="38100" dir="2700000" algn="tl">
                    <a:srgbClr val="000000">
                      <a:alpha val="43137"/>
                    </a:srgbClr>
                  </a:outerShdw>
                </a:effectLst>
              </a:rPr>
              <a:t>příslušný týž správní orgán</a:t>
            </a:r>
          </a:p>
          <a:p>
            <a:pPr lvl="1"/>
            <a:r>
              <a:rPr lang="cs-CZ" dirty="0">
                <a:solidFill>
                  <a:srgbClr val="FFFF00"/>
                </a:solidFill>
                <a:effectLst>
                  <a:outerShdw blurRad="38100" dist="38100" dir="2700000" algn="tl">
                    <a:srgbClr val="000000">
                      <a:alpha val="43137"/>
                    </a:srgbClr>
                  </a:outerShdw>
                </a:effectLst>
              </a:rPr>
              <a:t>Oblast veřejné správy</a:t>
            </a:r>
            <a:r>
              <a:rPr lang="cs-CZ" dirty="0">
                <a:effectLst>
                  <a:outerShdw blurRad="38100" dist="38100" dir="2700000" algn="tl">
                    <a:srgbClr val="000000">
                      <a:alpha val="43137"/>
                    </a:srgbClr>
                  </a:outerShdw>
                </a:effectLst>
              </a:rPr>
              <a:t> - souhrn právních norem, které regulují množinu právních vztahů majících společného jmenovatele - shodný nebo obdobný veřejný zájem - ve vztahu ke skutkovým podstatám přestupků druhový nebo skupinový objekt přestupků - zpravidla na okruh přestupků, jejichž skutkové podstaty jsou upraveny jedním zákonem, případně několika právními předpisy</a:t>
            </a:r>
          </a:p>
          <a:p>
            <a:pPr lvl="1"/>
            <a:r>
              <a:rPr lang="cs-CZ" dirty="0">
                <a:solidFill>
                  <a:srgbClr val="FFFF00"/>
                </a:solidFill>
                <a:effectLst>
                  <a:outerShdw blurRad="38100" dist="38100" dir="2700000" algn="tl">
                    <a:srgbClr val="000000">
                      <a:alpha val="43137"/>
                    </a:srgbClr>
                  </a:outerShdw>
                </a:effectLst>
              </a:rPr>
              <a:t>Na základě § 140 SŘ možno do společného řízení připojit i další přestupky z jiné oblasti veřejné správy </a:t>
            </a:r>
          </a:p>
          <a:p>
            <a:endParaRPr lang="cs-CZ" dirty="0"/>
          </a:p>
        </p:txBody>
      </p:sp>
    </p:spTree>
    <p:extLst>
      <p:ext uri="{BB962C8B-B14F-4D97-AF65-F5344CB8AC3E}">
        <p14:creationId xmlns:p14="http://schemas.microsoft.com/office/powerpoint/2010/main" val="1397105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pPr algn="ctr"/>
            <a:r>
              <a:rPr lang="cs-CZ" dirty="0">
                <a:solidFill>
                  <a:srgbClr val="FFFF00"/>
                </a:solidFill>
                <a:effectLst>
                  <a:outerShdw blurRad="38100" dist="38100" dir="2700000" algn="tl">
                    <a:srgbClr val="000000">
                      <a:alpha val="43137"/>
                    </a:srgbClr>
                  </a:outerShdw>
                </a:effectLst>
              </a:rPr>
              <a:t>Společné řízení</a:t>
            </a:r>
            <a:endParaRPr lang="cs-CZ" dirty="0">
              <a:solidFill>
                <a:srgbClr val="FFFF00"/>
              </a:solidFill>
            </a:endParaRPr>
          </a:p>
        </p:txBody>
      </p:sp>
      <p:sp>
        <p:nvSpPr>
          <p:cNvPr id="3" name="Zástupný symbol pro obsah 2"/>
          <p:cNvSpPr>
            <a:spLocks noGrp="1"/>
          </p:cNvSpPr>
          <p:nvPr>
            <p:ph idx="1"/>
          </p:nvPr>
        </p:nvSpPr>
        <p:spPr>
          <a:xfrm>
            <a:off x="107504" y="1196752"/>
            <a:ext cx="8928992" cy="5661248"/>
          </a:xfrm>
        </p:spPr>
        <p:txBody>
          <a:bodyPr>
            <a:normAutofit fontScale="92500"/>
          </a:bodyPr>
          <a:lstStyle/>
          <a:p>
            <a:r>
              <a:rPr lang="cs-CZ" dirty="0">
                <a:solidFill>
                  <a:srgbClr val="FFC000"/>
                </a:solidFill>
                <a:effectLst>
                  <a:outerShdw blurRad="38100" dist="38100" dir="2700000" algn="tl">
                    <a:srgbClr val="000000">
                      <a:alpha val="43137"/>
                    </a:srgbClr>
                  </a:outerShdw>
                </a:effectLst>
              </a:rPr>
              <a:t>Společné </a:t>
            </a:r>
            <a:r>
              <a:rPr lang="cs-CZ" dirty="0" smtClean="0">
                <a:solidFill>
                  <a:srgbClr val="FFC000"/>
                </a:solidFill>
                <a:effectLst>
                  <a:outerShdw blurRad="38100" dist="38100" dir="2700000" algn="tl">
                    <a:srgbClr val="000000">
                      <a:alpha val="43137"/>
                    </a:srgbClr>
                  </a:outerShdw>
                </a:effectLst>
              </a:rPr>
              <a:t>řízení (§ 88)</a:t>
            </a:r>
            <a:endParaRPr lang="cs-CZ" dirty="0">
              <a:solidFill>
                <a:srgbClr val="FFC000"/>
              </a:solidFill>
              <a:effectLst>
                <a:outerShdw blurRad="38100" dist="38100" dir="2700000" algn="tl">
                  <a:srgbClr val="000000">
                    <a:alpha val="43137"/>
                  </a:srgbClr>
                </a:outerShdw>
              </a:effectLst>
            </a:endParaRPr>
          </a:p>
          <a:p>
            <a:pPr lvl="1"/>
            <a:r>
              <a:rPr lang="cs-CZ" dirty="0" smtClean="0">
                <a:solidFill>
                  <a:srgbClr val="FFFF00"/>
                </a:solidFill>
                <a:effectLst>
                  <a:outerShdw blurRad="38100" dist="38100" dir="2700000" algn="tl">
                    <a:srgbClr val="000000">
                      <a:alpha val="43137"/>
                    </a:srgbClr>
                  </a:outerShdw>
                </a:effectLst>
              </a:rPr>
              <a:t>možné </a:t>
            </a:r>
            <a:r>
              <a:rPr lang="cs-CZ" dirty="0">
                <a:solidFill>
                  <a:srgbClr val="FFFF00"/>
                </a:solidFill>
                <a:effectLst>
                  <a:outerShdw blurRad="38100" dist="38100" dir="2700000" algn="tl">
                    <a:srgbClr val="000000">
                      <a:alpha val="43137"/>
                    </a:srgbClr>
                  </a:outerShdw>
                </a:effectLst>
              </a:rPr>
              <a:t>projednat pouze přestupky spáchané před zahájením přestupkového řízení o prvním z přestupků</a:t>
            </a:r>
            <a:r>
              <a:rPr lang="cs-CZ" dirty="0">
                <a:effectLst>
                  <a:outerShdw blurRad="38100" dist="38100" dir="2700000" algn="tl">
                    <a:srgbClr val="000000">
                      <a:alpha val="43137"/>
                    </a:srgbClr>
                  </a:outerShdw>
                </a:effectLst>
              </a:rPr>
              <a:t> </a:t>
            </a:r>
            <a:endParaRPr lang="cs-CZ" dirty="0" smtClean="0">
              <a:effectLst>
                <a:outerShdw blurRad="38100" dist="38100" dir="2700000" algn="tl">
                  <a:srgbClr val="000000">
                    <a:alpha val="43137"/>
                  </a:srgbClr>
                </a:outerShdw>
              </a:effectLst>
            </a:endParaRPr>
          </a:p>
          <a:p>
            <a:pPr lvl="2"/>
            <a:r>
              <a:rPr lang="cs-CZ" dirty="0" smtClean="0">
                <a:effectLst>
                  <a:outerShdw blurRad="38100" dist="38100" dir="2700000" algn="tl">
                    <a:srgbClr val="000000">
                      <a:alpha val="43137"/>
                    </a:srgbClr>
                  </a:outerShdw>
                </a:effectLst>
              </a:rPr>
              <a:t>brání </a:t>
            </a:r>
            <a:r>
              <a:rPr lang="cs-CZ" dirty="0">
                <a:effectLst>
                  <a:outerShdw blurRad="38100" dist="38100" dir="2700000" algn="tl">
                    <a:srgbClr val="000000">
                      <a:alpha val="43137"/>
                    </a:srgbClr>
                  </a:outerShdw>
                </a:effectLst>
              </a:rPr>
              <a:t>se tomu, aby obviněný z přestupku soustavnou recidivou fakticky zabránil projednání jeho </a:t>
            </a:r>
            <a:r>
              <a:rPr lang="cs-CZ" dirty="0" smtClean="0">
                <a:effectLst>
                  <a:outerShdw blurRad="38100" dist="38100" dir="2700000" algn="tl">
                    <a:srgbClr val="000000">
                      <a:alpha val="43137"/>
                    </a:srgbClr>
                  </a:outerShdw>
                </a:effectLst>
              </a:rPr>
              <a:t>přestupků</a:t>
            </a:r>
            <a:endParaRPr lang="cs-CZ" dirty="0">
              <a:effectLst>
                <a:outerShdw blurRad="38100" dist="38100" dir="2700000" algn="tl">
                  <a:srgbClr val="000000">
                    <a:alpha val="43137"/>
                  </a:srgbClr>
                </a:outerShdw>
              </a:effectLst>
            </a:endParaRPr>
          </a:p>
          <a:p>
            <a:pPr lvl="1"/>
            <a:r>
              <a:rPr lang="cs-CZ" dirty="0">
                <a:solidFill>
                  <a:srgbClr val="FFFF00"/>
                </a:solidFill>
                <a:effectLst>
                  <a:outerShdw blurRad="38100" dist="38100" dir="2700000" algn="tl">
                    <a:srgbClr val="000000">
                      <a:alpha val="43137"/>
                    </a:srgbClr>
                  </a:outerShdw>
                </a:effectLst>
              </a:rPr>
              <a:t>Společné řízení s více mladistvými podezřelými </a:t>
            </a:r>
            <a:r>
              <a:rPr lang="cs-CZ" dirty="0">
                <a:effectLst>
                  <a:outerShdw blurRad="38100" dist="38100" dir="2700000" algn="tl">
                    <a:srgbClr val="000000">
                      <a:alpha val="43137"/>
                    </a:srgbClr>
                  </a:outerShdw>
                </a:effectLst>
              </a:rPr>
              <a:t>(obviněnými)</a:t>
            </a:r>
          </a:p>
          <a:p>
            <a:pPr lvl="2"/>
            <a:r>
              <a:rPr lang="cs-CZ" dirty="0">
                <a:effectLst>
                  <a:outerShdw blurRad="38100" dist="38100" dir="2700000" algn="tl">
                    <a:srgbClr val="000000">
                      <a:alpha val="43137"/>
                    </a:srgbClr>
                  </a:outerShdw>
                </a:effectLst>
              </a:rPr>
              <a:t>vhodné z hlediska zjištění stavu věci, hospodárnosti a rychlosti řízení a s přihlédnutím k osobám mladistvých podezřelých</a:t>
            </a:r>
          </a:p>
          <a:p>
            <a:pPr lvl="1"/>
            <a:r>
              <a:rPr lang="cs-CZ" dirty="0">
                <a:solidFill>
                  <a:srgbClr val="FFFF00"/>
                </a:solidFill>
                <a:effectLst>
                  <a:outerShdw blurRad="38100" dist="38100" dir="2700000" algn="tl">
                    <a:srgbClr val="000000">
                      <a:alpha val="43137"/>
                    </a:srgbClr>
                  </a:outerShdw>
                </a:effectLst>
              </a:rPr>
              <a:t>Společné řízení s mladistvým podezřelým a jiným podezřelým</a:t>
            </a:r>
          </a:p>
          <a:p>
            <a:pPr lvl="2"/>
            <a:r>
              <a:rPr lang="cs-CZ" dirty="0">
                <a:effectLst>
                  <a:outerShdw blurRad="38100" dist="38100" dir="2700000" algn="tl">
                    <a:srgbClr val="000000">
                      <a:alpha val="43137"/>
                    </a:srgbClr>
                  </a:outerShdw>
                </a:effectLst>
              </a:rPr>
              <a:t>nezbytné z hlediska zjištění stavu věci a není to na újmu mladistvého podezřelého</a:t>
            </a:r>
          </a:p>
          <a:p>
            <a:pPr lvl="1"/>
            <a:r>
              <a:rPr lang="cs-CZ" dirty="0">
                <a:solidFill>
                  <a:srgbClr val="FFFF00"/>
                </a:solidFill>
                <a:effectLst>
                  <a:outerShdw blurRad="38100" dist="38100" dir="2700000" algn="tl">
                    <a:srgbClr val="000000">
                      <a:alpha val="43137"/>
                    </a:srgbClr>
                  </a:outerShdw>
                </a:effectLst>
              </a:rPr>
              <a:t>Možnost vyloučit věc k samostatnému řízení</a:t>
            </a:r>
            <a:r>
              <a:rPr lang="cs-CZ" dirty="0">
                <a:effectLst>
                  <a:outerShdw blurRad="38100" dist="38100" dir="2700000" algn="tl">
                    <a:srgbClr val="000000">
                      <a:alpha val="43137"/>
                    </a:srgbClr>
                  </a:outerShdw>
                </a:effectLst>
              </a:rPr>
              <a:t> </a:t>
            </a:r>
            <a:endParaRPr lang="cs-CZ" dirty="0" smtClean="0">
              <a:effectLst>
                <a:outerShdw blurRad="38100" dist="38100" dir="2700000" algn="tl">
                  <a:srgbClr val="000000">
                    <a:alpha val="43137"/>
                  </a:srgbClr>
                </a:outerShdw>
              </a:effectLst>
            </a:endParaRPr>
          </a:p>
          <a:p>
            <a:pPr lvl="2"/>
            <a:r>
              <a:rPr lang="cs-CZ" dirty="0" smtClean="0">
                <a:effectLst>
                  <a:outerShdw blurRad="38100" dist="38100" dir="2700000" algn="tl">
                    <a:srgbClr val="000000">
                      <a:alpha val="43137"/>
                    </a:srgbClr>
                  </a:outerShdw>
                </a:effectLst>
              </a:rPr>
              <a:t>obecně </a:t>
            </a:r>
            <a:r>
              <a:rPr lang="cs-CZ" dirty="0">
                <a:effectLst>
                  <a:outerShdw blurRad="38100" dist="38100" dir="2700000" algn="tl">
                    <a:srgbClr val="000000">
                      <a:alpha val="43137"/>
                    </a:srgbClr>
                  </a:outerShdw>
                </a:effectLst>
              </a:rPr>
              <a:t>§ 140 odst. 3 </a:t>
            </a:r>
            <a:r>
              <a:rPr lang="cs-CZ" dirty="0" smtClean="0">
                <a:effectLst>
                  <a:outerShdw blurRad="38100" dist="38100" dir="2700000" algn="tl">
                    <a:srgbClr val="000000">
                      <a:alpha val="43137"/>
                    </a:srgbClr>
                  </a:outerShdw>
                </a:effectLst>
              </a:rPr>
              <a:t>SŘ</a:t>
            </a:r>
            <a:endParaRPr lang="cs-CZ" dirty="0">
              <a:effectLst>
                <a:outerShdw blurRad="38100" dist="38100" dir="2700000" algn="tl">
                  <a:srgbClr val="000000">
                    <a:alpha val="43137"/>
                  </a:srgbClr>
                </a:outerShdw>
              </a:effectLst>
            </a:endParaRPr>
          </a:p>
          <a:p>
            <a:pPr lvl="2"/>
            <a:r>
              <a:rPr lang="cs-CZ" dirty="0" smtClean="0">
                <a:effectLst>
                  <a:outerShdw blurRad="38100" dist="38100" dir="2700000" algn="tl">
                    <a:srgbClr val="000000">
                      <a:alpha val="43137"/>
                    </a:srgbClr>
                  </a:outerShdw>
                </a:effectLst>
              </a:rPr>
              <a:t>Forma </a:t>
            </a:r>
            <a:r>
              <a:rPr lang="cs-CZ" dirty="0">
                <a:effectLst>
                  <a:outerShdw blurRad="38100" dist="38100" dir="2700000" algn="tl">
                    <a:srgbClr val="000000">
                      <a:alpha val="43137"/>
                    </a:srgbClr>
                  </a:outerShdw>
                </a:effectLst>
              </a:rPr>
              <a:t>usnesení</a:t>
            </a:r>
          </a:p>
          <a:p>
            <a:endParaRPr lang="cs-CZ" dirty="0"/>
          </a:p>
        </p:txBody>
      </p:sp>
    </p:spTree>
    <p:extLst>
      <p:ext uri="{BB962C8B-B14F-4D97-AF65-F5344CB8AC3E}">
        <p14:creationId xmlns:p14="http://schemas.microsoft.com/office/powerpoint/2010/main" val="2097596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normAutofit/>
          </a:bodyPr>
          <a:lstStyle/>
          <a:p>
            <a:pPr algn="ctr"/>
            <a:r>
              <a:rPr lang="cs-CZ" dirty="0">
                <a:solidFill>
                  <a:srgbClr val="FFFF00"/>
                </a:solidFill>
                <a:effectLst>
                  <a:outerShdw blurRad="38100" dist="38100" dir="2700000" algn="tl">
                    <a:srgbClr val="000000">
                      <a:alpha val="43137"/>
                    </a:srgbClr>
                  </a:outerShdw>
                </a:effectLst>
              </a:rPr>
              <a:t>Řízení o náhradě </a:t>
            </a:r>
            <a:r>
              <a:rPr lang="cs-CZ" dirty="0" smtClean="0">
                <a:solidFill>
                  <a:srgbClr val="FFFF00"/>
                </a:solidFill>
                <a:effectLst>
                  <a:outerShdw blurRad="38100" dist="38100" dir="2700000" algn="tl">
                    <a:srgbClr val="000000">
                      <a:alpha val="43137"/>
                    </a:srgbClr>
                  </a:outerShdw>
                </a:effectLst>
              </a:rPr>
              <a:t>škody</a:t>
            </a:r>
            <a:endParaRPr lang="cs-CZ" dirty="0">
              <a:solidFill>
                <a:srgbClr val="FFFF00"/>
              </a:solidFill>
            </a:endParaRPr>
          </a:p>
        </p:txBody>
      </p:sp>
      <p:sp>
        <p:nvSpPr>
          <p:cNvPr id="3" name="Zástupný symbol pro obsah 2"/>
          <p:cNvSpPr>
            <a:spLocks noGrp="1"/>
          </p:cNvSpPr>
          <p:nvPr>
            <p:ph idx="1"/>
          </p:nvPr>
        </p:nvSpPr>
        <p:spPr>
          <a:xfrm>
            <a:off x="0" y="1124744"/>
            <a:ext cx="9144000" cy="5733256"/>
          </a:xfrm>
        </p:spPr>
        <p:txBody>
          <a:bodyPr>
            <a:normAutofit/>
          </a:bodyPr>
          <a:lstStyle/>
          <a:p>
            <a:r>
              <a:rPr lang="cs-CZ" dirty="0">
                <a:solidFill>
                  <a:srgbClr val="FFC000"/>
                </a:solidFill>
                <a:effectLst>
                  <a:outerShdw blurRad="38100" dist="38100" dir="2700000" algn="tl">
                    <a:srgbClr val="000000">
                      <a:alpha val="43137"/>
                    </a:srgbClr>
                  </a:outerShdw>
                </a:effectLst>
              </a:rPr>
              <a:t>Řízení o náhradě </a:t>
            </a:r>
            <a:r>
              <a:rPr lang="cs-CZ" dirty="0" smtClean="0">
                <a:solidFill>
                  <a:srgbClr val="FFC000"/>
                </a:solidFill>
                <a:effectLst>
                  <a:outerShdw blurRad="38100" dist="38100" dir="2700000" algn="tl">
                    <a:srgbClr val="000000">
                      <a:alpha val="43137"/>
                    </a:srgbClr>
                  </a:outerShdw>
                </a:effectLst>
              </a:rPr>
              <a:t>škody a </a:t>
            </a:r>
            <a:r>
              <a:rPr lang="cs-CZ" dirty="0">
                <a:solidFill>
                  <a:srgbClr val="FFC000"/>
                </a:solidFill>
                <a:effectLst>
                  <a:outerShdw blurRad="38100" dist="38100" dir="2700000" algn="tl">
                    <a:srgbClr val="000000">
                      <a:alpha val="43137"/>
                    </a:srgbClr>
                  </a:outerShdw>
                </a:effectLst>
              </a:rPr>
              <a:t>o vydání bezdůvodného </a:t>
            </a:r>
            <a:r>
              <a:rPr lang="cs-CZ" dirty="0" smtClean="0">
                <a:solidFill>
                  <a:srgbClr val="FFC000"/>
                </a:solidFill>
                <a:effectLst>
                  <a:outerShdw blurRad="38100" dist="38100" dir="2700000" algn="tl">
                    <a:srgbClr val="000000">
                      <a:alpha val="43137"/>
                    </a:srgbClr>
                  </a:outerShdw>
                </a:effectLst>
              </a:rPr>
              <a:t>obohacení (§89)</a:t>
            </a:r>
          </a:p>
          <a:p>
            <a:pPr lvl="1"/>
            <a:r>
              <a:rPr lang="cs-CZ" dirty="0" smtClean="0">
                <a:effectLst>
                  <a:outerShdw blurRad="38100" dist="38100" dir="2700000" algn="tl">
                    <a:srgbClr val="000000">
                      <a:alpha val="43137"/>
                    </a:srgbClr>
                  </a:outerShdw>
                </a:effectLst>
              </a:rPr>
              <a:t>Škoda – pouze majetková újmy (§ 42 odst. 1)</a:t>
            </a:r>
          </a:p>
          <a:p>
            <a:pPr lvl="1"/>
            <a:r>
              <a:rPr lang="cs-CZ" dirty="0" smtClean="0">
                <a:effectLst>
                  <a:outerShdw blurRad="38100" dist="38100" dir="2700000" algn="tl">
                    <a:srgbClr val="000000">
                      <a:alpha val="43137"/>
                    </a:srgbClr>
                  </a:outerShdw>
                </a:effectLst>
              </a:rPr>
              <a:t>Působení správního orgánu na obviněného, aby dobrovolně nahradil škodu nebo </a:t>
            </a:r>
            <a:r>
              <a:rPr lang="cs-CZ" dirty="0">
                <a:effectLst>
                  <a:outerShdw blurRad="38100" dist="38100" dir="2700000" algn="tl">
                    <a:srgbClr val="000000">
                      <a:alpha val="43137"/>
                    </a:srgbClr>
                  </a:outerShdw>
                </a:effectLst>
              </a:rPr>
              <a:t>vydal bezdůvodné obohacení (Dobrovolné nahrazení škody </a:t>
            </a:r>
            <a:r>
              <a:rPr lang="cs-CZ" dirty="0" smtClean="0">
                <a:effectLst>
                  <a:outerShdw blurRad="38100" dist="38100" dir="2700000" algn="tl">
                    <a:srgbClr val="000000">
                      <a:alpha val="43137"/>
                    </a:srgbClr>
                  </a:outerShdw>
                </a:effectLst>
              </a:rPr>
              <a:t>je </a:t>
            </a:r>
            <a:r>
              <a:rPr lang="cs-CZ" dirty="0">
                <a:effectLst>
                  <a:outerShdw blurRad="38100" dist="38100" dir="2700000" algn="tl">
                    <a:srgbClr val="000000">
                      <a:alpha val="43137"/>
                    </a:srgbClr>
                  </a:outerShdw>
                </a:effectLst>
              </a:rPr>
              <a:t>polehčující </a:t>
            </a:r>
            <a:r>
              <a:rPr lang="cs-CZ" dirty="0" smtClean="0">
                <a:effectLst>
                  <a:outerShdw blurRad="38100" dist="38100" dir="2700000" algn="tl">
                    <a:srgbClr val="000000">
                      <a:alpha val="43137"/>
                    </a:srgbClr>
                  </a:outerShdw>
                </a:effectLst>
              </a:rPr>
              <a:t>okolností - [§ </a:t>
            </a:r>
            <a:r>
              <a:rPr lang="cs-CZ" dirty="0">
                <a:effectLst>
                  <a:outerShdw blurRad="38100" dist="38100" dir="2700000" algn="tl">
                    <a:srgbClr val="000000">
                      <a:alpha val="43137"/>
                    </a:srgbClr>
                  </a:outerShdw>
                </a:effectLst>
              </a:rPr>
              <a:t>39 písm. c</a:t>
            </a:r>
            <a:r>
              <a:rPr lang="cs-CZ" dirty="0" smtClean="0">
                <a:effectLst>
                  <a:outerShdw blurRad="38100" dist="38100" dir="2700000" algn="tl">
                    <a:srgbClr val="000000">
                      <a:alpha val="43137"/>
                    </a:srgbClr>
                  </a:outerShdw>
                </a:effectLst>
              </a:rPr>
              <a:t>)] – vydání bezdůvodného obohacení ne?</a:t>
            </a:r>
          </a:p>
          <a:p>
            <a:pPr lvl="1"/>
            <a:r>
              <a:rPr lang="cs-CZ" dirty="0" smtClean="0">
                <a:solidFill>
                  <a:srgbClr val="FFFF00"/>
                </a:solidFill>
                <a:effectLst>
                  <a:outerShdw blurRad="38100" dist="38100" dir="2700000" algn="tl">
                    <a:srgbClr val="000000">
                      <a:alpha val="43137"/>
                    </a:srgbClr>
                  </a:outerShdw>
                </a:effectLst>
              </a:rPr>
              <a:t>Podmínky uložení povinnosti nahradit majetkovou újmu</a:t>
            </a:r>
          </a:p>
          <a:p>
            <a:pPr lvl="2"/>
            <a:r>
              <a:rPr lang="cs-CZ" dirty="0" smtClean="0">
                <a:effectLst>
                  <a:outerShdw blurRad="38100" dist="38100" dir="2700000" algn="tl">
                    <a:srgbClr val="000000">
                      <a:alpha val="43137"/>
                    </a:srgbClr>
                  </a:outerShdw>
                </a:effectLst>
              </a:rPr>
              <a:t>Byla </a:t>
            </a:r>
            <a:r>
              <a:rPr lang="cs-CZ" dirty="0" smtClean="0">
                <a:solidFill>
                  <a:srgbClr val="FFFF00"/>
                </a:solidFill>
                <a:effectLst>
                  <a:outerShdw blurRad="38100" dist="38100" dir="2700000" algn="tl">
                    <a:srgbClr val="000000">
                      <a:alpha val="43137"/>
                    </a:srgbClr>
                  </a:outerShdw>
                </a:effectLst>
              </a:rPr>
              <a:t>způsobena spácháním přestupku</a:t>
            </a:r>
          </a:p>
          <a:p>
            <a:pPr lvl="2"/>
            <a:r>
              <a:rPr lang="cs-CZ" dirty="0" smtClean="0">
                <a:solidFill>
                  <a:srgbClr val="FFFF00"/>
                </a:solidFill>
                <a:effectLst>
                  <a:outerShdw blurRad="38100" dist="38100" dir="2700000" algn="tl">
                    <a:srgbClr val="000000">
                      <a:alpha val="43137"/>
                    </a:srgbClr>
                  </a:outerShdw>
                </a:effectLst>
              </a:rPr>
              <a:t>Nebyla dobrovolně uhrazena</a:t>
            </a:r>
          </a:p>
          <a:p>
            <a:pPr lvl="2"/>
            <a:r>
              <a:rPr lang="cs-CZ" dirty="0" smtClean="0">
                <a:effectLst>
                  <a:outerShdw blurRad="38100" dist="38100" dir="2700000" algn="tl">
                    <a:srgbClr val="000000">
                      <a:alpha val="43137"/>
                    </a:srgbClr>
                  </a:outerShdw>
                </a:effectLst>
              </a:rPr>
              <a:t>Výše byla </a:t>
            </a:r>
            <a:r>
              <a:rPr lang="cs-CZ" dirty="0" smtClean="0">
                <a:solidFill>
                  <a:srgbClr val="FFFF00"/>
                </a:solidFill>
                <a:effectLst>
                  <a:outerShdw blurRad="38100" dist="38100" dir="2700000" algn="tl">
                    <a:srgbClr val="000000">
                      <a:alpha val="43137"/>
                    </a:srgbClr>
                  </a:outerShdw>
                </a:effectLst>
              </a:rPr>
              <a:t>spolehlivě zjištěna</a:t>
            </a:r>
          </a:p>
        </p:txBody>
      </p:sp>
    </p:spTree>
    <p:extLst>
      <p:ext uri="{BB962C8B-B14F-4D97-AF65-F5344CB8AC3E}">
        <p14:creationId xmlns:p14="http://schemas.microsoft.com/office/powerpoint/2010/main" val="3909719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4624"/>
            <a:ext cx="8229600" cy="936104"/>
          </a:xfrm>
        </p:spPr>
        <p:txBody>
          <a:bodyPr>
            <a:normAutofit/>
          </a:bodyPr>
          <a:lstStyle/>
          <a:p>
            <a:pPr algn="ctr"/>
            <a:r>
              <a:rPr lang="cs-CZ" dirty="0">
                <a:solidFill>
                  <a:srgbClr val="FFFF00"/>
                </a:solidFill>
                <a:effectLst>
                  <a:outerShdw blurRad="38100" dist="38100" dir="2700000" algn="tl">
                    <a:srgbClr val="000000">
                      <a:alpha val="43137"/>
                    </a:srgbClr>
                  </a:outerShdw>
                </a:effectLst>
              </a:rPr>
              <a:t>Ústní jednání</a:t>
            </a:r>
            <a:endParaRPr lang="cs-CZ" dirty="0">
              <a:solidFill>
                <a:srgbClr val="FFFF00"/>
              </a:solidFill>
            </a:endParaRPr>
          </a:p>
        </p:txBody>
      </p:sp>
      <p:sp>
        <p:nvSpPr>
          <p:cNvPr id="3" name="Zástupný symbol pro obsah 2"/>
          <p:cNvSpPr>
            <a:spLocks noGrp="1"/>
          </p:cNvSpPr>
          <p:nvPr>
            <p:ph idx="1"/>
          </p:nvPr>
        </p:nvSpPr>
        <p:spPr>
          <a:xfrm>
            <a:off x="0" y="1052736"/>
            <a:ext cx="9144000" cy="5805264"/>
          </a:xfrm>
        </p:spPr>
        <p:txBody>
          <a:bodyPr>
            <a:normAutofit lnSpcReduction="10000"/>
          </a:bodyPr>
          <a:lstStyle/>
          <a:p>
            <a:r>
              <a:rPr lang="cs-CZ" dirty="0" smtClean="0">
                <a:solidFill>
                  <a:srgbClr val="FFC000"/>
                </a:solidFill>
                <a:effectLst>
                  <a:outerShdw blurRad="38100" dist="38100" dir="2700000" algn="tl">
                    <a:srgbClr val="000000">
                      <a:alpha val="43137"/>
                    </a:srgbClr>
                  </a:outerShdw>
                </a:effectLst>
              </a:rPr>
              <a:t>Ústní jednání (§ 80)</a:t>
            </a:r>
          </a:p>
          <a:p>
            <a:pPr lvl="1"/>
            <a:r>
              <a:rPr lang="cs-CZ" dirty="0" smtClean="0">
                <a:solidFill>
                  <a:srgbClr val="FFFF00"/>
                </a:solidFill>
                <a:effectLst>
                  <a:outerShdw blurRad="38100" dist="38100" dir="2700000" algn="tl">
                    <a:srgbClr val="000000">
                      <a:alpha val="43137"/>
                    </a:srgbClr>
                  </a:outerShdw>
                </a:effectLst>
              </a:rPr>
              <a:t>obecně nepovinné</a:t>
            </a:r>
            <a:r>
              <a:rPr lang="cs-CZ" dirty="0" smtClean="0">
                <a:effectLst>
                  <a:outerShdw blurRad="38100" dist="38100" dir="2700000" algn="tl">
                    <a:srgbClr val="000000">
                      <a:alpha val="43137"/>
                    </a:srgbClr>
                  </a:outerShdw>
                </a:effectLst>
              </a:rPr>
              <a:t> s povinnými výjimkami</a:t>
            </a:r>
          </a:p>
          <a:p>
            <a:pPr lvl="1"/>
            <a:r>
              <a:rPr lang="cs-CZ" dirty="0" smtClean="0">
                <a:effectLst>
                  <a:outerShdw blurRad="38100" dist="38100" dir="2700000" algn="tl">
                    <a:srgbClr val="000000">
                      <a:alpha val="43137"/>
                    </a:srgbClr>
                  </a:outerShdw>
                </a:effectLst>
              </a:rPr>
              <a:t>Správní </a:t>
            </a:r>
            <a:r>
              <a:rPr lang="cs-CZ" dirty="0">
                <a:effectLst>
                  <a:outerShdw blurRad="38100" dist="38100" dir="2700000" algn="tl">
                    <a:srgbClr val="000000">
                      <a:alpha val="43137"/>
                    </a:srgbClr>
                  </a:outerShdw>
                </a:effectLst>
              </a:rPr>
              <a:t>orgán </a:t>
            </a:r>
            <a:r>
              <a:rPr lang="cs-CZ" dirty="0">
                <a:solidFill>
                  <a:srgbClr val="FFFF00"/>
                </a:solidFill>
                <a:effectLst>
                  <a:outerShdw blurRad="38100" dist="38100" dir="2700000" algn="tl">
                    <a:srgbClr val="000000">
                      <a:alpha val="43137"/>
                    </a:srgbClr>
                  </a:outerShdw>
                </a:effectLst>
              </a:rPr>
              <a:t>nařídí ústní jednání</a:t>
            </a:r>
            <a:r>
              <a:rPr lang="cs-CZ" dirty="0">
                <a:effectLst>
                  <a:outerShdw blurRad="38100" dist="38100" dir="2700000" algn="tl">
                    <a:srgbClr val="000000">
                      <a:alpha val="43137"/>
                    </a:srgbClr>
                  </a:outerShdw>
                </a:effectLst>
              </a:rPr>
              <a:t> </a:t>
            </a:r>
          </a:p>
          <a:p>
            <a:pPr lvl="2"/>
            <a:r>
              <a:rPr lang="cs-CZ" dirty="0">
                <a:effectLst>
                  <a:outerShdw blurRad="38100" dist="38100" dir="2700000" algn="tl">
                    <a:srgbClr val="000000">
                      <a:alpha val="43137"/>
                    </a:srgbClr>
                  </a:outerShdw>
                </a:effectLst>
              </a:rPr>
              <a:t>na </a:t>
            </a:r>
            <a:r>
              <a:rPr lang="cs-CZ" dirty="0">
                <a:solidFill>
                  <a:srgbClr val="FFFF00"/>
                </a:solidFill>
                <a:effectLst>
                  <a:outerShdw blurRad="38100" dist="38100" dir="2700000" algn="tl">
                    <a:srgbClr val="000000">
                      <a:alpha val="43137"/>
                    </a:srgbClr>
                  </a:outerShdw>
                </a:effectLst>
              </a:rPr>
              <a:t>požádání obviněného</a:t>
            </a:r>
            <a:r>
              <a:rPr lang="cs-CZ" dirty="0">
                <a:effectLst>
                  <a:outerShdw blurRad="38100" dist="38100" dir="2700000" algn="tl">
                    <a:srgbClr val="000000">
                      <a:alpha val="43137"/>
                    </a:srgbClr>
                  </a:outerShdw>
                </a:effectLst>
              </a:rPr>
              <a:t> </a:t>
            </a:r>
            <a:r>
              <a:rPr lang="cs-CZ" dirty="0" smtClean="0">
                <a:effectLst>
                  <a:outerShdw blurRad="38100" dist="38100" dir="2700000" algn="tl">
                    <a:srgbClr val="000000">
                      <a:alpha val="43137"/>
                    </a:srgbClr>
                  </a:outerShdw>
                </a:effectLst>
              </a:rPr>
              <a:t>(povinné poučení</a:t>
            </a:r>
            <a:r>
              <a:rPr lang="cs-CZ" dirty="0">
                <a:effectLst>
                  <a:outerShdw blurRad="38100" dist="38100" dir="2700000" algn="tl">
                    <a:srgbClr val="000000">
                      <a:alpha val="43137"/>
                    </a:srgbClr>
                  </a:outerShdw>
                </a:effectLst>
              </a:rPr>
              <a:t>), je-li to </a:t>
            </a:r>
            <a:r>
              <a:rPr lang="cs-CZ" dirty="0">
                <a:solidFill>
                  <a:srgbClr val="FFFF00"/>
                </a:solidFill>
                <a:effectLst>
                  <a:outerShdw blurRad="38100" dist="38100" dir="2700000" algn="tl">
                    <a:srgbClr val="000000">
                      <a:alpha val="43137"/>
                    </a:srgbClr>
                  </a:outerShdw>
                </a:effectLst>
              </a:rPr>
              <a:t>nezbytné k uplatnění jeho práv</a:t>
            </a:r>
            <a:r>
              <a:rPr lang="cs-CZ" dirty="0">
                <a:effectLst>
                  <a:outerShdw blurRad="38100" dist="38100" dir="2700000" algn="tl">
                    <a:srgbClr val="000000">
                      <a:alpha val="43137"/>
                    </a:srgbClr>
                  </a:outerShdw>
                </a:effectLst>
              </a:rPr>
              <a:t> (jinak návrh zamítne usnesením, které se oznamuje pouze obviněnému - má právo se odvolat - § 76 odst. 5 SŘ</a:t>
            </a:r>
            <a:r>
              <a:rPr lang="cs-CZ" dirty="0" smtClean="0">
                <a:effectLst>
                  <a:outerShdw blurRad="38100" dist="38100" dir="2700000" algn="tl">
                    <a:srgbClr val="000000">
                      <a:alpha val="43137"/>
                    </a:srgbClr>
                  </a:outerShdw>
                </a:effectLst>
              </a:rPr>
              <a:t>)</a:t>
            </a:r>
          </a:p>
          <a:p>
            <a:pPr lvl="2"/>
            <a:r>
              <a:rPr lang="cs-CZ" dirty="0" smtClean="0">
                <a:solidFill>
                  <a:srgbClr val="FFFF00"/>
                </a:solidFill>
                <a:effectLst>
                  <a:outerShdw blurRad="38100" dist="38100" dir="2700000" algn="tl">
                    <a:srgbClr val="000000">
                      <a:alpha val="43137"/>
                    </a:srgbClr>
                  </a:outerShdw>
                </a:effectLst>
              </a:rPr>
              <a:t>Kdy je ústní jednání nezbytné k uplatnění práv obviněného</a:t>
            </a:r>
          </a:p>
          <a:p>
            <a:pPr lvl="3"/>
            <a:r>
              <a:rPr lang="cs-CZ" dirty="0" smtClean="0">
                <a:solidFill>
                  <a:srgbClr val="FFFF00"/>
                </a:solidFill>
                <a:effectLst>
                  <a:outerShdw blurRad="38100" dist="38100" dir="2700000" algn="tl">
                    <a:srgbClr val="000000">
                      <a:alpha val="43137"/>
                    </a:srgbClr>
                  </a:outerShdw>
                </a:effectLst>
              </a:rPr>
              <a:t>§ </a:t>
            </a:r>
            <a:r>
              <a:rPr lang="cs-CZ" dirty="0">
                <a:solidFill>
                  <a:srgbClr val="FFFF00"/>
                </a:solidFill>
                <a:effectLst>
                  <a:outerShdw blurRad="38100" dist="38100" dir="2700000" algn="tl">
                    <a:srgbClr val="000000">
                      <a:alpha val="43137"/>
                    </a:srgbClr>
                  </a:outerShdw>
                </a:effectLst>
              </a:rPr>
              <a:t>51 odst. 2 SŘ - právo na účast při dokazování mimo ústní </a:t>
            </a:r>
            <a:r>
              <a:rPr lang="cs-CZ" dirty="0" smtClean="0">
                <a:solidFill>
                  <a:srgbClr val="FFFF00"/>
                </a:solidFill>
                <a:effectLst>
                  <a:outerShdw blurRad="38100" dist="38100" dir="2700000" algn="tl">
                    <a:srgbClr val="000000">
                      <a:alpha val="43137"/>
                    </a:srgbClr>
                  </a:outerShdw>
                </a:effectLst>
              </a:rPr>
              <a:t>jednání, tzn. právo na ústní jednání, i když není nařízeno ústní jednání</a:t>
            </a:r>
            <a:endParaRPr lang="cs-CZ" dirty="0">
              <a:solidFill>
                <a:srgbClr val="FFFF00"/>
              </a:solidFill>
              <a:effectLst>
                <a:outerShdw blurRad="38100" dist="38100" dir="2700000" algn="tl">
                  <a:srgbClr val="000000">
                    <a:alpha val="43137"/>
                  </a:srgbClr>
                </a:outerShdw>
              </a:effectLst>
            </a:endParaRPr>
          </a:p>
          <a:p>
            <a:pPr lvl="3">
              <a:buSzPct val="100000"/>
              <a:defRPr/>
            </a:pPr>
            <a:r>
              <a:rPr lang="cs-CZ" dirty="0" smtClean="0">
                <a:solidFill>
                  <a:srgbClr val="FFFF00"/>
                </a:solidFill>
                <a:effectLst>
                  <a:outerShdw blurRad="38100" dist="38100" dir="2700000" algn="tl">
                    <a:srgbClr val="000000">
                      <a:alpha val="43137"/>
                    </a:srgbClr>
                  </a:outerShdw>
                </a:effectLst>
              </a:rPr>
              <a:t>§ 82 odst. 3 - Účastníci </a:t>
            </a:r>
            <a:r>
              <a:rPr lang="cs-CZ" dirty="0">
                <a:solidFill>
                  <a:srgbClr val="FFFF00"/>
                </a:solidFill>
                <a:effectLst>
                  <a:outerShdw blurRad="38100" dist="38100" dir="2700000" algn="tl">
                    <a:srgbClr val="000000">
                      <a:alpha val="43137"/>
                    </a:srgbClr>
                  </a:outerShdw>
                </a:effectLst>
              </a:rPr>
              <a:t>řízení mají právo klást otázky sobě navzájem, svědkům a </a:t>
            </a:r>
            <a:r>
              <a:rPr lang="cs-CZ" dirty="0" smtClean="0">
                <a:solidFill>
                  <a:srgbClr val="FFFF00"/>
                </a:solidFill>
                <a:effectLst>
                  <a:outerShdw blurRad="38100" dist="38100" dir="2700000" algn="tl">
                    <a:srgbClr val="000000">
                      <a:alpha val="43137"/>
                    </a:srgbClr>
                  </a:outerShdw>
                </a:effectLst>
              </a:rPr>
              <a:t>znalcům</a:t>
            </a:r>
            <a:endParaRPr lang="cs-CZ" dirty="0">
              <a:solidFill>
                <a:srgbClr val="FFFF00"/>
              </a:solidFill>
              <a:effectLst>
                <a:outerShdw blurRad="38100" dist="38100" dir="2700000" algn="tl">
                  <a:srgbClr val="000000">
                    <a:alpha val="43137"/>
                  </a:srgbClr>
                </a:outerShdw>
              </a:effectLst>
            </a:endParaRPr>
          </a:p>
          <a:p>
            <a:pPr lvl="3">
              <a:buSzPct val="100000"/>
              <a:defRPr/>
            </a:pPr>
            <a:r>
              <a:rPr lang="cs-CZ" dirty="0" smtClean="0">
                <a:solidFill>
                  <a:srgbClr val="FFFF00"/>
                </a:solidFill>
                <a:effectLst>
                  <a:outerShdw blurRad="38100" dist="38100" dir="2700000" algn="tl">
                    <a:srgbClr val="000000">
                      <a:alpha val="43137"/>
                    </a:srgbClr>
                  </a:outerShdw>
                </a:effectLst>
              </a:rPr>
              <a:t>Čl</a:t>
            </a:r>
            <a:r>
              <a:rPr lang="cs-CZ" dirty="0">
                <a:solidFill>
                  <a:srgbClr val="FFFF00"/>
                </a:solidFill>
                <a:effectLst>
                  <a:outerShdw blurRad="38100" dist="38100" dir="2700000" algn="tl">
                    <a:srgbClr val="000000">
                      <a:alpha val="43137"/>
                    </a:srgbClr>
                  </a:outerShdw>
                </a:effectLst>
              </a:rPr>
              <a:t>. 6 odst. 3 písm. d) Úmluvy </a:t>
            </a:r>
            <a:r>
              <a:rPr lang="cs-CZ" dirty="0">
                <a:effectLst>
                  <a:outerShdw blurRad="38100" dist="38100" dir="2700000" algn="tl">
                    <a:srgbClr val="000000">
                      <a:alpha val="43137"/>
                    </a:srgbClr>
                  </a:outerShdw>
                </a:effectLst>
              </a:rPr>
              <a:t>o ochraně lidských práv a základních svobod </a:t>
            </a:r>
            <a:r>
              <a:rPr lang="cs-CZ" dirty="0" smtClean="0">
                <a:effectLst>
                  <a:outerShdw blurRad="38100" dist="38100" dir="2700000" algn="tl">
                    <a:srgbClr val="000000">
                      <a:alpha val="43137"/>
                    </a:srgbClr>
                  </a:outerShdw>
                </a:effectLst>
              </a:rPr>
              <a:t>- </a:t>
            </a:r>
            <a:r>
              <a:rPr lang="cs-CZ" dirty="0" smtClean="0">
                <a:solidFill>
                  <a:srgbClr val="FFFF00"/>
                </a:solidFill>
                <a:effectLst>
                  <a:outerShdw blurRad="38100" dist="38100" dir="2700000" algn="tl">
                    <a:srgbClr val="000000">
                      <a:alpha val="43137"/>
                    </a:srgbClr>
                  </a:outerShdw>
                </a:effectLst>
              </a:rPr>
              <a:t>právo vyslýchat </a:t>
            </a:r>
            <a:r>
              <a:rPr lang="cs-CZ" dirty="0">
                <a:solidFill>
                  <a:srgbClr val="FFFF00"/>
                </a:solidFill>
                <a:effectLst>
                  <a:outerShdw blurRad="38100" dist="38100" dir="2700000" algn="tl">
                    <a:srgbClr val="000000">
                      <a:alpha val="43137"/>
                    </a:srgbClr>
                  </a:outerShdw>
                </a:effectLst>
              </a:rPr>
              <a:t>nebo dát vyslýchat svědky proti sobě a dosáhnout předvolání a výslech svědků ve svůj prospěch</a:t>
            </a:r>
            <a:r>
              <a:rPr lang="cs-CZ" dirty="0">
                <a:effectLst>
                  <a:outerShdw blurRad="38100" dist="38100" dir="2700000" algn="tl">
                    <a:srgbClr val="000000">
                      <a:alpha val="43137"/>
                    </a:srgbClr>
                  </a:outerShdw>
                </a:effectLst>
              </a:rPr>
              <a:t> za stejných podmínek, jako svědků proti </a:t>
            </a:r>
            <a:r>
              <a:rPr lang="cs-CZ" dirty="0" smtClean="0">
                <a:effectLst>
                  <a:outerShdw blurRad="38100" dist="38100" dir="2700000" algn="tl">
                    <a:srgbClr val="000000">
                      <a:alpha val="43137"/>
                    </a:srgbClr>
                  </a:outerShdw>
                </a:effectLst>
              </a:rPr>
              <a:t>sobě</a:t>
            </a:r>
            <a:endParaRPr lang="cs-CZ"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1329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1008112"/>
          </a:xfrm>
        </p:spPr>
        <p:txBody>
          <a:bodyPr/>
          <a:lstStyle/>
          <a:p>
            <a:pPr algn="ctr"/>
            <a:r>
              <a:rPr lang="cs-CZ" dirty="0">
                <a:solidFill>
                  <a:srgbClr val="FFFF00"/>
                </a:solidFill>
                <a:effectLst>
                  <a:outerShdw blurRad="38100" dist="38100" dir="2700000" algn="tl">
                    <a:srgbClr val="000000">
                      <a:alpha val="43137"/>
                    </a:srgbClr>
                  </a:outerShdw>
                </a:effectLst>
              </a:rPr>
              <a:t>Řízení o náhradě škody</a:t>
            </a:r>
            <a:endParaRPr lang="cs-CZ" dirty="0"/>
          </a:p>
        </p:txBody>
      </p:sp>
      <p:sp>
        <p:nvSpPr>
          <p:cNvPr id="3" name="Zástupný symbol pro obsah 2"/>
          <p:cNvSpPr>
            <a:spLocks noGrp="1"/>
          </p:cNvSpPr>
          <p:nvPr>
            <p:ph idx="1"/>
          </p:nvPr>
        </p:nvSpPr>
        <p:spPr>
          <a:xfrm>
            <a:off x="107504" y="1268760"/>
            <a:ext cx="8928992" cy="5589240"/>
          </a:xfrm>
        </p:spPr>
        <p:txBody>
          <a:bodyPr>
            <a:normAutofit fontScale="92500" lnSpcReduction="10000"/>
          </a:bodyPr>
          <a:lstStyle/>
          <a:p>
            <a:r>
              <a:rPr lang="cs-CZ" dirty="0">
                <a:solidFill>
                  <a:srgbClr val="FFC000"/>
                </a:solidFill>
                <a:effectLst>
                  <a:outerShdw blurRad="38100" dist="38100" dir="2700000" algn="tl">
                    <a:srgbClr val="000000">
                      <a:alpha val="43137"/>
                    </a:srgbClr>
                  </a:outerShdw>
                </a:effectLst>
              </a:rPr>
              <a:t>Řízení o náhradě škody a o vydání bezdůvodného obohacení (§89)</a:t>
            </a:r>
          </a:p>
          <a:p>
            <a:pPr lvl="2"/>
            <a:r>
              <a:rPr lang="cs-CZ" dirty="0" smtClean="0">
                <a:solidFill>
                  <a:srgbClr val="FFFF00"/>
                </a:solidFill>
                <a:effectLst>
                  <a:outerShdw blurRad="38100" dist="38100" dir="2700000" algn="tl">
                    <a:srgbClr val="000000">
                      <a:alpha val="43137"/>
                    </a:srgbClr>
                  </a:outerShdw>
                </a:effectLst>
              </a:rPr>
              <a:t>Jinak </a:t>
            </a:r>
            <a:r>
              <a:rPr lang="cs-CZ" dirty="0">
                <a:solidFill>
                  <a:srgbClr val="FFFF00"/>
                </a:solidFill>
                <a:effectLst>
                  <a:outerShdw blurRad="38100" dist="38100" dir="2700000" algn="tl">
                    <a:srgbClr val="000000">
                      <a:alpha val="43137"/>
                    </a:srgbClr>
                  </a:outerShdw>
                </a:effectLst>
              </a:rPr>
              <a:t>se nárok nepřizná a odkáže se na jiný orgán</a:t>
            </a:r>
            <a:r>
              <a:rPr lang="cs-CZ" dirty="0">
                <a:effectLst>
                  <a:outerShdw blurRad="38100" dist="38100" dir="2700000" algn="tl">
                    <a:srgbClr val="000000">
                      <a:alpha val="43137"/>
                    </a:srgbClr>
                  </a:outerShdw>
                </a:effectLst>
              </a:rPr>
              <a:t> veřejné moci (rovněž pokud by zjišťování vedlo ke značným průtahům v řízení)</a:t>
            </a:r>
          </a:p>
          <a:p>
            <a:pPr lvl="2"/>
            <a:r>
              <a:rPr lang="cs-CZ" dirty="0">
                <a:effectLst>
                  <a:outerShdw blurRad="38100" dist="38100" dir="2700000" algn="tl">
                    <a:srgbClr val="000000">
                      <a:alpha val="43137"/>
                    </a:srgbClr>
                  </a:outerShdw>
                </a:effectLst>
              </a:rPr>
              <a:t>Náhradu lze přiznat </a:t>
            </a:r>
            <a:r>
              <a:rPr lang="cs-CZ" dirty="0">
                <a:solidFill>
                  <a:srgbClr val="FFFF00"/>
                </a:solidFill>
                <a:effectLst>
                  <a:outerShdw blurRad="38100" dist="38100" dir="2700000" algn="tl">
                    <a:srgbClr val="000000">
                      <a:alpha val="43137"/>
                    </a:srgbClr>
                  </a:outerShdw>
                </a:effectLst>
              </a:rPr>
              <a:t>částečně a ve zbytku odkázat na jiný orgán</a:t>
            </a:r>
          </a:p>
          <a:p>
            <a:pPr lvl="2"/>
            <a:r>
              <a:rPr lang="cs-CZ" dirty="0">
                <a:effectLst>
                  <a:outerShdw blurRad="38100" dist="38100" dir="2700000" algn="tl">
                    <a:srgbClr val="000000">
                      <a:alpha val="43137"/>
                    </a:srgbClr>
                  </a:outerShdw>
                </a:effectLst>
              </a:rPr>
              <a:t>Nemožnost rozhodovat o nároku v případě nahrazení škody</a:t>
            </a:r>
          </a:p>
          <a:p>
            <a:pPr lvl="3"/>
            <a:r>
              <a:rPr lang="cs-CZ" dirty="0">
                <a:effectLst>
                  <a:outerShdw blurRad="38100" dist="38100" dir="2700000" algn="tl">
                    <a:srgbClr val="000000">
                      <a:alpha val="43137"/>
                    </a:srgbClr>
                  </a:outerShdw>
                </a:effectLst>
              </a:rPr>
              <a:t>Vyrozumění poškozeného – povaha vyrozumění a procesní postavení poškozeného a jeho možná obrana proti postupu správního orgánu</a:t>
            </a:r>
          </a:p>
          <a:p>
            <a:pPr lvl="2"/>
            <a:r>
              <a:rPr lang="cs-CZ" dirty="0">
                <a:solidFill>
                  <a:srgbClr val="FFFF00"/>
                </a:solidFill>
                <a:effectLst>
                  <a:outerShdw blurRad="38100" dist="38100" dir="2700000" algn="tl">
                    <a:srgbClr val="000000">
                      <a:alpha val="43137"/>
                    </a:srgbClr>
                  </a:outerShdw>
                </a:effectLst>
              </a:rPr>
              <a:t>Opožděné uplatnění nároku (§ 70 odst. 2)</a:t>
            </a:r>
          </a:p>
          <a:p>
            <a:pPr lvl="3"/>
            <a:r>
              <a:rPr lang="cs-CZ" dirty="0">
                <a:effectLst>
                  <a:outerShdw blurRad="38100" dist="38100" dir="2700000" algn="tl">
                    <a:srgbClr val="000000">
                      <a:alpha val="43137"/>
                    </a:srgbClr>
                  </a:outerShdw>
                </a:effectLst>
              </a:rPr>
              <a:t>Usnesení odkazující na jiný orgán a vyrozumění o výsledku řízení o přestupku</a:t>
            </a:r>
          </a:p>
          <a:p>
            <a:pPr lvl="1"/>
            <a:r>
              <a:rPr lang="cs-CZ" dirty="0">
                <a:effectLst>
                  <a:outerShdw blurRad="38100" dist="38100" dir="2700000" algn="tl">
                    <a:srgbClr val="000000">
                      <a:alpha val="43137"/>
                    </a:srgbClr>
                  </a:outerShdw>
                </a:effectLst>
              </a:rPr>
              <a:t>V případě </a:t>
            </a:r>
            <a:r>
              <a:rPr lang="cs-CZ" dirty="0">
                <a:solidFill>
                  <a:srgbClr val="FFFF00"/>
                </a:solidFill>
                <a:effectLst>
                  <a:outerShdw blurRad="38100" dist="38100" dir="2700000" algn="tl">
                    <a:srgbClr val="000000">
                      <a:alpha val="43137"/>
                    </a:srgbClr>
                  </a:outerShdw>
                </a:effectLst>
              </a:rPr>
              <a:t>vydání bezdůvodného obohacení obdobně</a:t>
            </a:r>
          </a:p>
          <a:p>
            <a:pPr lvl="1"/>
            <a:r>
              <a:rPr lang="cs-CZ" dirty="0">
                <a:effectLst>
                  <a:outerShdw blurRad="38100" dist="38100" dir="2700000" algn="tl">
                    <a:srgbClr val="000000">
                      <a:alpha val="43137"/>
                    </a:srgbClr>
                  </a:outerShdw>
                </a:effectLst>
              </a:rPr>
              <a:t>Rozhodování </a:t>
            </a:r>
            <a:r>
              <a:rPr lang="cs-CZ" dirty="0">
                <a:solidFill>
                  <a:srgbClr val="FFFF00"/>
                </a:solidFill>
                <a:effectLst>
                  <a:outerShdw blurRad="38100" dist="38100" dir="2700000" algn="tl">
                    <a:srgbClr val="000000">
                      <a:alpha val="43137"/>
                    </a:srgbClr>
                  </a:outerShdw>
                </a:effectLst>
              </a:rPr>
              <a:t>je rozhodováním o věci soukromého práva, ale poléhá přezkumu ve správním soudnictví</a:t>
            </a:r>
          </a:p>
          <a:p>
            <a:pPr lvl="2"/>
            <a:r>
              <a:rPr lang="cs-CZ" dirty="0">
                <a:solidFill>
                  <a:srgbClr val="FFFF00"/>
                </a:solidFill>
                <a:effectLst>
                  <a:outerShdw blurRad="38100" dist="38100" dir="2700000" algn="tl">
                    <a:srgbClr val="000000">
                      <a:alpha val="43137"/>
                    </a:srgbClr>
                  </a:outerShdw>
                </a:effectLst>
              </a:rPr>
              <a:t>Sb. NSS č. 2276/2011</a:t>
            </a:r>
          </a:p>
          <a:p>
            <a:endParaRPr lang="cs-CZ" dirty="0"/>
          </a:p>
        </p:txBody>
      </p:sp>
    </p:spTree>
    <p:extLst>
      <p:ext uri="{BB962C8B-B14F-4D97-AF65-F5344CB8AC3E}">
        <p14:creationId xmlns:p14="http://schemas.microsoft.com/office/powerpoint/2010/main" val="2013008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08720"/>
          </a:xfrm>
        </p:spPr>
        <p:txBody>
          <a:bodyPr/>
          <a:lstStyle/>
          <a:p>
            <a:pPr algn="ctr"/>
            <a:r>
              <a:rPr lang="cs-CZ" dirty="0">
                <a:solidFill>
                  <a:srgbClr val="FFFF00"/>
                </a:solidFill>
                <a:effectLst>
                  <a:outerShdw blurRad="38100" dist="38100" dir="2700000" algn="tl">
                    <a:srgbClr val="000000">
                      <a:alpha val="43137"/>
                    </a:srgbClr>
                  </a:outerShdw>
                </a:effectLst>
              </a:rPr>
              <a:t>Příkaz</a:t>
            </a:r>
            <a:endParaRPr lang="cs-CZ" dirty="0">
              <a:solidFill>
                <a:srgbClr val="FFFF00"/>
              </a:solidFill>
            </a:endParaRPr>
          </a:p>
        </p:txBody>
      </p:sp>
      <p:sp>
        <p:nvSpPr>
          <p:cNvPr id="3" name="Zástupný symbol pro obsah 2"/>
          <p:cNvSpPr>
            <a:spLocks noGrp="1"/>
          </p:cNvSpPr>
          <p:nvPr>
            <p:ph idx="1"/>
          </p:nvPr>
        </p:nvSpPr>
        <p:spPr>
          <a:xfrm>
            <a:off x="0" y="836712"/>
            <a:ext cx="9144000" cy="6021288"/>
          </a:xfrm>
        </p:spPr>
        <p:txBody>
          <a:bodyPr>
            <a:normAutofit/>
          </a:bodyPr>
          <a:lstStyle/>
          <a:p>
            <a:r>
              <a:rPr lang="cs-CZ" dirty="0" smtClean="0">
                <a:solidFill>
                  <a:srgbClr val="FFC000"/>
                </a:solidFill>
                <a:effectLst>
                  <a:outerShdw blurRad="38100" dist="38100" dir="2700000" algn="tl">
                    <a:srgbClr val="000000">
                      <a:alpha val="43137"/>
                    </a:srgbClr>
                  </a:outerShdw>
                </a:effectLst>
              </a:rPr>
              <a:t>Příkaz (§ 90)</a:t>
            </a:r>
          </a:p>
          <a:p>
            <a:pPr lvl="1"/>
            <a:r>
              <a:rPr lang="cs-CZ" dirty="0" smtClean="0">
                <a:solidFill>
                  <a:srgbClr val="FFFF00"/>
                </a:solidFill>
                <a:effectLst>
                  <a:outerShdw blurRad="38100" dist="38100" dir="2700000" algn="tl">
                    <a:srgbClr val="000000">
                      <a:alpha val="43137"/>
                    </a:srgbClr>
                  </a:outerShdw>
                </a:effectLst>
              </a:rPr>
              <a:t>Obecně - § 150 SŘ</a:t>
            </a:r>
          </a:p>
          <a:p>
            <a:pPr lvl="1"/>
            <a:r>
              <a:rPr lang="cs-CZ" dirty="0" smtClean="0">
                <a:solidFill>
                  <a:srgbClr val="FFFF00"/>
                </a:solidFill>
                <a:effectLst>
                  <a:outerShdw blurRad="38100" dist="38100" dir="2700000" algn="tl">
                    <a:srgbClr val="000000">
                      <a:alpha val="43137"/>
                    </a:srgbClr>
                  </a:outerShdw>
                </a:effectLst>
              </a:rPr>
              <a:t>Pouze některé správní tresty</a:t>
            </a:r>
          </a:p>
          <a:p>
            <a:pPr lvl="2"/>
            <a:r>
              <a:rPr lang="cs-CZ" dirty="0">
                <a:effectLst>
                  <a:outerShdw blurRad="38100" dist="38100" dir="2700000" algn="tl">
                    <a:srgbClr val="000000">
                      <a:alpha val="43137"/>
                    </a:srgbClr>
                  </a:outerShdw>
                </a:effectLst>
              </a:rPr>
              <a:t>napomenutí, </a:t>
            </a:r>
            <a:r>
              <a:rPr lang="cs-CZ" dirty="0" smtClean="0">
                <a:effectLst>
                  <a:outerShdw blurRad="38100" dist="38100" dir="2700000" algn="tl">
                    <a:srgbClr val="000000">
                      <a:alpha val="43137"/>
                    </a:srgbClr>
                  </a:outerShdw>
                </a:effectLst>
              </a:rPr>
              <a:t>pokuta (chybí horní hranice), zákaz činnosti (chybí omezení doby) nebo </a:t>
            </a:r>
            <a:r>
              <a:rPr lang="cs-CZ" dirty="0">
                <a:effectLst>
                  <a:outerShdw blurRad="38100" dist="38100" dir="2700000" algn="tl">
                    <a:srgbClr val="000000">
                      <a:alpha val="43137"/>
                    </a:srgbClr>
                  </a:outerShdw>
                </a:effectLst>
              </a:rPr>
              <a:t>propadnutí věci nebo náhradní </a:t>
            </a:r>
            <a:r>
              <a:rPr lang="cs-CZ" dirty="0" smtClean="0">
                <a:effectLst>
                  <a:outerShdw blurRad="38100" dist="38100" dir="2700000" algn="tl">
                    <a:srgbClr val="000000">
                      <a:alpha val="43137"/>
                    </a:srgbClr>
                  </a:outerShdw>
                </a:effectLst>
              </a:rPr>
              <a:t>hodnoty</a:t>
            </a:r>
          </a:p>
          <a:p>
            <a:pPr lvl="1"/>
            <a:r>
              <a:rPr lang="cs-CZ" dirty="0" smtClean="0">
                <a:solidFill>
                  <a:srgbClr val="FFFF00"/>
                </a:solidFill>
                <a:effectLst>
                  <a:outerShdw blurRad="38100" dist="38100" dir="2700000" algn="tl">
                    <a:srgbClr val="000000">
                      <a:alpha val="43137"/>
                    </a:srgbClr>
                  </a:outerShdw>
                </a:effectLst>
              </a:rPr>
              <a:t>Kdy příkaz nelze použít</a:t>
            </a:r>
          </a:p>
          <a:p>
            <a:pPr lvl="2"/>
            <a:r>
              <a:rPr lang="cs-CZ" dirty="0">
                <a:effectLst>
                  <a:outerShdw blurRad="38100" dist="38100" dir="2700000" algn="tl">
                    <a:srgbClr val="000000">
                      <a:alpha val="43137"/>
                    </a:srgbClr>
                  </a:outerShdw>
                </a:effectLst>
              </a:rPr>
              <a:t>v řízení zahájeném se souhlasem osoby přímo postižené spácháním </a:t>
            </a:r>
            <a:r>
              <a:rPr lang="cs-CZ" dirty="0" smtClean="0">
                <a:effectLst>
                  <a:outerShdw blurRad="38100" dist="38100" dir="2700000" algn="tl">
                    <a:srgbClr val="000000">
                      <a:alpha val="43137"/>
                    </a:srgbClr>
                  </a:outerShdw>
                </a:effectLst>
              </a:rPr>
              <a:t>přestupku (ochrana jejích procesních práv podle § 71)</a:t>
            </a:r>
            <a:endParaRPr lang="cs-CZ" dirty="0">
              <a:effectLst>
                <a:outerShdw blurRad="38100" dist="38100" dir="2700000" algn="tl">
                  <a:srgbClr val="000000">
                    <a:alpha val="43137"/>
                  </a:srgbClr>
                </a:outerShdw>
              </a:effectLst>
            </a:endParaRPr>
          </a:p>
          <a:p>
            <a:pPr lvl="2"/>
            <a:r>
              <a:rPr lang="cs-CZ" dirty="0" smtClean="0">
                <a:effectLst>
                  <a:outerShdw blurRad="38100" dist="38100" dir="2700000" algn="tl">
                    <a:srgbClr val="000000">
                      <a:alpha val="43137"/>
                    </a:srgbClr>
                  </a:outerShdw>
                </a:effectLst>
              </a:rPr>
              <a:t>o </a:t>
            </a:r>
            <a:r>
              <a:rPr lang="cs-CZ" dirty="0">
                <a:effectLst>
                  <a:outerShdw blurRad="38100" dist="38100" dir="2700000" algn="tl">
                    <a:srgbClr val="000000">
                      <a:alpha val="43137"/>
                    </a:srgbClr>
                  </a:outerShdw>
                </a:effectLst>
              </a:rPr>
              <a:t>nároku na náhradu škody nebo nároku na vydání bezdůvodného </a:t>
            </a:r>
            <a:r>
              <a:rPr lang="cs-CZ" dirty="0" smtClean="0">
                <a:effectLst>
                  <a:outerShdw blurRad="38100" dist="38100" dir="2700000" algn="tl">
                    <a:srgbClr val="000000">
                      <a:alpha val="43137"/>
                    </a:srgbClr>
                  </a:outerShdw>
                </a:effectLst>
              </a:rPr>
              <a:t>obohacení (povaha </a:t>
            </a:r>
            <a:r>
              <a:rPr lang="cs-CZ" dirty="0" err="1" smtClean="0">
                <a:effectLst>
                  <a:outerShdw blurRad="38100" dist="38100" dir="2700000" algn="tl">
                    <a:srgbClr val="000000">
                      <a:alpha val="43137"/>
                    </a:srgbClr>
                  </a:outerShdw>
                </a:effectLst>
              </a:rPr>
              <a:t>adhézního</a:t>
            </a:r>
            <a:r>
              <a:rPr lang="cs-CZ" dirty="0" smtClean="0">
                <a:effectLst>
                  <a:outerShdw blurRad="38100" dist="38100" dir="2700000" algn="tl">
                    <a:srgbClr val="000000">
                      <a:alpha val="43137"/>
                    </a:srgbClr>
                  </a:outerShdw>
                </a:effectLst>
              </a:rPr>
              <a:t> řízení)</a:t>
            </a:r>
            <a:endParaRPr lang="cs-CZ" dirty="0">
              <a:effectLst>
                <a:outerShdw blurRad="38100" dist="38100" dir="2700000" algn="tl">
                  <a:srgbClr val="000000">
                    <a:alpha val="43137"/>
                  </a:srgbClr>
                </a:outerShdw>
              </a:effectLst>
            </a:endParaRPr>
          </a:p>
          <a:p>
            <a:pPr lvl="2"/>
            <a:r>
              <a:rPr lang="cs-CZ" dirty="0" smtClean="0">
                <a:effectLst>
                  <a:outerShdw blurRad="38100" dist="38100" dir="2700000" algn="tl">
                    <a:srgbClr val="000000">
                      <a:alpha val="43137"/>
                    </a:srgbClr>
                  </a:outerShdw>
                </a:effectLst>
              </a:rPr>
              <a:t>má-li </a:t>
            </a:r>
            <a:r>
              <a:rPr lang="cs-CZ" dirty="0">
                <a:effectLst>
                  <a:outerShdw blurRad="38100" dist="38100" dir="2700000" algn="tl">
                    <a:srgbClr val="000000">
                      <a:alpha val="43137"/>
                    </a:srgbClr>
                  </a:outerShdw>
                </a:effectLst>
              </a:rPr>
              <a:t>být uložen správní trest </a:t>
            </a:r>
            <a:r>
              <a:rPr lang="cs-CZ" dirty="0" smtClean="0">
                <a:effectLst>
                  <a:outerShdw blurRad="38100" dist="38100" dir="2700000" algn="tl">
                    <a:srgbClr val="000000">
                      <a:alpha val="43137"/>
                    </a:srgbClr>
                  </a:outerShdw>
                </a:effectLst>
              </a:rPr>
              <a:t>mladistvému s výjimkou pokuty ukládané </a:t>
            </a:r>
            <a:r>
              <a:rPr lang="cs-CZ" dirty="0">
                <a:effectLst>
                  <a:outerShdw blurRad="38100" dist="38100" dir="2700000" algn="tl">
                    <a:srgbClr val="000000">
                      <a:alpha val="43137"/>
                    </a:srgbClr>
                  </a:outerShdw>
                </a:effectLst>
              </a:rPr>
              <a:t>příkazem na </a:t>
            </a:r>
            <a:r>
              <a:rPr lang="cs-CZ" dirty="0" smtClean="0">
                <a:effectLst>
                  <a:outerShdw blurRad="38100" dist="38100" dir="2700000" algn="tl">
                    <a:srgbClr val="000000">
                      <a:alpha val="43137"/>
                    </a:srgbClr>
                  </a:outerShdw>
                </a:effectLst>
              </a:rPr>
              <a:t>místě (a co napomenutí?), </a:t>
            </a:r>
            <a:r>
              <a:rPr lang="cs-CZ" dirty="0">
                <a:effectLst>
                  <a:outerShdw blurRad="38100" dist="38100" dir="2700000" algn="tl">
                    <a:srgbClr val="000000">
                      <a:alpha val="43137"/>
                    </a:srgbClr>
                  </a:outerShdw>
                </a:effectLst>
              </a:rPr>
              <a:t>nebo osobě s omezenou </a:t>
            </a:r>
            <a:r>
              <a:rPr lang="cs-CZ" dirty="0" smtClean="0">
                <a:effectLst>
                  <a:outerShdw blurRad="38100" dist="38100" dir="2700000" algn="tl">
                    <a:srgbClr val="000000">
                      <a:alpha val="43137"/>
                    </a:srgbClr>
                  </a:outerShdw>
                </a:effectLst>
              </a:rPr>
              <a:t>svéprávností</a:t>
            </a:r>
          </a:p>
        </p:txBody>
      </p:sp>
    </p:spTree>
    <p:extLst>
      <p:ext uri="{BB962C8B-B14F-4D97-AF65-F5344CB8AC3E}">
        <p14:creationId xmlns:p14="http://schemas.microsoft.com/office/powerpoint/2010/main" val="655468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36712"/>
          </a:xfrm>
        </p:spPr>
        <p:txBody>
          <a:bodyPr/>
          <a:lstStyle/>
          <a:p>
            <a:pPr algn="ctr"/>
            <a:r>
              <a:rPr lang="cs-CZ" dirty="0">
                <a:solidFill>
                  <a:srgbClr val="FFFF00"/>
                </a:solidFill>
                <a:effectLst>
                  <a:outerShdw blurRad="38100" dist="38100" dir="2700000" algn="tl">
                    <a:srgbClr val="000000">
                      <a:alpha val="43137"/>
                    </a:srgbClr>
                  </a:outerShdw>
                </a:effectLst>
              </a:rPr>
              <a:t>Příkaz</a:t>
            </a:r>
            <a:endParaRPr lang="cs-CZ" dirty="0">
              <a:solidFill>
                <a:srgbClr val="FFFF00"/>
              </a:solidFill>
            </a:endParaRPr>
          </a:p>
        </p:txBody>
      </p:sp>
      <p:sp>
        <p:nvSpPr>
          <p:cNvPr id="3" name="Zástupný symbol pro obsah 2"/>
          <p:cNvSpPr>
            <a:spLocks noGrp="1"/>
          </p:cNvSpPr>
          <p:nvPr>
            <p:ph idx="1"/>
          </p:nvPr>
        </p:nvSpPr>
        <p:spPr>
          <a:xfrm>
            <a:off x="0" y="908720"/>
            <a:ext cx="9144000" cy="5949280"/>
          </a:xfrm>
        </p:spPr>
        <p:txBody>
          <a:bodyPr>
            <a:normAutofit fontScale="85000" lnSpcReduction="20000"/>
          </a:bodyPr>
          <a:lstStyle/>
          <a:p>
            <a:r>
              <a:rPr lang="cs-CZ" dirty="0">
                <a:solidFill>
                  <a:srgbClr val="FFC000"/>
                </a:solidFill>
                <a:effectLst>
                  <a:outerShdw blurRad="38100" dist="38100" dir="2700000" algn="tl">
                    <a:srgbClr val="000000">
                      <a:alpha val="43137"/>
                    </a:srgbClr>
                  </a:outerShdw>
                </a:effectLst>
              </a:rPr>
              <a:t>Příkaz (§ 90)</a:t>
            </a:r>
          </a:p>
          <a:p>
            <a:pPr lvl="1"/>
            <a:r>
              <a:rPr lang="cs-CZ" dirty="0" smtClean="0">
                <a:effectLst>
                  <a:outerShdw blurRad="38100" dist="38100" dir="2700000" algn="tl">
                    <a:srgbClr val="000000">
                      <a:alpha val="43137"/>
                    </a:srgbClr>
                  </a:outerShdw>
                </a:effectLst>
              </a:rPr>
              <a:t>§ 150 odst. </a:t>
            </a:r>
            <a:r>
              <a:rPr lang="cs-CZ" dirty="0">
                <a:effectLst>
                  <a:outerShdw blurRad="38100" dist="38100" dir="2700000" algn="tl">
                    <a:srgbClr val="000000">
                      <a:alpha val="43137"/>
                    </a:srgbClr>
                  </a:outerShdw>
                </a:effectLst>
              </a:rPr>
              <a:t>1 SŘ - </a:t>
            </a:r>
            <a:r>
              <a:rPr lang="cs-CZ" dirty="0" smtClean="0">
                <a:effectLst>
                  <a:outerShdw blurRad="38100" dist="38100" dir="2700000" algn="tl">
                    <a:srgbClr val="000000">
                      <a:alpha val="43137"/>
                    </a:srgbClr>
                  </a:outerShdw>
                </a:effectLst>
              </a:rPr>
              <a:t>není-li </a:t>
            </a:r>
            <a:r>
              <a:rPr lang="cs-CZ" dirty="0">
                <a:effectLst>
                  <a:outerShdw blurRad="38100" dist="38100" dir="2700000" algn="tl">
                    <a:srgbClr val="000000">
                      <a:alpha val="43137"/>
                    </a:srgbClr>
                  </a:outerShdw>
                </a:effectLst>
              </a:rPr>
              <a:t>vydání příkazu prvním úkonem v řízení, </a:t>
            </a:r>
            <a:r>
              <a:rPr lang="cs-CZ" dirty="0">
                <a:solidFill>
                  <a:srgbClr val="FFFF00"/>
                </a:solidFill>
                <a:effectLst>
                  <a:outerShdw blurRad="38100" dist="38100" dir="2700000" algn="tl">
                    <a:srgbClr val="000000">
                      <a:alpha val="43137"/>
                    </a:srgbClr>
                  </a:outerShdw>
                </a:effectLst>
              </a:rPr>
              <a:t>nemusí příkaz obsahovat </a:t>
            </a:r>
            <a:r>
              <a:rPr lang="cs-CZ" dirty="0" smtClean="0">
                <a:solidFill>
                  <a:srgbClr val="FFFF00"/>
                </a:solidFill>
                <a:effectLst>
                  <a:outerShdw blurRad="38100" dist="38100" dir="2700000" algn="tl">
                    <a:srgbClr val="000000">
                      <a:alpha val="43137"/>
                    </a:srgbClr>
                  </a:outerShdw>
                </a:effectLst>
              </a:rPr>
              <a:t>odůvodnění</a:t>
            </a:r>
          </a:p>
          <a:p>
            <a:pPr lvl="2"/>
            <a:r>
              <a:rPr lang="cs-CZ" dirty="0">
                <a:effectLst>
                  <a:outerShdw blurRad="38100" dist="38100" dir="2700000" algn="tl">
                    <a:srgbClr val="000000">
                      <a:alpha val="43137"/>
                    </a:srgbClr>
                  </a:outerShdw>
                </a:effectLst>
              </a:rPr>
              <a:t>došlo </a:t>
            </a:r>
            <a:r>
              <a:rPr lang="cs-CZ" dirty="0" smtClean="0">
                <a:effectLst>
                  <a:outerShdw blurRad="38100" dist="38100" dir="2700000" algn="tl">
                    <a:srgbClr val="000000">
                      <a:alpha val="43137"/>
                    </a:srgbClr>
                  </a:outerShdw>
                </a:effectLst>
              </a:rPr>
              <a:t>k</a:t>
            </a:r>
            <a:r>
              <a:rPr lang="cs-CZ" dirty="0">
                <a:effectLst>
                  <a:outerShdw blurRad="38100" dist="38100" dir="2700000" algn="tl">
                    <a:srgbClr val="000000">
                      <a:alpha val="43137"/>
                    </a:srgbClr>
                  </a:outerShdw>
                </a:effectLst>
              </a:rPr>
              <a:t> rozšíření okruhu sankcí, které lze uložit (dříve to bylo jen napomenutí a pokuta, dnes to je navíc zákaz činnosti a propadnutí věci nebo náhradní hodnoty) a v případě pokuty navíc došlo k odstranění horní hranice (dříve šlo v příkazním řízení ukládat pokuty jen do 10 tis. Kč</a:t>
            </a:r>
            <a:r>
              <a:rPr lang="cs-CZ" dirty="0" smtClean="0">
                <a:effectLst>
                  <a:outerShdw blurRad="38100" dist="38100" dir="2700000" algn="tl">
                    <a:srgbClr val="000000">
                      <a:alpha val="43137"/>
                    </a:srgbClr>
                  </a:outerShdw>
                </a:effectLst>
              </a:rPr>
              <a:t>)</a:t>
            </a:r>
          </a:p>
          <a:p>
            <a:pPr lvl="2"/>
            <a:r>
              <a:rPr lang="cs-CZ" dirty="0" smtClean="0">
                <a:solidFill>
                  <a:srgbClr val="FFFF00"/>
                </a:solidFill>
                <a:effectLst>
                  <a:outerShdw blurRad="38100" dist="38100" dir="2700000" algn="tl">
                    <a:srgbClr val="000000">
                      <a:alpha val="43137"/>
                    </a:srgbClr>
                  </a:outerShdw>
                </a:effectLst>
              </a:rPr>
              <a:t>Jak to dopadne v přezkumném řízení?</a:t>
            </a:r>
            <a:endParaRPr lang="cs-CZ" dirty="0">
              <a:solidFill>
                <a:srgbClr val="FFFF00"/>
              </a:solidFill>
              <a:effectLst>
                <a:outerShdw blurRad="38100" dist="38100" dir="2700000" algn="tl">
                  <a:srgbClr val="000000">
                    <a:alpha val="43137"/>
                  </a:srgbClr>
                </a:outerShdw>
              </a:effectLst>
            </a:endParaRPr>
          </a:p>
          <a:p>
            <a:pPr lvl="1"/>
            <a:r>
              <a:rPr lang="cs-CZ" dirty="0" smtClean="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rPr>
              <a:t>150 odst. 4 </a:t>
            </a:r>
            <a:r>
              <a:rPr lang="cs-CZ" dirty="0" smtClean="0">
                <a:effectLst>
                  <a:outerShdw blurRad="38100" dist="38100" dir="2700000" algn="tl">
                    <a:srgbClr val="000000">
                      <a:alpha val="43137"/>
                    </a:srgbClr>
                  </a:outerShdw>
                </a:effectLst>
              </a:rPr>
              <a:t>SŘ - pokud </a:t>
            </a:r>
            <a:r>
              <a:rPr lang="cs-CZ" dirty="0">
                <a:effectLst>
                  <a:outerShdw blurRad="38100" dist="38100" dir="2700000" algn="tl">
                    <a:srgbClr val="000000">
                      <a:alpha val="43137"/>
                    </a:srgbClr>
                  </a:outerShdw>
                </a:effectLst>
              </a:rPr>
              <a:t>je </a:t>
            </a:r>
            <a:r>
              <a:rPr lang="cs-CZ" dirty="0">
                <a:solidFill>
                  <a:srgbClr val="FFFF00"/>
                </a:solidFill>
                <a:effectLst>
                  <a:outerShdw blurRad="38100" dist="38100" dir="2700000" algn="tl">
                    <a:srgbClr val="000000">
                      <a:alpha val="43137"/>
                    </a:srgbClr>
                  </a:outerShdw>
                </a:effectLst>
              </a:rPr>
              <a:t>vydání příkazu prvním úkonem </a:t>
            </a:r>
            <a:r>
              <a:rPr lang="cs-CZ" dirty="0">
                <a:effectLst>
                  <a:outerShdw blurRad="38100" dist="38100" dir="2700000" algn="tl">
                    <a:srgbClr val="000000">
                      <a:alpha val="43137"/>
                    </a:srgbClr>
                  </a:outerShdw>
                </a:effectLst>
              </a:rPr>
              <a:t>v řízení, </a:t>
            </a:r>
            <a:r>
              <a:rPr lang="cs-CZ" dirty="0">
                <a:solidFill>
                  <a:srgbClr val="FFFF00"/>
                </a:solidFill>
                <a:effectLst>
                  <a:outerShdw blurRad="38100" dist="38100" dir="2700000" algn="tl">
                    <a:srgbClr val="000000">
                      <a:alpha val="43137"/>
                    </a:srgbClr>
                  </a:outerShdw>
                </a:effectLst>
              </a:rPr>
              <a:t>nelze v něm uložit</a:t>
            </a:r>
            <a:r>
              <a:rPr lang="cs-CZ" dirty="0">
                <a:effectLst>
                  <a:outerShdw blurRad="38100" dist="38100" dir="2700000" algn="tl">
                    <a:srgbClr val="000000">
                      <a:alpha val="43137"/>
                    </a:srgbClr>
                  </a:outerShdw>
                </a:effectLst>
              </a:rPr>
              <a:t> povinnost nahradit </a:t>
            </a:r>
            <a:r>
              <a:rPr lang="cs-CZ" dirty="0">
                <a:solidFill>
                  <a:srgbClr val="FFFF00"/>
                </a:solidFill>
                <a:effectLst>
                  <a:outerShdw blurRad="38100" dist="38100" dir="2700000" algn="tl">
                    <a:srgbClr val="000000">
                      <a:alpha val="43137"/>
                    </a:srgbClr>
                  </a:outerShdw>
                </a:effectLst>
              </a:rPr>
              <a:t>náklady </a:t>
            </a:r>
            <a:r>
              <a:rPr lang="cs-CZ" dirty="0" smtClean="0">
                <a:solidFill>
                  <a:srgbClr val="FFFF00"/>
                </a:solidFill>
                <a:effectLst>
                  <a:outerShdw blurRad="38100" dist="38100" dir="2700000" algn="tl">
                    <a:srgbClr val="000000">
                      <a:alpha val="43137"/>
                    </a:srgbClr>
                  </a:outerShdw>
                </a:effectLst>
              </a:rPr>
              <a:t>řízení</a:t>
            </a:r>
          </a:p>
          <a:p>
            <a:pPr lvl="1"/>
            <a:r>
              <a:rPr lang="cs-CZ" dirty="0" smtClean="0">
                <a:effectLst>
                  <a:outerShdw blurRad="38100" dist="38100" dir="2700000" algn="tl">
                    <a:srgbClr val="000000">
                      <a:alpha val="43137"/>
                    </a:srgbClr>
                  </a:outerShdw>
                </a:effectLst>
              </a:rPr>
              <a:t>Příkaz jako první úkon v řízení – jakým okamžikem začíná nová promlčecí doba podle § 32 odst. 3? Vydáním nebo doručením příkazu?</a:t>
            </a:r>
          </a:p>
          <a:p>
            <a:pPr lvl="1"/>
            <a:r>
              <a:rPr lang="cs-CZ" dirty="0" smtClean="0">
                <a:effectLst>
                  <a:outerShdw blurRad="38100" dist="38100" dir="2700000" algn="tl">
                    <a:srgbClr val="000000">
                      <a:alpha val="43137"/>
                    </a:srgbClr>
                  </a:outerShdw>
                </a:effectLst>
              </a:rPr>
              <a:t>Lze vydat společný příkaz podle § 88?</a:t>
            </a:r>
          </a:p>
          <a:p>
            <a:pPr lvl="1"/>
            <a:r>
              <a:rPr lang="cs-CZ" dirty="0" smtClean="0">
                <a:effectLst>
                  <a:outerShdw blurRad="38100" dist="38100" dir="2700000" algn="tl">
                    <a:srgbClr val="000000">
                      <a:alpha val="43137"/>
                    </a:srgbClr>
                  </a:outerShdw>
                </a:effectLst>
              </a:rPr>
              <a:t>Odpor – do 8 dnů (nikoliv už 15) od doručení</a:t>
            </a:r>
          </a:p>
          <a:p>
            <a:pPr lvl="2"/>
            <a:r>
              <a:rPr lang="cs-CZ" dirty="0" smtClean="0">
                <a:effectLst>
                  <a:outerShdw blurRad="38100" dist="38100" dir="2700000" algn="tl">
                    <a:srgbClr val="000000">
                      <a:alpha val="43137"/>
                    </a:srgbClr>
                  </a:outerShdw>
                </a:effectLst>
              </a:rPr>
              <a:t>Odpor jen proti části příkazu?</a:t>
            </a:r>
            <a:endParaRPr lang="cs-CZ" dirty="0">
              <a:effectLst>
                <a:outerShdw blurRad="38100" dist="38100" dir="2700000" algn="tl">
                  <a:srgbClr val="000000">
                    <a:alpha val="43137"/>
                  </a:srgbClr>
                </a:outerShdw>
              </a:effectLst>
            </a:endParaRPr>
          </a:p>
          <a:p>
            <a:pPr lvl="1"/>
            <a:r>
              <a:rPr lang="cs-CZ" dirty="0">
                <a:solidFill>
                  <a:srgbClr val="FFFF00"/>
                </a:solidFill>
                <a:effectLst>
                  <a:outerShdw blurRad="38100" dist="38100" dir="2700000" algn="tl">
                    <a:srgbClr val="000000">
                      <a:alpha val="43137"/>
                    </a:srgbClr>
                  </a:outerShdw>
                </a:effectLst>
              </a:rPr>
              <a:t>Zákaz změny v neprospěch obviněného, pokud podá odpor a pokračuje se v řízení o přestupku</a:t>
            </a:r>
          </a:p>
          <a:p>
            <a:pPr lvl="2"/>
            <a:r>
              <a:rPr lang="cs-CZ" dirty="0">
                <a:effectLst>
                  <a:outerShdw blurRad="38100" dist="38100" dir="2700000" algn="tl">
                    <a:srgbClr val="000000">
                      <a:alpha val="43137"/>
                    </a:srgbClr>
                  </a:outerShdw>
                </a:effectLst>
              </a:rPr>
              <a:t>Omezení nemůže platit, jestliže správní orgán v řízení změní právní kvalifikaci skutku - musí uložit správní trest odpovídající nové právní kvalifikaci</a:t>
            </a:r>
          </a:p>
          <a:p>
            <a:endParaRPr lang="cs-CZ" dirty="0"/>
          </a:p>
        </p:txBody>
      </p:sp>
    </p:spTree>
    <p:extLst>
      <p:ext uri="{BB962C8B-B14F-4D97-AF65-F5344CB8AC3E}">
        <p14:creationId xmlns:p14="http://schemas.microsoft.com/office/powerpoint/2010/main" val="164038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pPr algn="ctr"/>
            <a:r>
              <a:rPr lang="cs-CZ" dirty="0">
                <a:solidFill>
                  <a:srgbClr val="FFFF00"/>
                </a:solidFill>
                <a:effectLst>
                  <a:outerShdw blurRad="38100" dist="38100" dir="2700000" algn="tl">
                    <a:srgbClr val="000000">
                      <a:alpha val="43137"/>
                    </a:srgbClr>
                  </a:outerShdw>
                </a:effectLst>
              </a:rPr>
              <a:t>Příkaz na místě</a:t>
            </a:r>
            <a:endParaRPr lang="cs-CZ" dirty="0">
              <a:solidFill>
                <a:srgbClr val="FFFF00"/>
              </a:solidFill>
            </a:endParaRPr>
          </a:p>
        </p:txBody>
      </p:sp>
      <p:sp>
        <p:nvSpPr>
          <p:cNvPr id="3" name="Zástupný symbol pro obsah 2"/>
          <p:cNvSpPr>
            <a:spLocks noGrp="1"/>
          </p:cNvSpPr>
          <p:nvPr>
            <p:ph idx="1"/>
          </p:nvPr>
        </p:nvSpPr>
        <p:spPr>
          <a:xfrm>
            <a:off x="0" y="1124744"/>
            <a:ext cx="9144000" cy="5733256"/>
          </a:xfrm>
        </p:spPr>
        <p:txBody>
          <a:bodyPr>
            <a:normAutofit/>
          </a:bodyPr>
          <a:lstStyle/>
          <a:p>
            <a:r>
              <a:rPr lang="cs-CZ" dirty="0" smtClean="0">
                <a:solidFill>
                  <a:srgbClr val="FFC000"/>
                </a:solidFill>
                <a:effectLst>
                  <a:outerShdw blurRad="38100" dist="38100" dir="2700000" algn="tl">
                    <a:srgbClr val="000000">
                      <a:alpha val="43137"/>
                    </a:srgbClr>
                  </a:outerShdw>
                </a:effectLst>
              </a:rPr>
              <a:t>Příkaz na místě (§ 91)</a:t>
            </a:r>
          </a:p>
          <a:p>
            <a:pPr lvl="1"/>
            <a:r>
              <a:rPr lang="cs-CZ" dirty="0" smtClean="0">
                <a:solidFill>
                  <a:srgbClr val="FFFF00"/>
                </a:solidFill>
                <a:effectLst>
                  <a:outerShdw blurRad="38100" dist="38100" dir="2700000" algn="tl">
                    <a:srgbClr val="000000">
                      <a:alpha val="43137"/>
                    </a:srgbClr>
                  </a:outerShdw>
                </a:effectLst>
              </a:rPr>
              <a:t>Obecně § 150  odst. 5 SŘ (nástupce blokového řízení - § 112 odst. 6)</a:t>
            </a:r>
          </a:p>
          <a:p>
            <a:pPr lvl="1"/>
            <a:r>
              <a:rPr lang="cs-CZ" dirty="0" smtClean="0">
                <a:solidFill>
                  <a:srgbClr val="FFFF00"/>
                </a:solidFill>
                <a:effectLst>
                  <a:outerShdw blurRad="38100" dist="38100" dir="2700000" algn="tl">
                    <a:srgbClr val="000000">
                      <a:alpha val="43137"/>
                    </a:srgbClr>
                  </a:outerShdw>
                </a:effectLst>
              </a:rPr>
              <a:t>Pouze napomenutí a pokuta</a:t>
            </a:r>
          </a:p>
          <a:p>
            <a:pPr lvl="2"/>
            <a:r>
              <a:rPr lang="cs-CZ" dirty="0" smtClean="0">
                <a:solidFill>
                  <a:srgbClr val="FFFF00"/>
                </a:solidFill>
                <a:effectLst>
                  <a:outerShdw blurRad="38100" dist="38100" dir="2700000" algn="tl">
                    <a:srgbClr val="000000">
                      <a:alpha val="43137"/>
                    </a:srgbClr>
                  </a:outerShdw>
                </a:effectLst>
              </a:rPr>
              <a:t>Příkazový blok s napomenutím nepočítá – příkaz na místě podle § 150 odst. 5 SŘ</a:t>
            </a:r>
          </a:p>
          <a:p>
            <a:pPr lvl="1"/>
            <a:r>
              <a:rPr lang="cs-CZ" dirty="0">
                <a:solidFill>
                  <a:srgbClr val="FFFF00"/>
                </a:solidFill>
                <a:effectLst>
                  <a:outerShdw blurRad="38100" dist="38100" dir="2700000" algn="tl">
                    <a:srgbClr val="000000">
                      <a:alpha val="43137"/>
                    </a:srgbClr>
                  </a:outerShdw>
                </a:effectLst>
              </a:rPr>
              <a:t>obviněný</a:t>
            </a:r>
            <a:r>
              <a:rPr lang="cs-CZ" dirty="0">
                <a:effectLst>
                  <a:outerShdw blurRad="38100" dist="38100" dir="2700000" algn="tl">
                    <a:srgbClr val="000000">
                      <a:alpha val="43137"/>
                    </a:srgbClr>
                  </a:outerShdw>
                </a:effectLst>
              </a:rPr>
              <a:t> nebo osoba jednající za obviněného, který je právnickou </a:t>
            </a:r>
            <a:r>
              <a:rPr lang="cs-CZ" dirty="0" smtClean="0">
                <a:effectLst>
                  <a:outerShdw blurRad="38100" dist="38100" dir="2700000" algn="tl">
                    <a:srgbClr val="000000">
                      <a:alpha val="43137"/>
                    </a:srgbClr>
                  </a:outerShdw>
                </a:effectLst>
              </a:rPr>
              <a:t>(§ 30 SŘ) nebo </a:t>
            </a:r>
            <a:r>
              <a:rPr lang="cs-CZ" dirty="0">
                <a:effectLst>
                  <a:outerShdw blurRad="38100" dist="38100" dir="2700000" algn="tl">
                    <a:srgbClr val="000000">
                      <a:alpha val="43137"/>
                    </a:srgbClr>
                  </a:outerShdw>
                </a:effectLst>
              </a:rPr>
              <a:t>podnikající fyzickou </a:t>
            </a:r>
            <a:r>
              <a:rPr lang="cs-CZ" dirty="0" smtClean="0">
                <a:effectLst>
                  <a:outerShdw blurRad="38100" dist="38100" dir="2700000" algn="tl">
                    <a:srgbClr val="000000">
                      <a:alpha val="43137"/>
                    </a:srgbClr>
                  </a:outerShdw>
                </a:effectLst>
              </a:rPr>
              <a:t>osobou, </a:t>
            </a:r>
            <a:r>
              <a:rPr lang="cs-CZ" dirty="0">
                <a:solidFill>
                  <a:srgbClr val="FFFF00"/>
                </a:solidFill>
                <a:effectLst>
                  <a:outerShdw blurRad="38100" dist="38100" dir="2700000" algn="tl">
                    <a:srgbClr val="000000">
                      <a:alpha val="43137"/>
                    </a:srgbClr>
                  </a:outerShdw>
                </a:effectLst>
              </a:rPr>
              <a:t>souhlasí </a:t>
            </a:r>
            <a:r>
              <a:rPr lang="cs-CZ" dirty="0" smtClean="0">
                <a:solidFill>
                  <a:srgbClr val="FFFF00"/>
                </a:solidFill>
                <a:effectLst>
                  <a:outerShdw blurRad="38100" dist="38100" dir="2700000" algn="tl">
                    <a:srgbClr val="000000">
                      <a:alpha val="43137"/>
                    </a:srgbClr>
                  </a:outerShdw>
                </a:effectLst>
              </a:rPr>
              <a:t>se </a:t>
            </a:r>
            <a:r>
              <a:rPr lang="cs-CZ" dirty="0">
                <a:solidFill>
                  <a:srgbClr val="FFFF00"/>
                </a:solidFill>
                <a:effectLst>
                  <a:outerShdw blurRad="38100" dist="38100" dir="2700000" algn="tl">
                    <a:srgbClr val="000000">
                      <a:alpha val="43137"/>
                    </a:srgbClr>
                  </a:outerShdw>
                </a:effectLst>
              </a:rPr>
              <a:t>zjištěným stavem věci, s právní kvalifikací skutku, s uložením pokuty a její výší a s vydáním příkazového </a:t>
            </a:r>
            <a:r>
              <a:rPr lang="cs-CZ" dirty="0" smtClean="0">
                <a:solidFill>
                  <a:srgbClr val="FFFF00"/>
                </a:solidFill>
                <a:effectLst>
                  <a:outerShdw blurRad="38100" dist="38100" dir="2700000" algn="tl">
                    <a:srgbClr val="000000">
                      <a:alpha val="43137"/>
                    </a:srgbClr>
                  </a:outerShdw>
                </a:effectLst>
              </a:rPr>
              <a:t>bloku</a:t>
            </a:r>
          </a:p>
          <a:p>
            <a:pPr lvl="1"/>
            <a:r>
              <a:rPr lang="cs-CZ" dirty="0" smtClean="0">
                <a:solidFill>
                  <a:srgbClr val="FFFF00"/>
                </a:solidFill>
                <a:effectLst>
                  <a:outerShdw blurRad="38100" dist="38100" dir="2700000" algn="tl">
                    <a:srgbClr val="000000">
                      <a:alpha val="43137"/>
                    </a:srgbClr>
                  </a:outerShdw>
                </a:effectLst>
              </a:rPr>
              <a:t>Pokuta max. 10 tis. Kč</a:t>
            </a:r>
            <a:r>
              <a:rPr lang="cs-CZ" dirty="0" smtClean="0">
                <a:effectLst>
                  <a:outerShdw blurRad="38100" dist="38100" dir="2700000" algn="tl">
                    <a:srgbClr val="000000">
                      <a:alpha val="43137"/>
                    </a:srgbClr>
                  </a:outerShdw>
                </a:effectLst>
              </a:rPr>
              <a:t> (mladistvý do 2500 Kč, nejde-li o podnikatele)</a:t>
            </a:r>
          </a:p>
          <a:p>
            <a:pPr lvl="2"/>
            <a:r>
              <a:rPr lang="cs-CZ" dirty="0" smtClean="0">
                <a:effectLst>
                  <a:outerShdw blurRad="38100" dist="38100" dir="2700000" algn="tl">
                    <a:srgbClr val="000000">
                      <a:alpha val="43137"/>
                    </a:srgbClr>
                  </a:outerShdw>
                </a:effectLst>
              </a:rPr>
              <a:t>Napomenutí mladistvému? Poradní sbor – závěr č. 162</a:t>
            </a:r>
          </a:p>
        </p:txBody>
      </p:sp>
    </p:spTree>
    <p:extLst>
      <p:ext uri="{BB962C8B-B14F-4D97-AF65-F5344CB8AC3E}">
        <p14:creationId xmlns:p14="http://schemas.microsoft.com/office/powerpoint/2010/main" val="1149204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936104"/>
          </a:xfrm>
        </p:spPr>
        <p:txBody>
          <a:bodyPr/>
          <a:lstStyle/>
          <a:p>
            <a:pPr algn="ctr"/>
            <a:r>
              <a:rPr lang="cs-CZ" dirty="0">
                <a:solidFill>
                  <a:srgbClr val="FFFF00"/>
                </a:solidFill>
                <a:effectLst>
                  <a:outerShdw blurRad="38100" dist="38100" dir="2700000" algn="tl">
                    <a:srgbClr val="000000">
                      <a:alpha val="43137"/>
                    </a:srgbClr>
                  </a:outerShdw>
                </a:effectLst>
              </a:rPr>
              <a:t>Příkaz na místě</a:t>
            </a:r>
            <a:endParaRPr lang="cs-CZ" dirty="0"/>
          </a:p>
        </p:txBody>
      </p:sp>
      <p:sp>
        <p:nvSpPr>
          <p:cNvPr id="3" name="Zástupný symbol pro obsah 2"/>
          <p:cNvSpPr>
            <a:spLocks noGrp="1"/>
          </p:cNvSpPr>
          <p:nvPr>
            <p:ph idx="1"/>
          </p:nvPr>
        </p:nvSpPr>
        <p:spPr>
          <a:xfrm>
            <a:off x="107504" y="1268760"/>
            <a:ext cx="8928992" cy="5400600"/>
          </a:xfrm>
        </p:spPr>
        <p:txBody>
          <a:bodyPr>
            <a:normAutofit fontScale="92500"/>
          </a:bodyPr>
          <a:lstStyle/>
          <a:p>
            <a:r>
              <a:rPr lang="cs-CZ" dirty="0">
                <a:solidFill>
                  <a:srgbClr val="FFC000"/>
                </a:solidFill>
                <a:effectLst>
                  <a:outerShdw blurRad="38100" dist="38100" dir="2700000" algn="tl">
                    <a:srgbClr val="000000">
                      <a:alpha val="43137"/>
                    </a:srgbClr>
                  </a:outerShdw>
                </a:effectLst>
              </a:rPr>
              <a:t>Příkaz na místě (§ 91)</a:t>
            </a:r>
          </a:p>
          <a:p>
            <a:pPr lvl="1"/>
            <a:r>
              <a:rPr lang="cs-CZ" dirty="0" smtClean="0">
                <a:solidFill>
                  <a:srgbClr val="FFFF00"/>
                </a:solidFill>
                <a:effectLst>
                  <a:outerShdw blurRad="38100" dist="38100" dir="2700000" algn="tl">
                    <a:srgbClr val="000000">
                      <a:alpha val="43137"/>
                    </a:srgbClr>
                  </a:outerShdw>
                </a:effectLst>
              </a:rPr>
              <a:t>Výčet </a:t>
            </a:r>
            <a:r>
              <a:rPr lang="cs-CZ" dirty="0">
                <a:solidFill>
                  <a:srgbClr val="FFFF00"/>
                </a:solidFill>
                <a:effectLst>
                  <a:outerShdw blurRad="38100" dist="38100" dir="2700000" algn="tl">
                    <a:srgbClr val="000000">
                      <a:alpha val="43137"/>
                    </a:srgbClr>
                  </a:outerShdw>
                </a:effectLst>
              </a:rPr>
              <a:t>správních orgánů</a:t>
            </a:r>
            <a:r>
              <a:rPr lang="cs-CZ" dirty="0">
                <a:effectLst>
                  <a:outerShdw blurRad="38100" dist="38100" dir="2700000" algn="tl">
                    <a:srgbClr val="000000">
                      <a:alpha val="43137"/>
                    </a:srgbClr>
                  </a:outerShdw>
                </a:effectLst>
              </a:rPr>
              <a:t>, které mohou rovněž ukládat napomenutí nebo pokutu příkazem na místě</a:t>
            </a:r>
          </a:p>
          <a:p>
            <a:pPr lvl="2"/>
            <a:r>
              <a:rPr lang="cs-CZ" dirty="0">
                <a:effectLst>
                  <a:outerShdw blurRad="38100" dist="38100" dir="2700000" algn="tl">
                    <a:srgbClr val="000000">
                      <a:alpha val="43137"/>
                    </a:srgbClr>
                  </a:outerShdw>
                </a:effectLst>
              </a:rPr>
              <a:t>Orgán Policie ČR (zákon č. 273/2008 Sb. a zákon č. 251/2016 Sb.)</a:t>
            </a:r>
          </a:p>
          <a:p>
            <a:pPr lvl="2"/>
            <a:r>
              <a:rPr lang="cs-CZ" dirty="0">
                <a:effectLst>
                  <a:outerShdw blurRad="38100" dist="38100" dir="2700000" algn="tl">
                    <a:srgbClr val="000000">
                      <a:alpha val="43137"/>
                    </a:srgbClr>
                  </a:outerShdw>
                </a:effectLst>
              </a:rPr>
              <a:t>Orgán Vojenské policie (zákon č. 300/2013 Sb. a zákon č. 251/2016 Sb.)</a:t>
            </a:r>
          </a:p>
          <a:p>
            <a:pPr lvl="2"/>
            <a:r>
              <a:rPr lang="cs-CZ" dirty="0">
                <a:effectLst>
                  <a:outerShdw blurRad="38100" dist="38100" dir="2700000" algn="tl">
                    <a:srgbClr val="000000">
                      <a:alpha val="43137"/>
                    </a:srgbClr>
                  </a:outerShdw>
                </a:effectLst>
              </a:rPr>
              <a:t>Orgán státní báňské správy (zákon č. 61/1988 Sb.)</a:t>
            </a:r>
          </a:p>
          <a:p>
            <a:pPr lvl="2"/>
            <a:r>
              <a:rPr lang="cs-CZ" dirty="0">
                <a:effectLst>
                  <a:outerShdw blurRad="38100" dist="38100" dir="2700000" algn="tl">
                    <a:srgbClr val="000000">
                      <a:alpha val="43137"/>
                    </a:srgbClr>
                  </a:outerShdw>
                </a:effectLst>
              </a:rPr>
              <a:t>Orgán inspekce práce (zákon č. 251/2005 Sb.)</a:t>
            </a:r>
          </a:p>
          <a:p>
            <a:pPr lvl="2"/>
            <a:r>
              <a:rPr lang="cs-CZ" dirty="0">
                <a:effectLst>
                  <a:outerShdw blurRad="38100" dist="38100" dir="2700000" algn="tl">
                    <a:srgbClr val="000000">
                      <a:alpha val="43137"/>
                    </a:srgbClr>
                  </a:outerShdw>
                </a:effectLst>
              </a:rPr>
              <a:t>Strážník obecní policie (zákon č. 531/1991 Sb. a zákon č. 251/2016 Sb.)</a:t>
            </a:r>
          </a:p>
          <a:p>
            <a:pPr lvl="3"/>
            <a:r>
              <a:rPr lang="cs-CZ" dirty="0">
                <a:effectLst>
                  <a:outerShdw blurRad="38100" dist="38100" dir="2700000" algn="tl">
                    <a:srgbClr val="000000">
                      <a:alpha val="43137"/>
                    </a:srgbClr>
                  </a:outerShdw>
                </a:effectLst>
              </a:rPr>
              <a:t>Přestupky v působnosti obce (nejen § 60 odst. 2)</a:t>
            </a:r>
          </a:p>
          <a:p>
            <a:pPr lvl="1"/>
            <a:r>
              <a:rPr lang="cs-CZ" dirty="0">
                <a:effectLst>
                  <a:outerShdw blurRad="38100" dist="38100" dir="2700000" algn="tl">
                    <a:srgbClr val="000000">
                      <a:alpha val="43137"/>
                    </a:srgbClr>
                  </a:outerShdw>
                </a:effectLst>
              </a:rPr>
              <a:t>Příkaz na místě – </a:t>
            </a:r>
            <a:r>
              <a:rPr lang="cs-CZ" dirty="0">
                <a:solidFill>
                  <a:srgbClr val="FFFF00"/>
                </a:solidFill>
                <a:effectLst>
                  <a:outerShdw blurRad="38100" dist="38100" dir="2700000" algn="tl">
                    <a:srgbClr val="000000">
                      <a:alpha val="43137"/>
                    </a:srgbClr>
                  </a:outerShdw>
                </a:effectLst>
              </a:rPr>
              <a:t>rovněž peněžitá záruka za splnění povinnosti </a:t>
            </a:r>
            <a:r>
              <a:rPr lang="cs-CZ" dirty="0" smtClean="0">
                <a:solidFill>
                  <a:srgbClr val="FFFF00"/>
                </a:solidFill>
                <a:effectLst>
                  <a:outerShdw blurRad="38100" dist="38100" dir="2700000" algn="tl">
                    <a:srgbClr val="000000">
                      <a:alpha val="43137"/>
                    </a:srgbClr>
                  </a:outerShdw>
                </a:effectLst>
              </a:rPr>
              <a:t>(§83 </a:t>
            </a:r>
            <a:r>
              <a:rPr lang="cs-CZ" dirty="0">
                <a:solidFill>
                  <a:srgbClr val="FFFF00"/>
                </a:solidFill>
                <a:effectLst>
                  <a:outerShdw blurRad="38100" dist="38100" dir="2700000" algn="tl">
                    <a:srgbClr val="000000">
                      <a:alpha val="43137"/>
                    </a:srgbClr>
                  </a:outerShdw>
                </a:effectLst>
              </a:rPr>
              <a:t>odst. 3)</a:t>
            </a:r>
          </a:p>
          <a:p>
            <a:endParaRPr lang="cs-CZ" dirty="0"/>
          </a:p>
        </p:txBody>
      </p:sp>
    </p:spTree>
    <p:extLst>
      <p:ext uri="{BB962C8B-B14F-4D97-AF65-F5344CB8AC3E}">
        <p14:creationId xmlns:p14="http://schemas.microsoft.com/office/powerpoint/2010/main" val="1970243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1008112"/>
          </a:xfrm>
        </p:spPr>
        <p:txBody>
          <a:bodyPr>
            <a:normAutofit fontScale="90000"/>
          </a:bodyPr>
          <a:lstStyle/>
          <a:p>
            <a:pPr algn="ctr"/>
            <a:r>
              <a:rPr lang="cs-CZ" dirty="0">
                <a:solidFill>
                  <a:srgbClr val="FFFF00"/>
                </a:solidFill>
                <a:effectLst>
                  <a:outerShdw blurRad="38100" dist="38100" dir="2700000" algn="tl">
                    <a:srgbClr val="000000">
                      <a:alpha val="43137"/>
                    </a:srgbClr>
                  </a:outerShdw>
                </a:effectLst>
              </a:rPr>
              <a:t>Příkaz na místě a příkazový blok</a:t>
            </a:r>
            <a:endParaRPr lang="cs-CZ" dirty="0">
              <a:solidFill>
                <a:srgbClr val="FFFF00"/>
              </a:solidFill>
            </a:endParaRPr>
          </a:p>
        </p:txBody>
      </p:sp>
      <p:sp>
        <p:nvSpPr>
          <p:cNvPr id="3" name="Zástupný symbol pro obsah 2"/>
          <p:cNvSpPr>
            <a:spLocks noGrp="1"/>
          </p:cNvSpPr>
          <p:nvPr>
            <p:ph idx="1"/>
          </p:nvPr>
        </p:nvSpPr>
        <p:spPr>
          <a:xfrm>
            <a:off x="179512" y="1268760"/>
            <a:ext cx="8784976" cy="5472608"/>
          </a:xfrm>
        </p:spPr>
        <p:txBody>
          <a:bodyPr>
            <a:normAutofit fontScale="92500" lnSpcReduction="10000"/>
          </a:bodyPr>
          <a:lstStyle/>
          <a:p>
            <a:r>
              <a:rPr lang="cs-CZ" dirty="0" smtClean="0">
                <a:solidFill>
                  <a:srgbClr val="FFC000"/>
                </a:solidFill>
                <a:effectLst>
                  <a:outerShdw blurRad="38100" dist="38100" dir="2700000" algn="tl">
                    <a:srgbClr val="000000">
                      <a:alpha val="43137"/>
                    </a:srgbClr>
                  </a:outerShdw>
                </a:effectLst>
              </a:rPr>
              <a:t>Příkaz na místě a příkazový blok (§ 92)</a:t>
            </a:r>
          </a:p>
          <a:p>
            <a:pPr lvl="1"/>
            <a:r>
              <a:rPr lang="cs-CZ" dirty="0" smtClean="0">
                <a:effectLst>
                  <a:outerShdw blurRad="38100" dist="38100" dir="2700000" algn="tl">
                    <a:srgbClr val="000000">
                      <a:alpha val="43137"/>
                    </a:srgbClr>
                  </a:outerShdw>
                </a:effectLst>
              </a:rPr>
              <a:t>V případě </a:t>
            </a:r>
            <a:r>
              <a:rPr lang="cs-CZ" dirty="0" smtClean="0">
                <a:solidFill>
                  <a:srgbClr val="FFFF00"/>
                </a:solidFill>
                <a:effectLst>
                  <a:outerShdw blurRad="38100" dist="38100" dir="2700000" algn="tl">
                    <a:srgbClr val="000000">
                      <a:alpha val="43137"/>
                    </a:srgbClr>
                  </a:outerShdw>
                </a:effectLst>
              </a:rPr>
              <a:t>pokuty nebo peněžité záruky</a:t>
            </a:r>
          </a:p>
          <a:p>
            <a:pPr lvl="2"/>
            <a:r>
              <a:rPr lang="cs-CZ" dirty="0" smtClean="0">
                <a:effectLst>
                  <a:outerShdw blurRad="38100" dist="38100" dir="2700000" algn="tl">
                    <a:srgbClr val="000000">
                      <a:alpha val="43137"/>
                    </a:srgbClr>
                  </a:outerShdw>
                </a:effectLst>
              </a:rPr>
              <a:t>formulářové písemné vyhotovení </a:t>
            </a:r>
            <a:r>
              <a:rPr lang="cs-CZ" dirty="0">
                <a:effectLst>
                  <a:outerShdw blurRad="38100" dist="38100" dir="2700000" algn="tl">
                    <a:srgbClr val="000000">
                      <a:alpha val="43137"/>
                    </a:srgbClr>
                  </a:outerShdw>
                </a:effectLst>
              </a:rPr>
              <a:t>příkazu na </a:t>
            </a:r>
            <a:r>
              <a:rPr lang="cs-CZ" dirty="0" smtClean="0">
                <a:effectLst>
                  <a:outerShdw blurRad="38100" dist="38100" dir="2700000" algn="tl">
                    <a:srgbClr val="000000">
                      <a:alpha val="43137"/>
                    </a:srgbClr>
                  </a:outerShdw>
                </a:effectLst>
              </a:rPr>
              <a:t>místě</a:t>
            </a:r>
          </a:p>
          <a:p>
            <a:pPr lvl="2"/>
            <a:r>
              <a:rPr lang="cs-CZ" dirty="0" smtClean="0">
                <a:effectLst>
                  <a:outerShdw blurRad="38100" dist="38100" dir="2700000" algn="tl">
                    <a:srgbClr val="000000">
                      <a:alpha val="43137"/>
                    </a:srgbClr>
                  </a:outerShdw>
                </a:effectLst>
              </a:rPr>
              <a:t>náležitosti stanovené zákonem</a:t>
            </a:r>
          </a:p>
          <a:p>
            <a:pPr lvl="1"/>
            <a:r>
              <a:rPr lang="cs-CZ" dirty="0">
                <a:effectLst>
                  <a:outerShdw blurRad="38100" dist="38100" dir="2700000" algn="tl">
                    <a:srgbClr val="000000">
                      <a:alpha val="43137"/>
                    </a:srgbClr>
                  </a:outerShdw>
                </a:effectLst>
              </a:rPr>
              <a:t>evidované příkazové bloky (na povinnost na místě zaplacenou a na povinnost na místě nezaplacenou)</a:t>
            </a:r>
          </a:p>
          <a:p>
            <a:pPr lvl="1"/>
            <a:r>
              <a:rPr lang="cs-CZ" dirty="0" smtClean="0">
                <a:solidFill>
                  <a:srgbClr val="FFFF00"/>
                </a:solidFill>
                <a:effectLst>
                  <a:outerShdw blurRad="38100" dist="38100" dir="2700000" algn="tl">
                    <a:srgbClr val="000000">
                      <a:alpha val="43137"/>
                    </a:srgbClr>
                  </a:outerShdw>
                </a:effectLst>
              </a:rPr>
              <a:t>Podpis příkazového bloku obviněným – pravomocné a vykonatelné rozhodnutí (exekuční titul)</a:t>
            </a:r>
          </a:p>
          <a:p>
            <a:pPr lvl="2"/>
            <a:r>
              <a:rPr lang="cs-CZ" dirty="0" smtClean="0">
                <a:solidFill>
                  <a:srgbClr val="FFFF00"/>
                </a:solidFill>
                <a:effectLst>
                  <a:outerShdw blurRad="38100" dist="38100" dir="2700000" algn="tl">
                    <a:srgbClr val="000000">
                      <a:alpha val="43137"/>
                    </a:srgbClr>
                  </a:outerShdw>
                </a:effectLst>
              </a:rPr>
              <a:t>Nelze podat odpor, je možné přezkumné řízení (§ 101)</a:t>
            </a:r>
          </a:p>
          <a:p>
            <a:pPr lvl="1"/>
            <a:r>
              <a:rPr lang="cs-CZ" dirty="0" smtClean="0">
                <a:effectLst>
                  <a:outerShdw blurRad="38100" dist="38100" dir="2700000" algn="tl">
                    <a:srgbClr val="000000">
                      <a:alpha val="43137"/>
                    </a:srgbClr>
                  </a:outerShdw>
                </a:effectLst>
              </a:rPr>
              <a:t>Příkazový blok na </a:t>
            </a:r>
            <a:r>
              <a:rPr lang="cs-CZ" dirty="0" smtClean="0">
                <a:solidFill>
                  <a:srgbClr val="FFFF00"/>
                </a:solidFill>
                <a:effectLst>
                  <a:outerShdw blurRad="38100" dist="38100" dir="2700000" algn="tl">
                    <a:srgbClr val="000000">
                      <a:alpha val="43137"/>
                    </a:srgbClr>
                  </a:outerShdw>
                </a:effectLst>
              </a:rPr>
              <a:t>peněžitou povinnost na místě nezaplacenou </a:t>
            </a:r>
            <a:r>
              <a:rPr lang="cs-CZ" dirty="0" smtClean="0">
                <a:effectLst>
                  <a:outerShdw blurRad="38100" dist="38100" dir="2700000" algn="tl">
                    <a:srgbClr val="000000">
                      <a:alpha val="43137"/>
                    </a:srgbClr>
                  </a:outerShdw>
                </a:effectLst>
              </a:rPr>
              <a:t>– nemůže-li obviněný splnit na místě</a:t>
            </a:r>
          </a:p>
          <a:p>
            <a:pPr lvl="2"/>
            <a:r>
              <a:rPr lang="cs-CZ" dirty="0" smtClean="0">
                <a:effectLst>
                  <a:outerShdw blurRad="38100" dist="38100" dir="2700000" algn="tl">
                    <a:srgbClr val="000000">
                      <a:alpha val="43137"/>
                    </a:srgbClr>
                  </a:outerShdw>
                </a:effectLst>
              </a:rPr>
              <a:t>Poučení o způsobu zaplacení, lhůtě splatnosti (§ 46 odst. 2) a následcích nezaplacení </a:t>
            </a:r>
          </a:p>
          <a:p>
            <a:pPr lvl="1"/>
            <a:r>
              <a:rPr lang="cs-CZ" dirty="0" smtClean="0">
                <a:effectLst>
                  <a:outerShdw blurRad="38100" dist="38100" dir="2700000" algn="tl">
                    <a:srgbClr val="000000">
                      <a:alpha val="43137"/>
                    </a:srgbClr>
                  </a:outerShdw>
                </a:effectLst>
              </a:rPr>
              <a:t>Vydávání a odebírání příkazových bloků</a:t>
            </a:r>
            <a:endParaRPr lang="cs-CZ"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410418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pPr algn="ctr"/>
            <a:r>
              <a:rPr lang="cs-CZ" dirty="0" smtClean="0">
                <a:solidFill>
                  <a:srgbClr val="FFFF00"/>
                </a:solidFill>
              </a:rPr>
              <a:t>Rozhodnutí o přestupku</a:t>
            </a:r>
            <a:endParaRPr lang="cs-CZ" dirty="0">
              <a:solidFill>
                <a:srgbClr val="FFFF00"/>
              </a:solidFill>
            </a:endParaRPr>
          </a:p>
        </p:txBody>
      </p:sp>
      <p:sp>
        <p:nvSpPr>
          <p:cNvPr id="3" name="Zástupný symbol pro obsah 2"/>
          <p:cNvSpPr>
            <a:spLocks noGrp="1"/>
          </p:cNvSpPr>
          <p:nvPr>
            <p:ph idx="1"/>
          </p:nvPr>
        </p:nvSpPr>
        <p:spPr>
          <a:xfrm>
            <a:off x="107504" y="1268760"/>
            <a:ext cx="8928992" cy="5589240"/>
          </a:xfrm>
        </p:spPr>
        <p:txBody>
          <a:bodyPr>
            <a:normAutofit/>
          </a:bodyPr>
          <a:lstStyle/>
          <a:p>
            <a:r>
              <a:rPr lang="cs-CZ" dirty="0" smtClean="0">
                <a:solidFill>
                  <a:srgbClr val="FFC000"/>
                </a:solidFill>
                <a:effectLst>
                  <a:outerShdw blurRad="38100" dist="38100" dir="2700000" algn="tl">
                    <a:srgbClr val="000000">
                      <a:alpha val="43137"/>
                    </a:srgbClr>
                  </a:outerShdw>
                </a:effectLst>
              </a:rPr>
              <a:t>Výroková část rozhodnutí o přestupku (§ 93)</a:t>
            </a:r>
          </a:p>
          <a:p>
            <a:pPr lvl="1"/>
            <a:r>
              <a:rPr lang="cs-CZ" dirty="0" smtClean="0">
                <a:effectLst>
                  <a:outerShdw blurRad="38100" dist="38100" dir="2700000" algn="tl">
                    <a:srgbClr val="000000">
                      <a:alpha val="43137"/>
                    </a:srgbClr>
                  </a:outerShdw>
                </a:effectLst>
              </a:rPr>
              <a:t>Obecně - § 68 odst. 2 SŘ (dříve § 77 zákona č. 200/1990 Sb.)</a:t>
            </a:r>
          </a:p>
          <a:p>
            <a:pPr lvl="1"/>
            <a:r>
              <a:rPr lang="cs-CZ" dirty="0">
                <a:solidFill>
                  <a:srgbClr val="FFC000"/>
                </a:solidFill>
                <a:effectLst>
                  <a:outerShdw blurRad="38100" dist="38100" dir="2700000" algn="tl">
                    <a:srgbClr val="000000">
                      <a:alpha val="43137"/>
                    </a:srgbClr>
                  </a:outerShdw>
                </a:effectLst>
              </a:rPr>
              <a:t>Sb. NSS č. 1546/2008</a:t>
            </a:r>
          </a:p>
          <a:p>
            <a:pPr lvl="2"/>
            <a:r>
              <a:rPr lang="cs-CZ" dirty="0">
                <a:effectLst>
                  <a:outerShdw blurRad="38100" dist="38100" dir="2700000" algn="tl">
                    <a:srgbClr val="000000">
                      <a:alpha val="43137"/>
                    </a:srgbClr>
                  </a:outerShdw>
                </a:effectLst>
              </a:rPr>
              <a:t>I. Výrok rozhodnutí o jiném správním deliktu musí obsahovat </a:t>
            </a:r>
            <a:r>
              <a:rPr lang="cs-CZ" dirty="0">
                <a:solidFill>
                  <a:srgbClr val="FFFF00"/>
                </a:solidFill>
                <a:effectLst>
                  <a:outerShdw blurRad="38100" dist="38100" dir="2700000" algn="tl">
                    <a:srgbClr val="000000">
                      <a:alpha val="43137"/>
                    </a:srgbClr>
                  </a:outerShdw>
                </a:effectLst>
              </a:rPr>
              <a:t>popis skutku uvedením místa, času a způsobu spáchání, popřípadě i uvedením jiných skutečností, jichž je třeba k tomu, aby nemohl být zaměněn s jiným</a:t>
            </a:r>
            <a:r>
              <a:rPr lang="cs-CZ" dirty="0">
                <a:effectLst>
                  <a:outerShdw blurRad="38100" dist="38100" dir="2700000" algn="tl">
                    <a:srgbClr val="000000">
                      <a:alpha val="43137"/>
                    </a:srgbClr>
                  </a:outerShdw>
                </a:effectLst>
              </a:rPr>
              <a:t>.</a:t>
            </a:r>
          </a:p>
          <a:p>
            <a:pPr lvl="2"/>
            <a:r>
              <a:rPr lang="cs-CZ" dirty="0">
                <a:effectLst>
                  <a:outerShdw blurRad="38100" dist="38100" dir="2700000" algn="tl">
                    <a:srgbClr val="000000">
                      <a:alpha val="43137"/>
                    </a:srgbClr>
                  </a:outerShdw>
                </a:effectLst>
              </a:rPr>
              <a:t>II. Neuvede-li správní orgán takové náležitosti do výroku svého rozhodnutí, </a:t>
            </a:r>
            <a:r>
              <a:rPr lang="cs-CZ" dirty="0">
                <a:solidFill>
                  <a:srgbClr val="FFFF00"/>
                </a:solidFill>
                <a:effectLst>
                  <a:outerShdw blurRad="38100" dist="38100" dir="2700000" algn="tl">
                    <a:srgbClr val="000000">
                      <a:alpha val="43137"/>
                    </a:srgbClr>
                  </a:outerShdw>
                </a:effectLst>
              </a:rPr>
              <a:t>podstatně poruší ustanovení o řízení [§ 76 odst. 1 písm. c) s. ř. s].</a:t>
            </a:r>
          </a:p>
          <a:p>
            <a:pPr lvl="2"/>
            <a:r>
              <a:rPr lang="cs-CZ" dirty="0">
                <a:effectLst>
                  <a:outerShdw blurRad="38100" dist="38100" dir="2700000" algn="tl">
                    <a:srgbClr val="000000">
                      <a:alpha val="43137"/>
                    </a:srgbClr>
                  </a:outerShdw>
                </a:effectLst>
              </a:rPr>
              <a:t>III. Zjistí-li </a:t>
            </a:r>
            <a:r>
              <a:rPr lang="cs-CZ" dirty="0">
                <a:solidFill>
                  <a:srgbClr val="FFFF00"/>
                </a:solidFill>
                <a:effectLst>
                  <a:outerShdw blurRad="38100" dist="38100" dir="2700000" algn="tl">
                    <a:srgbClr val="000000">
                      <a:alpha val="43137"/>
                    </a:srgbClr>
                  </a:outerShdw>
                </a:effectLst>
              </a:rPr>
              <a:t>soud k námitce účastníka řízení </a:t>
            </a:r>
            <a:r>
              <a:rPr lang="cs-CZ" dirty="0">
                <a:effectLst>
                  <a:outerShdw blurRad="38100" dist="38100" dir="2700000" algn="tl">
                    <a:srgbClr val="000000">
                      <a:alpha val="43137"/>
                    </a:srgbClr>
                  </a:outerShdw>
                </a:effectLst>
              </a:rPr>
              <a:t>existenci této vady, správní </a:t>
            </a:r>
            <a:r>
              <a:rPr lang="cs-CZ" dirty="0">
                <a:solidFill>
                  <a:srgbClr val="FFFF00"/>
                </a:solidFill>
                <a:effectLst>
                  <a:outerShdw blurRad="38100" dist="38100" dir="2700000" algn="tl">
                    <a:srgbClr val="000000">
                      <a:alpha val="43137"/>
                    </a:srgbClr>
                  </a:outerShdw>
                </a:effectLst>
              </a:rPr>
              <a:t>rozhodnutí z tohoto důvodu zruší</a:t>
            </a:r>
            <a:r>
              <a:rPr lang="cs-CZ" dirty="0" smtClean="0">
                <a:effectLst>
                  <a:outerShdw blurRad="38100" dist="38100" dir="2700000" algn="tl">
                    <a:srgbClr val="000000">
                      <a:alpha val="43137"/>
                    </a:srgbClr>
                  </a:outerShdw>
                </a:effectLst>
              </a:rPr>
              <a:t>.</a:t>
            </a:r>
            <a:endParaRPr lang="cs-CZ"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5266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1008112"/>
          </a:xfrm>
        </p:spPr>
        <p:txBody>
          <a:bodyPr/>
          <a:lstStyle/>
          <a:p>
            <a:pPr algn="ctr"/>
            <a:r>
              <a:rPr lang="cs-CZ" dirty="0">
                <a:solidFill>
                  <a:srgbClr val="FFFF00"/>
                </a:solidFill>
              </a:rPr>
              <a:t>Rozhodnutí o přestupku</a:t>
            </a:r>
            <a:endParaRPr lang="cs-CZ" dirty="0"/>
          </a:p>
        </p:txBody>
      </p:sp>
      <p:sp>
        <p:nvSpPr>
          <p:cNvPr id="3" name="Zástupný symbol pro obsah 2"/>
          <p:cNvSpPr>
            <a:spLocks noGrp="1"/>
          </p:cNvSpPr>
          <p:nvPr>
            <p:ph idx="1"/>
          </p:nvPr>
        </p:nvSpPr>
        <p:spPr>
          <a:xfrm>
            <a:off x="107504" y="1268760"/>
            <a:ext cx="8928992" cy="5472608"/>
          </a:xfrm>
        </p:spPr>
        <p:txBody>
          <a:bodyPr>
            <a:normAutofit/>
          </a:bodyPr>
          <a:lstStyle/>
          <a:p>
            <a:r>
              <a:rPr lang="cs-CZ" dirty="0">
                <a:solidFill>
                  <a:srgbClr val="FFC000"/>
                </a:solidFill>
                <a:effectLst>
                  <a:outerShdw blurRad="38100" dist="38100" dir="2700000" algn="tl">
                    <a:srgbClr val="000000">
                      <a:alpha val="43137"/>
                    </a:srgbClr>
                  </a:outerShdw>
                </a:effectLst>
              </a:rPr>
              <a:t>Výroková část rozhodnutí o přestupku (§ 93)</a:t>
            </a:r>
          </a:p>
          <a:p>
            <a:pPr lvl="1"/>
            <a:r>
              <a:rPr lang="cs-CZ" dirty="0" smtClean="0">
                <a:effectLst>
                  <a:outerShdw blurRad="38100" dist="38100" dir="2700000" algn="tl">
                    <a:srgbClr val="000000">
                      <a:alpha val="43137"/>
                    </a:srgbClr>
                  </a:outerShdw>
                </a:effectLst>
              </a:rPr>
              <a:t>Popis </a:t>
            </a:r>
            <a:r>
              <a:rPr lang="cs-CZ" dirty="0">
                <a:effectLst>
                  <a:outerShdw blurRad="38100" dist="38100" dir="2700000" algn="tl">
                    <a:srgbClr val="000000">
                      <a:alpha val="43137"/>
                    </a:srgbClr>
                  </a:outerShdw>
                </a:effectLst>
              </a:rPr>
              <a:t>skutku a právní kvalifikace</a:t>
            </a:r>
          </a:p>
          <a:p>
            <a:pPr lvl="1"/>
            <a:r>
              <a:rPr lang="cs-CZ" dirty="0">
                <a:effectLst>
                  <a:outerShdw blurRad="38100" dist="38100" dir="2700000" algn="tl">
                    <a:srgbClr val="000000">
                      <a:alpha val="43137"/>
                    </a:srgbClr>
                  </a:outerShdw>
                </a:effectLst>
              </a:rPr>
              <a:t>Vyslovení viny </a:t>
            </a:r>
          </a:p>
          <a:p>
            <a:pPr lvl="1"/>
            <a:r>
              <a:rPr lang="cs-CZ" dirty="0">
                <a:effectLst>
                  <a:outerShdw blurRad="38100" dist="38100" dir="2700000" algn="tl">
                    <a:srgbClr val="000000">
                      <a:alpha val="43137"/>
                    </a:srgbClr>
                  </a:outerShdw>
                </a:effectLst>
              </a:rPr>
              <a:t>Forma zavinění (fyzická osoba)</a:t>
            </a:r>
          </a:p>
          <a:p>
            <a:pPr lvl="1"/>
            <a:r>
              <a:rPr lang="cs-CZ" dirty="0">
                <a:effectLst>
                  <a:outerShdw blurRad="38100" dist="38100" dir="2700000" algn="tl">
                    <a:srgbClr val="000000">
                      <a:alpha val="43137"/>
                    </a:srgbClr>
                  </a:outerShdw>
                </a:effectLst>
              </a:rPr>
              <a:t>Druh a výměra trestu</a:t>
            </a:r>
          </a:p>
          <a:p>
            <a:pPr lvl="1"/>
            <a:r>
              <a:rPr lang="cs-CZ" dirty="0">
                <a:effectLst>
                  <a:outerShdw blurRad="38100" dist="38100" dir="2700000" algn="tl">
                    <a:srgbClr val="000000">
                      <a:alpha val="43137"/>
                    </a:srgbClr>
                  </a:outerShdw>
                </a:effectLst>
              </a:rPr>
              <a:t>Započtení předběžného opatření</a:t>
            </a:r>
          </a:p>
          <a:p>
            <a:pPr lvl="1"/>
            <a:r>
              <a:rPr lang="cs-CZ" dirty="0">
                <a:effectLst>
                  <a:outerShdw blurRad="38100" dist="38100" dir="2700000" algn="tl">
                    <a:srgbClr val="000000">
                      <a:alpha val="43137"/>
                    </a:srgbClr>
                  </a:outerShdw>
                </a:effectLst>
              </a:rPr>
              <a:t>Ochranné opatření</a:t>
            </a:r>
          </a:p>
          <a:p>
            <a:pPr lvl="1"/>
            <a:r>
              <a:rPr lang="cs-CZ" dirty="0">
                <a:effectLst>
                  <a:outerShdw blurRad="38100" dist="38100" dir="2700000" algn="tl">
                    <a:srgbClr val="000000">
                      <a:alpha val="43137"/>
                    </a:srgbClr>
                  </a:outerShdw>
                </a:effectLst>
              </a:rPr>
              <a:t>Náhrada majetkové újmy nebo bezdůvodné obohacení</a:t>
            </a:r>
          </a:p>
          <a:p>
            <a:pPr lvl="1"/>
            <a:r>
              <a:rPr lang="cs-CZ" dirty="0">
                <a:effectLst>
                  <a:outerShdw blurRad="38100" dist="38100" dir="2700000" algn="tl">
                    <a:srgbClr val="000000">
                      <a:alpha val="43137"/>
                    </a:srgbClr>
                  </a:outerShdw>
                </a:effectLst>
              </a:rPr>
              <a:t>Náklady řízení</a:t>
            </a:r>
          </a:p>
          <a:p>
            <a:pPr lvl="1"/>
            <a:r>
              <a:rPr lang="cs-CZ" dirty="0">
                <a:effectLst>
                  <a:outerShdw blurRad="38100" dist="38100" dir="2700000" algn="tl">
                    <a:srgbClr val="000000">
                      <a:alpha val="43137"/>
                    </a:srgbClr>
                  </a:outerShdw>
                </a:effectLst>
              </a:rPr>
              <a:t>V případě právního nástupce – údaj o pachateli a právním nástupnictví</a:t>
            </a:r>
          </a:p>
          <a:p>
            <a:endParaRPr lang="cs-CZ" dirty="0"/>
          </a:p>
        </p:txBody>
      </p:sp>
    </p:spTree>
    <p:extLst>
      <p:ext uri="{BB962C8B-B14F-4D97-AF65-F5344CB8AC3E}">
        <p14:creationId xmlns:p14="http://schemas.microsoft.com/office/powerpoint/2010/main" val="2446348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pPr algn="ctr"/>
            <a:r>
              <a:rPr lang="cs-CZ" dirty="0">
                <a:solidFill>
                  <a:srgbClr val="FFFF00"/>
                </a:solidFill>
              </a:rPr>
              <a:t>Rozhodnutí o přestupku</a:t>
            </a:r>
            <a:endParaRPr lang="cs-CZ" dirty="0"/>
          </a:p>
        </p:txBody>
      </p:sp>
      <p:sp>
        <p:nvSpPr>
          <p:cNvPr id="3" name="Zástupný symbol pro obsah 2"/>
          <p:cNvSpPr>
            <a:spLocks noGrp="1"/>
          </p:cNvSpPr>
          <p:nvPr>
            <p:ph idx="1"/>
          </p:nvPr>
        </p:nvSpPr>
        <p:spPr>
          <a:xfrm>
            <a:off x="179512" y="980728"/>
            <a:ext cx="8856984" cy="5760640"/>
          </a:xfrm>
        </p:spPr>
        <p:txBody>
          <a:bodyPr>
            <a:normAutofit fontScale="92500" lnSpcReduction="10000"/>
          </a:bodyPr>
          <a:lstStyle/>
          <a:p>
            <a:r>
              <a:rPr lang="cs-CZ" dirty="0">
                <a:solidFill>
                  <a:srgbClr val="FFC000"/>
                </a:solidFill>
                <a:effectLst>
                  <a:outerShdw blurRad="38100" dist="38100" dir="2700000" algn="tl">
                    <a:srgbClr val="000000">
                      <a:alpha val="43137"/>
                    </a:srgbClr>
                  </a:outerShdw>
                </a:effectLst>
              </a:rPr>
              <a:t>Výroková část </a:t>
            </a:r>
            <a:r>
              <a:rPr lang="cs-CZ" dirty="0" smtClean="0">
                <a:solidFill>
                  <a:srgbClr val="FFC000"/>
                </a:solidFill>
                <a:effectLst>
                  <a:outerShdw blurRad="38100" dist="38100" dir="2700000" algn="tl">
                    <a:srgbClr val="000000">
                      <a:alpha val="43137"/>
                    </a:srgbClr>
                  </a:outerShdw>
                </a:effectLst>
              </a:rPr>
              <a:t>rozhodnutí o schválení dohody o narovnání (§ 93)</a:t>
            </a:r>
          </a:p>
          <a:p>
            <a:pPr lvl="1"/>
            <a:r>
              <a:rPr lang="cs-CZ" dirty="0">
                <a:effectLst>
                  <a:outerShdw blurRad="38100" dist="38100" dir="2700000" algn="tl">
                    <a:srgbClr val="000000">
                      <a:alpha val="43137"/>
                    </a:srgbClr>
                  </a:outerShdw>
                </a:effectLst>
              </a:rPr>
              <a:t>Obecně - § 68 odst. 2 SŘ</a:t>
            </a:r>
          </a:p>
          <a:p>
            <a:pPr lvl="1"/>
            <a:r>
              <a:rPr lang="cs-CZ" dirty="0">
                <a:effectLst>
                  <a:outerShdw blurRad="38100" dist="38100" dir="2700000" algn="tl">
                    <a:srgbClr val="000000">
                      <a:alpha val="43137"/>
                    </a:srgbClr>
                  </a:outerShdw>
                </a:effectLst>
              </a:rPr>
              <a:t>Popis skutku a právní kvalifikace</a:t>
            </a:r>
          </a:p>
          <a:p>
            <a:pPr lvl="1"/>
            <a:r>
              <a:rPr lang="cs-CZ" dirty="0" smtClean="0">
                <a:effectLst>
                  <a:outerShdw blurRad="38100" dist="38100" dir="2700000" algn="tl">
                    <a:srgbClr val="000000">
                      <a:alpha val="43137"/>
                    </a:srgbClr>
                  </a:outerShdw>
                </a:effectLst>
              </a:rPr>
              <a:t>Forma </a:t>
            </a:r>
            <a:r>
              <a:rPr lang="cs-CZ" dirty="0">
                <a:effectLst>
                  <a:outerShdw blurRad="38100" dist="38100" dir="2700000" algn="tl">
                    <a:srgbClr val="000000">
                      <a:alpha val="43137"/>
                    </a:srgbClr>
                  </a:outerShdw>
                </a:effectLst>
              </a:rPr>
              <a:t>zavinění</a:t>
            </a:r>
          </a:p>
          <a:p>
            <a:pPr lvl="1"/>
            <a:r>
              <a:rPr lang="cs-CZ" dirty="0" smtClean="0">
                <a:effectLst>
                  <a:outerShdw blurRad="38100" dist="38100" dir="2700000" algn="tl">
                    <a:srgbClr val="000000">
                      <a:alpha val="43137"/>
                    </a:srgbClr>
                  </a:outerShdw>
                </a:effectLst>
              </a:rPr>
              <a:t>Výrok o schválení dohody</a:t>
            </a:r>
          </a:p>
          <a:p>
            <a:pPr lvl="1"/>
            <a:r>
              <a:rPr lang="cs-CZ" dirty="0" smtClean="0">
                <a:effectLst>
                  <a:outerShdw blurRad="38100" dist="38100" dir="2700000" algn="tl">
                    <a:srgbClr val="000000">
                      <a:alpha val="43137"/>
                    </a:srgbClr>
                  </a:outerShdw>
                </a:effectLst>
              </a:rPr>
              <a:t>Obsah dohody</a:t>
            </a:r>
          </a:p>
          <a:p>
            <a:pPr lvl="1"/>
            <a:r>
              <a:rPr lang="cs-CZ" dirty="0" smtClean="0">
                <a:effectLst>
                  <a:outerShdw blurRad="38100" dist="38100" dir="2700000" algn="tl">
                    <a:srgbClr val="000000">
                      <a:alpha val="43137"/>
                    </a:srgbClr>
                  </a:outerShdw>
                </a:effectLst>
              </a:rPr>
              <a:t>Částka na veřejně prospěšné účely a příjemce</a:t>
            </a:r>
          </a:p>
          <a:p>
            <a:pPr lvl="1"/>
            <a:r>
              <a:rPr lang="cs-CZ" dirty="0" smtClean="0">
                <a:effectLst>
                  <a:outerShdw blurRad="38100" dist="38100" dir="2700000" algn="tl">
                    <a:srgbClr val="000000">
                      <a:alpha val="43137"/>
                    </a:srgbClr>
                  </a:outerShdw>
                </a:effectLst>
              </a:rPr>
              <a:t>Zastavení řízení</a:t>
            </a:r>
          </a:p>
          <a:p>
            <a:pPr lvl="1"/>
            <a:r>
              <a:rPr lang="cs-CZ" dirty="0" smtClean="0">
                <a:effectLst>
                  <a:outerShdw blurRad="38100" dist="38100" dir="2700000" algn="tl">
                    <a:srgbClr val="000000">
                      <a:alpha val="43137"/>
                    </a:srgbClr>
                  </a:outerShdw>
                </a:effectLst>
              </a:rPr>
              <a:t>Náklady řízení</a:t>
            </a:r>
            <a:endParaRPr lang="cs-CZ" dirty="0">
              <a:effectLst>
                <a:outerShdw blurRad="38100" dist="38100" dir="2700000" algn="tl">
                  <a:srgbClr val="000000">
                    <a:alpha val="43137"/>
                  </a:srgbClr>
                </a:outerShdw>
              </a:effectLst>
            </a:endParaRPr>
          </a:p>
          <a:p>
            <a:pPr lvl="1"/>
            <a:r>
              <a:rPr lang="cs-CZ" dirty="0">
                <a:effectLst>
                  <a:outerShdw blurRad="38100" dist="38100" dir="2700000" algn="tl">
                    <a:srgbClr val="000000">
                      <a:alpha val="43137"/>
                    </a:srgbClr>
                  </a:outerShdw>
                </a:effectLst>
              </a:rPr>
              <a:t>V případě právního nástupce – údaj o </a:t>
            </a:r>
            <a:r>
              <a:rPr lang="cs-CZ" dirty="0" smtClean="0">
                <a:effectLst>
                  <a:outerShdw blurRad="38100" dist="38100" dir="2700000" algn="tl">
                    <a:srgbClr val="000000">
                      <a:alpha val="43137"/>
                    </a:srgbClr>
                  </a:outerShdw>
                </a:effectLst>
              </a:rPr>
              <a:t>právním nástupnictví</a:t>
            </a:r>
          </a:p>
          <a:p>
            <a:r>
              <a:rPr lang="cs-CZ" dirty="0" smtClean="0">
                <a:solidFill>
                  <a:srgbClr val="FFC000"/>
                </a:solidFill>
                <a:effectLst>
                  <a:outerShdw blurRad="38100" dist="38100" dir="2700000" algn="tl">
                    <a:srgbClr val="000000">
                      <a:alpha val="43137"/>
                    </a:srgbClr>
                  </a:outerShdw>
                </a:effectLst>
              </a:rPr>
              <a:t>Lhůta pro vydání rozhodnutí (§ 94)</a:t>
            </a:r>
          </a:p>
          <a:p>
            <a:pPr lvl="1"/>
            <a:r>
              <a:rPr lang="cs-CZ" dirty="0" smtClean="0">
                <a:effectLst>
                  <a:outerShdw blurRad="38100" dist="38100" dir="2700000" algn="tl">
                    <a:srgbClr val="000000">
                      <a:alpha val="43137"/>
                    </a:srgbClr>
                  </a:outerShdw>
                </a:effectLst>
              </a:rPr>
              <a:t>Bezodkladně, popř. 60 dnů – speciální k § 71 SŘ</a:t>
            </a:r>
            <a:endParaRPr lang="cs-CZ"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457126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08720"/>
          </a:xfrm>
        </p:spPr>
        <p:txBody>
          <a:bodyPr/>
          <a:lstStyle/>
          <a:p>
            <a:pPr algn="ctr"/>
            <a:r>
              <a:rPr lang="cs-CZ" dirty="0" smtClean="0">
                <a:solidFill>
                  <a:srgbClr val="FFFF00"/>
                </a:solidFill>
              </a:rPr>
              <a:t>Náklady řízení</a:t>
            </a:r>
            <a:endParaRPr lang="cs-CZ" dirty="0">
              <a:solidFill>
                <a:srgbClr val="FFFF00"/>
              </a:solidFill>
            </a:endParaRPr>
          </a:p>
        </p:txBody>
      </p:sp>
      <p:sp>
        <p:nvSpPr>
          <p:cNvPr id="3" name="Zástupný symbol pro obsah 2"/>
          <p:cNvSpPr>
            <a:spLocks noGrp="1"/>
          </p:cNvSpPr>
          <p:nvPr>
            <p:ph idx="1"/>
          </p:nvPr>
        </p:nvSpPr>
        <p:spPr>
          <a:xfrm>
            <a:off x="0" y="1412776"/>
            <a:ext cx="9144000" cy="5445224"/>
          </a:xfrm>
        </p:spPr>
        <p:txBody>
          <a:bodyPr>
            <a:normAutofit/>
          </a:bodyPr>
          <a:lstStyle/>
          <a:p>
            <a:r>
              <a:rPr lang="cs-CZ" dirty="0" smtClean="0">
                <a:solidFill>
                  <a:srgbClr val="FFC000"/>
                </a:solidFill>
                <a:effectLst>
                  <a:outerShdw blurRad="38100" dist="38100" dir="2700000" algn="tl">
                    <a:srgbClr val="000000">
                      <a:alpha val="43137"/>
                    </a:srgbClr>
                  </a:outerShdw>
                </a:effectLst>
              </a:rPr>
              <a:t>Náhrada nákladů řízení ( 95)</a:t>
            </a:r>
          </a:p>
          <a:p>
            <a:pPr lvl="1"/>
            <a:r>
              <a:rPr lang="cs-CZ" dirty="0" smtClean="0">
                <a:effectLst>
                  <a:outerShdw blurRad="38100" dist="38100" dir="2700000" algn="tl">
                    <a:srgbClr val="000000">
                      <a:alpha val="43137"/>
                    </a:srgbClr>
                  </a:outerShdw>
                </a:effectLst>
              </a:rPr>
              <a:t>Obecně - § 79 SŘ</a:t>
            </a:r>
          </a:p>
          <a:p>
            <a:pPr lvl="1"/>
            <a:r>
              <a:rPr lang="cs-CZ" dirty="0" smtClean="0">
                <a:solidFill>
                  <a:srgbClr val="FFFF00"/>
                </a:solidFill>
                <a:effectLst>
                  <a:outerShdw blurRad="38100" dist="38100" dir="2700000" algn="tl">
                    <a:srgbClr val="000000">
                      <a:alpha val="43137"/>
                    </a:srgbClr>
                  </a:outerShdw>
                </a:effectLst>
              </a:rPr>
              <a:t>Obviněný, který byl uznán vinným</a:t>
            </a:r>
          </a:p>
          <a:p>
            <a:pPr lvl="2"/>
            <a:r>
              <a:rPr lang="cs-CZ" dirty="0" smtClean="0">
                <a:effectLst>
                  <a:outerShdw blurRad="38100" dist="38100" dir="2700000" algn="tl">
                    <a:srgbClr val="000000">
                      <a:alpha val="43137"/>
                    </a:srgbClr>
                  </a:outerShdw>
                </a:effectLst>
              </a:rPr>
              <a:t>Náklady řízení </a:t>
            </a:r>
            <a:r>
              <a:rPr lang="cs-CZ" dirty="0" smtClean="0">
                <a:solidFill>
                  <a:srgbClr val="FFFF00"/>
                </a:solidFill>
                <a:effectLst>
                  <a:outerShdw blurRad="38100" dist="38100" dir="2700000" algn="tl">
                    <a:srgbClr val="000000">
                      <a:alpha val="43137"/>
                    </a:srgbClr>
                  </a:outerShdw>
                </a:effectLst>
              </a:rPr>
              <a:t>paušální částkou - § 79 odst. 5 SŘ</a:t>
            </a:r>
          </a:p>
          <a:p>
            <a:pPr lvl="2"/>
            <a:r>
              <a:rPr lang="cs-CZ" dirty="0" smtClean="0">
                <a:solidFill>
                  <a:srgbClr val="FFFF00"/>
                </a:solidFill>
                <a:effectLst>
                  <a:outerShdw blurRad="38100" dist="38100" dir="2700000" algn="tl">
                    <a:srgbClr val="000000">
                      <a:alpha val="43137"/>
                    </a:srgbClr>
                  </a:outerShdw>
                </a:effectLst>
              </a:rPr>
              <a:t>Vrácení nákladů </a:t>
            </a:r>
            <a:r>
              <a:rPr lang="cs-CZ" dirty="0" smtClean="0">
                <a:effectLst>
                  <a:outerShdw blurRad="38100" dist="38100" dir="2700000" algn="tl">
                    <a:srgbClr val="000000">
                      <a:alpha val="43137"/>
                    </a:srgbClr>
                  </a:outerShdw>
                </a:effectLst>
              </a:rPr>
              <a:t>v případě zrušení rozhodnutí o přestupku</a:t>
            </a:r>
          </a:p>
          <a:p>
            <a:pPr lvl="1"/>
            <a:r>
              <a:rPr lang="cs-CZ" dirty="0" smtClean="0">
                <a:solidFill>
                  <a:srgbClr val="FFFF00"/>
                </a:solidFill>
                <a:effectLst>
                  <a:outerShdw blurRad="38100" dist="38100" dir="2700000" algn="tl">
                    <a:srgbClr val="000000">
                      <a:alpha val="43137"/>
                    </a:srgbClr>
                  </a:outerShdw>
                </a:effectLst>
              </a:rPr>
              <a:t>Poškozený</a:t>
            </a:r>
          </a:p>
          <a:p>
            <a:pPr lvl="2"/>
            <a:r>
              <a:rPr lang="cs-CZ" dirty="0" smtClean="0">
                <a:solidFill>
                  <a:srgbClr val="FFFF00"/>
                </a:solidFill>
                <a:effectLst>
                  <a:outerShdw blurRad="38100" dist="38100" dir="2700000" algn="tl">
                    <a:srgbClr val="000000">
                      <a:alpha val="43137"/>
                    </a:srgbClr>
                  </a:outerShdw>
                </a:effectLst>
              </a:rPr>
              <a:t>Náhrada účelně vynaložených nákladů</a:t>
            </a:r>
            <a:r>
              <a:rPr lang="cs-CZ" dirty="0" smtClean="0">
                <a:effectLst>
                  <a:outerShdw blurRad="38100" dist="38100" dir="2700000" algn="tl">
                    <a:srgbClr val="000000">
                      <a:alpha val="43137"/>
                    </a:srgbClr>
                  </a:outerShdw>
                </a:effectLst>
              </a:rPr>
              <a:t> spojených s uplatněním jeho nároku </a:t>
            </a:r>
          </a:p>
          <a:p>
            <a:pPr lvl="2"/>
            <a:r>
              <a:rPr lang="cs-CZ" dirty="0" smtClean="0">
                <a:effectLst>
                  <a:outerShdw blurRad="38100" dist="38100" dir="2700000" algn="tl">
                    <a:srgbClr val="000000">
                      <a:alpha val="43137"/>
                    </a:srgbClr>
                  </a:outerShdw>
                </a:effectLst>
              </a:rPr>
              <a:t>Pokud byl poškozený s nárokem úspěšný a prokázal vznik a výši</a:t>
            </a:r>
          </a:p>
          <a:p>
            <a:pPr lvl="2"/>
            <a:r>
              <a:rPr lang="cs-CZ" dirty="0" smtClean="0">
                <a:effectLst>
                  <a:outerShdw blurRad="38100" dist="38100" dir="2700000" algn="tl">
                    <a:srgbClr val="000000">
                      <a:alpha val="43137"/>
                    </a:srgbClr>
                  </a:outerShdw>
                </a:effectLst>
              </a:rPr>
              <a:t>Částečná náhrada</a:t>
            </a:r>
            <a:endParaRPr lang="cs-CZ"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21687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1008112"/>
          </a:xfrm>
        </p:spPr>
        <p:txBody>
          <a:bodyPr/>
          <a:lstStyle/>
          <a:p>
            <a:pPr algn="ctr"/>
            <a:r>
              <a:rPr lang="cs-CZ" dirty="0">
                <a:solidFill>
                  <a:srgbClr val="FFFF00"/>
                </a:solidFill>
                <a:effectLst>
                  <a:outerShdw blurRad="38100" dist="38100" dir="2700000" algn="tl">
                    <a:srgbClr val="000000">
                      <a:alpha val="43137"/>
                    </a:srgbClr>
                  </a:outerShdw>
                </a:effectLst>
              </a:rPr>
              <a:t>Ústní jednání</a:t>
            </a:r>
            <a:endParaRPr lang="cs-CZ" dirty="0"/>
          </a:p>
        </p:txBody>
      </p:sp>
      <p:sp>
        <p:nvSpPr>
          <p:cNvPr id="3" name="Zástupný symbol pro obsah 2"/>
          <p:cNvSpPr>
            <a:spLocks noGrp="1"/>
          </p:cNvSpPr>
          <p:nvPr>
            <p:ph idx="1"/>
          </p:nvPr>
        </p:nvSpPr>
        <p:spPr>
          <a:xfrm>
            <a:off x="107504" y="1196754"/>
            <a:ext cx="8928992" cy="5544615"/>
          </a:xfrm>
        </p:spPr>
        <p:txBody>
          <a:bodyPr>
            <a:normAutofit fontScale="92500" lnSpcReduction="10000"/>
          </a:bodyPr>
          <a:lstStyle/>
          <a:p>
            <a:r>
              <a:rPr lang="cs-CZ" dirty="0">
                <a:solidFill>
                  <a:srgbClr val="FFC000"/>
                </a:solidFill>
                <a:effectLst>
                  <a:outerShdw blurRad="38100" dist="38100" dir="2700000" algn="tl">
                    <a:srgbClr val="000000">
                      <a:alpha val="43137"/>
                    </a:srgbClr>
                  </a:outerShdw>
                </a:effectLst>
              </a:rPr>
              <a:t>Ústní jednání (§ 80)</a:t>
            </a:r>
          </a:p>
          <a:p>
            <a:pPr lvl="1"/>
            <a:r>
              <a:rPr lang="cs-CZ" dirty="0">
                <a:effectLst>
                  <a:outerShdw blurRad="38100" dist="38100" dir="2700000" algn="tl">
                    <a:srgbClr val="000000">
                      <a:alpha val="43137"/>
                    </a:srgbClr>
                  </a:outerShdw>
                </a:effectLst>
              </a:rPr>
              <a:t>Správní orgán </a:t>
            </a:r>
            <a:r>
              <a:rPr lang="cs-CZ" dirty="0">
                <a:solidFill>
                  <a:srgbClr val="FFFF00"/>
                </a:solidFill>
                <a:effectLst>
                  <a:outerShdw blurRad="38100" dist="38100" dir="2700000" algn="tl">
                    <a:srgbClr val="000000">
                      <a:alpha val="43137"/>
                    </a:srgbClr>
                  </a:outerShdw>
                </a:effectLst>
              </a:rPr>
              <a:t>nařídí ústní jednání</a:t>
            </a:r>
            <a:r>
              <a:rPr lang="cs-CZ" dirty="0">
                <a:effectLst>
                  <a:outerShdw blurRad="38100" dist="38100" dir="2700000" algn="tl">
                    <a:srgbClr val="000000">
                      <a:alpha val="43137"/>
                    </a:srgbClr>
                  </a:outerShdw>
                </a:effectLst>
              </a:rPr>
              <a:t> </a:t>
            </a:r>
          </a:p>
          <a:p>
            <a:pPr lvl="2"/>
            <a:r>
              <a:rPr lang="cs-CZ" dirty="0" smtClean="0">
                <a:effectLst>
                  <a:outerShdw blurRad="38100" dist="38100" dir="2700000" algn="tl">
                    <a:srgbClr val="000000">
                      <a:alpha val="43137"/>
                    </a:srgbClr>
                  </a:outerShdw>
                </a:effectLst>
              </a:rPr>
              <a:t>je-li </a:t>
            </a:r>
            <a:r>
              <a:rPr lang="cs-CZ" dirty="0">
                <a:effectLst>
                  <a:outerShdw blurRad="38100" dist="38100" dir="2700000" algn="tl">
                    <a:srgbClr val="000000">
                      <a:alpha val="43137"/>
                    </a:srgbClr>
                  </a:outerShdw>
                </a:effectLst>
              </a:rPr>
              <a:t>to </a:t>
            </a:r>
            <a:r>
              <a:rPr lang="cs-CZ" dirty="0">
                <a:solidFill>
                  <a:srgbClr val="FFFF00"/>
                </a:solidFill>
                <a:effectLst>
                  <a:outerShdw blurRad="38100" dist="38100" dir="2700000" algn="tl">
                    <a:srgbClr val="000000">
                      <a:alpha val="43137"/>
                    </a:srgbClr>
                  </a:outerShdw>
                </a:effectLst>
              </a:rPr>
              <a:t>nezbytné pro zjištění stavu </a:t>
            </a:r>
            <a:r>
              <a:rPr lang="cs-CZ" dirty="0" smtClean="0">
                <a:solidFill>
                  <a:srgbClr val="FFFF00"/>
                </a:solidFill>
                <a:effectLst>
                  <a:outerShdw blurRad="38100" dist="38100" dir="2700000" algn="tl">
                    <a:srgbClr val="000000">
                      <a:alpha val="43137"/>
                    </a:srgbClr>
                  </a:outerShdw>
                </a:effectLst>
              </a:rPr>
              <a:t>věci (§ 3 SŘ)</a:t>
            </a:r>
            <a:endParaRPr lang="cs-CZ" dirty="0">
              <a:solidFill>
                <a:srgbClr val="FFFF00"/>
              </a:solidFill>
              <a:effectLst>
                <a:outerShdw blurRad="38100" dist="38100" dir="2700000" algn="tl">
                  <a:srgbClr val="000000">
                    <a:alpha val="43137"/>
                  </a:srgbClr>
                </a:outerShdw>
              </a:effectLst>
            </a:endParaRPr>
          </a:p>
          <a:p>
            <a:pPr lvl="2"/>
            <a:r>
              <a:rPr lang="cs-CZ" dirty="0">
                <a:effectLst>
                  <a:outerShdw blurRad="38100" dist="38100" dir="2700000" algn="tl">
                    <a:srgbClr val="000000">
                      <a:alpha val="43137"/>
                    </a:srgbClr>
                  </a:outerShdw>
                </a:effectLst>
              </a:rPr>
              <a:t>je-li </a:t>
            </a:r>
            <a:r>
              <a:rPr lang="cs-CZ" dirty="0">
                <a:solidFill>
                  <a:srgbClr val="FFFF00"/>
                </a:solidFill>
                <a:effectLst>
                  <a:outerShdw blurRad="38100" dist="38100" dir="2700000" algn="tl">
                    <a:srgbClr val="000000">
                      <a:alpha val="43137"/>
                    </a:srgbClr>
                  </a:outerShdw>
                </a:effectLst>
              </a:rPr>
              <a:t>obviněným </a:t>
            </a:r>
            <a:r>
              <a:rPr lang="cs-CZ" dirty="0" smtClean="0">
                <a:solidFill>
                  <a:srgbClr val="FFFF00"/>
                </a:solidFill>
                <a:effectLst>
                  <a:outerShdw blurRad="38100" dist="38100" dir="2700000" algn="tl">
                    <a:srgbClr val="000000">
                      <a:alpha val="43137"/>
                    </a:srgbClr>
                  </a:outerShdw>
                </a:effectLst>
              </a:rPr>
              <a:t>mladistvý (§ 55)</a:t>
            </a:r>
            <a:endParaRPr lang="cs-CZ" dirty="0">
              <a:solidFill>
                <a:srgbClr val="FFFF00"/>
              </a:solidFill>
              <a:effectLst>
                <a:outerShdw blurRad="38100" dist="38100" dir="2700000" algn="tl">
                  <a:srgbClr val="000000">
                    <a:alpha val="43137"/>
                  </a:srgbClr>
                </a:outerShdw>
              </a:effectLst>
            </a:endParaRPr>
          </a:p>
          <a:p>
            <a:pPr lvl="1"/>
            <a:r>
              <a:rPr lang="cs-CZ" dirty="0" smtClean="0">
                <a:effectLst>
                  <a:outerShdw blurRad="38100" dist="38100" dir="2700000" algn="tl">
                    <a:srgbClr val="000000">
                      <a:alpha val="43137"/>
                    </a:srgbClr>
                  </a:outerShdw>
                </a:effectLst>
              </a:rPr>
              <a:t>Správní </a:t>
            </a:r>
            <a:r>
              <a:rPr lang="cs-CZ" dirty="0">
                <a:effectLst>
                  <a:outerShdw blurRad="38100" dist="38100" dir="2700000" algn="tl">
                    <a:srgbClr val="000000">
                      <a:alpha val="43137"/>
                    </a:srgbClr>
                  </a:outerShdw>
                </a:effectLst>
              </a:rPr>
              <a:t>orgán </a:t>
            </a:r>
            <a:r>
              <a:rPr lang="cs-CZ" dirty="0">
                <a:solidFill>
                  <a:srgbClr val="FFFF00"/>
                </a:solidFill>
                <a:effectLst>
                  <a:outerShdw blurRad="38100" dist="38100" dir="2700000" algn="tl">
                    <a:srgbClr val="000000">
                      <a:alpha val="43137"/>
                    </a:srgbClr>
                  </a:outerShdw>
                </a:effectLst>
              </a:rPr>
              <a:t>může </a:t>
            </a:r>
            <a:r>
              <a:rPr lang="cs-CZ" dirty="0" smtClean="0">
                <a:solidFill>
                  <a:srgbClr val="FFFF00"/>
                </a:solidFill>
                <a:effectLst>
                  <a:outerShdw blurRad="38100" dist="38100" dir="2700000" algn="tl">
                    <a:srgbClr val="000000">
                      <a:alpha val="43137"/>
                    </a:srgbClr>
                  </a:outerShdw>
                </a:effectLst>
              </a:rPr>
              <a:t>(nemusí) nařídit </a:t>
            </a:r>
            <a:r>
              <a:rPr lang="cs-CZ" dirty="0">
                <a:solidFill>
                  <a:srgbClr val="FFFF00"/>
                </a:solidFill>
                <a:effectLst>
                  <a:outerShdw blurRad="38100" dist="38100" dir="2700000" algn="tl">
                    <a:srgbClr val="000000">
                      <a:alpha val="43137"/>
                    </a:srgbClr>
                  </a:outerShdw>
                </a:effectLst>
              </a:rPr>
              <a:t>ústní jednání na požádání poškozeného</a:t>
            </a:r>
          </a:p>
          <a:p>
            <a:pPr lvl="2"/>
            <a:r>
              <a:rPr lang="cs-CZ" dirty="0">
                <a:effectLst>
                  <a:outerShdw blurRad="38100" dist="38100" dir="2700000" algn="tl">
                    <a:srgbClr val="000000">
                      <a:alpha val="43137"/>
                    </a:srgbClr>
                  </a:outerShdw>
                </a:effectLst>
              </a:rPr>
              <a:t>je-li to třeba k rozhodnutí o nároku na náhradu škody nebo nároku na vydání bezdůvodného </a:t>
            </a:r>
            <a:r>
              <a:rPr lang="cs-CZ" dirty="0" smtClean="0">
                <a:effectLst>
                  <a:outerShdw blurRad="38100" dist="38100" dir="2700000" algn="tl">
                    <a:srgbClr val="000000">
                      <a:alpha val="43137"/>
                    </a:srgbClr>
                  </a:outerShdw>
                </a:effectLst>
              </a:rPr>
              <a:t>obohacení, tzn. ústní jednání nemusí být </a:t>
            </a:r>
            <a:r>
              <a:rPr lang="cs-CZ" dirty="0">
                <a:effectLst>
                  <a:outerShdw blurRad="38100" dist="38100" dir="2700000" algn="tl">
                    <a:srgbClr val="000000">
                      <a:alpha val="43137"/>
                    </a:srgbClr>
                  </a:outerShdw>
                </a:effectLst>
              </a:rPr>
              <a:t>nařízeno, </a:t>
            </a:r>
            <a:r>
              <a:rPr lang="cs-CZ" dirty="0" smtClean="0">
                <a:effectLst>
                  <a:outerShdw blurRad="38100" dist="38100" dir="2700000" algn="tl">
                    <a:srgbClr val="000000">
                      <a:alpha val="43137"/>
                    </a:srgbClr>
                  </a:outerShdw>
                </a:effectLst>
              </a:rPr>
              <a:t>i když je třeba (ale musí být nařízeno, je-li to nezbytné ke zjištění stavu věci)</a:t>
            </a:r>
            <a:endParaRPr lang="cs-CZ" dirty="0">
              <a:effectLst>
                <a:outerShdw blurRad="38100" dist="38100" dir="2700000" algn="tl">
                  <a:srgbClr val="000000">
                    <a:alpha val="43137"/>
                  </a:srgbClr>
                </a:outerShdw>
              </a:effectLst>
            </a:endParaRPr>
          </a:p>
          <a:p>
            <a:pPr lvl="1"/>
            <a:r>
              <a:rPr lang="cs-CZ" dirty="0">
                <a:solidFill>
                  <a:srgbClr val="FFFF00"/>
                </a:solidFill>
                <a:effectLst>
                  <a:outerShdw blurRad="38100" dist="38100" dir="2700000" algn="tl">
                    <a:srgbClr val="000000">
                      <a:alpha val="43137"/>
                    </a:srgbClr>
                  </a:outerShdw>
                </a:effectLst>
              </a:rPr>
              <a:t>předvolání účastníků řízení</a:t>
            </a:r>
            <a:r>
              <a:rPr lang="cs-CZ" dirty="0">
                <a:effectLst>
                  <a:outerShdw blurRad="38100" dist="38100" dir="2700000" algn="tl">
                    <a:srgbClr val="000000">
                      <a:alpha val="43137"/>
                    </a:srgbClr>
                  </a:outerShdw>
                </a:effectLst>
              </a:rPr>
              <a:t> </a:t>
            </a:r>
            <a:r>
              <a:rPr lang="cs-CZ" dirty="0" smtClean="0">
                <a:effectLst>
                  <a:outerShdw blurRad="38100" dist="38100" dir="2700000" algn="tl">
                    <a:srgbClr val="000000">
                      <a:alpha val="43137"/>
                    </a:srgbClr>
                  </a:outerShdw>
                </a:effectLst>
              </a:rPr>
              <a:t>(§ 59 SŘ) - </a:t>
            </a:r>
            <a:r>
              <a:rPr lang="cs-CZ" dirty="0" smtClean="0">
                <a:solidFill>
                  <a:srgbClr val="FFFF00"/>
                </a:solidFill>
                <a:effectLst>
                  <a:outerShdw blurRad="38100" dist="38100" dir="2700000" algn="tl">
                    <a:srgbClr val="000000">
                      <a:alpha val="43137"/>
                    </a:srgbClr>
                  </a:outerShdw>
                </a:effectLst>
              </a:rPr>
              <a:t>lhůta </a:t>
            </a:r>
            <a:r>
              <a:rPr lang="cs-CZ" dirty="0">
                <a:solidFill>
                  <a:srgbClr val="FFFF00"/>
                </a:solidFill>
                <a:effectLst>
                  <a:outerShdw blurRad="38100" dist="38100" dir="2700000" algn="tl">
                    <a:srgbClr val="000000">
                      <a:alpha val="43137"/>
                    </a:srgbClr>
                  </a:outerShdw>
                </a:effectLst>
              </a:rPr>
              <a:t>podle § 49 odst. 1 </a:t>
            </a:r>
            <a:r>
              <a:rPr lang="cs-CZ" dirty="0" smtClean="0">
                <a:solidFill>
                  <a:srgbClr val="FFFF00"/>
                </a:solidFill>
                <a:effectLst>
                  <a:outerShdw blurRad="38100" dist="38100" dir="2700000" algn="tl">
                    <a:srgbClr val="000000">
                      <a:alpha val="43137"/>
                    </a:srgbClr>
                  </a:outerShdw>
                </a:effectLst>
              </a:rPr>
              <a:t>SŘ</a:t>
            </a:r>
            <a:r>
              <a:rPr lang="cs-CZ" dirty="0" smtClean="0">
                <a:effectLst>
                  <a:outerShdw blurRad="38100" dist="38100" dir="2700000" algn="tl">
                    <a:srgbClr val="000000">
                      <a:alpha val="43137"/>
                    </a:srgbClr>
                  </a:outerShdw>
                </a:effectLst>
              </a:rPr>
              <a:t> – nejméně s pětidenním předstihem, nehrozí-li nebezpečí z prodlení) </a:t>
            </a:r>
            <a:endParaRPr lang="cs-CZ" dirty="0">
              <a:effectLst>
                <a:outerShdw blurRad="38100" dist="38100" dir="2700000" algn="tl">
                  <a:srgbClr val="000000">
                    <a:alpha val="43137"/>
                  </a:srgbClr>
                </a:outerShdw>
              </a:effectLst>
            </a:endParaRPr>
          </a:p>
          <a:p>
            <a:pPr lvl="1"/>
            <a:r>
              <a:rPr lang="cs-CZ" dirty="0">
                <a:effectLst>
                  <a:outerShdw blurRad="38100" dist="38100" dir="2700000" algn="tl">
                    <a:srgbClr val="000000">
                      <a:alpha val="43137"/>
                    </a:srgbClr>
                  </a:outerShdw>
                </a:effectLst>
              </a:rPr>
              <a:t>Ústní jednání </a:t>
            </a:r>
            <a:r>
              <a:rPr lang="cs-CZ" dirty="0">
                <a:solidFill>
                  <a:srgbClr val="FFFF00"/>
                </a:solidFill>
                <a:effectLst>
                  <a:outerShdw blurRad="38100" dist="38100" dir="2700000" algn="tl">
                    <a:srgbClr val="000000">
                      <a:alpha val="43137"/>
                    </a:srgbClr>
                  </a:outerShdw>
                </a:effectLst>
              </a:rPr>
              <a:t>bez přítomnosti </a:t>
            </a:r>
            <a:r>
              <a:rPr lang="cs-CZ" dirty="0" smtClean="0">
                <a:solidFill>
                  <a:srgbClr val="FFFF00"/>
                </a:solidFill>
                <a:effectLst>
                  <a:outerShdw blurRad="38100" dist="38100" dir="2700000" algn="tl">
                    <a:srgbClr val="000000">
                      <a:alpha val="43137"/>
                    </a:srgbClr>
                  </a:outerShdw>
                </a:effectLst>
              </a:rPr>
              <a:t>obviněného</a:t>
            </a:r>
            <a:endParaRPr lang="cs-CZ" dirty="0"/>
          </a:p>
          <a:p>
            <a:pPr lvl="1"/>
            <a:r>
              <a:rPr lang="cs-CZ" dirty="0" smtClean="0">
                <a:solidFill>
                  <a:srgbClr val="FFFF00"/>
                </a:solidFill>
                <a:effectLst>
                  <a:outerShdw blurRad="38100" dist="38100" dir="2700000" algn="tl">
                    <a:srgbClr val="000000">
                      <a:alpha val="43137"/>
                    </a:srgbClr>
                  </a:outerShdw>
                </a:effectLst>
              </a:rPr>
              <a:t>Veřejné ústní jednání (§ 49 odst. 2 až 5 SŘ)</a:t>
            </a:r>
            <a:endParaRPr lang="cs-CZ"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100177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1080120"/>
          </a:xfrm>
        </p:spPr>
        <p:txBody>
          <a:bodyPr/>
          <a:lstStyle/>
          <a:p>
            <a:pPr algn="ctr"/>
            <a:r>
              <a:rPr lang="cs-CZ" dirty="0" smtClean="0">
                <a:solidFill>
                  <a:srgbClr val="FFFF00"/>
                </a:solidFill>
              </a:rPr>
              <a:t>Řízení o odvolání</a:t>
            </a:r>
            <a:endParaRPr lang="cs-CZ" dirty="0">
              <a:solidFill>
                <a:srgbClr val="FFFF00"/>
              </a:solidFill>
            </a:endParaRPr>
          </a:p>
        </p:txBody>
      </p:sp>
      <p:sp>
        <p:nvSpPr>
          <p:cNvPr id="3" name="Zástupný symbol pro obsah 2"/>
          <p:cNvSpPr>
            <a:spLocks noGrp="1"/>
          </p:cNvSpPr>
          <p:nvPr>
            <p:ph idx="1"/>
          </p:nvPr>
        </p:nvSpPr>
        <p:spPr>
          <a:xfrm>
            <a:off x="179512" y="1268760"/>
            <a:ext cx="8784976" cy="5400600"/>
          </a:xfrm>
        </p:spPr>
        <p:txBody>
          <a:bodyPr>
            <a:normAutofit lnSpcReduction="10000"/>
          </a:bodyPr>
          <a:lstStyle/>
          <a:p>
            <a:r>
              <a:rPr lang="cs-CZ" dirty="0" smtClean="0">
                <a:solidFill>
                  <a:srgbClr val="FFC000"/>
                </a:solidFill>
                <a:effectLst>
                  <a:outerShdw blurRad="38100" dist="38100" dir="2700000" algn="tl">
                    <a:srgbClr val="000000">
                      <a:alpha val="43137"/>
                    </a:srgbClr>
                  </a:outerShdw>
                </a:effectLst>
              </a:rPr>
              <a:t>Obecně - § 81 a další SŘ</a:t>
            </a:r>
          </a:p>
          <a:p>
            <a:r>
              <a:rPr lang="cs-CZ" dirty="0" smtClean="0">
                <a:solidFill>
                  <a:srgbClr val="FFC000"/>
                </a:solidFill>
                <a:effectLst>
                  <a:outerShdw blurRad="38100" dist="38100" dir="2700000" algn="tl">
                    <a:srgbClr val="000000">
                      <a:alpha val="43137"/>
                    </a:srgbClr>
                  </a:outerShdw>
                </a:effectLst>
              </a:rPr>
              <a:t>Kdo se může odvolat a v jakém rozsahu (§ 96)</a:t>
            </a:r>
          </a:p>
          <a:p>
            <a:pPr lvl="1"/>
            <a:r>
              <a:rPr lang="cs-CZ" dirty="0" smtClean="0">
                <a:solidFill>
                  <a:srgbClr val="FFFF00"/>
                </a:solidFill>
                <a:effectLst>
                  <a:outerShdw blurRad="38100" dist="38100" dir="2700000" algn="tl">
                    <a:srgbClr val="000000">
                      <a:alpha val="43137"/>
                    </a:srgbClr>
                  </a:outerShdw>
                </a:effectLst>
              </a:rPr>
              <a:t>Obviněný</a:t>
            </a:r>
            <a:r>
              <a:rPr lang="cs-CZ" dirty="0" smtClean="0">
                <a:effectLst>
                  <a:outerShdw blurRad="38100" dist="38100" dir="2700000" algn="tl">
                    <a:srgbClr val="000000">
                      <a:alpha val="43137"/>
                    </a:srgbClr>
                  </a:outerShdw>
                </a:effectLst>
              </a:rPr>
              <a:t> v plném rozsahu</a:t>
            </a:r>
          </a:p>
          <a:p>
            <a:pPr lvl="1"/>
            <a:r>
              <a:rPr lang="cs-CZ" dirty="0" smtClean="0">
                <a:solidFill>
                  <a:srgbClr val="FFFF00"/>
                </a:solidFill>
                <a:effectLst>
                  <a:outerShdw blurRad="38100" dist="38100" dir="2700000" algn="tl">
                    <a:srgbClr val="000000">
                      <a:alpha val="43137"/>
                    </a:srgbClr>
                  </a:outerShdw>
                </a:effectLst>
              </a:rPr>
              <a:t>Poškozený</a:t>
            </a:r>
            <a:r>
              <a:rPr lang="cs-CZ" dirty="0" smtClean="0">
                <a:effectLst>
                  <a:outerShdw blurRad="38100" dist="38100" dir="2700000" algn="tl">
                    <a:srgbClr val="000000">
                      <a:alpha val="43137"/>
                    </a:srgbClr>
                  </a:outerShdw>
                </a:effectLst>
              </a:rPr>
              <a:t> proti výroku o svém nároku a souvisejících nákladech</a:t>
            </a:r>
          </a:p>
          <a:p>
            <a:pPr lvl="1"/>
            <a:r>
              <a:rPr lang="cs-CZ" dirty="0" smtClean="0">
                <a:solidFill>
                  <a:srgbClr val="FFFF00"/>
                </a:solidFill>
                <a:effectLst>
                  <a:outerShdw blurRad="38100" dist="38100" dir="2700000" algn="tl">
                    <a:srgbClr val="000000">
                      <a:alpha val="43137"/>
                    </a:srgbClr>
                  </a:outerShdw>
                </a:effectLst>
              </a:rPr>
              <a:t>Zákonný zástupce a opatrovník mladistvého a OSPOD</a:t>
            </a:r>
            <a:r>
              <a:rPr lang="cs-CZ" dirty="0" smtClean="0">
                <a:effectLst>
                  <a:outerShdw blurRad="38100" dist="38100" dir="2700000" algn="tl">
                    <a:srgbClr val="000000">
                      <a:alpha val="43137"/>
                    </a:srgbClr>
                  </a:outerShdw>
                </a:effectLst>
              </a:rPr>
              <a:t> ve prospěch mladistvého proti výroku o vině, trestu, ochranném opatření a  </a:t>
            </a:r>
            <a:r>
              <a:rPr lang="cs-CZ" dirty="0">
                <a:effectLst>
                  <a:outerShdw blurRad="38100" dist="38100" dir="2700000" algn="tl">
                    <a:srgbClr val="000000">
                      <a:alpha val="43137"/>
                    </a:srgbClr>
                  </a:outerShdw>
                </a:effectLst>
              </a:rPr>
              <a:t>nároku na </a:t>
            </a:r>
            <a:r>
              <a:rPr lang="cs-CZ" dirty="0" smtClean="0">
                <a:effectLst>
                  <a:outerShdw blurRad="38100" dist="38100" dir="2700000" algn="tl">
                    <a:srgbClr val="000000">
                      <a:alpha val="43137"/>
                    </a:srgbClr>
                  </a:outerShdw>
                </a:effectLst>
              </a:rPr>
              <a:t>náhradu</a:t>
            </a:r>
          </a:p>
          <a:p>
            <a:pPr lvl="1"/>
            <a:r>
              <a:rPr lang="cs-CZ" dirty="0" smtClean="0">
                <a:solidFill>
                  <a:srgbClr val="FFFF00"/>
                </a:solidFill>
                <a:effectLst>
                  <a:outerShdw blurRad="38100" dist="38100" dir="2700000" algn="tl">
                    <a:srgbClr val="000000">
                      <a:alpha val="43137"/>
                    </a:srgbClr>
                  </a:outerShdw>
                </a:effectLst>
              </a:rPr>
              <a:t>Vlastník věci </a:t>
            </a:r>
            <a:r>
              <a:rPr lang="cs-CZ" dirty="0" smtClean="0">
                <a:effectLst>
                  <a:outerShdw blurRad="38100" dist="38100" dir="2700000" algn="tl">
                    <a:srgbClr val="000000">
                      <a:alpha val="43137"/>
                    </a:srgbClr>
                  </a:outerShdw>
                </a:effectLst>
              </a:rPr>
              <a:t>proti výroku o zabrání věci nebo náhradní hodnoty</a:t>
            </a:r>
          </a:p>
          <a:p>
            <a:pPr lvl="1"/>
            <a:r>
              <a:rPr lang="cs-CZ" dirty="0" smtClean="0">
                <a:effectLst>
                  <a:outerShdw blurRad="38100" dist="38100" dir="2700000" algn="tl">
                    <a:srgbClr val="000000">
                      <a:alpha val="43137"/>
                    </a:srgbClr>
                  </a:outerShdw>
                </a:effectLst>
              </a:rPr>
              <a:t>Ten, kdo uzavřel dohodu o narovnání, zákonný zástupce a opatrovník a OSPOD</a:t>
            </a:r>
          </a:p>
        </p:txBody>
      </p:sp>
    </p:spTree>
    <p:extLst>
      <p:ext uri="{BB962C8B-B14F-4D97-AF65-F5344CB8AC3E}">
        <p14:creationId xmlns:p14="http://schemas.microsoft.com/office/powerpoint/2010/main" val="39886715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pPr algn="ctr"/>
            <a:r>
              <a:rPr lang="cs-CZ" dirty="0">
                <a:solidFill>
                  <a:srgbClr val="FFFF00"/>
                </a:solidFill>
              </a:rPr>
              <a:t>Řízení o odvolání</a:t>
            </a:r>
            <a:endParaRPr lang="cs-CZ" dirty="0"/>
          </a:p>
        </p:txBody>
      </p:sp>
      <p:sp>
        <p:nvSpPr>
          <p:cNvPr id="3" name="Zástupný symbol pro obsah 2"/>
          <p:cNvSpPr>
            <a:spLocks noGrp="1"/>
          </p:cNvSpPr>
          <p:nvPr>
            <p:ph idx="1"/>
          </p:nvPr>
        </p:nvSpPr>
        <p:spPr>
          <a:xfrm>
            <a:off x="0" y="980728"/>
            <a:ext cx="9036496" cy="5877272"/>
          </a:xfrm>
        </p:spPr>
        <p:txBody>
          <a:bodyPr>
            <a:normAutofit fontScale="92500" lnSpcReduction="20000"/>
          </a:bodyPr>
          <a:lstStyle/>
          <a:p>
            <a:r>
              <a:rPr lang="cs-CZ" dirty="0" smtClean="0">
                <a:solidFill>
                  <a:srgbClr val="FFC000"/>
                </a:solidFill>
                <a:effectLst>
                  <a:outerShdw blurRad="38100" dist="38100" dir="2700000" algn="tl">
                    <a:srgbClr val="000000">
                      <a:alpha val="43137"/>
                    </a:srgbClr>
                  </a:outerShdw>
                </a:effectLst>
              </a:rPr>
              <a:t>Odvolání a postup orgánu prvního stupně (§ 97)</a:t>
            </a:r>
          </a:p>
          <a:p>
            <a:pPr lvl="1"/>
            <a:r>
              <a:rPr lang="cs-CZ" dirty="0" smtClean="0">
                <a:solidFill>
                  <a:srgbClr val="FFFF00"/>
                </a:solidFill>
                <a:effectLst>
                  <a:outerShdw blurRad="38100" dist="38100" dir="2700000" algn="tl">
                    <a:srgbClr val="000000">
                      <a:alpha val="43137"/>
                    </a:srgbClr>
                  </a:outerShdw>
                </a:effectLst>
              </a:rPr>
              <a:t>Obviněný – nové skutečnosti a odkazy po </a:t>
            </a:r>
            <a:r>
              <a:rPr lang="cs-CZ" dirty="0">
                <a:solidFill>
                  <a:srgbClr val="FFFF00"/>
                </a:solidFill>
                <a:effectLst>
                  <a:outerShdw blurRad="38100" dist="38100" dir="2700000" algn="tl">
                    <a:srgbClr val="000000">
                      <a:alpha val="43137"/>
                    </a:srgbClr>
                  </a:outerShdw>
                </a:effectLst>
              </a:rPr>
              <a:t>c</a:t>
            </a:r>
            <a:r>
              <a:rPr lang="cs-CZ" dirty="0" smtClean="0">
                <a:solidFill>
                  <a:srgbClr val="FFFF00"/>
                </a:solidFill>
                <a:effectLst>
                  <a:outerShdw blurRad="38100" dist="38100" dir="2700000" algn="tl">
                    <a:srgbClr val="000000">
                      <a:alpha val="43137"/>
                    </a:srgbClr>
                  </a:outerShdw>
                </a:effectLst>
              </a:rPr>
              <a:t>elou dobu řízení</a:t>
            </a:r>
            <a:r>
              <a:rPr lang="cs-CZ" dirty="0" smtClean="0">
                <a:effectLst>
                  <a:outerShdw blurRad="38100" dist="38100" dir="2700000" algn="tl">
                    <a:srgbClr val="000000">
                      <a:alpha val="43137"/>
                    </a:srgbClr>
                  </a:outerShdw>
                </a:effectLst>
              </a:rPr>
              <a:t> (speciální </a:t>
            </a:r>
            <a:r>
              <a:rPr lang="cs-CZ" dirty="0" err="1" smtClean="0">
                <a:effectLst>
                  <a:outerShdw blurRad="38100" dist="38100" dir="2700000" algn="tl">
                    <a:srgbClr val="000000">
                      <a:alpha val="43137"/>
                    </a:srgbClr>
                  </a:outerShdw>
                </a:effectLst>
              </a:rPr>
              <a:t>ust</a:t>
            </a:r>
            <a:r>
              <a:rPr lang="cs-CZ" dirty="0" smtClean="0">
                <a:effectLst>
                  <a:outerShdw blurRad="38100" dist="38100" dir="2700000" algn="tl">
                    <a:srgbClr val="000000">
                      <a:alpha val="43137"/>
                    </a:srgbClr>
                  </a:outerShdw>
                </a:effectLst>
              </a:rPr>
              <a:t>. k § 82 odst. 4 SŘ)</a:t>
            </a:r>
          </a:p>
          <a:p>
            <a:pPr lvl="2"/>
            <a:r>
              <a:rPr lang="cs-CZ" dirty="0" smtClean="0">
                <a:solidFill>
                  <a:srgbClr val="FFC000"/>
                </a:solidFill>
                <a:effectLst>
                  <a:outerShdw blurRad="38100" dist="38100" dir="2700000" algn="tl">
                    <a:srgbClr val="000000">
                      <a:alpha val="43137"/>
                    </a:srgbClr>
                  </a:outerShdw>
                </a:effectLst>
              </a:rPr>
              <a:t>Sb</a:t>
            </a:r>
            <a:r>
              <a:rPr lang="cs-CZ" dirty="0">
                <a:solidFill>
                  <a:srgbClr val="FFC000"/>
                </a:solidFill>
                <a:effectLst>
                  <a:outerShdw blurRad="38100" dist="38100" dir="2700000" algn="tl">
                    <a:srgbClr val="000000">
                      <a:alpha val="43137"/>
                    </a:srgbClr>
                  </a:outerShdw>
                </a:effectLst>
              </a:rPr>
              <a:t>. NSS č. 1856/2009</a:t>
            </a:r>
            <a:r>
              <a:rPr lang="cs-CZ" dirty="0">
                <a:effectLst>
                  <a:outerShdw blurRad="38100" dist="38100" dir="2700000" algn="tl">
                    <a:srgbClr val="000000">
                      <a:alpha val="43137"/>
                    </a:srgbClr>
                  </a:outerShdw>
                </a:effectLst>
              </a:rPr>
              <a:t> </a:t>
            </a:r>
            <a:r>
              <a:rPr lang="cs-CZ" dirty="0" smtClean="0">
                <a:effectLst>
                  <a:outerShdw blurRad="38100" dist="38100" dir="2700000" algn="tl">
                    <a:srgbClr val="000000">
                      <a:alpha val="43137"/>
                    </a:srgbClr>
                  </a:outerShdw>
                </a:effectLst>
              </a:rPr>
              <a:t>- </a:t>
            </a:r>
            <a:r>
              <a:rPr lang="cs-CZ" dirty="0" smtClean="0">
                <a:solidFill>
                  <a:srgbClr val="FFFF00"/>
                </a:solidFill>
                <a:effectLst>
                  <a:outerShdw blurRad="38100" dist="38100" dir="2700000" algn="tl">
                    <a:srgbClr val="000000">
                      <a:alpha val="43137"/>
                    </a:srgbClr>
                  </a:outerShdw>
                </a:effectLst>
              </a:rPr>
              <a:t>obviněný </a:t>
            </a:r>
            <a:r>
              <a:rPr lang="cs-CZ" dirty="0">
                <a:solidFill>
                  <a:srgbClr val="FFFF00"/>
                </a:solidFill>
                <a:effectLst>
                  <a:outerShdw blurRad="38100" dist="38100" dir="2700000" algn="tl">
                    <a:srgbClr val="000000">
                      <a:alpha val="43137"/>
                    </a:srgbClr>
                  </a:outerShdw>
                </a:effectLst>
              </a:rPr>
              <a:t>z přestupku může uplatňovat nové skutečnosti a navrhovat nové důkazy</a:t>
            </a:r>
            <a:r>
              <a:rPr lang="cs-CZ" dirty="0">
                <a:effectLst>
                  <a:outerShdw blurRad="38100" dist="38100" dir="2700000" algn="tl">
                    <a:srgbClr val="000000">
                      <a:alpha val="43137"/>
                    </a:srgbClr>
                  </a:outerShdw>
                </a:effectLst>
              </a:rPr>
              <a:t> (§ 73 zákona č. 200/1990 Sb., o přestupcích) i v odvolání, přičemž </a:t>
            </a:r>
            <a:r>
              <a:rPr lang="cs-CZ" dirty="0">
                <a:solidFill>
                  <a:srgbClr val="FFFF00"/>
                </a:solidFill>
                <a:effectLst>
                  <a:outerShdw blurRad="38100" dist="38100" dir="2700000" algn="tl">
                    <a:srgbClr val="000000">
                      <a:alpha val="43137"/>
                    </a:srgbClr>
                  </a:outerShdw>
                </a:effectLst>
              </a:rPr>
              <a:t>omezení stanovené v § 82 odst. 4 správního řádu </a:t>
            </a:r>
            <a:r>
              <a:rPr lang="cs-CZ" dirty="0" smtClean="0">
                <a:solidFill>
                  <a:srgbClr val="FFFF00"/>
                </a:solidFill>
                <a:effectLst>
                  <a:outerShdw blurRad="38100" dist="38100" dir="2700000" algn="tl">
                    <a:srgbClr val="000000">
                      <a:alpha val="43137"/>
                    </a:srgbClr>
                  </a:outerShdw>
                </a:effectLst>
              </a:rPr>
              <a:t>na </a:t>
            </a:r>
            <a:r>
              <a:rPr lang="cs-CZ" dirty="0">
                <a:solidFill>
                  <a:srgbClr val="FFFF00"/>
                </a:solidFill>
                <a:effectLst>
                  <a:outerShdw blurRad="38100" dist="38100" dir="2700000" algn="tl">
                    <a:srgbClr val="000000">
                      <a:alpha val="43137"/>
                    </a:srgbClr>
                  </a:outerShdw>
                </a:effectLst>
              </a:rPr>
              <a:t>řízení o přestupku nedopadá</a:t>
            </a:r>
            <a:r>
              <a:rPr lang="cs-CZ" dirty="0">
                <a:effectLst>
                  <a:outerShdw blurRad="38100" dist="38100" dir="2700000" algn="tl">
                    <a:srgbClr val="000000">
                      <a:alpha val="43137"/>
                    </a:srgbClr>
                  </a:outerShdw>
                </a:effectLst>
              </a:rPr>
              <a:t> </a:t>
            </a:r>
            <a:endParaRPr lang="cs-CZ" dirty="0" smtClean="0">
              <a:effectLst>
                <a:outerShdw blurRad="38100" dist="38100" dir="2700000" algn="tl">
                  <a:srgbClr val="000000">
                    <a:alpha val="43137"/>
                  </a:srgbClr>
                </a:outerShdw>
              </a:effectLst>
            </a:endParaRPr>
          </a:p>
          <a:p>
            <a:pPr lvl="2"/>
            <a:r>
              <a:rPr lang="cs-CZ" dirty="0" smtClean="0">
                <a:solidFill>
                  <a:srgbClr val="FFC000"/>
                </a:solidFill>
                <a:effectLst>
                  <a:outerShdw blurRad="38100" dist="38100" dir="2700000" algn="tl">
                    <a:srgbClr val="000000">
                      <a:alpha val="43137"/>
                    </a:srgbClr>
                  </a:outerShdw>
                </a:effectLst>
              </a:rPr>
              <a:t>Sb</a:t>
            </a:r>
            <a:r>
              <a:rPr lang="cs-CZ" dirty="0">
                <a:solidFill>
                  <a:srgbClr val="FFC000"/>
                </a:solidFill>
                <a:effectLst>
                  <a:outerShdw blurRad="38100" dist="38100" dir="2700000" algn="tl">
                    <a:srgbClr val="000000">
                      <a:alpha val="43137"/>
                    </a:srgbClr>
                  </a:outerShdw>
                </a:effectLst>
              </a:rPr>
              <a:t>. NSS č. 2786/2013</a:t>
            </a:r>
            <a:r>
              <a:rPr lang="cs-CZ" dirty="0">
                <a:effectLst>
                  <a:outerShdw blurRad="38100" dist="38100" dir="2700000" algn="tl">
                    <a:srgbClr val="000000">
                      <a:alpha val="43137"/>
                    </a:srgbClr>
                  </a:outerShdw>
                </a:effectLst>
              </a:rPr>
              <a:t> </a:t>
            </a:r>
            <a:r>
              <a:rPr lang="cs-CZ" dirty="0" smtClean="0">
                <a:effectLst>
                  <a:outerShdw blurRad="38100" dist="38100" dir="2700000" algn="tl">
                    <a:srgbClr val="000000">
                      <a:alpha val="43137"/>
                    </a:srgbClr>
                  </a:outerShdw>
                </a:effectLst>
              </a:rPr>
              <a:t>- </a:t>
            </a:r>
            <a:r>
              <a:rPr lang="cs-CZ" dirty="0" smtClean="0">
                <a:solidFill>
                  <a:srgbClr val="FFFF00"/>
                </a:solidFill>
                <a:effectLst>
                  <a:outerShdw blurRad="38100" dist="38100" dir="2700000" algn="tl">
                    <a:srgbClr val="000000">
                      <a:alpha val="43137"/>
                    </a:srgbClr>
                  </a:outerShdw>
                </a:effectLst>
              </a:rPr>
              <a:t>v </a:t>
            </a:r>
            <a:r>
              <a:rPr lang="cs-CZ" dirty="0">
                <a:solidFill>
                  <a:srgbClr val="FFFF00"/>
                </a:solidFill>
                <a:effectLst>
                  <a:outerShdw blurRad="38100" dist="38100" dir="2700000" algn="tl">
                    <a:srgbClr val="000000">
                      <a:alpha val="43137"/>
                    </a:srgbClr>
                  </a:outerShdw>
                </a:effectLst>
              </a:rPr>
              <a:t>řízení o správním deliktu se neužije § 82 odst. 4 správního </a:t>
            </a:r>
            <a:r>
              <a:rPr lang="cs-CZ" dirty="0" smtClean="0">
                <a:solidFill>
                  <a:srgbClr val="FFFF00"/>
                </a:solidFill>
                <a:effectLst>
                  <a:outerShdw blurRad="38100" dist="38100" dir="2700000" algn="tl">
                    <a:srgbClr val="000000">
                      <a:alpha val="43137"/>
                    </a:srgbClr>
                  </a:outerShdw>
                </a:effectLst>
              </a:rPr>
              <a:t>řádu, a </a:t>
            </a:r>
            <a:r>
              <a:rPr lang="cs-CZ" dirty="0">
                <a:solidFill>
                  <a:srgbClr val="FFFF00"/>
                </a:solidFill>
                <a:effectLst>
                  <a:outerShdw blurRad="38100" dist="38100" dir="2700000" algn="tl">
                    <a:srgbClr val="000000">
                      <a:alpha val="43137"/>
                    </a:srgbClr>
                  </a:outerShdw>
                </a:effectLst>
              </a:rPr>
              <a:t>obviněný </a:t>
            </a:r>
            <a:r>
              <a:rPr lang="cs-CZ" dirty="0" smtClean="0">
                <a:solidFill>
                  <a:srgbClr val="FFFF00"/>
                </a:solidFill>
                <a:effectLst>
                  <a:outerShdw blurRad="38100" dist="38100" dir="2700000" algn="tl">
                    <a:srgbClr val="000000">
                      <a:alpha val="43137"/>
                    </a:srgbClr>
                  </a:outerShdw>
                </a:effectLst>
              </a:rPr>
              <a:t>v </a:t>
            </a:r>
            <a:r>
              <a:rPr lang="cs-CZ" dirty="0">
                <a:solidFill>
                  <a:srgbClr val="FFFF00"/>
                </a:solidFill>
                <a:effectLst>
                  <a:outerShdw blurRad="38100" dist="38100" dir="2700000" algn="tl">
                    <a:srgbClr val="000000">
                      <a:alpha val="43137"/>
                    </a:srgbClr>
                  </a:outerShdw>
                </a:effectLst>
              </a:rPr>
              <a:t>tomto řízení může uplatňovat nové skutečnosti a navrhovat nové důkazy i v odvolání </a:t>
            </a:r>
            <a:r>
              <a:rPr lang="cs-CZ" dirty="0">
                <a:effectLst>
                  <a:outerShdw blurRad="38100" dist="38100" dir="2700000" algn="tl">
                    <a:srgbClr val="000000">
                      <a:alpha val="43137"/>
                    </a:srgbClr>
                  </a:outerShdw>
                </a:effectLst>
              </a:rPr>
              <a:t>a správní orgán nemůže odmítnout provést navržené důkazy pouze s poukazem na to, že nebyly navrženy v řízení v prvním </a:t>
            </a:r>
            <a:r>
              <a:rPr lang="cs-CZ" dirty="0" smtClean="0">
                <a:effectLst>
                  <a:outerShdw blurRad="38100" dist="38100" dir="2700000" algn="tl">
                    <a:srgbClr val="000000">
                      <a:alpha val="43137"/>
                    </a:srgbClr>
                  </a:outerShdw>
                </a:effectLst>
              </a:rPr>
              <a:t>stupni</a:t>
            </a:r>
          </a:p>
          <a:p>
            <a:pPr lvl="2"/>
            <a:r>
              <a:rPr lang="cs-CZ" dirty="0" smtClean="0">
                <a:effectLst>
                  <a:outerShdw blurRad="38100" dist="38100" dir="2700000" algn="tl">
                    <a:srgbClr val="000000">
                      <a:alpha val="43137"/>
                    </a:srgbClr>
                  </a:outerShdw>
                </a:effectLst>
              </a:rPr>
              <a:t>Vztah § 82 odst. 4 a § 50 odst. 3 věty druhé SŘ</a:t>
            </a:r>
          </a:p>
          <a:p>
            <a:pPr lvl="1"/>
            <a:r>
              <a:rPr lang="cs-CZ" dirty="0" smtClean="0">
                <a:effectLst>
                  <a:outerShdw blurRad="38100" dist="38100" dir="2700000" algn="tl">
                    <a:srgbClr val="000000">
                      <a:alpha val="43137"/>
                    </a:srgbClr>
                  </a:outerShdw>
                </a:effectLst>
              </a:rPr>
              <a:t>Ostatní účastníci, osoby zúčastněné na řízení  OSPOD – nové skutečnosti a důkazy jen ve vyjádření k tvrzení obviněného (speciální </a:t>
            </a:r>
            <a:r>
              <a:rPr lang="cs-CZ" dirty="0" err="1" smtClean="0">
                <a:effectLst>
                  <a:outerShdw blurRad="38100" dist="38100" dir="2700000" algn="tl">
                    <a:srgbClr val="000000">
                      <a:alpha val="43137"/>
                    </a:srgbClr>
                  </a:outerShdw>
                </a:effectLst>
              </a:rPr>
              <a:t>ust</a:t>
            </a:r>
            <a:r>
              <a:rPr lang="cs-CZ" dirty="0" smtClean="0">
                <a:effectLst>
                  <a:outerShdw blurRad="38100" dist="38100" dir="2700000" algn="tl">
                    <a:srgbClr val="000000">
                      <a:alpha val="43137"/>
                    </a:srgbClr>
                  </a:outerShdw>
                </a:effectLst>
              </a:rPr>
              <a:t>. k § 86 odst. 3 SŘ)</a:t>
            </a:r>
          </a:p>
          <a:p>
            <a:pPr lvl="1"/>
            <a:r>
              <a:rPr lang="cs-CZ" dirty="0" smtClean="0">
                <a:effectLst>
                  <a:outerShdw blurRad="38100" dist="38100" dir="2700000" algn="tl">
                    <a:srgbClr val="000000">
                      <a:alpha val="43137"/>
                    </a:srgbClr>
                  </a:outerShdw>
                </a:effectLst>
              </a:rPr>
              <a:t>Zastavení řízení na prvním stupni a zrušení rozhodnutí orgánu prvního stupně (speciální k § 88 odst. 2 SŘ)</a:t>
            </a:r>
          </a:p>
        </p:txBody>
      </p:sp>
    </p:spTree>
    <p:extLst>
      <p:ext uri="{BB962C8B-B14F-4D97-AF65-F5344CB8AC3E}">
        <p14:creationId xmlns:p14="http://schemas.microsoft.com/office/powerpoint/2010/main" val="1172648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lstStyle/>
          <a:p>
            <a:pPr algn="ctr"/>
            <a:r>
              <a:rPr lang="cs-CZ" dirty="0">
                <a:solidFill>
                  <a:srgbClr val="FFFF00"/>
                </a:solidFill>
              </a:rPr>
              <a:t>Řízení o odvolání</a:t>
            </a:r>
            <a:endParaRPr lang="cs-CZ" dirty="0"/>
          </a:p>
        </p:txBody>
      </p:sp>
      <p:sp>
        <p:nvSpPr>
          <p:cNvPr id="3" name="Zástupný symbol pro obsah 2"/>
          <p:cNvSpPr>
            <a:spLocks noGrp="1"/>
          </p:cNvSpPr>
          <p:nvPr>
            <p:ph idx="1"/>
          </p:nvPr>
        </p:nvSpPr>
        <p:spPr>
          <a:xfrm>
            <a:off x="179512" y="908720"/>
            <a:ext cx="8856984" cy="5832648"/>
          </a:xfrm>
        </p:spPr>
        <p:txBody>
          <a:bodyPr>
            <a:normAutofit fontScale="92500" lnSpcReduction="20000"/>
          </a:bodyPr>
          <a:lstStyle/>
          <a:p>
            <a:r>
              <a:rPr lang="cs-CZ" dirty="0">
                <a:solidFill>
                  <a:srgbClr val="FFC000"/>
                </a:solidFill>
                <a:effectLst>
                  <a:outerShdw blurRad="38100" dist="38100" dir="2700000" algn="tl">
                    <a:srgbClr val="000000">
                      <a:alpha val="43137"/>
                    </a:srgbClr>
                  </a:outerShdw>
                </a:effectLst>
              </a:rPr>
              <a:t>Řízení u odvolacího orgánu (§ 98)</a:t>
            </a:r>
          </a:p>
          <a:p>
            <a:pPr lvl="1"/>
            <a:r>
              <a:rPr lang="cs-CZ" dirty="0">
                <a:solidFill>
                  <a:srgbClr val="FFFF00"/>
                </a:solidFill>
                <a:effectLst>
                  <a:outerShdw blurRad="38100" dist="38100" dir="2700000" algn="tl">
                    <a:srgbClr val="000000">
                      <a:alpha val="43137"/>
                    </a:srgbClr>
                  </a:outerShdw>
                </a:effectLst>
              </a:rPr>
              <a:t>Přezkum v plném rozsahu</a:t>
            </a:r>
            <a:r>
              <a:rPr lang="cs-CZ" dirty="0">
                <a:effectLst>
                  <a:outerShdw blurRad="38100" dist="38100" dir="2700000" algn="tl">
                    <a:srgbClr val="000000">
                      <a:alpha val="43137"/>
                    </a:srgbClr>
                  </a:outerShdw>
                </a:effectLst>
              </a:rPr>
              <a:t> (speciální k § 89 odst. 2 </a:t>
            </a:r>
            <a:r>
              <a:rPr lang="cs-CZ" dirty="0" smtClean="0">
                <a:effectLst>
                  <a:outerShdw blurRad="38100" dist="38100" dir="2700000" algn="tl">
                    <a:srgbClr val="000000">
                      <a:alpha val="43137"/>
                    </a:srgbClr>
                  </a:outerShdw>
                </a:effectLst>
              </a:rPr>
              <a:t>větě první a druhé SŘ, vztah k rozsahu odvolacího práva podle § 96 odst. 1))</a:t>
            </a:r>
            <a:endParaRPr lang="cs-CZ" dirty="0">
              <a:effectLst>
                <a:outerShdw blurRad="38100" dist="38100" dir="2700000" algn="tl">
                  <a:srgbClr val="000000">
                    <a:alpha val="43137"/>
                  </a:srgbClr>
                </a:outerShdw>
              </a:effectLst>
            </a:endParaRPr>
          </a:p>
          <a:p>
            <a:pPr lvl="1"/>
            <a:r>
              <a:rPr lang="cs-CZ" dirty="0">
                <a:solidFill>
                  <a:srgbClr val="FFFF00"/>
                </a:solidFill>
                <a:effectLst>
                  <a:outerShdw blurRad="38100" dist="38100" dir="2700000" algn="tl">
                    <a:srgbClr val="000000">
                      <a:alpha val="43137"/>
                    </a:srgbClr>
                  </a:outerShdw>
                </a:effectLst>
              </a:rPr>
              <a:t>Zákaz změny k horšímu </a:t>
            </a:r>
            <a:r>
              <a:rPr lang="cs-CZ" dirty="0">
                <a:effectLst>
                  <a:outerShdw blurRad="38100" dist="38100" dir="2700000" algn="tl">
                    <a:srgbClr val="000000">
                      <a:alpha val="43137"/>
                    </a:srgbClr>
                  </a:outerShdw>
                </a:effectLst>
              </a:rPr>
              <a:t>(speciální k § 90 odst. 3 SŘ)</a:t>
            </a:r>
          </a:p>
          <a:p>
            <a:pPr lvl="2"/>
            <a:r>
              <a:rPr lang="cs-CZ" dirty="0">
                <a:effectLst>
                  <a:outerShdw blurRad="38100" dist="38100" dir="2700000" algn="tl">
                    <a:srgbClr val="000000">
                      <a:alpha val="43137"/>
                    </a:srgbClr>
                  </a:outerShdw>
                </a:effectLst>
              </a:rPr>
              <a:t>Mělo by platit </a:t>
            </a:r>
            <a:r>
              <a:rPr lang="cs-CZ" dirty="0">
                <a:solidFill>
                  <a:srgbClr val="FFFF00"/>
                </a:solidFill>
                <a:effectLst>
                  <a:outerShdw blurRad="38100" dist="38100" dir="2700000" algn="tl">
                    <a:srgbClr val="000000">
                      <a:alpha val="43137"/>
                    </a:srgbClr>
                  </a:outerShdw>
                </a:effectLst>
              </a:rPr>
              <a:t>i pro rozhodnutí orgánu prvního stupně po vrácení věci</a:t>
            </a:r>
            <a:r>
              <a:rPr lang="cs-CZ" dirty="0">
                <a:effectLst>
                  <a:outerShdw blurRad="38100" dist="38100" dir="2700000" algn="tl">
                    <a:srgbClr val="000000">
                      <a:alpha val="43137"/>
                    </a:srgbClr>
                  </a:outerShdw>
                </a:effectLst>
              </a:rPr>
              <a:t> </a:t>
            </a:r>
            <a:r>
              <a:rPr lang="cs-CZ" dirty="0" smtClean="0">
                <a:effectLst>
                  <a:outerShdw blurRad="38100" dist="38100" dir="2700000" algn="tl">
                    <a:srgbClr val="000000">
                      <a:alpha val="43137"/>
                    </a:srgbClr>
                  </a:outerShdw>
                </a:effectLst>
              </a:rPr>
              <a:t>na základě analogie </a:t>
            </a:r>
            <a:r>
              <a:rPr lang="cs-CZ" dirty="0">
                <a:effectLst>
                  <a:outerShdw blurRad="38100" dist="38100" dir="2700000" algn="tl">
                    <a:srgbClr val="000000">
                      <a:alpha val="43137"/>
                    </a:srgbClr>
                  </a:outerShdw>
                </a:effectLst>
              </a:rPr>
              <a:t>k § 264 odst. 2 </a:t>
            </a:r>
            <a:r>
              <a:rPr lang="cs-CZ" dirty="0" smtClean="0">
                <a:effectLst>
                  <a:outerShdw blurRad="38100" dist="38100" dir="2700000" algn="tl">
                    <a:srgbClr val="000000">
                      <a:alpha val="43137"/>
                    </a:srgbClr>
                  </a:outerShdw>
                </a:effectLst>
              </a:rPr>
              <a:t>TŘ?</a:t>
            </a:r>
            <a:endParaRPr lang="cs-CZ" dirty="0">
              <a:effectLst>
                <a:outerShdw blurRad="38100" dist="38100" dir="2700000" algn="tl">
                  <a:srgbClr val="000000">
                    <a:alpha val="43137"/>
                  </a:srgbClr>
                </a:outerShdw>
              </a:effectLst>
            </a:endParaRPr>
          </a:p>
          <a:p>
            <a:pPr lvl="2"/>
            <a:r>
              <a:rPr lang="cs-CZ" dirty="0">
                <a:solidFill>
                  <a:srgbClr val="FFFF00"/>
                </a:solidFill>
                <a:effectLst>
                  <a:outerShdw blurRad="38100" dist="38100" dir="2700000" algn="tl">
                    <a:srgbClr val="000000">
                      <a:alpha val="43137"/>
                    </a:srgbClr>
                  </a:outerShdw>
                </a:effectLst>
              </a:rPr>
              <a:t>Účelem zásady zákazu reformace in </a:t>
            </a:r>
            <a:r>
              <a:rPr lang="cs-CZ" dirty="0" err="1">
                <a:solidFill>
                  <a:srgbClr val="FFFF00"/>
                </a:solidFill>
                <a:effectLst>
                  <a:outerShdw blurRad="38100" dist="38100" dir="2700000" algn="tl">
                    <a:srgbClr val="000000">
                      <a:alpha val="43137"/>
                    </a:srgbClr>
                  </a:outerShdw>
                </a:effectLst>
              </a:rPr>
              <a:t>peius</a:t>
            </a:r>
            <a:r>
              <a:rPr lang="cs-CZ" dirty="0">
                <a:solidFill>
                  <a:srgbClr val="FFFF00"/>
                </a:solidFill>
                <a:effectLst>
                  <a:outerShdw blurRad="38100" dist="38100" dir="2700000" algn="tl">
                    <a:srgbClr val="000000">
                      <a:alpha val="43137"/>
                    </a:srgbClr>
                  </a:outerShdw>
                </a:effectLst>
              </a:rPr>
              <a:t> je vyloučit zhoršení postavení obviněného</a:t>
            </a:r>
            <a:r>
              <a:rPr lang="cs-CZ" dirty="0">
                <a:effectLst>
                  <a:outerShdw blurRad="38100" dist="38100" dir="2700000" algn="tl">
                    <a:srgbClr val="000000">
                      <a:alpha val="43137"/>
                    </a:srgbClr>
                  </a:outerShdw>
                </a:effectLst>
              </a:rPr>
              <a:t>, který podal odvolání buď sám, nebo ho v jeho prospěch podala odvolání jiná k tomu oprávněná osoba a jde o to </a:t>
            </a:r>
            <a:r>
              <a:rPr lang="cs-CZ" dirty="0">
                <a:solidFill>
                  <a:srgbClr val="FFFF00"/>
                </a:solidFill>
                <a:effectLst>
                  <a:outerShdw blurRad="38100" dist="38100" dir="2700000" algn="tl">
                    <a:srgbClr val="000000">
                      <a:alpha val="43137"/>
                    </a:srgbClr>
                  </a:outerShdw>
                </a:effectLst>
              </a:rPr>
              <a:t>v co nejširší míře zaručit obviněnému [popřípadě osobám oprávněným podat odvolání v jeho prospěch</a:t>
            </a:r>
            <a:r>
              <a:rPr lang="cs-CZ" dirty="0">
                <a:effectLst>
                  <a:outerShdw blurRad="38100" dist="38100" dir="2700000" algn="tl">
                    <a:srgbClr val="000000">
                      <a:alpha val="43137"/>
                    </a:srgbClr>
                  </a:outerShdw>
                </a:effectLst>
              </a:rPr>
              <a:t> - § 96 odst. 1 písm. c)] svobodné rozhodnutí napadat odvoláním (z jeho pohledu) vadné rozhodnutí orgánu prvního stupně a přezkoumat ho odvolacím orgánem, aniž by se obával rizika zhoršení své situace.</a:t>
            </a:r>
          </a:p>
          <a:p>
            <a:pPr lvl="1"/>
            <a:r>
              <a:rPr lang="cs-CZ" dirty="0">
                <a:effectLst>
                  <a:outerShdw blurRad="38100" dist="38100" dir="2700000" algn="tl">
                    <a:srgbClr val="000000">
                      <a:alpha val="43137"/>
                    </a:srgbClr>
                  </a:outerShdw>
                </a:effectLst>
              </a:rPr>
              <a:t>Rozhodování ve prospěch všech </a:t>
            </a:r>
            <a:r>
              <a:rPr lang="cs-CZ" dirty="0" smtClean="0">
                <a:effectLst>
                  <a:outerShdw blurRad="38100" dist="38100" dir="2700000" algn="tl">
                    <a:srgbClr val="000000">
                      <a:alpha val="43137"/>
                    </a:srgbClr>
                  </a:outerShdw>
                </a:effectLst>
              </a:rPr>
              <a:t>účastníků</a:t>
            </a:r>
          </a:p>
          <a:p>
            <a:pPr lvl="2"/>
            <a:r>
              <a:rPr lang="cs-CZ" dirty="0">
                <a:effectLst>
                  <a:outerShdw blurRad="38100" dist="38100" dir="2700000" algn="tl">
                    <a:srgbClr val="000000">
                      <a:alpha val="43137"/>
                    </a:srgbClr>
                  </a:outerShdw>
                </a:effectLst>
              </a:rPr>
              <a:t>Podle DZ - </a:t>
            </a:r>
            <a:r>
              <a:rPr lang="cs-CZ" dirty="0" smtClean="0">
                <a:effectLst>
                  <a:outerShdw blurRad="38100" dist="38100" dir="2700000" algn="tl">
                    <a:srgbClr val="000000">
                      <a:alpha val="43137"/>
                    </a:srgbClr>
                  </a:outerShdw>
                </a:effectLst>
              </a:rPr>
              <a:t>pokud výroky </a:t>
            </a:r>
            <a:r>
              <a:rPr lang="cs-CZ" dirty="0">
                <a:effectLst>
                  <a:outerShdw blurRad="38100" dist="38100" dir="2700000" algn="tl">
                    <a:srgbClr val="000000">
                      <a:alpha val="43137"/>
                    </a:srgbClr>
                  </a:outerShdw>
                </a:effectLst>
              </a:rPr>
              <a:t>ve vztahu k ostatním obviněným nabyly právní moci, rozhodne správní orgán ve prospěch ostatních obviněných v přezkumném </a:t>
            </a:r>
            <a:r>
              <a:rPr lang="cs-CZ" dirty="0" smtClean="0">
                <a:effectLst>
                  <a:outerShdw blurRad="38100" dist="38100" dir="2700000" algn="tl">
                    <a:srgbClr val="000000">
                      <a:alpha val="43137"/>
                    </a:srgbClr>
                  </a:outerShdw>
                </a:effectLst>
              </a:rPr>
              <a:t>řízení </a:t>
            </a:r>
            <a:r>
              <a:rPr lang="cs-CZ" smtClean="0">
                <a:effectLst>
                  <a:outerShdw blurRad="38100" dist="38100" dir="2700000" algn="tl">
                    <a:srgbClr val="000000">
                      <a:alpha val="43137"/>
                    </a:srgbClr>
                  </a:outerShdw>
                </a:effectLst>
              </a:rPr>
              <a:t>– skutečně</a:t>
            </a:r>
            <a:r>
              <a:rPr lang="cs-CZ" dirty="0" smtClean="0">
                <a:effectLst>
                  <a:outerShdw blurRad="38100" dist="38100" dir="2700000" algn="tl">
                    <a:srgbClr val="000000">
                      <a:alpha val="43137"/>
                    </a:srgbClr>
                  </a:outerShdw>
                </a:effectLst>
              </a:rPr>
              <a:t>?</a:t>
            </a:r>
            <a:endParaRPr lang="cs-CZ" dirty="0">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20861033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951384"/>
          </a:xfrm>
        </p:spPr>
        <p:txBody>
          <a:bodyPr>
            <a:normAutofit fontScale="90000"/>
          </a:bodyPr>
          <a:lstStyle/>
          <a:p>
            <a:pPr algn="ctr"/>
            <a:r>
              <a:rPr lang="cs-CZ" dirty="0" smtClean="0">
                <a:solidFill>
                  <a:srgbClr val="FFFF00"/>
                </a:solidFill>
              </a:rPr>
              <a:t>Zvláštní postupy po právní moci</a:t>
            </a:r>
            <a:endParaRPr lang="cs-CZ" dirty="0">
              <a:solidFill>
                <a:srgbClr val="FFFF00"/>
              </a:solidFill>
            </a:endParaRPr>
          </a:p>
        </p:txBody>
      </p:sp>
      <p:sp>
        <p:nvSpPr>
          <p:cNvPr id="3" name="Zástupný symbol pro obsah 2"/>
          <p:cNvSpPr>
            <a:spLocks noGrp="1"/>
          </p:cNvSpPr>
          <p:nvPr>
            <p:ph idx="1"/>
          </p:nvPr>
        </p:nvSpPr>
        <p:spPr>
          <a:xfrm>
            <a:off x="179512" y="1772816"/>
            <a:ext cx="8784976" cy="4896544"/>
          </a:xfrm>
        </p:spPr>
        <p:txBody>
          <a:bodyPr/>
          <a:lstStyle/>
          <a:p>
            <a:r>
              <a:rPr lang="cs-CZ" dirty="0" smtClean="0">
                <a:solidFill>
                  <a:srgbClr val="FFC000"/>
                </a:solidFill>
                <a:effectLst>
                  <a:outerShdw blurRad="38100" dist="38100" dir="2700000" algn="tl">
                    <a:srgbClr val="000000">
                      <a:alpha val="43137"/>
                    </a:srgbClr>
                  </a:outerShdw>
                </a:effectLst>
              </a:rPr>
              <a:t>Nové rozhodnutí (§ 99)</a:t>
            </a:r>
          </a:p>
          <a:p>
            <a:pPr lvl="1"/>
            <a:r>
              <a:rPr lang="cs-CZ" dirty="0" smtClean="0">
                <a:effectLst>
                  <a:outerShdw blurRad="38100" dist="38100" dir="2700000" algn="tl">
                    <a:srgbClr val="000000">
                      <a:alpha val="43137"/>
                    </a:srgbClr>
                  </a:outerShdw>
                </a:effectLst>
              </a:rPr>
              <a:t>Navazuje na § 101 písm. e) SŘ</a:t>
            </a:r>
          </a:p>
          <a:p>
            <a:pPr lvl="1"/>
            <a:r>
              <a:rPr lang="cs-CZ" dirty="0" smtClean="0">
                <a:solidFill>
                  <a:srgbClr val="FFFF00"/>
                </a:solidFill>
                <a:effectLst>
                  <a:outerShdw blurRad="38100" dist="38100" dir="2700000" algn="tl">
                    <a:srgbClr val="000000">
                      <a:alpha val="43137"/>
                    </a:srgbClr>
                  </a:outerShdw>
                </a:effectLst>
              </a:rPr>
              <a:t>Upuštění od výkonu zbytku zákazu činnosti</a:t>
            </a:r>
            <a:r>
              <a:rPr lang="cs-CZ" dirty="0" smtClean="0">
                <a:effectLst>
                  <a:outerShdw blurRad="38100" dist="38100" dir="2700000" algn="tl">
                    <a:srgbClr val="000000">
                      <a:alpha val="43137"/>
                    </a:srgbClr>
                  </a:outerShdw>
                </a:effectLst>
              </a:rPr>
              <a:t> (§ 47 odst. 4)</a:t>
            </a:r>
          </a:p>
          <a:p>
            <a:pPr lvl="1"/>
            <a:r>
              <a:rPr lang="cs-CZ" dirty="0" smtClean="0">
                <a:solidFill>
                  <a:srgbClr val="FFFF00"/>
                </a:solidFill>
                <a:effectLst>
                  <a:outerShdw blurRad="38100" dist="38100" dir="2700000" algn="tl">
                    <a:srgbClr val="000000">
                      <a:alpha val="43137"/>
                    </a:srgbClr>
                  </a:outerShdw>
                </a:effectLst>
              </a:rPr>
              <a:t>Zrušení výroku o podmíněném upuštění od uložení správního trestu a uložení správního trestu</a:t>
            </a:r>
            <a:r>
              <a:rPr lang="cs-CZ" dirty="0" smtClean="0">
                <a:effectLst>
                  <a:outerShdw blurRad="38100" dist="38100" dir="2700000" algn="tl">
                    <a:srgbClr val="000000">
                      <a:alpha val="43137"/>
                    </a:srgbClr>
                  </a:outerShdw>
                </a:effectLst>
              </a:rPr>
              <a:t> (§ 42)</a:t>
            </a:r>
          </a:p>
          <a:p>
            <a:pPr lvl="1"/>
            <a:r>
              <a:rPr lang="cs-CZ" dirty="0" smtClean="0">
                <a:solidFill>
                  <a:srgbClr val="FFFF00"/>
                </a:solidFill>
                <a:effectLst>
                  <a:outerShdw blurRad="38100" dist="38100" dir="2700000" algn="tl">
                    <a:srgbClr val="000000">
                      <a:alpha val="43137"/>
                    </a:srgbClr>
                  </a:outerShdw>
                </a:effectLst>
              </a:rPr>
              <a:t>Rozhodnutí o účasti pachatele na amnestii </a:t>
            </a:r>
            <a:r>
              <a:rPr lang="cs-CZ" dirty="0" smtClean="0">
                <a:effectLst>
                  <a:outerShdw blurRad="38100" dist="38100" dir="2700000" algn="tl">
                    <a:srgbClr val="000000">
                      <a:alpha val="43137"/>
                    </a:srgbClr>
                  </a:outerShdw>
                </a:effectLst>
              </a:rPr>
              <a:t>(§ 104)</a:t>
            </a:r>
          </a:p>
          <a:p>
            <a:pPr lvl="2"/>
            <a:r>
              <a:rPr lang="cs-CZ" dirty="0" smtClean="0">
                <a:effectLst>
                  <a:outerShdw blurRad="38100" dist="38100" dir="2700000" algn="tl">
                    <a:srgbClr val="000000">
                      <a:alpha val="43137"/>
                    </a:srgbClr>
                  </a:outerShdw>
                </a:effectLst>
              </a:rPr>
              <a:t>Zrušení správního trestu nebo jeho nevykonané části</a:t>
            </a:r>
          </a:p>
          <a:p>
            <a:pPr lvl="2"/>
            <a:r>
              <a:rPr lang="cs-CZ" dirty="0" smtClean="0">
                <a:effectLst>
                  <a:outerShdw blurRad="38100" dist="38100" dir="2700000" algn="tl">
                    <a:srgbClr val="000000">
                      <a:alpha val="43137"/>
                    </a:srgbClr>
                  </a:outerShdw>
                </a:effectLst>
              </a:rPr>
              <a:t>Uložení správního trestu v jiné výměře</a:t>
            </a:r>
          </a:p>
          <a:p>
            <a:pPr lvl="2"/>
            <a:r>
              <a:rPr lang="cs-CZ" dirty="0" smtClean="0">
                <a:effectLst>
                  <a:outerShdw blurRad="38100" dist="38100" dir="2700000" algn="tl">
                    <a:srgbClr val="000000">
                      <a:alpha val="43137"/>
                    </a:srgbClr>
                  </a:outerShdw>
                </a:effectLst>
              </a:rPr>
              <a:t>Nařízení vyřazení přestupku z evidence přestupků</a:t>
            </a:r>
          </a:p>
          <a:p>
            <a:pPr lvl="1"/>
            <a:endParaRPr lang="cs-CZ"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669141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08720"/>
          </a:xfrm>
        </p:spPr>
        <p:txBody>
          <a:bodyPr>
            <a:normAutofit fontScale="90000"/>
          </a:bodyPr>
          <a:lstStyle/>
          <a:p>
            <a:pPr algn="ctr"/>
            <a:r>
              <a:rPr lang="cs-CZ" dirty="0">
                <a:solidFill>
                  <a:srgbClr val="FFFF00"/>
                </a:solidFill>
              </a:rPr>
              <a:t>Zvláštní postupy po právní moci</a:t>
            </a:r>
            <a:endParaRPr lang="cs-CZ" dirty="0"/>
          </a:p>
        </p:txBody>
      </p:sp>
      <p:sp>
        <p:nvSpPr>
          <p:cNvPr id="3" name="Zástupný symbol pro obsah 2"/>
          <p:cNvSpPr>
            <a:spLocks noGrp="1"/>
          </p:cNvSpPr>
          <p:nvPr>
            <p:ph idx="1"/>
          </p:nvPr>
        </p:nvSpPr>
        <p:spPr>
          <a:xfrm>
            <a:off x="107504" y="908720"/>
            <a:ext cx="9036496" cy="5949280"/>
          </a:xfrm>
        </p:spPr>
        <p:txBody>
          <a:bodyPr>
            <a:normAutofit/>
          </a:bodyPr>
          <a:lstStyle/>
          <a:p>
            <a:r>
              <a:rPr lang="cs-CZ" dirty="0" smtClean="0">
                <a:solidFill>
                  <a:srgbClr val="FFC000"/>
                </a:solidFill>
                <a:effectLst>
                  <a:outerShdw blurRad="38100" dist="38100" dir="2700000" algn="tl">
                    <a:srgbClr val="000000">
                      <a:alpha val="43137"/>
                    </a:srgbClr>
                  </a:outerShdw>
                </a:effectLst>
              </a:rPr>
              <a:t>Přezkumné řízení (§ 100)</a:t>
            </a:r>
          </a:p>
          <a:p>
            <a:pPr lvl="1"/>
            <a:r>
              <a:rPr lang="cs-CZ" dirty="0" smtClean="0">
                <a:solidFill>
                  <a:srgbClr val="FFFF00"/>
                </a:solidFill>
                <a:effectLst>
                  <a:outerShdw blurRad="38100" dist="38100" dir="2700000" algn="tl">
                    <a:srgbClr val="000000">
                      <a:alpha val="43137"/>
                    </a:srgbClr>
                  </a:outerShdw>
                </a:effectLst>
              </a:rPr>
              <a:t>Vyjdou najevo skutečnosti odůvodňující posouzení skutku jako trestného činu</a:t>
            </a:r>
          </a:p>
          <a:p>
            <a:pPr lvl="2"/>
            <a:r>
              <a:rPr lang="cs-CZ" dirty="0" smtClean="0">
                <a:effectLst>
                  <a:outerShdw blurRad="38100" dist="38100" dir="2700000" algn="tl">
                    <a:srgbClr val="000000">
                      <a:alpha val="43137"/>
                    </a:srgbClr>
                  </a:outerShdw>
                </a:effectLst>
              </a:rPr>
              <a:t>Rozhodnutí o přestupku je v rozporu s § 5</a:t>
            </a:r>
          </a:p>
          <a:p>
            <a:pPr lvl="2"/>
            <a:r>
              <a:rPr lang="cs-CZ" dirty="0" smtClean="0">
                <a:effectLst>
                  <a:outerShdw blurRad="38100" dist="38100" dir="2700000" algn="tl">
                    <a:srgbClr val="000000">
                      <a:alpha val="43137"/>
                    </a:srgbClr>
                  </a:outerShdw>
                </a:effectLst>
              </a:rPr>
              <a:t>Odstranění překážky věci rozhodnuté ve vztahu k trestnímu řízení (</a:t>
            </a:r>
            <a:r>
              <a:rPr lang="cs-CZ" dirty="0">
                <a:effectLst>
                  <a:outerShdw blurRad="38100" dist="38100" dir="2700000" algn="tl">
                    <a:srgbClr val="000000">
                      <a:alpha val="43137"/>
                    </a:srgbClr>
                  </a:outerShdw>
                </a:effectLst>
              </a:rPr>
              <a:t>č.j. 11 </a:t>
            </a:r>
            <a:r>
              <a:rPr lang="cs-CZ" dirty="0" err="1">
                <a:effectLst>
                  <a:outerShdw blurRad="38100" dist="38100" dir="2700000" algn="tl">
                    <a:srgbClr val="000000">
                      <a:alpha val="43137"/>
                    </a:srgbClr>
                  </a:outerShdw>
                </a:effectLst>
              </a:rPr>
              <a:t>Tdo</a:t>
            </a:r>
            <a:r>
              <a:rPr lang="cs-CZ" dirty="0">
                <a:effectLst>
                  <a:outerShdw blurRad="38100" dist="38100" dir="2700000" algn="tl">
                    <a:srgbClr val="000000">
                      <a:alpha val="43137"/>
                    </a:srgbClr>
                  </a:outerShdw>
                </a:effectLst>
              </a:rPr>
              <a:t> </a:t>
            </a:r>
            <a:r>
              <a:rPr lang="cs-CZ" dirty="0" smtClean="0">
                <a:effectLst>
                  <a:outerShdw blurRad="38100" dist="38100" dir="2700000" algn="tl">
                    <a:srgbClr val="000000">
                      <a:alpha val="43137"/>
                    </a:srgbClr>
                  </a:outerShdw>
                </a:effectLst>
              </a:rPr>
              <a:t>738/2003, </a:t>
            </a:r>
            <a:r>
              <a:rPr lang="cs-CZ" dirty="0">
                <a:effectLst>
                  <a:outerShdw blurRad="38100" dist="38100" dir="2700000" algn="tl">
                    <a:srgbClr val="000000">
                      <a:alpha val="43137"/>
                    </a:srgbClr>
                  </a:outerShdw>
                </a:effectLst>
              </a:rPr>
              <a:t>č.j. 5 </a:t>
            </a:r>
            <a:r>
              <a:rPr lang="cs-CZ" dirty="0" err="1">
                <a:effectLst>
                  <a:outerShdw blurRad="38100" dist="38100" dir="2700000" algn="tl">
                    <a:srgbClr val="000000">
                      <a:alpha val="43137"/>
                    </a:srgbClr>
                  </a:outerShdw>
                </a:effectLst>
              </a:rPr>
              <a:t>Tdo</a:t>
            </a:r>
            <a:r>
              <a:rPr lang="cs-CZ" dirty="0">
                <a:effectLst>
                  <a:outerShdw blurRad="38100" dist="38100" dir="2700000" algn="tl">
                    <a:srgbClr val="000000">
                      <a:alpha val="43137"/>
                    </a:srgbClr>
                  </a:outerShdw>
                </a:effectLst>
              </a:rPr>
              <a:t> </a:t>
            </a:r>
            <a:r>
              <a:rPr lang="cs-CZ" dirty="0" smtClean="0">
                <a:effectLst>
                  <a:outerShdw blurRad="38100" dist="38100" dir="2700000" algn="tl">
                    <a:srgbClr val="000000">
                      <a:alpha val="43137"/>
                    </a:srgbClr>
                  </a:outerShdw>
                </a:effectLst>
              </a:rPr>
              <a:t>166/2006, </a:t>
            </a:r>
            <a:r>
              <a:rPr lang="cs-CZ" dirty="0">
                <a:effectLst>
                  <a:outerShdw blurRad="38100" dist="38100" dir="2700000" algn="tl">
                    <a:srgbClr val="000000">
                      <a:alpha val="43137"/>
                    </a:srgbClr>
                  </a:outerShdw>
                </a:effectLst>
              </a:rPr>
              <a:t>č.j. 5 </a:t>
            </a:r>
            <a:r>
              <a:rPr lang="cs-CZ" dirty="0" err="1">
                <a:effectLst>
                  <a:outerShdw blurRad="38100" dist="38100" dir="2700000" algn="tl">
                    <a:srgbClr val="000000">
                      <a:alpha val="43137"/>
                    </a:srgbClr>
                  </a:outerShdw>
                </a:effectLst>
              </a:rPr>
              <a:t>Tdo</a:t>
            </a:r>
            <a:r>
              <a:rPr lang="cs-CZ" dirty="0">
                <a:effectLst>
                  <a:outerShdw blurRad="38100" dist="38100" dir="2700000" algn="tl">
                    <a:srgbClr val="000000">
                      <a:alpha val="43137"/>
                    </a:srgbClr>
                  </a:outerShdw>
                </a:effectLst>
              </a:rPr>
              <a:t> 1399/2007</a:t>
            </a:r>
            <a:endParaRPr lang="cs-CZ" dirty="0" smtClean="0">
              <a:effectLst>
                <a:outerShdw blurRad="38100" dist="38100" dir="2700000" algn="tl">
                  <a:srgbClr val="000000">
                    <a:alpha val="43137"/>
                  </a:srgbClr>
                </a:outerShdw>
              </a:effectLst>
            </a:endParaRPr>
          </a:p>
          <a:p>
            <a:pPr lvl="1"/>
            <a:r>
              <a:rPr lang="cs-CZ" dirty="0" smtClean="0">
                <a:solidFill>
                  <a:srgbClr val="FFFF00"/>
                </a:solidFill>
                <a:effectLst>
                  <a:outerShdw blurRad="38100" dist="38100" dir="2700000" algn="tl">
                    <a:srgbClr val="000000">
                      <a:alpha val="43137"/>
                    </a:srgbClr>
                  </a:outerShdw>
                </a:effectLst>
              </a:rPr>
              <a:t>Kolize s překážkou věci rozhodnuté podle § 77 odst. 2</a:t>
            </a:r>
          </a:p>
          <a:p>
            <a:pPr lvl="1"/>
            <a:r>
              <a:rPr lang="cs-CZ" dirty="0" smtClean="0">
                <a:solidFill>
                  <a:srgbClr val="FFFF00"/>
                </a:solidFill>
                <a:effectLst>
                  <a:outerShdw blurRad="38100" dist="38100" dir="2700000" algn="tl">
                    <a:srgbClr val="000000">
                      <a:alpha val="43137"/>
                    </a:srgbClr>
                  </a:outerShdw>
                </a:effectLst>
              </a:rPr>
              <a:t>Zvláštní lhůty pro zahájení přezkumného řízení</a:t>
            </a:r>
          </a:p>
          <a:p>
            <a:pPr lvl="2"/>
            <a:r>
              <a:rPr lang="cs-CZ" dirty="0" smtClean="0">
                <a:effectLst>
                  <a:outerShdw blurRad="38100" dist="38100" dir="2700000" algn="tl">
                    <a:srgbClr val="000000">
                      <a:alpha val="43137"/>
                    </a:srgbClr>
                  </a:outerShdw>
                </a:effectLst>
              </a:rPr>
              <a:t>Subjektivní - 3 měsíce</a:t>
            </a:r>
          </a:p>
          <a:p>
            <a:pPr lvl="2"/>
            <a:r>
              <a:rPr lang="cs-CZ" dirty="0" smtClean="0">
                <a:effectLst>
                  <a:outerShdw blurRad="38100" dist="38100" dir="2700000" algn="tl">
                    <a:srgbClr val="000000">
                      <a:alpha val="43137"/>
                    </a:srgbClr>
                  </a:outerShdw>
                </a:effectLst>
              </a:rPr>
              <a:t>Objektivní - 3 roky od zahájení trestního stíhání nebo od právní moci rozhodnutí OČTŘ tvořícího překážku věci rozhodnuté </a:t>
            </a:r>
          </a:p>
          <a:p>
            <a:pPr lvl="2"/>
            <a:r>
              <a:rPr lang="cs-CZ" dirty="0" smtClean="0">
                <a:effectLst>
                  <a:outerShdw blurRad="38100" dist="38100" dir="2700000" algn="tl">
                    <a:srgbClr val="000000">
                      <a:alpha val="43137"/>
                    </a:srgbClr>
                  </a:outerShdw>
                </a:effectLst>
              </a:rPr>
              <a:t>Objektivní – 3 roky od právní moci rozhodnutí o přestupku</a:t>
            </a:r>
            <a:endParaRPr lang="cs-CZ"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188185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normAutofit fontScale="90000"/>
          </a:bodyPr>
          <a:lstStyle/>
          <a:p>
            <a:pPr algn="ctr"/>
            <a:r>
              <a:rPr lang="cs-CZ" dirty="0">
                <a:solidFill>
                  <a:srgbClr val="FFFF00"/>
                </a:solidFill>
              </a:rPr>
              <a:t>Zvláštní postupy po právní moci</a:t>
            </a:r>
            <a:endParaRPr lang="cs-CZ" dirty="0"/>
          </a:p>
        </p:txBody>
      </p:sp>
      <p:sp>
        <p:nvSpPr>
          <p:cNvPr id="3" name="Zástupný symbol pro obsah 2"/>
          <p:cNvSpPr>
            <a:spLocks noGrp="1"/>
          </p:cNvSpPr>
          <p:nvPr>
            <p:ph idx="1"/>
          </p:nvPr>
        </p:nvSpPr>
        <p:spPr>
          <a:xfrm>
            <a:off x="0" y="764704"/>
            <a:ext cx="9144000" cy="6093296"/>
          </a:xfrm>
        </p:spPr>
        <p:txBody>
          <a:bodyPr>
            <a:normAutofit fontScale="92500" lnSpcReduction="20000"/>
          </a:bodyPr>
          <a:lstStyle/>
          <a:p>
            <a:r>
              <a:rPr lang="cs-CZ" dirty="0" smtClean="0">
                <a:solidFill>
                  <a:srgbClr val="FFC000"/>
                </a:solidFill>
                <a:effectLst>
                  <a:outerShdw blurRad="38100" dist="38100" dir="2700000" algn="tl">
                    <a:srgbClr val="000000">
                      <a:alpha val="43137"/>
                    </a:srgbClr>
                  </a:outerShdw>
                </a:effectLst>
              </a:rPr>
              <a:t>Přezkum příkazu na místě (§ 101)</a:t>
            </a:r>
          </a:p>
          <a:p>
            <a:pPr lvl="1"/>
            <a:r>
              <a:rPr lang="cs-CZ" dirty="0" smtClean="0">
                <a:effectLst>
                  <a:outerShdw blurRad="38100" dist="38100" dir="2700000" algn="tl">
                    <a:srgbClr val="000000">
                      <a:alpha val="43137"/>
                    </a:srgbClr>
                  </a:outerShdw>
                </a:effectLst>
              </a:rPr>
              <a:t>Zahájení nejpozději 6 měsíců od právní moci příkazu</a:t>
            </a:r>
          </a:p>
          <a:p>
            <a:pPr lvl="1"/>
            <a:r>
              <a:rPr lang="cs-CZ" dirty="0" smtClean="0">
                <a:effectLst>
                  <a:outerShdw blurRad="38100" dist="38100" dir="2700000" algn="tl">
                    <a:srgbClr val="000000">
                      <a:alpha val="43137"/>
                    </a:srgbClr>
                  </a:outerShdw>
                </a:effectLst>
              </a:rPr>
              <a:t>Podnět k přezkumu podaný po této lhůtě vyřizuje správní orgán, který příkaz vydal</a:t>
            </a:r>
          </a:p>
          <a:p>
            <a:pPr lvl="1"/>
            <a:r>
              <a:rPr lang="cs-CZ" dirty="0" smtClean="0">
                <a:effectLst>
                  <a:outerShdw blurRad="38100" dist="38100" dir="2700000" algn="tl">
                    <a:srgbClr val="000000">
                      <a:alpha val="43137"/>
                    </a:srgbClr>
                  </a:outerShdw>
                </a:effectLst>
              </a:rPr>
              <a:t>Sdělení o vyřízení podnětu</a:t>
            </a:r>
          </a:p>
          <a:p>
            <a:r>
              <a:rPr lang="cs-CZ" dirty="0" smtClean="0">
                <a:solidFill>
                  <a:srgbClr val="FFC000"/>
                </a:solidFill>
                <a:effectLst>
                  <a:outerShdw blurRad="38100" dist="38100" dir="2700000" algn="tl">
                    <a:srgbClr val="000000">
                      <a:alpha val="43137"/>
                    </a:srgbClr>
                  </a:outerShdw>
                </a:effectLst>
              </a:rPr>
              <a:t>Obnova řízení v případě příkazu na místě (§ 100 SŘ)</a:t>
            </a:r>
          </a:p>
          <a:p>
            <a:pPr lvl="1"/>
            <a:r>
              <a:rPr lang="cs-CZ" dirty="0" smtClean="0">
                <a:solidFill>
                  <a:srgbClr val="FFC000"/>
                </a:solidFill>
                <a:effectLst>
                  <a:outerShdw blurRad="38100" dist="38100" dir="2700000" algn="tl">
                    <a:srgbClr val="000000">
                      <a:alpha val="43137"/>
                    </a:srgbClr>
                  </a:outerShdw>
                </a:effectLst>
              </a:rPr>
              <a:t>Sb</a:t>
            </a:r>
            <a:r>
              <a:rPr lang="cs-CZ" dirty="0">
                <a:solidFill>
                  <a:srgbClr val="FFC000"/>
                </a:solidFill>
                <a:effectLst>
                  <a:outerShdw blurRad="38100" dist="38100" dir="2700000" algn="tl">
                    <a:srgbClr val="000000">
                      <a:alpha val="43137"/>
                    </a:srgbClr>
                  </a:outerShdw>
                </a:effectLst>
              </a:rPr>
              <a:t>. NSS č. 2838/2013</a:t>
            </a:r>
            <a:r>
              <a:rPr lang="cs-CZ" dirty="0">
                <a:effectLst>
                  <a:outerShdw blurRad="38100" dist="38100" dir="2700000" algn="tl">
                    <a:srgbClr val="000000">
                      <a:alpha val="43137"/>
                    </a:srgbClr>
                  </a:outerShdw>
                </a:effectLst>
              </a:rPr>
              <a:t> </a:t>
            </a:r>
            <a:r>
              <a:rPr lang="cs-CZ" dirty="0" smtClean="0">
                <a:effectLst>
                  <a:outerShdw blurRad="38100" dist="38100" dir="2700000" algn="tl">
                    <a:srgbClr val="000000">
                      <a:alpha val="43137"/>
                    </a:srgbClr>
                  </a:outerShdw>
                </a:effectLst>
              </a:rPr>
              <a:t>- obnova </a:t>
            </a:r>
            <a:r>
              <a:rPr lang="cs-CZ" dirty="0">
                <a:effectLst>
                  <a:outerShdw blurRad="38100" dist="38100" dir="2700000" algn="tl">
                    <a:srgbClr val="000000">
                      <a:alpha val="43137"/>
                    </a:srgbClr>
                  </a:outerShdw>
                </a:effectLst>
              </a:rPr>
              <a:t>řízení </a:t>
            </a:r>
            <a:r>
              <a:rPr lang="cs-CZ" dirty="0">
                <a:solidFill>
                  <a:srgbClr val="FFFF00"/>
                </a:solidFill>
                <a:effectLst>
                  <a:outerShdw blurRad="38100" dist="38100" dir="2700000" algn="tl">
                    <a:srgbClr val="000000">
                      <a:alpha val="43137"/>
                    </a:srgbClr>
                  </a:outerShdw>
                </a:effectLst>
              </a:rPr>
              <a:t>na žádost účastníka podle </a:t>
            </a:r>
            <a:r>
              <a:rPr lang="cs-CZ" dirty="0" smtClean="0">
                <a:solidFill>
                  <a:srgbClr val="FFFF00"/>
                </a:solidFill>
                <a:effectLst>
                  <a:outerShdw blurRad="38100" dist="38100" dir="2700000" algn="tl">
                    <a:srgbClr val="000000">
                      <a:alpha val="43137"/>
                    </a:srgbClr>
                  </a:outerShdw>
                </a:effectLst>
              </a:rPr>
              <a:t>§100 </a:t>
            </a:r>
            <a:r>
              <a:rPr lang="cs-CZ" dirty="0">
                <a:solidFill>
                  <a:srgbClr val="FFFF00"/>
                </a:solidFill>
                <a:effectLst>
                  <a:outerShdw blurRad="38100" dist="38100" dir="2700000" algn="tl">
                    <a:srgbClr val="000000">
                      <a:alpha val="43137"/>
                    </a:srgbClr>
                  </a:outerShdw>
                </a:effectLst>
              </a:rPr>
              <a:t>odst. 1 písm. a) </a:t>
            </a:r>
            <a:r>
              <a:rPr lang="cs-CZ" dirty="0" smtClean="0">
                <a:solidFill>
                  <a:srgbClr val="FFFF00"/>
                </a:solidFill>
                <a:effectLst>
                  <a:outerShdw blurRad="38100" dist="38100" dir="2700000" algn="tl">
                    <a:srgbClr val="000000">
                      <a:alpha val="43137"/>
                    </a:srgbClr>
                  </a:outerShdw>
                </a:effectLst>
              </a:rPr>
              <a:t>SŘ</a:t>
            </a:r>
            <a:r>
              <a:rPr lang="cs-CZ" dirty="0" smtClean="0">
                <a:effectLst>
                  <a:outerShdw blurRad="38100" dist="38100" dir="2700000" algn="tl">
                    <a:srgbClr val="000000">
                      <a:alpha val="43137"/>
                    </a:srgbClr>
                  </a:outerShdw>
                </a:effectLst>
              </a:rPr>
              <a:t> u </a:t>
            </a:r>
            <a:r>
              <a:rPr lang="cs-CZ" dirty="0">
                <a:effectLst>
                  <a:outerShdw blurRad="38100" dist="38100" dir="2700000" algn="tl">
                    <a:srgbClr val="000000">
                      <a:alpha val="43137"/>
                    </a:srgbClr>
                  </a:outerShdw>
                </a:effectLst>
              </a:rPr>
              <a:t>přestupku, který byl vyřízen v blokovém řízení postupem podle § 84 a násl. zákona č. 200/1990 Sb., o přestupcích, jen v případě, že žadatel neudělil souhlas s uložením pokuty v blokovém řízení, </a:t>
            </a:r>
            <a:r>
              <a:rPr lang="cs-CZ" dirty="0" smtClean="0">
                <a:effectLst>
                  <a:outerShdw blurRad="38100" dist="38100" dir="2700000" algn="tl">
                    <a:srgbClr val="000000">
                      <a:alpha val="43137"/>
                    </a:srgbClr>
                  </a:outerShdw>
                </a:effectLst>
              </a:rPr>
              <a:t>rozhodnutí </a:t>
            </a:r>
            <a:r>
              <a:rPr lang="cs-CZ" dirty="0">
                <a:effectLst>
                  <a:outerShdw blurRad="38100" dist="38100" dir="2700000" algn="tl">
                    <a:srgbClr val="000000">
                      <a:alpha val="43137"/>
                    </a:srgbClr>
                  </a:outerShdw>
                </a:effectLst>
              </a:rPr>
              <a:t>o odvolání proti rozhodnutí o zamítnutí žádosti o obnovu správního řízení podléhá soudnímu přezkumu (§ 65 odst. 1 s. ř. s</a:t>
            </a:r>
            <a:r>
              <a:rPr lang="cs-CZ" dirty="0" smtClean="0">
                <a:effectLst>
                  <a:outerShdw blurRad="38100" dist="38100" dir="2700000" algn="tl">
                    <a:srgbClr val="000000">
                      <a:alpha val="43137"/>
                    </a:srgbClr>
                  </a:outerShdw>
                </a:effectLst>
              </a:rPr>
              <a:t>.)</a:t>
            </a:r>
          </a:p>
          <a:p>
            <a:r>
              <a:rPr lang="cs-CZ" dirty="0" smtClean="0">
                <a:solidFill>
                  <a:srgbClr val="FFC000"/>
                </a:solidFill>
                <a:effectLst>
                  <a:outerShdw blurRad="38100" dist="38100" dir="2700000" algn="tl">
                    <a:srgbClr val="000000">
                      <a:alpha val="43137"/>
                    </a:srgbClr>
                  </a:outerShdw>
                </a:effectLst>
              </a:rPr>
              <a:t>Prohlášení nicotnosti příkazu na místě (§ 77 SŘ)</a:t>
            </a:r>
          </a:p>
          <a:p>
            <a:pPr lvl="1"/>
            <a:r>
              <a:rPr lang="cs-CZ" dirty="0" smtClean="0">
                <a:effectLst>
                  <a:outerShdw blurRad="38100" dist="38100" dir="2700000" algn="tl">
                    <a:srgbClr val="000000">
                      <a:alpha val="43137"/>
                    </a:srgbClr>
                  </a:outerShdw>
                </a:effectLst>
              </a:rPr>
              <a:t>V případě omylu v osobě pachatele</a:t>
            </a:r>
          </a:p>
          <a:p>
            <a:pPr lvl="1"/>
            <a:r>
              <a:rPr lang="cs-CZ" dirty="0" smtClean="0">
                <a:effectLst>
                  <a:outerShdw blurRad="38100" dist="38100" dir="2700000" algn="tl">
                    <a:srgbClr val="000000">
                      <a:alpha val="43137"/>
                    </a:srgbClr>
                  </a:outerShdw>
                </a:effectLst>
              </a:rPr>
              <a:t>Nové znění § 77 správního řádu (zákon č. 183/2017 Sb.)</a:t>
            </a:r>
          </a:p>
          <a:p>
            <a:pPr lvl="1"/>
            <a:r>
              <a:rPr lang="cs-CZ" dirty="0" smtClean="0">
                <a:effectLst>
                  <a:outerShdw blurRad="38100" dist="38100" dir="2700000" algn="tl">
                    <a:srgbClr val="000000">
                      <a:alpha val="43137"/>
                    </a:srgbClr>
                  </a:outerShdw>
                </a:effectLst>
              </a:rPr>
              <a:t>Překrývání se důvodu nicotnosti a obnovy řízení</a:t>
            </a:r>
          </a:p>
        </p:txBody>
      </p:sp>
    </p:spTree>
    <p:extLst>
      <p:ext uri="{BB962C8B-B14F-4D97-AF65-F5344CB8AC3E}">
        <p14:creationId xmlns:p14="http://schemas.microsoft.com/office/powerpoint/2010/main" val="9887490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normAutofit fontScale="90000"/>
          </a:bodyPr>
          <a:lstStyle/>
          <a:p>
            <a:pPr algn="ctr"/>
            <a:r>
              <a:rPr lang="cs-CZ" dirty="0">
                <a:solidFill>
                  <a:srgbClr val="FFFF00"/>
                </a:solidFill>
              </a:rPr>
              <a:t>Zvláštní postupy po právní moci</a:t>
            </a:r>
            <a:endParaRPr lang="cs-CZ" dirty="0"/>
          </a:p>
        </p:txBody>
      </p:sp>
      <p:sp>
        <p:nvSpPr>
          <p:cNvPr id="3" name="Zástupný symbol pro obsah 2"/>
          <p:cNvSpPr>
            <a:spLocks noGrp="1"/>
          </p:cNvSpPr>
          <p:nvPr>
            <p:ph idx="1"/>
          </p:nvPr>
        </p:nvSpPr>
        <p:spPr>
          <a:xfrm>
            <a:off x="0" y="1052736"/>
            <a:ext cx="9144000" cy="5805264"/>
          </a:xfrm>
        </p:spPr>
        <p:txBody>
          <a:bodyPr>
            <a:normAutofit fontScale="85000" lnSpcReduction="20000"/>
          </a:bodyPr>
          <a:lstStyle/>
          <a:p>
            <a:r>
              <a:rPr lang="cs-CZ" dirty="0">
                <a:solidFill>
                  <a:srgbClr val="FFC000"/>
                </a:solidFill>
                <a:effectLst>
                  <a:outerShdw blurRad="38100" dist="38100" dir="2700000" algn="tl">
                    <a:srgbClr val="000000">
                      <a:alpha val="43137"/>
                    </a:srgbClr>
                  </a:outerShdw>
                </a:effectLst>
              </a:rPr>
              <a:t>Přechod úhrady pokuty na právního nástupce (§ 102)</a:t>
            </a:r>
          </a:p>
          <a:p>
            <a:pPr lvl="1"/>
            <a:r>
              <a:rPr lang="cs-CZ" dirty="0">
                <a:effectLst>
                  <a:outerShdw blurRad="38100" dist="38100" dir="2700000" algn="tl">
                    <a:srgbClr val="000000">
                      <a:alpha val="43137"/>
                    </a:srgbClr>
                  </a:outerShdw>
                </a:effectLst>
              </a:rPr>
              <a:t>Pokuta pachateli – právnické osobě</a:t>
            </a:r>
          </a:p>
          <a:p>
            <a:pPr lvl="1"/>
            <a:r>
              <a:rPr lang="cs-CZ" dirty="0" smtClean="0">
                <a:effectLst>
                  <a:outerShdw blurRad="38100" dist="38100" dir="2700000" algn="tl">
                    <a:srgbClr val="000000">
                      <a:alpha val="43137"/>
                    </a:srgbClr>
                  </a:outerShdw>
                </a:effectLst>
              </a:rPr>
              <a:t>Zánik právnické osoby po </a:t>
            </a:r>
            <a:r>
              <a:rPr lang="cs-CZ" dirty="0">
                <a:effectLst>
                  <a:outerShdw blurRad="38100" dist="38100" dir="2700000" algn="tl">
                    <a:srgbClr val="000000">
                      <a:alpha val="43137"/>
                    </a:srgbClr>
                  </a:outerShdw>
                </a:effectLst>
              </a:rPr>
              <a:t>nabytí právní moci rozhodnutí o přestupku </a:t>
            </a:r>
            <a:r>
              <a:rPr lang="cs-CZ" dirty="0" smtClean="0">
                <a:effectLst>
                  <a:outerShdw blurRad="38100" dist="38100" dir="2700000" algn="tl">
                    <a:srgbClr val="000000">
                      <a:alpha val="43137"/>
                    </a:srgbClr>
                  </a:outerShdw>
                </a:effectLst>
              </a:rPr>
              <a:t>a před </a:t>
            </a:r>
            <a:r>
              <a:rPr lang="cs-CZ" dirty="0">
                <a:effectLst>
                  <a:outerShdw blurRad="38100" dist="38100" dir="2700000" algn="tl">
                    <a:srgbClr val="000000">
                      <a:alpha val="43137"/>
                    </a:srgbClr>
                  </a:outerShdw>
                </a:effectLst>
              </a:rPr>
              <a:t>uplynutím lhůty pro nařízení exekuce </a:t>
            </a:r>
          </a:p>
          <a:p>
            <a:pPr lvl="1"/>
            <a:r>
              <a:rPr lang="cs-CZ" dirty="0">
                <a:effectLst>
                  <a:outerShdw blurRad="38100" dist="38100" dir="2700000" algn="tl">
                    <a:srgbClr val="000000">
                      <a:alpha val="43137"/>
                    </a:srgbClr>
                  </a:outerShdw>
                </a:effectLst>
              </a:rPr>
              <a:t>Přechod povinnosti uhradit pokutu na jednoho, případně více právních nástupců</a:t>
            </a:r>
          </a:p>
          <a:p>
            <a:pPr lvl="2"/>
            <a:r>
              <a:rPr lang="cs-CZ" dirty="0">
                <a:effectLst>
                  <a:outerShdw blurRad="38100" dist="38100" dir="2700000" algn="tl">
                    <a:srgbClr val="000000">
                      <a:alpha val="43137"/>
                    </a:srgbClr>
                  </a:outerShdw>
                </a:effectLst>
              </a:rPr>
              <a:t>Solidární odpovědnost</a:t>
            </a:r>
          </a:p>
          <a:p>
            <a:pPr lvl="1"/>
            <a:r>
              <a:rPr lang="cs-CZ" dirty="0">
                <a:solidFill>
                  <a:srgbClr val="FFFF00"/>
                </a:solidFill>
                <a:effectLst>
                  <a:outerShdw blurRad="38100" dist="38100" dir="2700000" algn="tl">
                    <a:srgbClr val="000000">
                      <a:alpha val="43137"/>
                    </a:srgbClr>
                  </a:outerShdw>
                </a:effectLst>
              </a:rPr>
              <a:t>Na dědice fyzické osoby pokuta nepřechází</a:t>
            </a:r>
          </a:p>
          <a:p>
            <a:pPr lvl="2"/>
            <a:r>
              <a:rPr lang="cs-CZ" dirty="0">
                <a:solidFill>
                  <a:srgbClr val="FFC000"/>
                </a:solidFill>
                <a:effectLst>
                  <a:outerShdw blurRad="38100" dist="38100" dir="2700000" algn="tl">
                    <a:srgbClr val="000000">
                      <a:alpha val="43137"/>
                    </a:srgbClr>
                  </a:outerShdw>
                </a:effectLst>
              </a:rPr>
              <a:t>7 As 167/2012 – 34</a:t>
            </a:r>
          </a:p>
          <a:p>
            <a:pPr lvl="3"/>
            <a:r>
              <a:rPr lang="cs-CZ" i="1" dirty="0">
                <a:effectLst>
                  <a:outerShdw blurRad="38100" dist="38100" dir="2700000" algn="tl">
                    <a:srgbClr val="000000">
                      <a:alpha val="43137"/>
                    </a:srgbClr>
                  </a:outerShdw>
                </a:effectLst>
              </a:rPr>
              <a:t>Ani po právní moci rozhodnutí o uložení pokuty za správní delikt tato finanční částka neztrácí svou povahu veřejnoprávní sankce represivního charakteru. Bylo by přílišným zjednodušením, pokud by na ni bylo pohlíženo pouze jako na pohledávku státu za fyzickou osobou, u níž by přicházel přechod na dědice například na základě </a:t>
            </a:r>
            <a:r>
              <a:rPr lang="cs-CZ" i="1" dirty="0" err="1">
                <a:effectLst>
                  <a:outerShdw blurRad="38100" dist="38100" dir="2700000" algn="tl">
                    <a:srgbClr val="000000">
                      <a:alpha val="43137"/>
                    </a:srgbClr>
                  </a:outerShdw>
                </a:effectLst>
              </a:rPr>
              <a:t>ust</a:t>
            </a:r>
            <a:r>
              <a:rPr lang="cs-CZ" i="1" dirty="0">
                <a:effectLst>
                  <a:outerShdw blurRad="38100" dist="38100" dir="2700000" algn="tl">
                    <a:srgbClr val="000000">
                      <a:alpha val="43137"/>
                    </a:srgbClr>
                  </a:outerShdw>
                </a:effectLst>
              </a:rPr>
              <a:t>. § 239 zákona č. 280/2009 Sb., daňový řád. Je nutno vzít v úvahu, že </a:t>
            </a:r>
            <a:r>
              <a:rPr lang="cs-CZ" i="1" dirty="0">
                <a:solidFill>
                  <a:srgbClr val="FFFF00"/>
                </a:solidFill>
                <a:effectLst>
                  <a:outerShdw blurRad="38100" dist="38100" dir="2700000" algn="tl">
                    <a:srgbClr val="000000">
                      <a:alpha val="43137"/>
                    </a:srgbClr>
                  </a:outerShdw>
                </a:effectLst>
              </a:rPr>
              <a:t>represivní (ale i výchovný a preventivní) charakter sankce je naplňován nikoliv již vydáním rozhodnutím či jeho právní mocí, nýbrž především jejím výkonem. Proto má taková sankce osobní charakter a je neoddělitelně spojena s osobou delikventa</a:t>
            </a:r>
            <a:r>
              <a:rPr lang="cs-CZ" i="1" dirty="0">
                <a:effectLst>
                  <a:outerShdw blurRad="38100" dist="38100" dir="2700000" algn="tl">
                    <a:srgbClr val="000000">
                      <a:alpha val="43137"/>
                    </a:srgbClr>
                  </a:outerShdw>
                </a:effectLst>
              </a:rPr>
              <a:t>; zákon mu neumožňuje s touto sankcí jakkoliv nakládat inter </a:t>
            </a:r>
            <a:r>
              <a:rPr lang="cs-CZ" i="1" dirty="0" err="1">
                <a:effectLst>
                  <a:outerShdw blurRad="38100" dist="38100" dir="2700000" algn="tl">
                    <a:srgbClr val="000000">
                      <a:alpha val="43137"/>
                    </a:srgbClr>
                  </a:outerShdw>
                </a:effectLst>
              </a:rPr>
              <a:t>vivos</a:t>
            </a:r>
            <a:r>
              <a:rPr lang="cs-CZ" i="1" dirty="0">
                <a:effectLst>
                  <a:outerShdw blurRad="38100" dist="38100" dir="2700000" algn="tl">
                    <a:srgbClr val="000000">
                      <a:alpha val="43137"/>
                    </a:srgbClr>
                  </a:outerShdw>
                </a:effectLst>
              </a:rPr>
              <a:t> či </a:t>
            </a:r>
            <a:r>
              <a:rPr lang="cs-CZ" i="1" dirty="0" err="1">
                <a:effectLst>
                  <a:outerShdw blurRad="38100" dist="38100" dir="2700000" algn="tl">
                    <a:srgbClr val="000000">
                      <a:alpha val="43137"/>
                    </a:srgbClr>
                  </a:outerShdw>
                </a:effectLst>
              </a:rPr>
              <a:t>mortis</a:t>
            </a:r>
            <a:r>
              <a:rPr lang="cs-CZ" i="1" dirty="0">
                <a:effectLst>
                  <a:outerShdw blurRad="38100" dist="38100" dir="2700000" algn="tl">
                    <a:srgbClr val="000000">
                      <a:alpha val="43137"/>
                    </a:srgbClr>
                  </a:outerShdw>
                </a:effectLst>
              </a:rPr>
              <a:t> causa. </a:t>
            </a:r>
            <a:r>
              <a:rPr lang="cs-CZ" i="1" dirty="0">
                <a:solidFill>
                  <a:srgbClr val="FFFF00"/>
                </a:solidFill>
                <a:effectLst>
                  <a:outerShdw blurRad="38100" dist="38100" dir="2700000" algn="tl">
                    <a:srgbClr val="000000">
                      <a:alpha val="43137"/>
                    </a:srgbClr>
                  </a:outerShdw>
                </a:effectLst>
              </a:rPr>
              <a:t>Výkon takové sankce uložené konkrétní fyzické osobě tudíž nemůže v důsledku její smrti přejít na jinou fyzickou osobu - dědice.</a:t>
            </a:r>
            <a:r>
              <a:rPr lang="cs-CZ" i="1" dirty="0">
                <a:effectLst>
                  <a:outerShdw blurRad="38100" dist="38100" dir="2700000" algn="tl">
                    <a:srgbClr val="000000">
                      <a:alpha val="43137"/>
                    </a:srgbClr>
                  </a:outerShdw>
                </a:effectLst>
              </a:rPr>
              <a:t> Nejedná se tedy o pohledávku, která by spadala do pasiv dědictví</a:t>
            </a:r>
            <a:r>
              <a:rPr lang="cs-CZ" i="1" dirty="0" smtClean="0">
                <a:effectLst>
                  <a:outerShdw blurRad="38100" dist="38100" dir="2700000" algn="tl">
                    <a:srgbClr val="000000">
                      <a:alpha val="43137"/>
                    </a:srgbClr>
                  </a:outerShdw>
                </a:effectLst>
              </a:rPr>
              <a:t>.</a:t>
            </a:r>
            <a:endParaRPr lang="cs-CZ"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37282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0"/>
            <a:ext cx="8928992" cy="908720"/>
          </a:xfrm>
        </p:spPr>
        <p:txBody>
          <a:bodyPr>
            <a:normAutofit/>
          </a:bodyPr>
          <a:lstStyle/>
          <a:p>
            <a:pPr algn="ctr"/>
            <a:r>
              <a:rPr lang="cs-CZ" sz="4400" dirty="0">
                <a:solidFill>
                  <a:srgbClr val="FFFF00"/>
                </a:solidFill>
                <a:effectLst>
                  <a:outerShdw blurRad="38100" dist="38100" dir="2700000" algn="tl">
                    <a:srgbClr val="000000">
                      <a:alpha val="43137"/>
                    </a:srgbClr>
                  </a:outerShdw>
                </a:effectLst>
              </a:rPr>
              <a:t>Řízení navazující na kontrolu</a:t>
            </a:r>
            <a:endParaRPr lang="cs-CZ" sz="4500" dirty="0">
              <a:solidFill>
                <a:srgbClr val="FFFF00"/>
              </a:solidFill>
            </a:endParaRPr>
          </a:p>
        </p:txBody>
      </p:sp>
      <p:sp>
        <p:nvSpPr>
          <p:cNvPr id="3" name="Zástupný symbol pro obsah 2"/>
          <p:cNvSpPr>
            <a:spLocks noGrp="1"/>
          </p:cNvSpPr>
          <p:nvPr>
            <p:ph idx="1"/>
          </p:nvPr>
        </p:nvSpPr>
        <p:spPr>
          <a:xfrm>
            <a:off x="0" y="1124744"/>
            <a:ext cx="9144000" cy="5733256"/>
          </a:xfrm>
        </p:spPr>
        <p:txBody>
          <a:bodyPr>
            <a:normAutofit/>
          </a:bodyPr>
          <a:lstStyle/>
          <a:p>
            <a:pPr>
              <a:lnSpc>
                <a:spcPct val="90000"/>
              </a:lnSpc>
              <a:buSzPct val="100000"/>
              <a:defRPr/>
            </a:pPr>
            <a:r>
              <a:rPr lang="cs-CZ" dirty="0">
                <a:solidFill>
                  <a:srgbClr val="FFC000"/>
                </a:solidFill>
                <a:effectLst>
                  <a:outerShdw blurRad="38100" dist="38100" dir="2700000" algn="tl">
                    <a:srgbClr val="000000">
                      <a:alpha val="43137"/>
                    </a:srgbClr>
                  </a:outerShdw>
                </a:effectLst>
              </a:rPr>
              <a:t>Řízení navazující na kontrolu (§ 81)</a:t>
            </a:r>
          </a:p>
          <a:p>
            <a:pPr lvl="1"/>
            <a:r>
              <a:rPr lang="cs-CZ" dirty="0">
                <a:solidFill>
                  <a:srgbClr val="FFFF00"/>
                </a:solidFill>
                <a:effectLst>
                  <a:outerShdw blurRad="38100" dist="38100" dir="2700000" algn="tl">
                    <a:srgbClr val="000000">
                      <a:alpha val="43137"/>
                    </a:srgbClr>
                  </a:outerShdw>
                </a:effectLst>
              </a:rPr>
              <a:t>§ 81 zákona č. 250/2016 Sb. </a:t>
            </a:r>
            <a:r>
              <a:rPr lang="cs-CZ" dirty="0">
                <a:effectLst>
                  <a:outerShdw blurRad="38100" dist="38100" dir="2700000" algn="tl">
                    <a:srgbClr val="000000">
                      <a:alpha val="43137"/>
                    </a:srgbClr>
                  </a:outerShdw>
                </a:effectLst>
              </a:rPr>
              <a:t>- v řízení navazujícím na výkon kontroly mohou být </a:t>
            </a:r>
            <a:r>
              <a:rPr lang="cs-CZ" dirty="0">
                <a:solidFill>
                  <a:srgbClr val="FFFF00"/>
                </a:solidFill>
                <a:effectLst>
                  <a:outerShdw blurRad="38100" dist="38100" dir="2700000" algn="tl">
                    <a:srgbClr val="000000">
                      <a:alpha val="43137"/>
                    </a:srgbClr>
                  </a:outerShdw>
                </a:effectLst>
              </a:rPr>
              <a:t>skutečnosti zjištěné při kontrole jediným podkladem rozhodnutí o přestupku</a:t>
            </a:r>
          </a:p>
          <a:p>
            <a:pPr lvl="1"/>
            <a:r>
              <a:rPr lang="cs-CZ" dirty="0" smtClean="0">
                <a:solidFill>
                  <a:srgbClr val="FFFF00"/>
                </a:solidFill>
                <a:effectLst>
                  <a:outerShdw blurRad="38100" dist="38100" dir="2700000" algn="tl">
                    <a:srgbClr val="000000">
                      <a:alpha val="43137"/>
                    </a:srgbClr>
                  </a:outerShdw>
                </a:effectLst>
              </a:rPr>
              <a:t>§ 51 odst. </a:t>
            </a:r>
            <a:r>
              <a:rPr lang="cs-CZ" dirty="0">
                <a:solidFill>
                  <a:srgbClr val="FFFF00"/>
                </a:solidFill>
                <a:effectLst>
                  <a:outerShdw blurRad="38100" dist="38100" dir="2700000" algn="tl">
                    <a:srgbClr val="000000">
                      <a:alpha val="43137"/>
                    </a:srgbClr>
                  </a:outerShdw>
                </a:effectLst>
              </a:rPr>
              <a:t>4 SŘ </a:t>
            </a:r>
            <a:r>
              <a:rPr lang="cs-CZ" dirty="0" smtClean="0">
                <a:effectLst>
                  <a:outerShdw blurRad="38100" dist="38100" dir="2700000" algn="tl">
                    <a:srgbClr val="000000">
                      <a:alpha val="43137"/>
                    </a:srgbClr>
                  </a:outerShdw>
                </a:effectLst>
              </a:rPr>
              <a:t>– v </a:t>
            </a:r>
            <a:r>
              <a:rPr lang="cs-CZ" dirty="0" smtClean="0">
                <a:solidFill>
                  <a:srgbClr val="FFFF00"/>
                </a:solidFill>
                <a:effectLst>
                  <a:outerShdw blurRad="38100" dist="38100" dir="2700000" algn="tl">
                    <a:srgbClr val="000000">
                      <a:alpha val="43137"/>
                    </a:srgbClr>
                  </a:outerShdw>
                </a:effectLst>
              </a:rPr>
              <a:t>řízení </a:t>
            </a:r>
            <a:r>
              <a:rPr lang="cs-CZ" dirty="0">
                <a:solidFill>
                  <a:srgbClr val="FFFF00"/>
                </a:solidFill>
                <a:effectLst>
                  <a:outerShdw blurRad="38100" dist="38100" dir="2700000" algn="tl">
                    <a:srgbClr val="000000">
                      <a:alpha val="43137"/>
                    </a:srgbClr>
                  </a:outerShdw>
                </a:effectLst>
              </a:rPr>
              <a:t>navazujícím na výkon kontroly</a:t>
            </a:r>
            <a:r>
              <a:rPr lang="cs-CZ" dirty="0">
                <a:effectLst>
                  <a:outerShdw blurRad="38100" dist="38100" dir="2700000" algn="tl">
                    <a:srgbClr val="000000">
                      <a:alpha val="43137"/>
                    </a:srgbClr>
                  </a:outerShdw>
                </a:effectLst>
              </a:rPr>
              <a:t>, ve kterém je účastníkem řízení kontrolovaná osoba, </a:t>
            </a:r>
            <a:r>
              <a:rPr lang="cs-CZ" dirty="0">
                <a:solidFill>
                  <a:srgbClr val="FFFF00"/>
                </a:solidFill>
                <a:effectLst>
                  <a:outerShdw blurRad="38100" dist="38100" dir="2700000" algn="tl">
                    <a:srgbClr val="000000">
                      <a:alpha val="43137"/>
                    </a:srgbClr>
                  </a:outerShdw>
                </a:effectLst>
              </a:rPr>
              <a:t>není třeba provádět protokolem o kontrole, který je podkladem rozhodnutí o přestupku, </a:t>
            </a:r>
            <a:r>
              <a:rPr lang="cs-CZ" dirty="0" smtClean="0">
                <a:solidFill>
                  <a:srgbClr val="FFFF00"/>
                </a:solidFill>
                <a:effectLst>
                  <a:outerShdw blurRad="38100" dist="38100" dir="2700000" algn="tl">
                    <a:srgbClr val="000000">
                      <a:alpha val="43137"/>
                    </a:srgbClr>
                  </a:outerShdw>
                </a:effectLst>
              </a:rPr>
              <a:t>dokazování</a:t>
            </a:r>
          </a:p>
          <a:p>
            <a:pPr lvl="1"/>
            <a:r>
              <a:rPr lang="cs-CZ" dirty="0" smtClean="0">
                <a:solidFill>
                  <a:srgbClr val="FFFF00"/>
                </a:solidFill>
                <a:effectLst>
                  <a:outerShdw blurRad="38100" dist="38100" dir="2700000" algn="tl">
                    <a:srgbClr val="000000">
                      <a:alpha val="43137"/>
                    </a:srgbClr>
                  </a:outerShdw>
                </a:effectLst>
              </a:rPr>
              <a:t>§ 150 odst. </a:t>
            </a:r>
            <a:r>
              <a:rPr lang="cs-CZ" dirty="0">
                <a:solidFill>
                  <a:srgbClr val="FFFF00"/>
                </a:solidFill>
                <a:effectLst>
                  <a:outerShdw blurRad="38100" dist="38100" dir="2700000" algn="tl">
                    <a:srgbClr val="000000">
                      <a:alpha val="43137"/>
                    </a:srgbClr>
                  </a:outerShdw>
                </a:effectLst>
              </a:rPr>
              <a:t>2 SŘ - </a:t>
            </a:r>
            <a:r>
              <a:rPr lang="cs-CZ" dirty="0">
                <a:effectLst>
                  <a:outerShdw blurRad="38100" dist="38100" dir="2700000" algn="tl">
                    <a:srgbClr val="000000">
                      <a:alpha val="43137"/>
                    </a:srgbClr>
                  </a:outerShdw>
                </a:effectLst>
              </a:rPr>
              <a:t>V </a:t>
            </a:r>
            <a:r>
              <a:rPr lang="cs-CZ" dirty="0">
                <a:solidFill>
                  <a:srgbClr val="FFFF00"/>
                </a:solidFill>
                <a:effectLst>
                  <a:outerShdw blurRad="38100" dist="38100" dir="2700000" algn="tl">
                    <a:srgbClr val="000000">
                      <a:alpha val="43137"/>
                    </a:srgbClr>
                  </a:outerShdw>
                </a:effectLst>
              </a:rPr>
              <a:t>řízení o vydání příkazu</a:t>
            </a:r>
            <a:r>
              <a:rPr lang="cs-CZ" dirty="0">
                <a:effectLst>
                  <a:outerShdw blurRad="38100" dist="38100" dir="2700000" algn="tl">
                    <a:srgbClr val="000000">
                      <a:alpha val="43137"/>
                    </a:srgbClr>
                  </a:outerShdw>
                </a:effectLst>
              </a:rPr>
              <a:t> může být </a:t>
            </a:r>
            <a:r>
              <a:rPr lang="cs-CZ" dirty="0">
                <a:solidFill>
                  <a:srgbClr val="FFFF00"/>
                </a:solidFill>
                <a:effectLst>
                  <a:outerShdw blurRad="38100" dist="38100" dir="2700000" algn="tl">
                    <a:srgbClr val="000000">
                      <a:alpha val="43137"/>
                    </a:srgbClr>
                  </a:outerShdw>
                </a:effectLst>
              </a:rPr>
              <a:t>jediným podkladem </a:t>
            </a:r>
            <a:r>
              <a:rPr lang="cs-CZ" dirty="0" smtClean="0">
                <a:solidFill>
                  <a:srgbClr val="FFFF00"/>
                </a:solidFill>
                <a:effectLst>
                  <a:outerShdw blurRad="38100" dist="38100" dir="2700000" algn="tl">
                    <a:srgbClr val="000000">
                      <a:alpha val="43137"/>
                    </a:srgbClr>
                  </a:outerShdw>
                </a:effectLst>
              </a:rPr>
              <a:t>(nikoliv listinným důkazem!) kontrolní </a:t>
            </a:r>
            <a:r>
              <a:rPr lang="cs-CZ" dirty="0">
                <a:solidFill>
                  <a:srgbClr val="FFFF00"/>
                </a:solidFill>
                <a:effectLst>
                  <a:outerShdw blurRad="38100" dist="38100" dir="2700000" algn="tl">
                    <a:srgbClr val="000000">
                      <a:alpha val="43137"/>
                    </a:srgbClr>
                  </a:outerShdw>
                </a:effectLst>
              </a:rPr>
              <a:t>protokol</a:t>
            </a:r>
            <a:r>
              <a:rPr lang="cs-CZ" dirty="0">
                <a:effectLst>
                  <a:outerShdw blurRad="38100" dist="38100" dir="2700000" algn="tl">
                    <a:srgbClr val="000000">
                      <a:alpha val="43137"/>
                    </a:srgbClr>
                  </a:outerShdw>
                </a:effectLst>
              </a:rPr>
              <a:t> pořízený podle zvláštního zákona týmž správním orgánem, který je věcně a místně příslušný ke správnímu řízení navazujícímu na kontrolní </a:t>
            </a:r>
            <a:r>
              <a:rPr lang="cs-CZ" dirty="0" smtClean="0">
                <a:effectLst>
                  <a:outerShdw blurRad="38100" dist="38100" dir="2700000" algn="tl">
                    <a:srgbClr val="000000">
                      <a:alpha val="43137"/>
                    </a:srgbClr>
                  </a:outerShdw>
                </a:effectLst>
              </a:rPr>
              <a:t>zjišťování</a:t>
            </a:r>
            <a:r>
              <a:rPr lang="cs-CZ" dirty="0">
                <a:effectLst>
                  <a:outerShdw blurRad="38100" dist="38100" dir="2700000" algn="tl">
                    <a:srgbClr val="000000">
                      <a:alpha val="43137"/>
                    </a:srgbClr>
                  </a:outerShdw>
                </a:effectLst>
              </a:rPr>
              <a:t> </a:t>
            </a:r>
            <a:r>
              <a:rPr lang="cs-CZ" dirty="0" smtClean="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2733160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4624"/>
            <a:ext cx="8229600" cy="1008112"/>
          </a:xfrm>
        </p:spPr>
        <p:txBody>
          <a:bodyPr/>
          <a:lstStyle/>
          <a:p>
            <a:pPr algn="ctr"/>
            <a:r>
              <a:rPr lang="cs-CZ" dirty="0">
                <a:solidFill>
                  <a:srgbClr val="FFFF00"/>
                </a:solidFill>
                <a:effectLst>
                  <a:outerShdw blurRad="38100" dist="38100" dir="2700000" algn="tl">
                    <a:srgbClr val="000000">
                      <a:alpha val="43137"/>
                    </a:srgbClr>
                  </a:outerShdw>
                </a:effectLst>
              </a:rPr>
              <a:t>Řízení navazující na kontrolu</a:t>
            </a:r>
            <a:endParaRPr lang="cs-CZ" dirty="0">
              <a:solidFill>
                <a:srgbClr val="FFFF00"/>
              </a:solidFill>
            </a:endParaRPr>
          </a:p>
        </p:txBody>
      </p:sp>
      <p:sp>
        <p:nvSpPr>
          <p:cNvPr id="3" name="Zástupný symbol pro obsah 2"/>
          <p:cNvSpPr>
            <a:spLocks noGrp="1"/>
          </p:cNvSpPr>
          <p:nvPr>
            <p:ph idx="1"/>
          </p:nvPr>
        </p:nvSpPr>
        <p:spPr>
          <a:xfrm>
            <a:off x="0" y="1052736"/>
            <a:ext cx="9108504" cy="5805264"/>
          </a:xfrm>
        </p:spPr>
        <p:txBody>
          <a:bodyPr>
            <a:normAutofit fontScale="92500" lnSpcReduction="20000"/>
          </a:bodyPr>
          <a:lstStyle/>
          <a:p>
            <a:pPr>
              <a:lnSpc>
                <a:spcPct val="90000"/>
              </a:lnSpc>
              <a:buSzPct val="100000"/>
              <a:defRPr/>
            </a:pPr>
            <a:r>
              <a:rPr lang="cs-CZ" sz="3200" dirty="0">
                <a:solidFill>
                  <a:srgbClr val="FFC000"/>
                </a:solidFill>
                <a:effectLst>
                  <a:outerShdw blurRad="38100" dist="38100" dir="2700000" algn="tl">
                    <a:srgbClr val="000000">
                      <a:alpha val="43137"/>
                    </a:srgbClr>
                  </a:outerShdw>
                </a:effectLst>
              </a:rPr>
              <a:t>Řízení navazující na kontrolu (§ 81)</a:t>
            </a:r>
          </a:p>
          <a:p>
            <a:pPr lvl="1"/>
            <a:r>
              <a:rPr lang="cs-CZ" dirty="0" smtClean="0">
                <a:solidFill>
                  <a:srgbClr val="FFFF00"/>
                </a:solidFill>
                <a:effectLst>
                  <a:outerShdw blurRad="38100" dist="38100" dir="2700000" algn="tl">
                    <a:srgbClr val="000000">
                      <a:alpha val="43137"/>
                    </a:srgbClr>
                  </a:outerShdw>
                </a:effectLst>
              </a:rPr>
              <a:t>Co </a:t>
            </a:r>
            <a:r>
              <a:rPr lang="cs-CZ" dirty="0">
                <a:solidFill>
                  <a:srgbClr val="FFFF00"/>
                </a:solidFill>
                <a:effectLst>
                  <a:outerShdw blurRad="38100" dist="38100" dir="2700000" algn="tl">
                    <a:srgbClr val="000000">
                      <a:alpha val="43137"/>
                    </a:srgbClr>
                  </a:outerShdw>
                </a:effectLst>
              </a:rPr>
              <a:t>je podkladem rozhodnutí v řízení navazující  na kontrolu?</a:t>
            </a:r>
          </a:p>
          <a:p>
            <a:pPr lvl="2"/>
            <a:r>
              <a:rPr lang="cs-CZ" dirty="0">
                <a:solidFill>
                  <a:srgbClr val="FFFF00"/>
                </a:solidFill>
                <a:effectLst>
                  <a:outerShdw blurRad="38100" dist="38100" dir="2700000" algn="tl">
                    <a:srgbClr val="000000">
                      <a:alpha val="43137"/>
                    </a:srgbClr>
                  </a:outerShdw>
                </a:effectLst>
              </a:rPr>
              <a:t>Skutečnosti zjištěné při kontrole</a:t>
            </a:r>
            <a:r>
              <a:rPr lang="cs-CZ" dirty="0">
                <a:effectLst>
                  <a:outerShdw blurRad="38100" dist="38100" dir="2700000" algn="tl">
                    <a:srgbClr val="000000">
                      <a:alpha val="43137"/>
                    </a:srgbClr>
                  </a:outerShdw>
                </a:effectLst>
              </a:rPr>
              <a:t> </a:t>
            </a:r>
            <a:r>
              <a:rPr lang="cs-CZ" dirty="0">
                <a:solidFill>
                  <a:srgbClr val="FFFF00"/>
                </a:solidFill>
                <a:effectLst>
                  <a:outerShdw blurRad="38100" dist="38100" dir="2700000" algn="tl">
                    <a:srgbClr val="000000">
                      <a:alpha val="43137"/>
                    </a:srgbClr>
                  </a:outerShdw>
                </a:effectLst>
              </a:rPr>
              <a:t>jako</a:t>
            </a:r>
            <a:r>
              <a:rPr lang="cs-CZ" dirty="0">
                <a:effectLst>
                  <a:outerShdw blurRad="38100" dist="38100" dir="2700000" algn="tl">
                    <a:srgbClr val="000000">
                      <a:alpha val="43137"/>
                    </a:srgbClr>
                  </a:outerShdw>
                </a:effectLst>
              </a:rPr>
              <a:t> </a:t>
            </a:r>
            <a:r>
              <a:rPr lang="cs-CZ" dirty="0">
                <a:solidFill>
                  <a:srgbClr val="FFFF00"/>
                </a:solidFill>
                <a:effectLst>
                  <a:outerShdw blurRad="38100" dist="38100" dir="2700000" algn="tl">
                    <a:srgbClr val="000000">
                      <a:alpha val="43137"/>
                    </a:srgbClr>
                  </a:outerShdw>
                </a:effectLst>
              </a:rPr>
              <a:t>skutečnosti známé správnímu orgánu z jeho úřední činnosti </a:t>
            </a:r>
            <a:r>
              <a:rPr lang="cs-CZ" dirty="0">
                <a:effectLst>
                  <a:outerShdw blurRad="38100" dist="38100" dir="2700000" algn="tl">
                    <a:srgbClr val="000000">
                      <a:alpha val="43137"/>
                    </a:srgbClr>
                  </a:outerShdw>
                </a:effectLst>
              </a:rPr>
              <a:t>podle § 50 odst. 1 SŘ (a § 81 zák.č.250/2016 Sb.) </a:t>
            </a:r>
            <a:r>
              <a:rPr lang="cs-CZ" dirty="0">
                <a:solidFill>
                  <a:srgbClr val="FFFF00"/>
                </a:solidFill>
                <a:effectLst>
                  <a:outerShdw blurRad="38100" dist="38100" dir="2700000" algn="tl">
                    <a:srgbClr val="000000">
                      <a:alpha val="43137"/>
                    </a:srgbClr>
                  </a:outerShdw>
                </a:effectLst>
              </a:rPr>
              <a:t>nebo protokol o kontrole jako listinný důkaz</a:t>
            </a:r>
            <a:r>
              <a:rPr lang="cs-CZ" dirty="0">
                <a:effectLst>
                  <a:outerShdw blurRad="38100" dist="38100" dir="2700000" algn="tl">
                    <a:srgbClr val="000000">
                      <a:alpha val="43137"/>
                    </a:srgbClr>
                  </a:outerShdw>
                </a:effectLst>
              </a:rPr>
              <a:t> podle § 51 odst. 4 (a § 53) SŘ? </a:t>
            </a:r>
          </a:p>
          <a:p>
            <a:pPr lvl="2"/>
            <a:r>
              <a:rPr lang="cs-CZ" dirty="0">
                <a:effectLst>
                  <a:outerShdw blurRad="38100" dist="38100" dir="2700000" algn="tl">
                    <a:srgbClr val="000000">
                      <a:alpha val="43137"/>
                    </a:srgbClr>
                  </a:outerShdw>
                </a:effectLst>
              </a:rPr>
              <a:t>Je kontrolní protokol listinný důkaz nebo „jen“ písemnost (listina) obsahující skutečnosti známé správnímu orgánu z jeho úřední činnosti?</a:t>
            </a:r>
          </a:p>
          <a:p>
            <a:pPr lvl="2"/>
            <a:r>
              <a:rPr lang="cs-CZ" dirty="0">
                <a:effectLst>
                  <a:outerShdw blurRad="38100" dist="38100" dir="2700000" algn="tl">
                    <a:srgbClr val="000000">
                      <a:alpha val="43137"/>
                    </a:srgbClr>
                  </a:outerShdw>
                </a:effectLst>
              </a:rPr>
              <a:t>Pokud je příkaz prvním úkonem v řízení (§ 150 odst. 1 SŘ), dokazování se neprovádí – podkladem jakého druhu je v toto případě kontrolní protokol? Může mít buď povahu jiného podkladu nebo listinného důkazu podle charakteru řízení, ve kterém je použit?</a:t>
            </a:r>
          </a:p>
          <a:p>
            <a:pPr lvl="1"/>
            <a:r>
              <a:rPr lang="cs-CZ" dirty="0">
                <a:solidFill>
                  <a:srgbClr val="FFFF00"/>
                </a:solidFill>
                <a:effectLst>
                  <a:outerShdw blurRad="38100" dist="38100" dir="2700000" algn="tl">
                    <a:srgbClr val="000000">
                      <a:alpha val="43137"/>
                    </a:srgbClr>
                  </a:outerShdw>
                </a:effectLst>
              </a:rPr>
              <a:t>Práva kontrolované osoby a práva účastníka řízení</a:t>
            </a:r>
          </a:p>
          <a:p>
            <a:pPr lvl="2"/>
            <a:r>
              <a:rPr lang="cs-CZ" dirty="0" smtClean="0">
                <a:solidFill>
                  <a:srgbClr val="FFFF00"/>
                </a:solidFill>
                <a:effectLst>
                  <a:outerShdw blurRad="38100" dist="38100" dir="2700000" algn="tl">
                    <a:srgbClr val="000000">
                      <a:alpha val="43137"/>
                    </a:srgbClr>
                  </a:outerShdw>
                </a:effectLst>
              </a:rPr>
              <a:t>§ 13 a 14 KŘ – námitky proti kontrolním zjištěním a jejich vyřizování</a:t>
            </a:r>
          </a:p>
          <a:p>
            <a:pPr lvl="2"/>
            <a:r>
              <a:rPr lang="cs-CZ" dirty="0" smtClean="0">
                <a:solidFill>
                  <a:srgbClr val="FFFF00"/>
                </a:solidFill>
                <a:effectLst>
                  <a:outerShdw blurRad="38100" dist="38100" dir="2700000" algn="tl">
                    <a:srgbClr val="000000">
                      <a:alpha val="43137"/>
                    </a:srgbClr>
                  </a:outerShdw>
                </a:effectLst>
              </a:rPr>
              <a:t>§ </a:t>
            </a:r>
            <a:r>
              <a:rPr lang="cs-CZ" dirty="0">
                <a:solidFill>
                  <a:srgbClr val="FFFF00"/>
                </a:solidFill>
                <a:effectLst>
                  <a:outerShdw blurRad="38100" dist="38100" dir="2700000" algn="tl">
                    <a:srgbClr val="000000">
                      <a:alpha val="43137"/>
                    </a:srgbClr>
                  </a:outerShdw>
                </a:effectLst>
              </a:rPr>
              <a:t>36 odst. 1 a 3, § 52 a § 68 odst. 3 SŘ</a:t>
            </a:r>
            <a:r>
              <a:rPr lang="cs-CZ" dirty="0">
                <a:effectLst>
                  <a:outerShdw blurRad="38100" dist="38100" dir="2700000" algn="tl">
                    <a:srgbClr val="000000">
                      <a:alpha val="43137"/>
                    </a:srgbClr>
                  </a:outerShdw>
                </a:effectLst>
              </a:rPr>
              <a:t> – správní orgán se musí vypořádat s námitkami účastníka řízení proti kontrolním zjištěním, ať už byly nebo nebyly uplatněny a vypořádány v rámci kontroly podle kontrolního </a:t>
            </a:r>
            <a:r>
              <a:rPr lang="cs-CZ" dirty="0" smtClean="0">
                <a:effectLst>
                  <a:outerShdw blurRad="38100" dist="38100" dir="2700000" algn="tl">
                    <a:srgbClr val="000000">
                      <a:alpha val="43137"/>
                    </a:srgbClr>
                  </a:outerShdw>
                </a:effectLst>
              </a:rPr>
              <a:t>řádu (vztah k § 14 odst. 3 KŘ)</a:t>
            </a:r>
          </a:p>
        </p:txBody>
      </p:sp>
    </p:spTree>
    <p:extLst>
      <p:ext uri="{BB962C8B-B14F-4D97-AF65-F5344CB8AC3E}">
        <p14:creationId xmlns:p14="http://schemas.microsoft.com/office/powerpoint/2010/main" val="2479425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normAutofit/>
          </a:bodyPr>
          <a:lstStyle/>
          <a:p>
            <a:pPr algn="ctr"/>
            <a:r>
              <a:rPr lang="cs-CZ" dirty="0">
                <a:solidFill>
                  <a:srgbClr val="FFFF00"/>
                </a:solidFill>
                <a:effectLst>
                  <a:outerShdw blurRad="38100" dist="38100" dir="2700000" algn="tl">
                    <a:srgbClr val="000000">
                      <a:alpha val="43137"/>
                    </a:srgbClr>
                  </a:outerShdw>
                </a:effectLst>
              </a:rPr>
              <a:t>Dokazování</a:t>
            </a:r>
            <a:endParaRPr lang="cs-CZ" dirty="0">
              <a:solidFill>
                <a:srgbClr val="FFFF00"/>
              </a:solidFill>
            </a:endParaRPr>
          </a:p>
        </p:txBody>
      </p:sp>
      <p:sp>
        <p:nvSpPr>
          <p:cNvPr id="3" name="Zástupný symbol pro obsah 2"/>
          <p:cNvSpPr>
            <a:spLocks noGrp="1"/>
          </p:cNvSpPr>
          <p:nvPr>
            <p:ph idx="1"/>
          </p:nvPr>
        </p:nvSpPr>
        <p:spPr>
          <a:xfrm>
            <a:off x="0" y="1052738"/>
            <a:ext cx="9144000" cy="5805263"/>
          </a:xfrm>
        </p:spPr>
        <p:txBody>
          <a:bodyPr>
            <a:normAutofit fontScale="85000" lnSpcReduction="20000"/>
          </a:bodyPr>
          <a:lstStyle/>
          <a:p>
            <a:r>
              <a:rPr lang="cs-CZ" dirty="0" smtClean="0">
                <a:solidFill>
                  <a:srgbClr val="FFC000"/>
                </a:solidFill>
                <a:effectLst>
                  <a:outerShdw blurRad="38100" dist="38100" dir="2700000" algn="tl">
                    <a:srgbClr val="000000">
                      <a:alpha val="43137"/>
                    </a:srgbClr>
                  </a:outerShdw>
                </a:effectLst>
              </a:rPr>
              <a:t>Dokazování (§ 82)</a:t>
            </a:r>
          </a:p>
          <a:p>
            <a:pPr lvl="1"/>
            <a:r>
              <a:rPr lang="cs-CZ" dirty="0" smtClean="0">
                <a:effectLst>
                  <a:outerShdw blurRad="38100" dist="38100" dir="2700000" algn="tl">
                    <a:srgbClr val="000000">
                      <a:alpha val="43137"/>
                    </a:srgbClr>
                  </a:outerShdw>
                </a:effectLst>
              </a:rPr>
              <a:t>Obecně dokazování - § 50 až 57 SŘ</a:t>
            </a:r>
          </a:p>
          <a:p>
            <a:pPr lvl="1"/>
            <a:r>
              <a:rPr lang="cs-CZ" dirty="0" smtClean="0">
                <a:effectLst>
                  <a:outerShdw blurRad="38100" dist="38100" dir="2700000" algn="tl">
                    <a:srgbClr val="000000">
                      <a:alpha val="43137"/>
                    </a:srgbClr>
                  </a:outerShdw>
                </a:effectLst>
              </a:rPr>
              <a:t>Správní orgán </a:t>
            </a:r>
            <a:r>
              <a:rPr lang="cs-CZ" dirty="0" smtClean="0">
                <a:solidFill>
                  <a:srgbClr val="FFFF00"/>
                </a:solidFill>
                <a:effectLst>
                  <a:outerShdw blurRad="38100" dist="38100" dir="2700000" algn="tl">
                    <a:srgbClr val="000000">
                      <a:alpha val="43137"/>
                    </a:srgbClr>
                  </a:outerShdw>
                </a:effectLst>
              </a:rPr>
              <a:t>může</a:t>
            </a:r>
            <a:r>
              <a:rPr lang="cs-CZ" dirty="0" smtClean="0">
                <a:effectLst>
                  <a:outerShdw blurRad="38100" dist="38100" dir="2700000" algn="tl">
                    <a:srgbClr val="000000">
                      <a:alpha val="43137"/>
                    </a:srgbClr>
                  </a:outerShdw>
                </a:effectLst>
              </a:rPr>
              <a:t> provést </a:t>
            </a:r>
            <a:r>
              <a:rPr lang="cs-CZ" dirty="0" smtClean="0">
                <a:solidFill>
                  <a:srgbClr val="FFFF00"/>
                </a:solidFill>
                <a:effectLst>
                  <a:outerShdw blurRad="38100" dist="38100" dir="2700000" algn="tl">
                    <a:srgbClr val="000000">
                      <a:alpha val="43137"/>
                    </a:srgbClr>
                  </a:outerShdw>
                </a:effectLst>
              </a:rPr>
              <a:t>výslech obviněného</a:t>
            </a:r>
            <a:r>
              <a:rPr lang="cs-CZ" dirty="0">
                <a:effectLst>
                  <a:outerShdw blurRad="38100" dist="38100" dir="2700000" algn="tl">
                    <a:srgbClr val="000000">
                      <a:alpha val="43137"/>
                    </a:srgbClr>
                  </a:outerShdw>
                </a:effectLst>
              </a:rPr>
              <a:t> </a:t>
            </a:r>
            <a:endParaRPr lang="cs-CZ" dirty="0" smtClean="0">
              <a:effectLst>
                <a:outerShdw blurRad="38100" dist="38100" dir="2700000" algn="tl">
                  <a:srgbClr val="000000">
                    <a:alpha val="43137"/>
                  </a:srgbClr>
                </a:outerShdw>
              </a:effectLst>
            </a:endParaRPr>
          </a:p>
          <a:p>
            <a:pPr lvl="2"/>
            <a:r>
              <a:rPr lang="cs-CZ" dirty="0" smtClean="0">
                <a:solidFill>
                  <a:srgbClr val="FFFF00"/>
                </a:solidFill>
                <a:effectLst>
                  <a:outerShdw blurRad="38100" dist="38100" dir="2700000" algn="tl">
                    <a:srgbClr val="000000">
                      <a:alpha val="43137"/>
                    </a:srgbClr>
                  </a:outerShdw>
                </a:effectLst>
              </a:rPr>
              <a:t>musí</a:t>
            </a:r>
            <a:r>
              <a:rPr lang="cs-CZ" dirty="0" smtClean="0">
                <a:effectLst>
                  <a:outerShdw blurRad="38100" dist="38100" dir="2700000" algn="tl">
                    <a:srgbClr val="000000">
                      <a:alpha val="43137"/>
                    </a:srgbClr>
                  </a:outerShdw>
                </a:effectLst>
              </a:rPr>
              <a:t>, je-li to </a:t>
            </a:r>
            <a:r>
              <a:rPr lang="cs-CZ" dirty="0" smtClean="0">
                <a:solidFill>
                  <a:srgbClr val="FFFF00"/>
                </a:solidFill>
                <a:effectLst>
                  <a:outerShdw blurRad="38100" dist="38100" dir="2700000" algn="tl">
                    <a:srgbClr val="000000">
                      <a:alpha val="43137"/>
                    </a:srgbClr>
                  </a:outerShdw>
                </a:effectLst>
              </a:rPr>
              <a:t>nezbytné k uplatnění jeho práv</a:t>
            </a:r>
          </a:p>
          <a:p>
            <a:pPr lvl="1"/>
            <a:r>
              <a:rPr lang="cs-CZ" dirty="0" smtClean="0">
                <a:effectLst>
                  <a:outerShdw blurRad="38100" dist="38100" dir="2700000" algn="tl">
                    <a:srgbClr val="000000">
                      <a:alpha val="43137"/>
                    </a:srgbClr>
                  </a:outerShdw>
                </a:effectLst>
              </a:rPr>
              <a:t>Stejné </a:t>
            </a:r>
            <a:r>
              <a:rPr lang="cs-CZ" dirty="0" smtClean="0">
                <a:solidFill>
                  <a:srgbClr val="FFFF00"/>
                </a:solidFill>
                <a:effectLst>
                  <a:outerShdw blurRad="38100" dist="38100" dir="2700000" algn="tl">
                    <a:srgbClr val="000000">
                      <a:alpha val="43137"/>
                    </a:srgbClr>
                  </a:outerShdw>
                </a:effectLst>
              </a:rPr>
              <a:t>podmínky jako pro výslech svědka (§ 55 SŘ)</a:t>
            </a:r>
          </a:p>
          <a:p>
            <a:pPr lvl="1"/>
            <a:r>
              <a:rPr lang="cs-CZ" dirty="0" smtClean="0">
                <a:solidFill>
                  <a:srgbClr val="FFFF00"/>
                </a:solidFill>
                <a:effectLst>
                  <a:outerShdw blurRad="38100" dist="38100" dir="2700000" algn="tl">
                    <a:srgbClr val="000000">
                      <a:alpha val="43137"/>
                    </a:srgbClr>
                  </a:outerShdw>
                </a:effectLst>
              </a:rPr>
              <a:t>Výslech v případě právnické osoby jako obviněného</a:t>
            </a:r>
          </a:p>
          <a:p>
            <a:pPr lvl="1"/>
            <a:r>
              <a:rPr lang="cs-CZ" dirty="0" smtClean="0">
                <a:solidFill>
                  <a:srgbClr val="FFFF00"/>
                </a:solidFill>
                <a:effectLst>
                  <a:outerShdw blurRad="38100" dist="38100" dir="2700000" algn="tl">
                    <a:srgbClr val="000000">
                      <a:alpha val="43137"/>
                    </a:srgbClr>
                  </a:outerShdw>
                </a:effectLst>
              </a:rPr>
              <a:t>Právo nevypovídat a zákaz nucení k výpovědi</a:t>
            </a:r>
          </a:p>
          <a:p>
            <a:pPr lvl="2"/>
            <a:r>
              <a:rPr lang="cs-CZ" dirty="0" smtClean="0">
                <a:effectLst>
                  <a:outerShdw blurRad="38100" dist="38100" dir="2700000" algn="tl">
                    <a:srgbClr val="000000">
                      <a:alpha val="43137"/>
                    </a:srgbClr>
                  </a:outerShdw>
                </a:effectLst>
              </a:rPr>
              <a:t>Poučovací povinnost</a:t>
            </a:r>
          </a:p>
          <a:p>
            <a:pPr lvl="2"/>
            <a:r>
              <a:rPr lang="cs-CZ" dirty="0" smtClean="0">
                <a:solidFill>
                  <a:srgbClr val="FFFF00"/>
                </a:solidFill>
                <a:effectLst>
                  <a:outerShdw blurRad="38100" dist="38100" dir="2700000" algn="tl">
                    <a:srgbClr val="000000">
                      <a:alpha val="43137"/>
                    </a:srgbClr>
                  </a:outerShdw>
                </a:effectLst>
              </a:rPr>
              <a:t>Vztah k úpravě kontroly a povinnostem kontrolované osoby </a:t>
            </a:r>
          </a:p>
          <a:p>
            <a:pPr lvl="3"/>
            <a:r>
              <a:rPr lang="cs-CZ" dirty="0" smtClean="0">
                <a:effectLst>
                  <a:outerShdw blurRad="38100" dist="38100" dir="2700000" algn="tl">
                    <a:srgbClr val="000000">
                      <a:alpha val="43137"/>
                    </a:srgbClr>
                  </a:outerShdw>
                </a:effectLst>
              </a:rPr>
              <a:t>§ 8 písm. </a:t>
            </a:r>
            <a:r>
              <a:rPr lang="cs-CZ" dirty="0">
                <a:effectLst>
                  <a:outerShdw blurRad="38100" dist="38100" dir="2700000" algn="tl">
                    <a:srgbClr val="000000">
                      <a:alpha val="43137"/>
                    </a:srgbClr>
                  </a:outerShdw>
                </a:effectLst>
              </a:rPr>
              <a:t>c) </a:t>
            </a:r>
            <a:r>
              <a:rPr lang="cs-CZ" dirty="0" smtClean="0">
                <a:effectLst>
                  <a:outerShdw blurRad="38100" dist="38100" dir="2700000" algn="tl">
                    <a:srgbClr val="000000">
                      <a:alpha val="43137"/>
                    </a:srgbClr>
                  </a:outerShdw>
                </a:effectLst>
              </a:rPr>
              <a:t>a § 10 odst. 2 KŘ </a:t>
            </a:r>
            <a:r>
              <a:rPr lang="cs-CZ" dirty="0">
                <a:effectLst>
                  <a:outerShdw blurRad="38100" dist="38100" dir="2700000" algn="tl">
                    <a:srgbClr val="000000">
                      <a:alpha val="43137"/>
                    </a:srgbClr>
                  </a:outerShdw>
                </a:effectLst>
              </a:rPr>
              <a:t>- </a:t>
            </a:r>
            <a:r>
              <a:rPr lang="cs-CZ" dirty="0" smtClean="0">
                <a:effectLst>
                  <a:outerShdw blurRad="38100" dist="38100" dir="2700000" algn="tl">
                    <a:srgbClr val="000000">
                      <a:alpha val="43137"/>
                    </a:srgbClr>
                  </a:outerShdw>
                </a:effectLst>
              </a:rPr>
              <a:t>poskytnutí </a:t>
            </a:r>
            <a:r>
              <a:rPr lang="cs-CZ" dirty="0">
                <a:effectLst>
                  <a:outerShdw blurRad="38100" dist="38100" dir="2700000" algn="tl">
                    <a:srgbClr val="000000">
                      <a:alpha val="43137"/>
                    </a:srgbClr>
                  </a:outerShdw>
                </a:effectLst>
              </a:rPr>
              <a:t>údajů, dokumentů a věcí vztahujících se k předmětu kontroly nebo k činnosti kontrolované osoby </a:t>
            </a:r>
            <a:r>
              <a:rPr lang="cs-CZ" dirty="0" smtClean="0">
                <a:effectLst>
                  <a:outerShdw blurRad="38100" dist="38100" dir="2700000" algn="tl">
                    <a:srgbClr val="000000">
                      <a:alpha val="43137"/>
                    </a:srgbClr>
                  </a:outerShdw>
                </a:effectLst>
              </a:rPr>
              <a:t>– lze od </a:t>
            </a:r>
            <a:r>
              <a:rPr lang="cs-CZ" dirty="0">
                <a:effectLst>
                  <a:outerShdw blurRad="38100" dist="38100" dir="2700000" algn="tl">
                    <a:srgbClr val="000000">
                      <a:alpha val="43137"/>
                    </a:srgbClr>
                  </a:outerShdw>
                </a:effectLst>
              </a:rPr>
              <a:t>kontrolované </a:t>
            </a:r>
            <a:r>
              <a:rPr lang="cs-CZ" dirty="0" smtClean="0">
                <a:effectLst>
                  <a:outerShdw blurRad="38100" dist="38100" dir="2700000" algn="tl">
                    <a:srgbClr val="000000">
                      <a:alpha val="43137"/>
                    </a:srgbClr>
                  </a:outerShdw>
                </a:effectLst>
              </a:rPr>
              <a:t>osoby, pozdějšího </a:t>
            </a:r>
            <a:r>
              <a:rPr lang="cs-CZ" dirty="0">
                <a:effectLst>
                  <a:outerShdw blurRad="38100" dist="38100" dir="2700000" algn="tl">
                    <a:srgbClr val="000000">
                      <a:alpha val="43137"/>
                    </a:srgbClr>
                  </a:outerShdw>
                </a:effectLst>
              </a:rPr>
              <a:t>možného účastníka </a:t>
            </a:r>
            <a:r>
              <a:rPr lang="cs-CZ" dirty="0" smtClean="0">
                <a:effectLst>
                  <a:outerShdw blurRad="38100" dist="38100" dir="2700000" algn="tl">
                    <a:srgbClr val="000000">
                      <a:alpha val="43137"/>
                    </a:srgbClr>
                  </a:outerShdw>
                </a:effectLst>
              </a:rPr>
              <a:t>řízení, zjišťovat </a:t>
            </a:r>
            <a:r>
              <a:rPr lang="cs-CZ" dirty="0">
                <a:solidFill>
                  <a:srgbClr val="FFFF00"/>
                </a:solidFill>
                <a:effectLst>
                  <a:outerShdw blurRad="38100" dist="38100" dir="2700000" algn="tl">
                    <a:srgbClr val="000000">
                      <a:alpha val="43137"/>
                    </a:srgbClr>
                  </a:outerShdw>
                </a:effectLst>
              </a:rPr>
              <a:t>skutečnosti, které by v navazujících procesních postupech</a:t>
            </a:r>
            <a:r>
              <a:rPr lang="cs-CZ" dirty="0">
                <a:effectLst>
                  <a:outerShdw blurRad="38100" dist="38100" dir="2700000" algn="tl">
                    <a:srgbClr val="000000">
                      <a:alpha val="43137"/>
                    </a:srgbClr>
                  </a:outerShdw>
                </a:effectLst>
              </a:rPr>
              <a:t> (postup před zahájením správního řízení a správní řízení) od účastníka řízení pro zákonnou překážku </a:t>
            </a:r>
            <a:r>
              <a:rPr lang="cs-CZ" dirty="0">
                <a:solidFill>
                  <a:srgbClr val="FFFF00"/>
                </a:solidFill>
                <a:effectLst>
                  <a:outerShdw blurRad="38100" dist="38100" dir="2700000" algn="tl">
                    <a:srgbClr val="000000">
                      <a:alpha val="43137"/>
                    </a:srgbClr>
                  </a:outerShdw>
                </a:effectLst>
              </a:rPr>
              <a:t>zjišťovat </a:t>
            </a:r>
            <a:r>
              <a:rPr lang="cs-CZ" dirty="0" smtClean="0">
                <a:solidFill>
                  <a:srgbClr val="FFFF00"/>
                </a:solidFill>
                <a:effectLst>
                  <a:outerShdw blurRad="38100" dist="38100" dir="2700000" algn="tl">
                    <a:srgbClr val="000000">
                      <a:alpha val="43137"/>
                    </a:srgbClr>
                  </a:outerShdw>
                </a:effectLst>
              </a:rPr>
              <a:t>nemohl</a:t>
            </a:r>
            <a:r>
              <a:rPr lang="cs-CZ" dirty="0">
                <a:effectLst>
                  <a:outerShdw blurRad="38100" dist="38100" dir="2700000" algn="tl">
                    <a:srgbClr val="000000">
                      <a:alpha val="43137"/>
                    </a:srgbClr>
                  </a:outerShdw>
                </a:effectLst>
              </a:rPr>
              <a:t>?</a:t>
            </a:r>
            <a:endParaRPr lang="cs-CZ" dirty="0" smtClean="0">
              <a:effectLst>
                <a:outerShdw blurRad="38100" dist="38100" dir="2700000" algn="tl">
                  <a:srgbClr val="000000">
                    <a:alpha val="43137"/>
                  </a:srgbClr>
                </a:outerShdw>
              </a:effectLst>
            </a:endParaRPr>
          </a:p>
          <a:p>
            <a:pPr lvl="1"/>
            <a:r>
              <a:rPr lang="cs-CZ" dirty="0" smtClean="0">
                <a:effectLst>
                  <a:outerShdw blurRad="38100" dist="38100" dir="2700000" algn="tl">
                    <a:srgbClr val="000000">
                      <a:alpha val="43137"/>
                    </a:srgbClr>
                  </a:outerShdw>
                </a:effectLst>
              </a:rPr>
              <a:t>Účastníci řízení (§ 68)</a:t>
            </a:r>
          </a:p>
          <a:p>
            <a:pPr lvl="2"/>
            <a:r>
              <a:rPr lang="cs-CZ" dirty="0">
                <a:solidFill>
                  <a:srgbClr val="FFFF00"/>
                </a:solidFill>
                <a:effectLst>
                  <a:outerShdw blurRad="38100" dist="38100" dir="2700000" algn="tl">
                    <a:srgbClr val="000000">
                      <a:alpha val="43137"/>
                    </a:srgbClr>
                  </a:outerShdw>
                </a:effectLst>
              </a:rPr>
              <a:t>právo klást otázky sobě navzájem, svědkům a </a:t>
            </a:r>
            <a:r>
              <a:rPr lang="cs-CZ" dirty="0" smtClean="0">
                <a:solidFill>
                  <a:srgbClr val="FFFF00"/>
                </a:solidFill>
                <a:effectLst>
                  <a:outerShdw blurRad="38100" dist="38100" dir="2700000" algn="tl">
                    <a:srgbClr val="000000">
                      <a:alpha val="43137"/>
                    </a:srgbClr>
                  </a:outerShdw>
                </a:effectLst>
              </a:rPr>
              <a:t>znalcům</a:t>
            </a:r>
          </a:p>
          <a:p>
            <a:pPr lvl="2"/>
            <a:r>
              <a:rPr lang="cs-CZ" dirty="0" smtClean="0">
                <a:solidFill>
                  <a:srgbClr val="FFFF00"/>
                </a:solidFill>
                <a:effectLst>
                  <a:outerShdw blurRad="38100" dist="38100" dir="2700000" algn="tl">
                    <a:srgbClr val="000000">
                      <a:alpha val="43137"/>
                    </a:srgbClr>
                  </a:outerShdw>
                </a:effectLst>
              </a:rPr>
              <a:t>Právo a povinnost dotazované osoby odmítnout odpovědět – jako svědek podle § 55 SŘ – povinné poučení</a:t>
            </a:r>
          </a:p>
        </p:txBody>
      </p:sp>
    </p:spTree>
    <p:extLst>
      <p:ext uri="{BB962C8B-B14F-4D97-AF65-F5344CB8AC3E}">
        <p14:creationId xmlns:p14="http://schemas.microsoft.com/office/powerpoint/2010/main" val="2308280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normAutofit/>
          </a:bodyPr>
          <a:lstStyle/>
          <a:p>
            <a:pPr algn="ctr"/>
            <a:r>
              <a:rPr lang="cs-CZ" dirty="0">
                <a:solidFill>
                  <a:srgbClr val="FFFF00"/>
                </a:solidFill>
                <a:effectLst>
                  <a:outerShdw blurRad="38100" dist="38100" dir="2700000" algn="tl">
                    <a:srgbClr val="000000">
                      <a:alpha val="43137"/>
                    </a:srgbClr>
                  </a:outerShdw>
                </a:effectLst>
              </a:rPr>
              <a:t>Dokazování</a:t>
            </a:r>
            <a:endParaRPr lang="cs-CZ" dirty="0"/>
          </a:p>
        </p:txBody>
      </p:sp>
      <p:sp>
        <p:nvSpPr>
          <p:cNvPr id="3" name="Zástupný symbol pro obsah 2"/>
          <p:cNvSpPr>
            <a:spLocks noGrp="1"/>
          </p:cNvSpPr>
          <p:nvPr>
            <p:ph idx="1"/>
          </p:nvPr>
        </p:nvSpPr>
        <p:spPr>
          <a:xfrm>
            <a:off x="107504" y="1052736"/>
            <a:ext cx="8928992" cy="5805264"/>
          </a:xfrm>
        </p:spPr>
        <p:txBody>
          <a:bodyPr>
            <a:normAutofit lnSpcReduction="10000"/>
          </a:bodyPr>
          <a:lstStyle/>
          <a:p>
            <a:r>
              <a:rPr lang="cs-CZ" dirty="0">
                <a:solidFill>
                  <a:srgbClr val="FFC000"/>
                </a:solidFill>
                <a:effectLst>
                  <a:outerShdw blurRad="38100" dist="38100" dir="2700000" algn="tl">
                    <a:srgbClr val="000000">
                      <a:alpha val="43137"/>
                    </a:srgbClr>
                  </a:outerShdw>
                </a:effectLst>
              </a:rPr>
              <a:t>Dokazování (§ 82</a:t>
            </a:r>
            <a:r>
              <a:rPr lang="cs-CZ" dirty="0" smtClean="0">
                <a:solidFill>
                  <a:srgbClr val="FFC000"/>
                </a:solidFill>
                <a:effectLst>
                  <a:outerShdw blurRad="38100" dist="38100" dir="2700000" algn="tl">
                    <a:srgbClr val="000000">
                      <a:alpha val="43137"/>
                    </a:srgbClr>
                  </a:outerShdw>
                </a:effectLst>
              </a:rPr>
              <a:t>)</a:t>
            </a:r>
            <a:endParaRPr lang="cs-CZ" dirty="0" smtClean="0">
              <a:effectLst>
                <a:outerShdw blurRad="38100" dist="38100" dir="2700000" algn="tl">
                  <a:srgbClr val="000000">
                    <a:alpha val="43137"/>
                  </a:srgbClr>
                </a:outerShdw>
              </a:effectLst>
            </a:endParaRPr>
          </a:p>
          <a:p>
            <a:pPr lvl="1"/>
            <a:r>
              <a:rPr lang="cs-CZ" dirty="0" smtClean="0">
                <a:solidFill>
                  <a:srgbClr val="FFFF00"/>
                </a:solidFill>
                <a:effectLst>
                  <a:outerShdw blurRad="38100" dist="38100" dir="2700000" algn="tl">
                    <a:srgbClr val="000000">
                      <a:alpha val="43137"/>
                    </a:srgbClr>
                  </a:outerShdw>
                </a:effectLst>
              </a:rPr>
              <a:t>Zákonný </a:t>
            </a:r>
            <a:r>
              <a:rPr lang="cs-CZ" dirty="0">
                <a:solidFill>
                  <a:srgbClr val="FFFF00"/>
                </a:solidFill>
                <a:effectLst>
                  <a:outerShdw blurRad="38100" dist="38100" dir="2700000" algn="tl">
                    <a:srgbClr val="000000">
                      <a:alpha val="43137"/>
                    </a:srgbClr>
                  </a:outerShdw>
                </a:effectLst>
              </a:rPr>
              <a:t>zástupce a opatrovník</a:t>
            </a:r>
            <a:r>
              <a:rPr lang="cs-CZ" dirty="0">
                <a:effectLst>
                  <a:outerShdw blurRad="38100" dist="38100" dir="2700000" algn="tl">
                    <a:srgbClr val="000000">
                      <a:alpha val="43137"/>
                    </a:srgbClr>
                  </a:outerShdw>
                </a:effectLst>
              </a:rPr>
              <a:t> mladistvého </a:t>
            </a:r>
            <a:r>
              <a:rPr lang="cs-CZ" dirty="0" smtClean="0">
                <a:effectLst>
                  <a:outerShdw blurRad="38100" dist="38100" dir="2700000" algn="tl">
                    <a:srgbClr val="000000">
                      <a:alpha val="43137"/>
                    </a:srgbClr>
                  </a:outerShdw>
                </a:effectLst>
              </a:rPr>
              <a:t>obviněného (§72), </a:t>
            </a:r>
            <a:r>
              <a:rPr lang="cs-CZ" dirty="0">
                <a:solidFill>
                  <a:srgbClr val="FFFF00"/>
                </a:solidFill>
                <a:effectLst>
                  <a:outerShdw blurRad="38100" dist="38100" dir="2700000" algn="tl">
                    <a:srgbClr val="000000">
                      <a:alpha val="43137"/>
                    </a:srgbClr>
                  </a:outerShdw>
                </a:effectLst>
              </a:rPr>
              <a:t>osoba přímo postižená spácháním </a:t>
            </a:r>
            <a:r>
              <a:rPr lang="cs-CZ" dirty="0" smtClean="0">
                <a:effectLst>
                  <a:outerShdw blurRad="38100" dist="38100" dir="2700000" algn="tl">
                    <a:srgbClr val="000000">
                      <a:alpha val="43137"/>
                    </a:srgbClr>
                  </a:outerShdw>
                </a:effectLst>
              </a:rPr>
              <a:t>přestupku (§ 71), </a:t>
            </a:r>
            <a:r>
              <a:rPr lang="cs-CZ" dirty="0">
                <a:effectLst>
                  <a:outerShdw blurRad="38100" dist="38100" dir="2700000" algn="tl">
                    <a:srgbClr val="000000">
                      <a:alpha val="43137"/>
                    </a:srgbClr>
                  </a:outerShdw>
                </a:effectLst>
              </a:rPr>
              <a:t>která dala souhlas se zahájením nebo pokračováním </a:t>
            </a:r>
            <a:r>
              <a:rPr lang="cs-CZ" dirty="0" smtClean="0">
                <a:effectLst>
                  <a:outerShdw blurRad="38100" dist="38100" dir="2700000" algn="tl">
                    <a:srgbClr val="000000">
                      <a:alpha val="43137"/>
                    </a:srgbClr>
                  </a:outerShdw>
                </a:effectLst>
              </a:rPr>
              <a:t>řízení (a co osoba, jejíž souhlas se nevyžaduje podle § 79 odst. 5), </a:t>
            </a:r>
            <a:r>
              <a:rPr lang="cs-CZ" dirty="0">
                <a:effectLst>
                  <a:outerShdw blurRad="38100" dist="38100" dir="2700000" algn="tl">
                    <a:srgbClr val="000000">
                      <a:alpha val="43137"/>
                    </a:srgbClr>
                  </a:outerShdw>
                </a:effectLst>
              </a:rPr>
              <a:t>a </a:t>
            </a:r>
            <a:r>
              <a:rPr lang="cs-CZ" dirty="0">
                <a:solidFill>
                  <a:srgbClr val="FFFF00"/>
                </a:solidFill>
                <a:effectLst>
                  <a:outerShdw blurRad="38100" dist="38100" dir="2700000" algn="tl">
                    <a:srgbClr val="000000">
                      <a:alpha val="43137"/>
                    </a:srgbClr>
                  </a:outerShdw>
                </a:effectLst>
              </a:rPr>
              <a:t>orgán sociálně-právní ochrany dětí</a:t>
            </a:r>
            <a:r>
              <a:rPr lang="cs-CZ" dirty="0">
                <a:effectLst>
                  <a:outerShdw blurRad="38100" dist="38100" dir="2700000" algn="tl">
                    <a:srgbClr val="000000">
                      <a:alpha val="43137"/>
                    </a:srgbClr>
                  </a:outerShdw>
                </a:effectLst>
              </a:rPr>
              <a:t> </a:t>
            </a:r>
          </a:p>
          <a:p>
            <a:pPr lvl="2"/>
            <a:r>
              <a:rPr lang="cs-CZ" dirty="0">
                <a:solidFill>
                  <a:srgbClr val="FFFF00"/>
                </a:solidFill>
                <a:effectLst>
                  <a:outerShdw blurRad="38100" dist="38100" dir="2700000" algn="tl">
                    <a:srgbClr val="000000">
                      <a:alpha val="43137"/>
                    </a:srgbClr>
                  </a:outerShdw>
                </a:effectLst>
              </a:rPr>
              <a:t>právo klást otázky účastníkům řízení, svědkům a </a:t>
            </a:r>
            <a:r>
              <a:rPr lang="cs-CZ" dirty="0" smtClean="0">
                <a:solidFill>
                  <a:srgbClr val="FFFF00"/>
                </a:solidFill>
                <a:effectLst>
                  <a:outerShdw blurRad="38100" dist="38100" dir="2700000" algn="tl">
                    <a:srgbClr val="000000">
                      <a:alpha val="43137"/>
                    </a:srgbClr>
                  </a:outerShdw>
                </a:effectLst>
              </a:rPr>
              <a:t>znalcům</a:t>
            </a:r>
          </a:p>
          <a:p>
            <a:pPr lvl="2"/>
            <a:r>
              <a:rPr lang="cs-CZ" dirty="0" smtClean="0">
                <a:solidFill>
                  <a:srgbClr val="FFFF00"/>
                </a:solidFill>
                <a:effectLst>
                  <a:outerShdw blurRad="38100" dist="38100" dir="2700000" algn="tl">
                    <a:srgbClr val="000000">
                      <a:alpha val="43137"/>
                    </a:srgbClr>
                  </a:outerShdw>
                </a:effectLst>
              </a:rPr>
              <a:t>rozšiřuje se katalog procesních práv podle § 71 a 72</a:t>
            </a:r>
            <a:r>
              <a:rPr lang="cs-CZ" dirty="0" smtClean="0">
                <a:effectLst>
                  <a:outerShdw blurRad="38100" dist="38100" dir="2700000" algn="tl">
                    <a:srgbClr val="000000">
                      <a:alpha val="43137"/>
                    </a:srgbClr>
                  </a:outerShdw>
                </a:effectLst>
              </a:rPr>
              <a:t>, kde se počítá pouze s právem účasti na ústním jednání a právem být přítomen při všech úkonech v řízení</a:t>
            </a:r>
            <a:endParaRPr lang="cs-CZ" dirty="0">
              <a:effectLst>
                <a:outerShdw blurRad="38100" dist="38100" dir="2700000" algn="tl">
                  <a:srgbClr val="000000">
                    <a:alpha val="43137"/>
                  </a:srgbClr>
                </a:outerShdw>
              </a:effectLst>
            </a:endParaRPr>
          </a:p>
          <a:p>
            <a:pPr lvl="1"/>
            <a:r>
              <a:rPr lang="cs-CZ" dirty="0">
                <a:effectLst>
                  <a:outerShdw blurRad="38100" dist="38100" dir="2700000" algn="tl">
                    <a:srgbClr val="000000">
                      <a:alpha val="43137"/>
                    </a:srgbClr>
                  </a:outerShdw>
                </a:effectLst>
              </a:rPr>
              <a:t>Dotazovaná osoba má </a:t>
            </a:r>
            <a:r>
              <a:rPr lang="cs-CZ" dirty="0">
                <a:solidFill>
                  <a:srgbClr val="FFFF00"/>
                </a:solidFill>
                <a:effectLst>
                  <a:outerShdw blurRad="38100" dist="38100" dir="2700000" algn="tl">
                    <a:srgbClr val="000000">
                      <a:alpha val="43137"/>
                    </a:srgbClr>
                  </a:outerShdw>
                </a:effectLst>
              </a:rPr>
              <a:t>právo odmítnout odpovědět a nesmí být tázána za stejných podmínek jako svědek </a:t>
            </a:r>
            <a:r>
              <a:rPr lang="cs-CZ" dirty="0">
                <a:effectLst>
                  <a:outerShdw blurRad="38100" dist="38100" dir="2700000" algn="tl">
                    <a:srgbClr val="000000">
                      <a:alpha val="43137"/>
                    </a:srgbClr>
                  </a:outerShdw>
                </a:effectLst>
              </a:rPr>
              <a:t>(§ 55 SŘ)</a:t>
            </a:r>
          </a:p>
          <a:p>
            <a:pPr lvl="1"/>
            <a:r>
              <a:rPr lang="cs-CZ" dirty="0">
                <a:solidFill>
                  <a:srgbClr val="FFFF00"/>
                </a:solidFill>
                <a:effectLst>
                  <a:outerShdw blurRad="38100" dist="38100" dir="2700000" algn="tl">
                    <a:srgbClr val="000000">
                      <a:alpha val="43137"/>
                    </a:srgbClr>
                  </a:outerShdw>
                </a:effectLst>
              </a:rPr>
              <a:t>Správní orgán tuto osobu poučí </a:t>
            </a:r>
            <a:r>
              <a:rPr lang="cs-CZ" dirty="0">
                <a:effectLst>
                  <a:outerShdw blurRad="38100" dist="38100" dir="2700000" algn="tl">
                    <a:srgbClr val="000000">
                      <a:alpha val="43137"/>
                    </a:srgbClr>
                  </a:outerShdw>
                </a:effectLst>
              </a:rPr>
              <a:t>o právu nevypovídat a o zákazu provádět výslech (§ 55 odst. 5 SŘ)</a:t>
            </a:r>
          </a:p>
          <a:p>
            <a:endParaRPr lang="cs-CZ" dirty="0"/>
          </a:p>
        </p:txBody>
      </p:sp>
    </p:spTree>
    <p:extLst>
      <p:ext uri="{BB962C8B-B14F-4D97-AF65-F5344CB8AC3E}">
        <p14:creationId xmlns:p14="http://schemas.microsoft.com/office/powerpoint/2010/main" val="664694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08720"/>
          </a:xfrm>
        </p:spPr>
        <p:txBody>
          <a:bodyPr>
            <a:normAutofit/>
          </a:bodyPr>
          <a:lstStyle/>
          <a:p>
            <a:pPr algn="ctr"/>
            <a:r>
              <a:rPr lang="cs-CZ" dirty="0">
                <a:solidFill>
                  <a:srgbClr val="FFFF00"/>
                </a:solidFill>
                <a:effectLst>
                  <a:outerShdw blurRad="38100" dist="38100" dir="2700000" algn="tl">
                    <a:srgbClr val="000000">
                      <a:alpha val="43137"/>
                    </a:srgbClr>
                  </a:outerShdw>
                </a:effectLst>
              </a:rPr>
              <a:t>Záruka za splnění povinnosti</a:t>
            </a:r>
            <a:endParaRPr lang="cs-CZ" dirty="0">
              <a:solidFill>
                <a:srgbClr val="FFFF00"/>
              </a:solidFill>
            </a:endParaRPr>
          </a:p>
        </p:txBody>
      </p:sp>
      <p:sp>
        <p:nvSpPr>
          <p:cNvPr id="3" name="Zástupný symbol pro obsah 2"/>
          <p:cNvSpPr>
            <a:spLocks noGrp="1"/>
          </p:cNvSpPr>
          <p:nvPr>
            <p:ph idx="1"/>
          </p:nvPr>
        </p:nvSpPr>
        <p:spPr>
          <a:xfrm>
            <a:off x="0" y="836712"/>
            <a:ext cx="9144000" cy="6021288"/>
          </a:xfrm>
        </p:spPr>
        <p:txBody>
          <a:bodyPr>
            <a:normAutofit fontScale="77500" lnSpcReduction="20000"/>
          </a:bodyPr>
          <a:lstStyle/>
          <a:p>
            <a:r>
              <a:rPr lang="cs-CZ" dirty="0" smtClean="0">
                <a:solidFill>
                  <a:srgbClr val="FFC000"/>
                </a:solidFill>
                <a:effectLst>
                  <a:outerShdw blurRad="38100" dist="38100" dir="2700000" algn="tl">
                    <a:srgbClr val="000000">
                      <a:alpha val="43137"/>
                    </a:srgbClr>
                  </a:outerShdw>
                </a:effectLst>
              </a:rPr>
              <a:t>Záruka za splnění povinnosti (§ 83)</a:t>
            </a:r>
          </a:p>
          <a:p>
            <a:pPr lvl="1"/>
            <a:r>
              <a:rPr lang="cs-CZ" dirty="0" smtClean="0">
                <a:solidFill>
                  <a:srgbClr val="FFFF00"/>
                </a:solidFill>
                <a:effectLst>
                  <a:outerShdw blurRad="38100" dist="38100" dir="2700000" algn="tl">
                    <a:srgbClr val="000000">
                      <a:alpha val="43137"/>
                    </a:srgbClr>
                  </a:outerShdw>
                </a:effectLst>
              </a:rPr>
              <a:t>Zajištění účelu řízení (obecně § 58 SŘ)</a:t>
            </a:r>
          </a:p>
          <a:p>
            <a:pPr lvl="1"/>
            <a:r>
              <a:rPr lang="cs-CZ" dirty="0" smtClean="0">
                <a:effectLst>
                  <a:outerShdw blurRad="38100" dist="38100" dir="2700000" algn="tl">
                    <a:srgbClr val="000000">
                      <a:alpha val="43137"/>
                    </a:srgbClr>
                  </a:outerShdw>
                </a:effectLst>
              </a:rPr>
              <a:t>K zajištění účelu řízení </a:t>
            </a:r>
            <a:r>
              <a:rPr lang="cs-CZ" dirty="0" smtClean="0">
                <a:solidFill>
                  <a:srgbClr val="FFFF00"/>
                </a:solidFill>
                <a:effectLst>
                  <a:outerShdw blurRad="38100" dist="38100" dir="2700000" algn="tl">
                    <a:srgbClr val="000000">
                      <a:alpha val="43137"/>
                    </a:srgbClr>
                  </a:outerShdw>
                </a:effectLst>
              </a:rPr>
              <a:t>lze využít i předběžné opatření (§ 61 SŘ)</a:t>
            </a:r>
          </a:p>
          <a:p>
            <a:pPr lvl="1"/>
            <a:r>
              <a:rPr lang="cs-CZ" dirty="0" smtClean="0">
                <a:effectLst>
                  <a:outerShdw blurRad="38100" dist="38100" dir="2700000" algn="tl">
                    <a:srgbClr val="000000">
                      <a:alpha val="43137"/>
                    </a:srgbClr>
                  </a:outerShdw>
                </a:effectLst>
              </a:rPr>
              <a:t>Záruka - </a:t>
            </a:r>
            <a:r>
              <a:rPr lang="cs-CZ" dirty="0" smtClean="0">
                <a:solidFill>
                  <a:srgbClr val="FFFF00"/>
                </a:solidFill>
                <a:effectLst>
                  <a:outerShdw blurRad="38100" dist="38100" dir="2700000" algn="tl">
                    <a:srgbClr val="000000">
                      <a:alpha val="43137"/>
                    </a:srgbClr>
                  </a:outerShdw>
                </a:effectLst>
              </a:rPr>
              <a:t>obecně § 147 SŘ</a:t>
            </a:r>
          </a:p>
          <a:p>
            <a:pPr lvl="1"/>
            <a:r>
              <a:rPr lang="cs-CZ" dirty="0" smtClean="0">
                <a:effectLst>
                  <a:outerShdw blurRad="38100" dist="38100" dir="2700000" algn="tl">
                    <a:srgbClr val="000000">
                      <a:alpha val="43137"/>
                    </a:srgbClr>
                  </a:outerShdw>
                </a:effectLst>
              </a:rPr>
              <a:t>Může usnadnit </a:t>
            </a:r>
            <a:r>
              <a:rPr lang="cs-CZ" dirty="0">
                <a:effectLst>
                  <a:outerShdw blurRad="38100" dist="38100" dir="2700000" algn="tl">
                    <a:srgbClr val="000000">
                      <a:alpha val="43137"/>
                    </a:srgbClr>
                  </a:outerShdw>
                </a:effectLst>
              </a:rPr>
              <a:t>vymáhání povinností uložených v rozhodnutí o přestupku </a:t>
            </a:r>
            <a:r>
              <a:rPr lang="cs-CZ" dirty="0" smtClean="0">
                <a:effectLst>
                  <a:outerShdw blurRad="38100" dist="38100" dir="2700000" algn="tl">
                    <a:srgbClr val="000000">
                      <a:alpha val="43137"/>
                    </a:srgbClr>
                  </a:outerShdw>
                </a:effectLst>
              </a:rPr>
              <a:t>(zajištění </a:t>
            </a:r>
            <a:r>
              <a:rPr lang="cs-CZ" dirty="0">
                <a:effectLst>
                  <a:outerShdw blurRad="38100" dist="38100" dir="2700000" algn="tl">
                    <a:srgbClr val="000000">
                      <a:alpha val="43137"/>
                    </a:srgbClr>
                  </a:outerShdw>
                </a:effectLst>
              </a:rPr>
              <a:t>pokuty) </a:t>
            </a:r>
            <a:endParaRPr lang="cs-CZ" dirty="0" smtClean="0">
              <a:effectLst>
                <a:outerShdw blurRad="38100" dist="38100" dir="2700000" algn="tl">
                  <a:srgbClr val="000000">
                    <a:alpha val="43137"/>
                  </a:srgbClr>
                </a:outerShdw>
              </a:effectLst>
            </a:endParaRPr>
          </a:p>
          <a:p>
            <a:pPr lvl="1"/>
            <a:r>
              <a:rPr lang="cs-CZ" dirty="0" smtClean="0">
                <a:effectLst>
                  <a:outerShdw blurRad="38100" dist="38100" dir="2700000" algn="tl">
                    <a:srgbClr val="000000">
                      <a:alpha val="43137"/>
                    </a:srgbClr>
                  </a:outerShdw>
                </a:effectLst>
              </a:rPr>
              <a:t>Může zvýšit </a:t>
            </a:r>
            <a:r>
              <a:rPr lang="cs-CZ" dirty="0">
                <a:effectLst>
                  <a:outerShdw blurRad="38100" dist="38100" dir="2700000" algn="tl">
                    <a:srgbClr val="000000">
                      <a:alpha val="43137"/>
                    </a:srgbClr>
                  </a:outerShdw>
                </a:effectLst>
              </a:rPr>
              <a:t>právní jistotu účastníků řízení (v případě záruky směřující k možné náhradě škody nebo k vydání bezdůvodného obohacení</a:t>
            </a:r>
            <a:r>
              <a:rPr lang="cs-CZ" dirty="0" smtClean="0">
                <a:effectLst>
                  <a:outerShdw blurRad="38100" dist="38100" dir="2700000" algn="tl">
                    <a:srgbClr val="000000">
                      <a:alpha val="43137"/>
                    </a:srgbClr>
                  </a:outerShdw>
                </a:effectLst>
              </a:rPr>
              <a:t>)</a:t>
            </a:r>
          </a:p>
          <a:p>
            <a:pPr lvl="1"/>
            <a:r>
              <a:rPr lang="cs-CZ" dirty="0" smtClean="0">
                <a:effectLst>
                  <a:outerShdw blurRad="38100" dist="38100" dir="2700000" algn="tl">
                    <a:srgbClr val="000000">
                      <a:alpha val="43137"/>
                    </a:srgbClr>
                  </a:outerShdw>
                </a:effectLst>
              </a:rPr>
              <a:t>záruka </a:t>
            </a:r>
            <a:r>
              <a:rPr lang="cs-CZ" dirty="0" smtClean="0">
                <a:solidFill>
                  <a:srgbClr val="FFFF00"/>
                </a:solidFill>
                <a:effectLst>
                  <a:outerShdw blurRad="38100" dist="38100" dir="2700000" algn="tl">
                    <a:srgbClr val="000000">
                      <a:alpha val="43137"/>
                    </a:srgbClr>
                  </a:outerShdw>
                </a:effectLst>
              </a:rPr>
              <a:t>zpravidla peněžitá</a:t>
            </a:r>
          </a:p>
          <a:p>
            <a:pPr lvl="1"/>
            <a:r>
              <a:rPr lang="cs-CZ" dirty="0" smtClean="0">
                <a:solidFill>
                  <a:srgbClr val="FFFF00"/>
                </a:solidFill>
                <a:effectLst>
                  <a:outerShdw blurRad="38100" dist="38100" dir="2700000" algn="tl">
                    <a:srgbClr val="000000">
                      <a:alpha val="43137"/>
                    </a:srgbClr>
                  </a:outerShdw>
                </a:effectLst>
              </a:rPr>
              <a:t>V průběhu řízení (obviněný)</a:t>
            </a:r>
          </a:p>
          <a:p>
            <a:pPr lvl="1"/>
            <a:r>
              <a:rPr lang="cs-CZ" dirty="0" smtClean="0">
                <a:solidFill>
                  <a:srgbClr val="FFFF00"/>
                </a:solidFill>
                <a:effectLst>
                  <a:outerShdw blurRad="38100" dist="38100" dir="2700000" algn="tl">
                    <a:srgbClr val="000000">
                      <a:alpha val="43137"/>
                    </a:srgbClr>
                  </a:outerShdw>
                </a:effectLst>
              </a:rPr>
              <a:t>Před zahájením řízení (podezřelý)</a:t>
            </a:r>
          </a:p>
          <a:p>
            <a:pPr lvl="1"/>
            <a:r>
              <a:rPr lang="cs-CZ" dirty="0" smtClean="0">
                <a:solidFill>
                  <a:srgbClr val="FFFF00"/>
                </a:solidFill>
                <a:effectLst>
                  <a:outerShdw blurRad="38100" dist="38100" dir="2700000" algn="tl">
                    <a:srgbClr val="000000">
                      <a:alpha val="43137"/>
                    </a:srgbClr>
                  </a:outerShdw>
                </a:effectLst>
              </a:rPr>
              <a:t>Záruku lze </a:t>
            </a:r>
            <a:r>
              <a:rPr lang="cs-CZ" dirty="0">
                <a:solidFill>
                  <a:srgbClr val="FFFF00"/>
                </a:solidFill>
                <a:effectLst>
                  <a:outerShdw blurRad="38100" dist="38100" dir="2700000" algn="tl">
                    <a:srgbClr val="000000">
                      <a:alpha val="43137"/>
                    </a:srgbClr>
                  </a:outerShdw>
                </a:effectLst>
              </a:rPr>
              <a:t>uložit též </a:t>
            </a:r>
            <a:r>
              <a:rPr lang="cs-CZ" dirty="0" smtClean="0">
                <a:solidFill>
                  <a:srgbClr val="FFFF00"/>
                </a:solidFill>
                <a:effectLst>
                  <a:outerShdw blurRad="38100" dist="38100" dir="2700000" algn="tl">
                    <a:srgbClr val="000000">
                      <a:alpha val="43137"/>
                    </a:srgbClr>
                  </a:outerShdw>
                </a:effectLst>
              </a:rPr>
              <a:t>příkazem (nepeněžitou), </a:t>
            </a:r>
            <a:r>
              <a:rPr lang="cs-CZ" dirty="0">
                <a:solidFill>
                  <a:srgbClr val="FFFF00"/>
                </a:solidFill>
                <a:effectLst>
                  <a:outerShdw blurRad="38100" dist="38100" dir="2700000" algn="tl">
                    <a:srgbClr val="000000">
                      <a:alpha val="43137"/>
                    </a:srgbClr>
                  </a:outerShdw>
                </a:effectLst>
              </a:rPr>
              <a:t>popřípadě příkazovým </a:t>
            </a:r>
            <a:r>
              <a:rPr lang="cs-CZ" dirty="0" smtClean="0">
                <a:solidFill>
                  <a:srgbClr val="FFFF00"/>
                </a:solidFill>
                <a:effectLst>
                  <a:outerShdw blurRad="38100" dist="38100" dir="2700000" algn="tl">
                    <a:srgbClr val="000000">
                      <a:alpha val="43137"/>
                    </a:srgbClr>
                  </a:outerShdw>
                </a:effectLst>
              </a:rPr>
              <a:t>blokem</a:t>
            </a:r>
            <a:r>
              <a:rPr lang="cs-CZ" dirty="0" smtClean="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rPr>
              <a:t>jde-li o peněžitou záruku </a:t>
            </a:r>
            <a:r>
              <a:rPr lang="cs-CZ" dirty="0" smtClean="0">
                <a:effectLst>
                  <a:outerShdw blurRad="38100" dist="38100" dir="2700000" algn="tl">
                    <a:srgbClr val="000000">
                      <a:alpha val="43137"/>
                    </a:srgbClr>
                  </a:outerShdw>
                </a:effectLst>
              </a:rPr>
              <a:t>(§ 83 odst. 3)</a:t>
            </a:r>
          </a:p>
          <a:p>
            <a:pPr lvl="2"/>
            <a:r>
              <a:rPr lang="cs-CZ" dirty="0" smtClean="0">
                <a:effectLst>
                  <a:outerShdw blurRad="38100" dist="38100" dir="2700000" algn="tl">
                    <a:srgbClr val="000000">
                      <a:alpha val="43137"/>
                    </a:srgbClr>
                  </a:outerShdw>
                </a:effectLst>
              </a:rPr>
              <a:t>§ 92 odst. 1 a 2 písm. g) – výše záruky za splnění povinnosti</a:t>
            </a:r>
          </a:p>
          <a:p>
            <a:pPr lvl="2"/>
            <a:r>
              <a:rPr lang="cs-CZ" dirty="0" smtClean="0">
                <a:effectLst>
                  <a:outerShdw blurRad="38100" dist="38100" dir="2700000" algn="tl">
                    <a:srgbClr val="000000">
                      <a:alpha val="43137"/>
                    </a:srgbClr>
                  </a:outerShdw>
                </a:effectLst>
              </a:rPr>
              <a:t>V případě nepeněžité záruky by šlo o příkaz na místě podle § 150 odst. 5 SŘ</a:t>
            </a:r>
          </a:p>
          <a:p>
            <a:pPr lvl="1"/>
            <a:r>
              <a:rPr lang="cs-CZ" dirty="0" smtClean="0">
                <a:solidFill>
                  <a:srgbClr val="FFFF00"/>
                </a:solidFill>
                <a:effectLst>
                  <a:outerShdw blurRad="38100" dist="38100" dir="2700000" algn="tl">
                    <a:srgbClr val="000000">
                      <a:alpha val="43137"/>
                    </a:srgbClr>
                  </a:outerShdw>
                </a:effectLst>
              </a:rPr>
              <a:t>Kdo může uložit záruku před zahájením řízení</a:t>
            </a:r>
          </a:p>
          <a:p>
            <a:pPr lvl="2"/>
            <a:r>
              <a:rPr lang="cs-CZ" dirty="0" smtClean="0">
                <a:effectLst>
                  <a:outerShdw blurRad="38100" dist="38100" dir="2700000" algn="tl">
                    <a:srgbClr val="000000">
                      <a:alpha val="43137"/>
                    </a:srgbClr>
                  </a:outerShdw>
                </a:effectLst>
              </a:rPr>
              <a:t>Jen správní orgán, který řízení povede?</a:t>
            </a:r>
          </a:p>
          <a:p>
            <a:pPr lvl="1"/>
            <a:r>
              <a:rPr lang="cs-CZ" dirty="0" smtClean="0">
                <a:effectLst>
                  <a:outerShdw blurRad="38100" dist="38100" dir="2700000" algn="tl">
                    <a:srgbClr val="000000">
                      <a:alpha val="43137"/>
                    </a:srgbClr>
                  </a:outerShdw>
                </a:effectLst>
              </a:rPr>
              <a:t>Lze uložit příkazem, resp. příkazovým blokem současně záruku i trest?</a:t>
            </a:r>
          </a:p>
          <a:p>
            <a:pPr lvl="1"/>
            <a:r>
              <a:rPr lang="cs-CZ" dirty="0">
                <a:solidFill>
                  <a:srgbClr val="FFFF00"/>
                </a:solidFill>
                <a:effectLst>
                  <a:outerShdw blurRad="38100" dist="38100" dir="2700000" algn="tl">
                    <a:srgbClr val="000000">
                      <a:alpha val="43137"/>
                    </a:srgbClr>
                  </a:outerShdw>
                </a:effectLst>
              </a:rPr>
              <a:t>Vypořádání uložené záruky za splnění povinnosti upravuje § 147 odst. 5 a 6 správního </a:t>
            </a:r>
            <a:r>
              <a:rPr lang="cs-CZ" dirty="0" smtClean="0">
                <a:solidFill>
                  <a:srgbClr val="FFFF00"/>
                </a:solidFill>
                <a:effectLst>
                  <a:outerShdw blurRad="38100" dist="38100" dir="2700000" algn="tl">
                    <a:srgbClr val="000000">
                      <a:alpha val="43137"/>
                    </a:srgbClr>
                  </a:outerShdw>
                </a:effectLst>
              </a:rPr>
              <a:t>řádu</a:t>
            </a:r>
            <a:endParaRPr lang="cs-CZ"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0416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836712"/>
          </a:xfrm>
        </p:spPr>
        <p:txBody>
          <a:bodyPr>
            <a:noAutofit/>
          </a:bodyPr>
          <a:lstStyle/>
          <a:p>
            <a:pPr algn="ctr"/>
            <a:r>
              <a:rPr lang="cs-CZ" sz="3900" dirty="0">
                <a:solidFill>
                  <a:srgbClr val="FFFF00"/>
                </a:solidFill>
                <a:effectLst>
                  <a:outerShdw blurRad="38100" dist="38100" dir="2700000" algn="tl">
                    <a:srgbClr val="000000">
                      <a:alpha val="43137"/>
                    </a:srgbClr>
                  </a:outerShdw>
                </a:effectLst>
              </a:rPr>
              <a:t>Zrušení, zánik a přeměna právnické osoby</a:t>
            </a:r>
            <a:endParaRPr lang="cs-CZ" sz="3900" dirty="0">
              <a:solidFill>
                <a:srgbClr val="FFFF00"/>
              </a:solidFill>
            </a:endParaRPr>
          </a:p>
        </p:txBody>
      </p:sp>
      <p:sp>
        <p:nvSpPr>
          <p:cNvPr id="3" name="Zástupný symbol pro obsah 2"/>
          <p:cNvSpPr>
            <a:spLocks noGrp="1"/>
          </p:cNvSpPr>
          <p:nvPr>
            <p:ph idx="1"/>
          </p:nvPr>
        </p:nvSpPr>
        <p:spPr>
          <a:xfrm>
            <a:off x="0" y="1124744"/>
            <a:ext cx="9144000" cy="5733256"/>
          </a:xfrm>
        </p:spPr>
        <p:txBody>
          <a:bodyPr>
            <a:normAutofit fontScale="92500" lnSpcReduction="20000"/>
          </a:bodyPr>
          <a:lstStyle/>
          <a:p>
            <a:r>
              <a:rPr lang="cs-CZ" dirty="0">
                <a:solidFill>
                  <a:srgbClr val="FFC000"/>
                </a:solidFill>
                <a:effectLst>
                  <a:outerShdw blurRad="38100" dist="38100" dir="2700000" algn="tl">
                    <a:srgbClr val="000000">
                      <a:alpha val="43137"/>
                    </a:srgbClr>
                  </a:outerShdw>
                </a:effectLst>
              </a:rPr>
              <a:t>Zrušení, zánik a přeměna právnické </a:t>
            </a:r>
            <a:r>
              <a:rPr lang="cs-CZ" dirty="0" smtClean="0">
                <a:solidFill>
                  <a:srgbClr val="FFC000"/>
                </a:solidFill>
                <a:effectLst>
                  <a:outerShdw blurRad="38100" dist="38100" dir="2700000" algn="tl">
                    <a:srgbClr val="000000">
                      <a:alpha val="43137"/>
                    </a:srgbClr>
                  </a:outerShdw>
                </a:effectLst>
              </a:rPr>
              <a:t>osoby (§ 84)</a:t>
            </a:r>
          </a:p>
          <a:p>
            <a:pPr lvl="1"/>
            <a:r>
              <a:rPr lang="cs-CZ" dirty="0" smtClean="0">
                <a:solidFill>
                  <a:srgbClr val="FFFF00"/>
                </a:solidFill>
                <a:effectLst>
                  <a:outerShdw blurRad="38100" dist="38100" dir="2700000" algn="tl">
                    <a:srgbClr val="000000">
                      <a:alpha val="43137"/>
                    </a:srgbClr>
                  </a:outerShdw>
                </a:effectLst>
              </a:rPr>
              <a:t>Obdoba § 32 zákona č. 418/2011 Sb. </a:t>
            </a:r>
          </a:p>
          <a:p>
            <a:pPr lvl="1"/>
            <a:r>
              <a:rPr lang="cs-CZ" dirty="0" smtClean="0">
                <a:solidFill>
                  <a:srgbClr val="FFFF00"/>
                </a:solidFill>
                <a:effectLst>
                  <a:outerShdw blurRad="38100" dist="38100" dir="2700000" algn="tl">
                    <a:srgbClr val="000000">
                      <a:alpha val="43137"/>
                    </a:srgbClr>
                  </a:outerShdw>
                </a:effectLst>
              </a:rPr>
              <a:t>Zvláštní varianta předběžného opatření</a:t>
            </a:r>
          </a:p>
          <a:p>
            <a:pPr lvl="1"/>
            <a:r>
              <a:rPr lang="cs-CZ" dirty="0" smtClean="0">
                <a:solidFill>
                  <a:srgbClr val="FFFF00"/>
                </a:solidFill>
                <a:effectLst>
                  <a:outerShdw blurRad="38100" dist="38100" dir="2700000" algn="tl">
                    <a:srgbClr val="000000">
                      <a:alpha val="43137"/>
                    </a:srgbClr>
                  </a:outerShdw>
                </a:effectLst>
              </a:rPr>
              <a:t>Pravomoc správního orgánu zakázat zrušení, zánik nebo přeměnu obviněné právnické osoby</a:t>
            </a:r>
          </a:p>
          <a:p>
            <a:pPr lvl="2"/>
            <a:r>
              <a:rPr lang="cs-CZ" dirty="0" smtClean="0">
                <a:effectLst>
                  <a:outerShdw blurRad="38100" dist="38100" dir="2700000" algn="tl">
                    <a:srgbClr val="000000">
                      <a:alpha val="43137"/>
                    </a:srgbClr>
                  </a:outerShdw>
                </a:effectLst>
              </a:rPr>
              <a:t>Důvodné podezření - zánik jako způsob vyhnutí se </a:t>
            </a:r>
            <a:r>
              <a:rPr lang="cs-CZ" dirty="0">
                <a:effectLst>
                  <a:outerShdw blurRad="38100" dist="38100" dir="2700000" algn="tl">
                    <a:srgbClr val="000000">
                      <a:alpha val="43137"/>
                    </a:srgbClr>
                  </a:outerShdw>
                </a:effectLst>
              </a:rPr>
              <a:t>potrestání za přestupek nebo výkonu správního trestu nebo </a:t>
            </a:r>
            <a:r>
              <a:rPr lang="cs-CZ" dirty="0" smtClean="0">
                <a:effectLst>
                  <a:outerShdw blurRad="38100" dist="38100" dir="2700000" algn="tl">
                    <a:srgbClr val="000000">
                      <a:alpha val="43137"/>
                    </a:srgbClr>
                  </a:outerShdw>
                </a:effectLst>
              </a:rPr>
              <a:t>zmaření </a:t>
            </a:r>
            <a:r>
              <a:rPr lang="cs-CZ" dirty="0">
                <a:effectLst>
                  <a:outerShdw blurRad="38100" dist="38100" dir="2700000" algn="tl">
                    <a:srgbClr val="000000">
                      <a:alpha val="43137"/>
                    </a:srgbClr>
                  </a:outerShdw>
                </a:effectLst>
              </a:rPr>
              <a:t>uspokojení nároku na náhradu škody nebo </a:t>
            </a:r>
            <a:r>
              <a:rPr lang="cs-CZ" dirty="0" smtClean="0">
                <a:effectLst>
                  <a:outerShdw blurRad="38100" dist="38100" dir="2700000" algn="tl">
                    <a:srgbClr val="000000">
                      <a:alpha val="43137"/>
                    </a:srgbClr>
                  </a:outerShdw>
                </a:effectLst>
              </a:rPr>
              <a:t>na </a:t>
            </a:r>
            <a:r>
              <a:rPr lang="cs-CZ" dirty="0">
                <a:effectLst>
                  <a:outerShdw blurRad="38100" dist="38100" dir="2700000" algn="tl">
                    <a:srgbClr val="000000">
                      <a:alpha val="43137"/>
                    </a:srgbClr>
                  </a:outerShdw>
                </a:effectLst>
              </a:rPr>
              <a:t>vydání bezdůvodného </a:t>
            </a:r>
            <a:r>
              <a:rPr lang="cs-CZ" dirty="0" smtClean="0">
                <a:effectLst>
                  <a:outerShdw blurRad="38100" dist="38100" dir="2700000" algn="tl">
                    <a:srgbClr val="000000">
                      <a:alpha val="43137"/>
                    </a:srgbClr>
                  </a:outerShdw>
                </a:effectLst>
              </a:rPr>
              <a:t>obohacení</a:t>
            </a:r>
          </a:p>
          <a:p>
            <a:pPr lvl="2"/>
            <a:r>
              <a:rPr lang="cs-CZ" dirty="0" smtClean="0">
                <a:effectLst>
                  <a:outerShdw blurRad="38100" dist="38100" dir="2700000" algn="tl">
                    <a:srgbClr val="000000">
                      <a:alpha val="43137"/>
                    </a:srgbClr>
                  </a:outerShdw>
                </a:effectLst>
              </a:rPr>
              <a:t>Důsledky zákazu nesmí být zjevně nepřiměřené povaze </a:t>
            </a:r>
            <a:r>
              <a:rPr lang="cs-CZ" dirty="0">
                <a:effectLst>
                  <a:outerShdw blurRad="38100" dist="38100" dir="2700000" algn="tl">
                    <a:srgbClr val="000000">
                      <a:alpha val="43137"/>
                    </a:srgbClr>
                  </a:outerShdw>
                </a:effectLst>
              </a:rPr>
              <a:t>a závažnosti přestupku, ze kterého je </a:t>
            </a:r>
            <a:r>
              <a:rPr lang="cs-CZ" dirty="0" smtClean="0">
                <a:effectLst>
                  <a:outerShdw blurRad="38100" dist="38100" dir="2700000" algn="tl">
                    <a:srgbClr val="000000">
                      <a:alpha val="43137"/>
                    </a:srgbClr>
                  </a:outerShdw>
                </a:effectLst>
              </a:rPr>
              <a:t>obviněna</a:t>
            </a:r>
          </a:p>
          <a:p>
            <a:pPr lvl="2"/>
            <a:r>
              <a:rPr lang="cs-CZ" dirty="0" smtClean="0">
                <a:effectLst>
                  <a:outerShdw blurRad="38100" dist="38100" dir="2700000" algn="tl">
                    <a:srgbClr val="000000">
                      <a:alpha val="43137"/>
                    </a:srgbClr>
                  </a:outerShdw>
                </a:effectLst>
              </a:rPr>
              <a:t>Zvláštní úprava v případě právnických osob založených nebo zřízených na dobu určitou nebo k dosažení určitého účelu</a:t>
            </a:r>
          </a:p>
          <a:p>
            <a:pPr lvl="1"/>
            <a:r>
              <a:rPr lang="cs-CZ" dirty="0" smtClean="0">
                <a:effectLst>
                  <a:outerShdw blurRad="38100" dist="38100" dir="2700000" algn="tl">
                    <a:srgbClr val="000000">
                      <a:alpha val="43137"/>
                    </a:srgbClr>
                  </a:outerShdw>
                </a:effectLst>
              </a:rPr>
              <a:t>Přechod odpovědnosti právnické osoby za přestupek na právního nástupce (§ 33)</a:t>
            </a:r>
          </a:p>
          <a:p>
            <a:pPr lvl="1"/>
            <a:r>
              <a:rPr lang="cs-CZ" dirty="0" smtClean="0">
                <a:effectLst>
                  <a:outerShdw blurRad="38100" dist="38100" dir="2700000" algn="tl">
                    <a:srgbClr val="000000">
                      <a:alpha val="43137"/>
                    </a:srgbClr>
                  </a:outerShdw>
                </a:effectLst>
              </a:rPr>
              <a:t>Přechod úhrady pokuty na právního nástupce (§ 102)</a:t>
            </a:r>
          </a:p>
          <a:p>
            <a:pPr lvl="1"/>
            <a:r>
              <a:rPr lang="cs-CZ" dirty="0" smtClean="0">
                <a:effectLst>
                  <a:outerShdw blurRad="38100" dist="38100" dir="2700000" algn="tl">
                    <a:srgbClr val="000000">
                      <a:alpha val="43137"/>
                    </a:srgbClr>
                  </a:outerShdw>
                </a:effectLst>
              </a:rPr>
              <a:t>Přechod povinnosti k náhradě škody nebo k vydání bezdůvodného obohacení – soukromé právo</a:t>
            </a:r>
          </a:p>
        </p:txBody>
      </p:sp>
    </p:spTree>
    <p:extLst>
      <p:ext uri="{BB962C8B-B14F-4D97-AF65-F5344CB8AC3E}">
        <p14:creationId xmlns:p14="http://schemas.microsoft.com/office/powerpoint/2010/main" val="3376027219"/>
      </p:ext>
    </p:extLst>
  </p:cSld>
  <p:clrMapOvr>
    <a:masterClrMapping/>
  </p:clrMapOvr>
</p:sld>
</file>

<file path=ppt/theme/theme1.xml><?xml version="1.0" encoding="utf-8"?>
<a:theme xmlns:a="http://schemas.openxmlformats.org/drawingml/2006/main" name="Motiv1">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11380</TotalTime>
  <Words>4421</Words>
  <Application>Microsoft Office PowerPoint</Application>
  <PresentationFormat>Předvádění na obrazovce (4:3)</PresentationFormat>
  <Paragraphs>354</Paragraphs>
  <Slides>36</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36</vt:i4>
      </vt:variant>
    </vt:vector>
  </HeadingPairs>
  <TitlesOfParts>
    <vt:vector size="40" baseType="lpstr">
      <vt:lpstr>Calibri</vt:lpstr>
      <vt:lpstr>Corbel</vt:lpstr>
      <vt:lpstr>Wingdings 2</vt:lpstr>
      <vt:lpstr>Motiv1</vt:lpstr>
      <vt:lpstr>Řízení o přestupcích podle zákona č. 250/2016 Sb.  – II. část</vt:lpstr>
      <vt:lpstr>Ústní jednání</vt:lpstr>
      <vt:lpstr>Ústní jednání</vt:lpstr>
      <vt:lpstr>Řízení navazující na kontrolu</vt:lpstr>
      <vt:lpstr>Řízení navazující na kontrolu</vt:lpstr>
      <vt:lpstr>Dokazování</vt:lpstr>
      <vt:lpstr>Dokazování</vt:lpstr>
      <vt:lpstr>Záruka za splnění povinnosti</vt:lpstr>
      <vt:lpstr>Zrušení, zánik a přeměna právnické osoby</vt:lpstr>
      <vt:lpstr>Zrušení, zánik a přeměna právnické osoby</vt:lpstr>
      <vt:lpstr>Přerušení řízení</vt:lpstr>
      <vt:lpstr>Přerušení řízení</vt:lpstr>
      <vt:lpstr>Zastavení řízení</vt:lpstr>
      <vt:lpstr>Narovnání</vt:lpstr>
      <vt:lpstr>Narovnání</vt:lpstr>
      <vt:lpstr>Společné řízení</vt:lpstr>
      <vt:lpstr>Společné řízení</vt:lpstr>
      <vt:lpstr>Společné řízení</vt:lpstr>
      <vt:lpstr>Řízení o náhradě škody</vt:lpstr>
      <vt:lpstr>Řízení o náhradě škody</vt:lpstr>
      <vt:lpstr>Příkaz</vt:lpstr>
      <vt:lpstr>Příkaz</vt:lpstr>
      <vt:lpstr>Příkaz na místě</vt:lpstr>
      <vt:lpstr>Příkaz na místě</vt:lpstr>
      <vt:lpstr>Příkaz na místě a příkazový blok</vt:lpstr>
      <vt:lpstr>Rozhodnutí o přestupku</vt:lpstr>
      <vt:lpstr>Rozhodnutí o přestupku</vt:lpstr>
      <vt:lpstr>Rozhodnutí o přestupku</vt:lpstr>
      <vt:lpstr>Náklady řízení</vt:lpstr>
      <vt:lpstr>Řízení o odvolání</vt:lpstr>
      <vt:lpstr>Řízení o odvolání</vt:lpstr>
      <vt:lpstr>Řízení o odvolání</vt:lpstr>
      <vt:lpstr>Zvláštní postupy po právní moci</vt:lpstr>
      <vt:lpstr>Zvláštní postupy po právní moci</vt:lpstr>
      <vt:lpstr>Zvláštní postupy po právní moci</vt:lpstr>
      <vt:lpstr>Zvláštní postupy po právní moci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O ODPOVĚDNOSTI ZA PŘESTUPKY  A ŘÍZENÍ O NICH</dc:title>
  <dc:creator>Josef Vedral</dc:creator>
  <cp:lastModifiedBy>Renata Struminská</cp:lastModifiedBy>
  <cp:revision>909</cp:revision>
  <dcterms:created xsi:type="dcterms:W3CDTF">2016-11-22T22:04:27Z</dcterms:created>
  <dcterms:modified xsi:type="dcterms:W3CDTF">2018-06-11T04:59:39Z</dcterms:modified>
</cp:coreProperties>
</file>