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6" r:id="rId2"/>
    <p:sldId id="383" r:id="rId3"/>
    <p:sldId id="385" r:id="rId4"/>
    <p:sldId id="386" r:id="rId5"/>
    <p:sldId id="390" r:id="rId6"/>
    <p:sldId id="391" r:id="rId7"/>
    <p:sldId id="392" r:id="rId8"/>
    <p:sldId id="378" r:id="rId9"/>
    <p:sldId id="379" r:id="rId10"/>
    <p:sldId id="380" r:id="rId11"/>
    <p:sldId id="393" r:id="rId12"/>
    <p:sldId id="394" r:id="rId13"/>
    <p:sldId id="395" r:id="rId14"/>
    <p:sldId id="396" r:id="rId15"/>
    <p:sldId id="374" r:id="rId16"/>
    <p:sldId id="398" r:id="rId17"/>
    <p:sldId id="399" r:id="rId18"/>
    <p:sldId id="387" r:id="rId19"/>
    <p:sldId id="384" r:id="rId20"/>
    <p:sldId id="397" r:id="rId21"/>
    <p:sldId id="371" r:id="rId22"/>
    <p:sldId id="375" r:id="rId23"/>
    <p:sldId id="376" r:id="rId24"/>
    <p:sldId id="377" r:id="rId25"/>
  </p:sldIdLst>
  <p:sldSz cx="9144000" cy="6858000" type="screen4x3"/>
  <p:notesSz cx="9866313" cy="673576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6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4275991" cy="336422"/>
          </a:xfrm>
          <a:prstGeom prst="rect">
            <a:avLst/>
          </a:prstGeom>
        </p:spPr>
        <p:txBody>
          <a:bodyPr vert="horz" lIns="87563" tIns="43781" rIns="87563" bIns="43781" rtlCol="0"/>
          <a:lstStyle>
            <a:lvl1pPr algn="l">
              <a:defRPr sz="1100"/>
            </a:lvl1pPr>
          </a:lstStyle>
          <a:p>
            <a:endParaRPr lang="cs-CZ"/>
          </a:p>
        </p:txBody>
      </p:sp>
      <p:sp>
        <p:nvSpPr>
          <p:cNvPr id="3" name="Zástupný symbol pro datum 2"/>
          <p:cNvSpPr>
            <a:spLocks noGrp="1"/>
          </p:cNvSpPr>
          <p:nvPr>
            <p:ph type="dt" sz="quarter" idx="1"/>
          </p:nvPr>
        </p:nvSpPr>
        <p:spPr>
          <a:xfrm>
            <a:off x="5588118" y="0"/>
            <a:ext cx="4275991" cy="336422"/>
          </a:xfrm>
          <a:prstGeom prst="rect">
            <a:avLst/>
          </a:prstGeom>
        </p:spPr>
        <p:txBody>
          <a:bodyPr vert="horz" lIns="87563" tIns="43781" rIns="87563" bIns="43781" rtlCol="0"/>
          <a:lstStyle>
            <a:lvl1pPr algn="r">
              <a:defRPr sz="1100"/>
            </a:lvl1pPr>
          </a:lstStyle>
          <a:p>
            <a:fld id="{62D0B205-D327-4DC4-9A39-9F683DDDA93D}" type="datetimeFigureOut">
              <a:rPr lang="cs-CZ" smtClean="0"/>
              <a:pPr/>
              <a:t>14.6.2018</a:t>
            </a:fld>
            <a:endParaRPr lang="cs-CZ"/>
          </a:p>
        </p:txBody>
      </p:sp>
      <p:sp>
        <p:nvSpPr>
          <p:cNvPr id="4" name="Zástupný symbol pro zápatí 3"/>
          <p:cNvSpPr>
            <a:spLocks noGrp="1"/>
          </p:cNvSpPr>
          <p:nvPr>
            <p:ph type="ftr" sz="quarter" idx="2"/>
          </p:nvPr>
        </p:nvSpPr>
        <p:spPr>
          <a:xfrm>
            <a:off x="1" y="6398296"/>
            <a:ext cx="4275991" cy="336422"/>
          </a:xfrm>
          <a:prstGeom prst="rect">
            <a:avLst/>
          </a:prstGeom>
        </p:spPr>
        <p:txBody>
          <a:bodyPr vert="horz" lIns="87563" tIns="43781" rIns="87563" bIns="43781" rtlCol="0" anchor="b"/>
          <a:lstStyle>
            <a:lvl1pPr algn="l">
              <a:defRPr sz="1100"/>
            </a:lvl1pPr>
          </a:lstStyle>
          <a:p>
            <a:endParaRPr lang="cs-CZ"/>
          </a:p>
        </p:txBody>
      </p:sp>
      <p:sp>
        <p:nvSpPr>
          <p:cNvPr id="5" name="Zástupný symbol pro číslo snímku 4"/>
          <p:cNvSpPr>
            <a:spLocks noGrp="1"/>
          </p:cNvSpPr>
          <p:nvPr>
            <p:ph type="sldNum" sz="quarter" idx="3"/>
          </p:nvPr>
        </p:nvSpPr>
        <p:spPr>
          <a:xfrm>
            <a:off x="5588118" y="6398296"/>
            <a:ext cx="4275991" cy="336422"/>
          </a:xfrm>
          <a:prstGeom prst="rect">
            <a:avLst/>
          </a:prstGeom>
        </p:spPr>
        <p:txBody>
          <a:bodyPr vert="horz" lIns="87563" tIns="43781" rIns="87563" bIns="43781" rtlCol="0" anchor="b"/>
          <a:lstStyle>
            <a:lvl1pPr algn="r">
              <a:defRPr sz="1100"/>
            </a:lvl1pPr>
          </a:lstStyle>
          <a:p>
            <a:fld id="{2350404D-A925-4269-A33A-C6618B179188}" type="slidenum">
              <a:rPr lang="cs-CZ" smtClean="0"/>
              <a:pPr/>
              <a:t>‹#›</a:t>
            </a:fld>
            <a:endParaRPr lang="cs-CZ"/>
          </a:p>
        </p:txBody>
      </p:sp>
    </p:spTree>
    <p:extLst>
      <p:ext uri="{BB962C8B-B14F-4D97-AF65-F5344CB8AC3E}">
        <p14:creationId xmlns:p14="http://schemas.microsoft.com/office/powerpoint/2010/main" val="26462338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2" y="0"/>
            <a:ext cx="4275402" cy="336788"/>
          </a:xfrm>
          <a:prstGeom prst="rect">
            <a:avLst/>
          </a:prstGeom>
        </p:spPr>
        <p:txBody>
          <a:bodyPr vert="horz" lIns="94866" tIns="47433" rIns="94866" bIns="47433" rtlCol="0"/>
          <a:lstStyle>
            <a:lvl1pPr algn="l">
              <a:defRPr sz="1200"/>
            </a:lvl1pPr>
          </a:lstStyle>
          <a:p>
            <a:endParaRPr lang="cs-CZ"/>
          </a:p>
        </p:txBody>
      </p:sp>
      <p:sp>
        <p:nvSpPr>
          <p:cNvPr id="3" name="Zástupný symbol pro datum 2"/>
          <p:cNvSpPr>
            <a:spLocks noGrp="1"/>
          </p:cNvSpPr>
          <p:nvPr>
            <p:ph type="dt" idx="1"/>
          </p:nvPr>
        </p:nvSpPr>
        <p:spPr>
          <a:xfrm>
            <a:off x="5588629" y="0"/>
            <a:ext cx="4275402" cy="336788"/>
          </a:xfrm>
          <a:prstGeom prst="rect">
            <a:avLst/>
          </a:prstGeom>
        </p:spPr>
        <p:txBody>
          <a:bodyPr vert="horz" lIns="94866" tIns="47433" rIns="94866" bIns="47433" rtlCol="0"/>
          <a:lstStyle>
            <a:lvl1pPr algn="r">
              <a:defRPr sz="1200"/>
            </a:lvl1pPr>
          </a:lstStyle>
          <a:p>
            <a:fld id="{BFB80A8C-EB9B-462B-8B45-0E876CEA3D98}" type="datetimeFigureOut">
              <a:rPr lang="cs-CZ" smtClean="0"/>
              <a:pPr/>
              <a:t>14.6.2018</a:t>
            </a:fld>
            <a:endParaRPr lang="cs-CZ"/>
          </a:p>
        </p:txBody>
      </p:sp>
      <p:sp>
        <p:nvSpPr>
          <p:cNvPr id="4" name="Zástupný symbol pro obrázek snímku 3"/>
          <p:cNvSpPr>
            <a:spLocks noGrp="1" noRot="1" noChangeAspect="1"/>
          </p:cNvSpPr>
          <p:nvPr>
            <p:ph type="sldImg" idx="2"/>
          </p:nvPr>
        </p:nvSpPr>
        <p:spPr>
          <a:xfrm>
            <a:off x="3249613" y="506413"/>
            <a:ext cx="3367087" cy="2524125"/>
          </a:xfrm>
          <a:prstGeom prst="rect">
            <a:avLst/>
          </a:prstGeom>
          <a:noFill/>
          <a:ln w="12700">
            <a:solidFill>
              <a:prstClr val="black"/>
            </a:solidFill>
          </a:ln>
        </p:spPr>
        <p:txBody>
          <a:bodyPr vert="horz" lIns="94866" tIns="47433" rIns="94866" bIns="47433" rtlCol="0" anchor="ctr"/>
          <a:lstStyle/>
          <a:p>
            <a:endParaRPr lang="cs-CZ"/>
          </a:p>
        </p:txBody>
      </p:sp>
      <p:sp>
        <p:nvSpPr>
          <p:cNvPr id="5" name="Zástupný symbol pro poznámky 4"/>
          <p:cNvSpPr>
            <a:spLocks noGrp="1"/>
          </p:cNvSpPr>
          <p:nvPr>
            <p:ph type="body" sz="quarter" idx="3"/>
          </p:nvPr>
        </p:nvSpPr>
        <p:spPr>
          <a:xfrm>
            <a:off x="986632" y="3199487"/>
            <a:ext cx="7893050" cy="3031094"/>
          </a:xfrm>
          <a:prstGeom prst="rect">
            <a:avLst/>
          </a:prstGeom>
        </p:spPr>
        <p:txBody>
          <a:bodyPr vert="horz" lIns="94866" tIns="47433" rIns="94866" bIns="47433"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2" y="6397806"/>
            <a:ext cx="4275402" cy="336788"/>
          </a:xfrm>
          <a:prstGeom prst="rect">
            <a:avLst/>
          </a:prstGeom>
        </p:spPr>
        <p:txBody>
          <a:bodyPr vert="horz" lIns="94866" tIns="47433" rIns="94866" bIns="47433"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5588629" y="6397806"/>
            <a:ext cx="4275402" cy="336788"/>
          </a:xfrm>
          <a:prstGeom prst="rect">
            <a:avLst/>
          </a:prstGeom>
        </p:spPr>
        <p:txBody>
          <a:bodyPr vert="horz" lIns="94866" tIns="47433" rIns="94866" bIns="47433" rtlCol="0" anchor="b"/>
          <a:lstStyle>
            <a:lvl1pPr algn="r">
              <a:defRPr sz="1200"/>
            </a:lvl1pPr>
          </a:lstStyle>
          <a:p>
            <a:fld id="{D63159AC-AA83-4A1D-8A24-4895A6D43CB5}" type="slidenum">
              <a:rPr lang="cs-CZ" smtClean="0"/>
              <a:pPr/>
              <a:t>‹#›</a:t>
            </a:fld>
            <a:endParaRPr lang="cs-CZ"/>
          </a:p>
        </p:txBody>
      </p:sp>
    </p:spTree>
    <p:extLst>
      <p:ext uri="{BB962C8B-B14F-4D97-AF65-F5344CB8AC3E}">
        <p14:creationId xmlns:p14="http://schemas.microsoft.com/office/powerpoint/2010/main" val="13799010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5F7B860F-2CB8-4822-9921-60FC9222F600}" type="datetimeFigureOut">
              <a:rPr lang="cs-CZ" smtClean="0"/>
              <a:pPr/>
              <a:t>14.6.2018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8F41941-71C8-440B-B85E-D48000C5C4B4}" type="slidenum">
              <a:rPr lang="cs-CZ" smtClean="0"/>
              <a:pPr/>
              <a:t>‹#›</a:t>
            </a:fld>
            <a:endParaRPr lang="cs-CZ"/>
          </a:p>
        </p:txBody>
      </p:sp>
    </p:spTree>
    <p:extLst>
      <p:ext uri="{BB962C8B-B14F-4D97-AF65-F5344CB8AC3E}">
        <p14:creationId xmlns:p14="http://schemas.microsoft.com/office/powerpoint/2010/main" val="93327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F7B860F-2CB8-4822-9921-60FC9222F600}" type="datetimeFigureOut">
              <a:rPr lang="cs-CZ" smtClean="0"/>
              <a:pPr/>
              <a:t>14.6.2018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8F41941-71C8-440B-B85E-D48000C5C4B4}" type="slidenum">
              <a:rPr lang="cs-CZ" smtClean="0"/>
              <a:pPr/>
              <a:t>‹#›</a:t>
            </a:fld>
            <a:endParaRPr lang="cs-CZ"/>
          </a:p>
        </p:txBody>
      </p:sp>
    </p:spTree>
    <p:extLst>
      <p:ext uri="{BB962C8B-B14F-4D97-AF65-F5344CB8AC3E}">
        <p14:creationId xmlns:p14="http://schemas.microsoft.com/office/powerpoint/2010/main" val="3493697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F7B860F-2CB8-4822-9921-60FC9222F600}" type="datetimeFigureOut">
              <a:rPr lang="cs-CZ" smtClean="0"/>
              <a:pPr/>
              <a:t>14.6.2018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8F41941-71C8-440B-B85E-D48000C5C4B4}" type="slidenum">
              <a:rPr lang="cs-CZ" smtClean="0"/>
              <a:pPr/>
              <a:t>‹#›</a:t>
            </a:fld>
            <a:endParaRPr lang="cs-CZ"/>
          </a:p>
        </p:txBody>
      </p:sp>
    </p:spTree>
    <p:extLst>
      <p:ext uri="{BB962C8B-B14F-4D97-AF65-F5344CB8AC3E}">
        <p14:creationId xmlns:p14="http://schemas.microsoft.com/office/powerpoint/2010/main" val="3810720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F7B860F-2CB8-4822-9921-60FC9222F600}" type="datetimeFigureOut">
              <a:rPr lang="cs-CZ" smtClean="0"/>
              <a:pPr/>
              <a:t>14.6.2018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8F41941-71C8-440B-B85E-D48000C5C4B4}" type="slidenum">
              <a:rPr lang="cs-CZ" smtClean="0"/>
              <a:pPr/>
              <a:t>‹#›</a:t>
            </a:fld>
            <a:endParaRPr lang="cs-CZ"/>
          </a:p>
        </p:txBody>
      </p:sp>
    </p:spTree>
    <p:extLst>
      <p:ext uri="{BB962C8B-B14F-4D97-AF65-F5344CB8AC3E}">
        <p14:creationId xmlns:p14="http://schemas.microsoft.com/office/powerpoint/2010/main" val="1976708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5F7B860F-2CB8-4822-9921-60FC9222F600}" type="datetimeFigureOut">
              <a:rPr lang="cs-CZ" smtClean="0"/>
              <a:pPr/>
              <a:t>14.6.2018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8F41941-71C8-440B-B85E-D48000C5C4B4}" type="slidenum">
              <a:rPr lang="cs-CZ" smtClean="0"/>
              <a:pPr/>
              <a:t>‹#›</a:t>
            </a:fld>
            <a:endParaRPr lang="cs-CZ"/>
          </a:p>
        </p:txBody>
      </p:sp>
    </p:spTree>
    <p:extLst>
      <p:ext uri="{BB962C8B-B14F-4D97-AF65-F5344CB8AC3E}">
        <p14:creationId xmlns:p14="http://schemas.microsoft.com/office/powerpoint/2010/main" val="3730657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5F7B860F-2CB8-4822-9921-60FC9222F600}" type="datetimeFigureOut">
              <a:rPr lang="cs-CZ" smtClean="0"/>
              <a:pPr/>
              <a:t>14.6.2018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8F41941-71C8-440B-B85E-D48000C5C4B4}" type="slidenum">
              <a:rPr lang="cs-CZ" smtClean="0"/>
              <a:pPr/>
              <a:t>‹#›</a:t>
            </a:fld>
            <a:endParaRPr lang="cs-CZ"/>
          </a:p>
        </p:txBody>
      </p:sp>
    </p:spTree>
    <p:extLst>
      <p:ext uri="{BB962C8B-B14F-4D97-AF65-F5344CB8AC3E}">
        <p14:creationId xmlns:p14="http://schemas.microsoft.com/office/powerpoint/2010/main" val="1194279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5F7B860F-2CB8-4822-9921-60FC9222F600}" type="datetimeFigureOut">
              <a:rPr lang="cs-CZ" smtClean="0"/>
              <a:pPr/>
              <a:t>14.6.2018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8F41941-71C8-440B-B85E-D48000C5C4B4}" type="slidenum">
              <a:rPr lang="cs-CZ" smtClean="0"/>
              <a:pPr/>
              <a:t>‹#›</a:t>
            </a:fld>
            <a:endParaRPr lang="cs-CZ"/>
          </a:p>
        </p:txBody>
      </p:sp>
    </p:spTree>
    <p:extLst>
      <p:ext uri="{BB962C8B-B14F-4D97-AF65-F5344CB8AC3E}">
        <p14:creationId xmlns:p14="http://schemas.microsoft.com/office/powerpoint/2010/main" val="1793572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5F7B860F-2CB8-4822-9921-60FC9222F600}" type="datetimeFigureOut">
              <a:rPr lang="cs-CZ" smtClean="0"/>
              <a:pPr/>
              <a:t>14.6.2018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8F41941-71C8-440B-B85E-D48000C5C4B4}" type="slidenum">
              <a:rPr lang="cs-CZ" smtClean="0"/>
              <a:pPr/>
              <a:t>‹#›</a:t>
            </a:fld>
            <a:endParaRPr lang="cs-CZ"/>
          </a:p>
        </p:txBody>
      </p:sp>
    </p:spTree>
    <p:extLst>
      <p:ext uri="{BB962C8B-B14F-4D97-AF65-F5344CB8AC3E}">
        <p14:creationId xmlns:p14="http://schemas.microsoft.com/office/powerpoint/2010/main" val="2219513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F7B860F-2CB8-4822-9921-60FC9222F600}" type="datetimeFigureOut">
              <a:rPr lang="cs-CZ" smtClean="0"/>
              <a:pPr/>
              <a:t>14.6.2018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8F41941-71C8-440B-B85E-D48000C5C4B4}" type="slidenum">
              <a:rPr lang="cs-CZ" smtClean="0"/>
              <a:pPr/>
              <a:t>‹#›</a:t>
            </a:fld>
            <a:endParaRPr lang="cs-CZ"/>
          </a:p>
        </p:txBody>
      </p:sp>
    </p:spTree>
    <p:extLst>
      <p:ext uri="{BB962C8B-B14F-4D97-AF65-F5344CB8AC3E}">
        <p14:creationId xmlns:p14="http://schemas.microsoft.com/office/powerpoint/2010/main" val="401644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5F7B860F-2CB8-4822-9921-60FC9222F600}" type="datetimeFigureOut">
              <a:rPr lang="cs-CZ" smtClean="0"/>
              <a:pPr/>
              <a:t>14.6.2018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8F41941-71C8-440B-B85E-D48000C5C4B4}" type="slidenum">
              <a:rPr lang="cs-CZ" smtClean="0"/>
              <a:pPr/>
              <a:t>‹#›</a:t>
            </a:fld>
            <a:endParaRPr lang="cs-CZ"/>
          </a:p>
        </p:txBody>
      </p:sp>
    </p:spTree>
    <p:extLst>
      <p:ext uri="{BB962C8B-B14F-4D97-AF65-F5344CB8AC3E}">
        <p14:creationId xmlns:p14="http://schemas.microsoft.com/office/powerpoint/2010/main" val="1948536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5F7B860F-2CB8-4822-9921-60FC9222F600}" type="datetimeFigureOut">
              <a:rPr lang="cs-CZ" smtClean="0"/>
              <a:pPr/>
              <a:t>14.6.2018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8F41941-71C8-440B-B85E-D48000C5C4B4}" type="slidenum">
              <a:rPr lang="cs-CZ" smtClean="0"/>
              <a:pPr/>
              <a:t>‹#›</a:t>
            </a:fld>
            <a:endParaRPr lang="cs-CZ"/>
          </a:p>
        </p:txBody>
      </p:sp>
    </p:spTree>
    <p:extLst>
      <p:ext uri="{BB962C8B-B14F-4D97-AF65-F5344CB8AC3E}">
        <p14:creationId xmlns:p14="http://schemas.microsoft.com/office/powerpoint/2010/main" val="578625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7B860F-2CB8-4822-9921-60FC9222F600}" type="datetimeFigureOut">
              <a:rPr lang="cs-CZ" smtClean="0"/>
              <a:pPr/>
              <a:t>14.6.2018</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F41941-71C8-440B-B85E-D48000C5C4B4}" type="slidenum">
              <a:rPr lang="cs-CZ" smtClean="0"/>
              <a:pPr/>
              <a:t>‹#›</a:t>
            </a:fld>
            <a:endParaRPr lang="cs-CZ"/>
          </a:p>
        </p:txBody>
      </p:sp>
    </p:spTree>
    <p:extLst>
      <p:ext uri="{BB962C8B-B14F-4D97-AF65-F5344CB8AC3E}">
        <p14:creationId xmlns:p14="http://schemas.microsoft.com/office/powerpoint/2010/main" val="36687741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772815"/>
            <a:ext cx="7772400" cy="3744417"/>
          </a:xfrm>
        </p:spPr>
        <p:txBody>
          <a:bodyPr>
            <a:normAutofit fontScale="90000"/>
          </a:bodyPr>
          <a:lstStyle/>
          <a:p>
            <a:r>
              <a:rPr lang="cs-CZ" dirty="0" smtClean="0"/>
              <a:t>Soudní přezkum </a:t>
            </a:r>
            <a:br>
              <a:rPr lang="cs-CZ" dirty="0" smtClean="0"/>
            </a:br>
            <a:r>
              <a:rPr lang="cs-CZ" dirty="0" smtClean="0"/>
              <a:t>v oblasti správního trestání</a:t>
            </a:r>
            <a:br>
              <a:rPr lang="cs-CZ" dirty="0" smtClean="0"/>
            </a:br>
            <a:r>
              <a:rPr lang="cs-CZ" dirty="0"/>
              <a:t/>
            </a:r>
            <a:br>
              <a:rPr lang="cs-CZ" dirty="0"/>
            </a:br>
            <a:r>
              <a:rPr lang="cs-CZ" dirty="0" smtClean="0"/>
              <a:t/>
            </a:r>
            <a:br>
              <a:rPr lang="cs-CZ" dirty="0" smtClean="0"/>
            </a:br>
            <a:r>
              <a:rPr lang="cs-CZ" dirty="0" smtClean="0"/>
              <a:t/>
            </a:r>
            <a:br>
              <a:rPr lang="cs-CZ" dirty="0" smtClean="0"/>
            </a:br>
            <a:endParaRPr lang="cs-CZ" dirty="0"/>
          </a:p>
        </p:txBody>
      </p:sp>
      <p:sp>
        <p:nvSpPr>
          <p:cNvPr id="3" name="Podnadpis 2"/>
          <p:cNvSpPr>
            <a:spLocks noGrp="1"/>
          </p:cNvSpPr>
          <p:nvPr>
            <p:ph type="subTitle" idx="1"/>
          </p:nvPr>
        </p:nvSpPr>
        <p:spPr>
          <a:xfrm>
            <a:off x="899592" y="5949280"/>
            <a:ext cx="7560840" cy="409600"/>
          </a:xfrm>
        </p:spPr>
        <p:txBody>
          <a:bodyPr>
            <a:normAutofit fontScale="92500" lnSpcReduction="10000"/>
          </a:bodyPr>
          <a:lstStyle/>
          <a:p>
            <a:r>
              <a:rPr lang="cs-CZ" sz="2400" dirty="0" smtClean="0"/>
              <a:t>červen 2018		                                          Filip Dienstbier</a:t>
            </a:r>
            <a:endParaRPr lang="cs-CZ" sz="2400" dirty="0"/>
          </a:p>
        </p:txBody>
      </p:sp>
      <p:sp>
        <p:nvSpPr>
          <p:cNvPr id="4" name="Ovál 3"/>
          <p:cNvSpPr/>
          <p:nvPr/>
        </p:nvSpPr>
        <p:spPr>
          <a:xfrm>
            <a:off x="1259632" y="4221088"/>
            <a:ext cx="864096"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3200" dirty="0"/>
              <a:t>PP</a:t>
            </a:r>
            <a:endParaRPr lang="cs-CZ" dirty="0"/>
          </a:p>
        </p:txBody>
      </p:sp>
    </p:spTree>
    <p:extLst>
      <p:ext uri="{BB962C8B-B14F-4D97-AF65-F5344CB8AC3E}">
        <p14:creationId xmlns:p14="http://schemas.microsoft.com/office/powerpoint/2010/main" val="33678716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2"/>
          <p:cNvSpPr txBox="1">
            <a:spLocks/>
          </p:cNvSpPr>
          <p:nvPr/>
        </p:nvSpPr>
        <p:spPr>
          <a:xfrm>
            <a:off x="323528" y="764704"/>
            <a:ext cx="8640960" cy="5904656"/>
          </a:xfrm>
          <a:prstGeom prst="rect">
            <a:avLst/>
          </a:prstGeom>
        </p:spPr>
        <p:txBody>
          <a:bodyPr vert="horz" lIns="91440" tIns="45720" rIns="91440" bIns="45720" rtlCol="0">
            <a:noAutofit/>
          </a:bodyPr>
          <a:lstStyle/>
          <a:p>
            <a:pPr marL="514350" lvl="0" indent="-514350">
              <a:spcBef>
                <a:spcPts val="1200"/>
              </a:spcBef>
              <a:tabLst>
                <a:tab pos="8426450" algn="r"/>
              </a:tabLst>
            </a:pPr>
            <a:r>
              <a:rPr lang="cs-CZ" sz="2400" dirty="0" smtClean="0"/>
              <a:t>	Při soudním přezkumu rozhodnutí správních orgánů soud v rozsahu žalobních námitek zkoumá správnost a úplnost skutkových zjištění a v tomto rozsahu je může ověřit i zopakováním některých provedených důkazů, případě provedením důkazů nových. Stěžovateli tedy nemůže být v obecné rovině přičítáno k tíži, že důkaz ohledáním vozidla navrhl až v řízení před soudem. </a:t>
            </a:r>
            <a:r>
              <a:rPr lang="cs-CZ" sz="2400" dirty="0"/>
              <a:t/>
            </a:r>
            <a:br>
              <a:rPr lang="cs-CZ" sz="2400" dirty="0"/>
            </a:br>
            <a:r>
              <a:rPr lang="cs-CZ" sz="2400" dirty="0" smtClean="0"/>
              <a:t>Na druhou stranu, jestliže se v důsledku plynutí času snížila či zcela vymizela důkazní hodnota jím navrhovaného důkazu, je pouze důsledkem jeho procesní taktiky, pokud k takovému důkazu nebude přihlíženo, nebo dokonce nebude ani proveden.</a:t>
            </a:r>
          </a:p>
          <a:p>
            <a:pPr marL="514350" indent="-514350">
              <a:spcBef>
                <a:spcPts val="1200"/>
              </a:spcBef>
              <a:tabLst>
                <a:tab pos="8426450" algn="r"/>
              </a:tabLst>
            </a:pPr>
            <a:r>
              <a:rPr lang="cs-CZ" sz="2400" dirty="0" smtClean="0"/>
              <a:t>		</a:t>
            </a:r>
            <a:r>
              <a:rPr lang="en-US" sz="2200" dirty="0" smtClean="0"/>
              <a:t>[</a:t>
            </a:r>
            <a:r>
              <a:rPr lang="cs-CZ" sz="2200" dirty="0" smtClean="0"/>
              <a:t>z rozsudku NSS ze dne 9. 11. 2016, </a:t>
            </a:r>
            <a:r>
              <a:rPr lang="cs-CZ" sz="2200" dirty="0" err="1" smtClean="0"/>
              <a:t>čj</a:t>
            </a:r>
            <a:r>
              <a:rPr lang="cs-CZ" sz="2200" dirty="0" smtClean="0"/>
              <a:t>. 1 As 300/2015 - 35</a:t>
            </a:r>
            <a:r>
              <a:rPr lang="en-US" sz="2200" dirty="0" smtClean="0"/>
              <a:t>]</a:t>
            </a:r>
            <a:endParaRPr lang="cs-CZ" sz="2200" dirty="0"/>
          </a:p>
        </p:txBody>
      </p:sp>
    </p:spTree>
    <p:extLst>
      <p:ext uri="{BB962C8B-B14F-4D97-AF65-F5344CB8AC3E}">
        <p14:creationId xmlns:p14="http://schemas.microsoft.com/office/powerpoint/2010/main" val="1425183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467544" y="-27384"/>
            <a:ext cx="8229600" cy="778098"/>
          </a:xfrm>
        </p:spPr>
        <p:txBody>
          <a:bodyPr>
            <a:normAutofit/>
          </a:bodyPr>
          <a:lstStyle/>
          <a:p>
            <a:r>
              <a:rPr lang="cs-CZ" dirty="0" smtClean="0"/>
              <a:t>C. moderační právo soudu</a:t>
            </a:r>
            <a:endParaRPr lang="cs-CZ" dirty="0"/>
          </a:p>
        </p:txBody>
      </p:sp>
      <p:sp>
        <p:nvSpPr>
          <p:cNvPr id="5" name="Zástupný symbol pro obsah 2"/>
          <p:cNvSpPr txBox="1">
            <a:spLocks/>
          </p:cNvSpPr>
          <p:nvPr/>
        </p:nvSpPr>
        <p:spPr>
          <a:xfrm>
            <a:off x="323528" y="1196752"/>
            <a:ext cx="8640960" cy="5616624"/>
          </a:xfrm>
          <a:prstGeom prst="rect">
            <a:avLst/>
          </a:prstGeom>
        </p:spPr>
        <p:txBody>
          <a:bodyPr vert="horz" lIns="91440" tIns="45720" rIns="91440" bIns="45720" rtlCol="0" anchor="ctr">
            <a:noAutofit/>
          </a:bodyPr>
          <a:lstStyle/>
          <a:p>
            <a:pPr marL="285750" indent="-285750" algn="just">
              <a:spcAft>
                <a:spcPts val="800"/>
              </a:spcAft>
              <a:buFont typeface="Arial" panose="020B0604020202020204" pitchFamily="34" charset="0"/>
              <a:buChar char="•"/>
            </a:pPr>
            <a:r>
              <a:rPr lang="cs-CZ" sz="2600" dirty="0" smtClean="0">
                <a:ea typeface="Calibri" panose="020F0502020204030204" pitchFamily="34" charset="0"/>
                <a:cs typeface="Times New Roman" panose="02020603050405020304" pitchFamily="18" charset="0"/>
              </a:rPr>
              <a:t>možnost soudu;</a:t>
            </a:r>
            <a:r>
              <a:rPr lang="cs-CZ" sz="2600" dirty="0">
                <a:ea typeface="Calibri" panose="020F0502020204030204" pitchFamily="34" charset="0"/>
                <a:cs typeface="Times New Roman" panose="02020603050405020304" pitchFamily="18" charset="0"/>
              </a:rPr>
              <a:t> podmínky</a:t>
            </a:r>
            <a:r>
              <a:rPr lang="cs-CZ" sz="2600" dirty="0" smtClean="0">
                <a:ea typeface="Calibri" panose="020F0502020204030204" pitchFamily="34" charset="0"/>
                <a:cs typeface="Times New Roman" panose="02020603050405020304" pitchFamily="18" charset="0"/>
              </a:rPr>
              <a:t> (§ 78 odst. 2 </a:t>
            </a:r>
            <a:r>
              <a:rPr lang="cs-CZ" sz="2600" dirty="0" err="1" smtClean="0">
                <a:ea typeface="Calibri" panose="020F0502020204030204" pitchFamily="34" charset="0"/>
                <a:cs typeface="Times New Roman" panose="02020603050405020304" pitchFamily="18" charset="0"/>
              </a:rPr>
              <a:t>s.ř.s</a:t>
            </a:r>
            <a:r>
              <a:rPr lang="cs-CZ" sz="2600" dirty="0" smtClean="0">
                <a:ea typeface="Calibri" panose="020F0502020204030204" pitchFamily="34" charset="0"/>
                <a:cs typeface="Times New Roman" panose="02020603050405020304" pitchFamily="18" charset="0"/>
              </a:rPr>
              <a:t>.):</a:t>
            </a:r>
          </a:p>
          <a:p>
            <a:pPr marL="742950" lvl="1" indent="-285750" algn="just">
              <a:spcAft>
                <a:spcPts val="800"/>
              </a:spcAft>
              <a:buFont typeface="Arial" panose="020B0604020202020204" pitchFamily="34" charset="0"/>
              <a:buChar char="•"/>
              <a:tabLst>
                <a:tab pos="8434388" algn="r"/>
              </a:tabLst>
            </a:pPr>
            <a:r>
              <a:rPr lang="cs-CZ" sz="2400" dirty="0" smtClean="0">
                <a:ea typeface="Calibri" panose="020F0502020204030204" pitchFamily="34" charset="0"/>
                <a:cs typeface="Times New Roman" panose="02020603050405020304" pitchFamily="18" charset="0"/>
              </a:rPr>
              <a:t>petit (alespoň eventuální)</a:t>
            </a:r>
          </a:p>
          <a:p>
            <a:pPr marL="742950" lvl="1" indent="-285750" algn="just">
              <a:spcAft>
                <a:spcPts val="800"/>
              </a:spcAft>
              <a:buFont typeface="Arial" panose="020B0604020202020204" pitchFamily="34" charset="0"/>
              <a:buChar char="•"/>
              <a:tabLst>
                <a:tab pos="8434388" algn="r"/>
              </a:tabLst>
            </a:pPr>
            <a:r>
              <a:rPr lang="cs-CZ" sz="2400" dirty="0" smtClean="0">
                <a:ea typeface="Calibri" panose="020F0502020204030204" pitchFamily="34" charset="0"/>
                <a:cs typeface="Times New Roman" panose="02020603050405020304" pitchFamily="18" charset="0"/>
              </a:rPr>
              <a:t>rozhodnutí není nezákonné (není důvod pro zrušení)</a:t>
            </a:r>
          </a:p>
          <a:p>
            <a:pPr marL="742950" lvl="1" indent="-285750" algn="just">
              <a:spcAft>
                <a:spcPts val="800"/>
              </a:spcAft>
              <a:buFont typeface="Arial" panose="020B0604020202020204" pitchFamily="34" charset="0"/>
              <a:buChar char="•"/>
              <a:tabLst>
                <a:tab pos="8434388" algn="r"/>
              </a:tabLst>
            </a:pPr>
            <a:r>
              <a:rPr lang="cs-CZ" sz="2400" dirty="0">
                <a:cs typeface="Times New Roman" panose="02020603050405020304" pitchFamily="18" charset="0"/>
              </a:rPr>
              <a:t>t</a:t>
            </a:r>
            <a:r>
              <a:rPr lang="cs-CZ" sz="2400" dirty="0" smtClean="0"/>
              <a:t>rest </a:t>
            </a:r>
            <a:r>
              <a:rPr lang="cs-CZ" sz="2400" dirty="0"/>
              <a:t>byl uložen ve zjevně nepřiměřené výši </a:t>
            </a:r>
            <a:r>
              <a:rPr lang="cs-CZ" sz="2400" dirty="0" smtClean="0"/>
              <a:t>a</a:t>
            </a:r>
          </a:p>
          <a:p>
            <a:pPr marL="742950" lvl="1" indent="-285750" algn="just">
              <a:spcAft>
                <a:spcPts val="800"/>
              </a:spcAft>
              <a:buFont typeface="Arial" panose="020B0604020202020204" pitchFamily="34" charset="0"/>
              <a:buChar char="•"/>
              <a:tabLst>
                <a:tab pos="8434388" algn="r"/>
              </a:tabLst>
            </a:pPr>
            <a:r>
              <a:rPr lang="cs-CZ" sz="2400" dirty="0" smtClean="0"/>
              <a:t>lze-li na </a:t>
            </a:r>
            <a:r>
              <a:rPr lang="cs-CZ" sz="2400" dirty="0"/>
              <a:t>základě skutkového stavu zjištěného správním orgánem, případně </a:t>
            </a:r>
            <a:r>
              <a:rPr lang="cs-CZ" sz="2400" dirty="0" smtClean="0"/>
              <a:t>(ne zásadně) doplněného soudem</a:t>
            </a:r>
          </a:p>
          <a:p>
            <a:pPr lvl="1" algn="just">
              <a:spcAft>
                <a:spcPts val="800"/>
              </a:spcAft>
              <a:tabLst>
                <a:tab pos="8434388" algn="r"/>
              </a:tabLst>
            </a:pPr>
            <a:endParaRPr lang="cs-CZ" sz="1200" dirty="0"/>
          </a:p>
          <a:p>
            <a:pPr marL="285750" indent="-285750" algn="just">
              <a:spcAft>
                <a:spcPts val="800"/>
              </a:spcAft>
              <a:buFont typeface="Arial" panose="020B0604020202020204" pitchFamily="34" charset="0"/>
              <a:buChar char="•"/>
              <a:tabLst>
                <a:tab pos="8434388" algn="r"/>
              </a:tabLst>
            </a:pPr>
            <a:r>
              <a:rPr lang="cs-CZ" sz="2600" dirty="0" smtClean="0"/>
              <a:t>proces: </a:t>
            </a:r>
          </a:p>
          <a:p>
            <a:pPr marL="742950" lvl="1" indent="-285750" algn="just">
              <a:spcAft>
                <a:spcPts val="800"/>
              </a:spcAft>
              <a:buFont typeface="Arial" panose="020B0604020202020204" pitchFamily="34" charset="0"/>
              <a:buChar char="•"/>
              <a:tabLst>
                <a:tab pos="8434388" algn="r"/>
              </a:tabLst>
            </a:pPr>
            <a:r>
              <a:rPr lang="cs-CZ" sz="2400" dirty="0" smtClean="0"/>
              <a:t>kdy samostatný výrok? ANO při moderaci, NE při zamítnutí či zrušení (vždy v odůvodnění -  8 </a:t>
            </a:r>
            <a:r>
              <a:rPr lang="cs-CZ" sz="2400" dirty="0"/>
              <a:t>As 34/2013 – </a:t>
            </a:r>
            <a:r>
              <a:rPr lang="cs-CZ" sz="2400" dirty="0" smtClean="0"/>
              <a:t>38)</a:t>
            </a:r>
          </a:p>
          <a:p>
            <a:pPr marL="742950" lvl="1" indent="-285750" algn="just">
              <a:spcAft>
                <a:spcPts val="800"/>
              </a:spcAft>
              <a:buFont typeface="Arial" panose="020B0604020202020204" pitchFamily="34" charset="0"/>
              <a:buChar char="•"/>
              <a:tabLst>
                <a:tab pos="8434388" algn="r"/>
              </a:tabLst>
            </a:pPr>
            <a:r>
              <a:rPr lang="cs-CZ" sz="2400" dirty="0" smtClean="0"/>
              <a:t>NSS: bez moderačního oprávnění, omezený přezkum moderace provedené krajským soudem (</a:t>
            </a:r>
            <a:r>
              <a:rPr lang="cs-CZ" sz="2400" dirty="0"/>
              <a:t>čj. 2 As </a:t>
            </a:r>
            <a:r>
              <a:rPr lang="cs-CZ" sz="2400" dirty="0" smtClean="0"/>
              <a:t>130/2012-20, 2992/2014 </a:t>
            </a:r>
            <a:r>
              <a:rPr lang="cs-CZ" sz="2400" dirty="0"/>
              <a:t>Sb. </a:t>
            </a:r>
            <a:r>
              <a:rPr lang="cs-CZ" sz="2400" dirty="0" smtClean="0"/>
              <a:t>NSS, č.j. </a:t>
            </a:r>
            <a:r>
              <a:rPr lang="cs-CZ" sz="2400" dirty="0"/>
              <a:t>3 As 258/2016 – 53</a:t>
            </a:r>
            <a:r>
              <a:rPr lang="cs-CZ" sz="2400" dirty="0" smtClean="0"/>
              <a:t>)</a:t>
            </a:r>
          </a:p>
          <a:p>
            <a:pPr algn="just">
              <a:spcAft>
                <a:spcPts val="800"/>
              </a:spcAft>
              <a:tabLst>
                <a:tab pos="8518525" algn="r"/>
              </a:tabLst>
            </a:pPr>
            <a:endParaRPr lang="cs-CZ" sz="2400" dirty="0" smtClean="0"/>
          </a:p>
        </p:txBody>
      </p:sp>
    </p:spTree>
    <p:extLst>
      <p:ext uri="{BB962C8B-B14F-4D97-AF65-F5344CB8AC3E}">
        <p14:creationId xmlns:p14="http://schemas.microsoft.com/office/powerpoint/2010/main" val="24419262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2"/>
          <p:cNvSpPr txBox="1">
            <a:spLocks/>
          </p:cNvSpPr>
          <p:nvPr/>
        </p:nvSpPr>
        <p:spPr>
          <a:xfrm>
            <a:off x="323528" y="260648"/>
            <a:ext cx="8640960" cy="6480720"/>
          </a:xfrm>
          <a:prstGeom prst="rect">
            <a:avLst/>
          </a:prstGeom>
        </p:spPr>
        <p:txBody>
          <a:bodyPr vert="horz" lIns="91440" tIns="45720" rIns="91440" bIns="45720" rtlCol="0" anchor="ctr">
            <a:noAutofit/>
          </a:bodyPr>
          <a:lstStyle/>
          <a:p>
            <a:pPr marL="457200" indent="-457200">
              <a:buFont typeface="Arial" panose="020B0604020202020204" pitchFamily="34" charset="0"/>
              <a:buChar char="•"/>
            </a:pPr>
            <a:r>
              <a:rPr lang="cs-CZ" sz="2600" b="1" dirty="0" smtClean="0"/>
              <a:t>důvody </a:t>
            </a:r>
            <a:r>
              <a:rPr lang="cs-CZ" sz="2600" b="1" dirty="0"/>
              <a:t>a </a:t>
            </a:r>
            <a:r>
              <a:rPr lang="cs-CZ" sz="2600" b="1" dirty="0" smtClean="0"/>
              <a:t>kritéria moderace</a:t>
            </a:r>
          </a:p>
          <a:p>
            <a:endParaRPr lang="cs-CZ" sz="800" dirty="0"/>
          </a:p>
          <a:p>
            <a:r>
              <a:rPr lang="cs-CZ" sz="2600" i="1" dirty="0"/>
              <a:t>„smyslem a účelem moderace není hledání ‘ideální‘ výše sankce soudem místo správního orgánu, ale její korekce v případech, že by sankce, pohybující se nejen v zákonném rozmezí a odpovídající i všem zásadám pro její ukládání a zohledňující kritéria potřebná pro její individualizaci, zjevně neodpovídala zobecnitelné představě o adekvátnosti a spravedlnosti sankce“</a:t>
            </a:r>
            <a:endParaRPr lang="cs-CZ" sz="2600" dirty="0"/>
          </a:p>
          <a:p>
            <a:pPr algn="r"/>
            <a:r>
              <a:rPr lang="cs-CZ" sz="2600" dirty="0"/>
              <a:t>rozsudek NSS ze dne 19. 4. 2012, čj. 7 As 22/2012 – </a:t>
            </a:r>
            <a:r>
              <a:rPr lang="cs-CZ" sz="2600" dirty="0" smtClean="0"/>
              <a:t>23, 2672/2012 </a:t>
            </a:r>
            <a:r>
              <a:rPr lang="cs-CZ" sz="2600" dirty="0"/>
              <a:t>Sb. </a:t>
            </a:r>
            <a:r>
              <a:rPr lang="cs-CZ" sz="2600" dirty="0" smtClean="0"/>
              <a:t>NSS</a:t>
            </a:r>
          </a:p>
          <a:p>
            <a:endParaRPr lang="cs-CZ" sz="800" dirty="0"/>
          </a:p>
          <a:p>
            <a:r>
              <a:rPr lang="cs-CZ" sz="2600" dirty="0"/>
              <a:t>„</a:t>
            </a:r>
            <a:r>
              <a:rPr lang="cs-CZ" sz="2600" i="1" dirty="0"/>
              <a:t>při posuzování konkrétní závažnosti správního deliktu není hlavním kritériem skutková podstata deliktu, nýbrž především intenzita skutkových okolností, s jakou došlo k porušení právem chráněných hodnot a zájmů v konkrétním případě</a:t>
            </a:r>
            <a:r>
              <a:rPr lang="cs-CZ" sz="2600" i="1" dirty="0" smtClean="0"/>
              <a:t>.</a:t>
            </a:r>
            <a:r>
              <a:rPr lang="cs-CZ" sz="2600" dirty="0" smtClean="0"/>
              <a:t>“</a:t>
            </a:r>
          </a:p>
          <a:p>
            <a:pPr algn="r"/>
            <a:r>
              <a:rPr lang="cs-CZ" sz="2600" dirty="0"/>
              <a:t>rozsudek NSS ze dne 30. 6. 2008, čj. 4 As 37/2007 – 119</a:t>
            </a:r>
          </a:p>
        </p:txBody>
      </p:sp>
    </p:spTree>
    <p:extLst>
      <p:ext uri="{BB962C8B-B14F-4D97-AF65-F5344CB8AC3E}">
        <p14:creationId xmlns:p14="http://schemas.microsoft.com/office/powerpoint/2010/main" val="9334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2"/>
          <p:cNvSpPr txBox="1">
            <a:spLocks/>
          </p:cNvSpPr>
          <p:nvPr/>
        </p:nvSpPr>
        <p:spPr>
          <a:xfrm>
            <a:off x="323528" y="260648"/>
            <a:ext cx="8640960" cy="6480720"/>
          </a:xfrm>
          <a:prstGeom prst="rect">
            <a:avLst/>
          </a:prstGeom>
        </p:spPr>
        <p:txBody>
          <a:bodyPr vert="horz" lIns="91440" tIns="45720" rIns="91440" bIns="45720" rtlCol="0" anchor="ctr">
            <a:noAutofit/>
          </a:bodyPr>
          <a:lstStyle/>
          <a:p>
            <a:pPr marL="457200" indent="-457200">
              <a:buFont typeface="Arial" panose="020B0604020202020204" pitchFamily="34" charset="0"/>
              <a:buChar char="•"/>
            </a:pPr>
            <a:r>
              <a:rPr lang="cs-CZ" sz="2600" b="1" dirty="0" smtClean="0"/>
              <a:t>meze moderačního oprávnění</a:t>
            </a:r>
          </a:p>
          <a:p>
            <a:endParaRPr lang="cs-CZ" sz="1200" dirty="0"/>
          </a:p>
          <a:p>
            <a:r>
              <a:rPr lang="cs-CZ" sz="2600" i="1" dirty="0" smtClean="0"/>
              <a:t>„správní </a:t>
            </a:r>
            <a:r>
              <a:rPr lang="cs-CZ" sz="2600" i="1" dirty="0"/>
              <a:t>soud se musí při rozhodování o možnosti upustit od sankce za správní delikt řídit stejnými zákonnými východisky a stejnými pravidly, kterými se řídil sám správní orgán v době, kdy o sankci rozhodoval. Nedovoluje-li tedy zákon správnímu orgánu upustit od uloženého trestu, pak ani správní soud není nadán pravomocí od něj upustit</a:t>
            </a:r>
            <a:r>
              <a:rPr lang="cs-CZ" sz="2600" i="1" dirty="0" smtClean="0"/>
              <a:t>.“</a:t>
            </a:r>
          </a:p>
          <a:p>
            <a:r>
              <a:rPr lang="cs-CZ" sz="2600" dirty="0"/>
              <a:t>rozsudky NSS ze dne 25. 6. 2008, čj. 6 As 48/2007 – 58, ze dne 19. 6. 2009, čj. 5 As 46/2008 – 50, a ze dne 28. 2. 2013, čj. 9 </a:t>
            </a:r>
            <a:r>
              <a:rPr lang="cs-CZ" sz="2600" dirty="0" err="1"/>
              <a:t>Afs</a:t>
            </a:r>
            <a:r>
              <a:rPr lang="cs-CZ" sz="2600" dirty="0"/>
              <a:t> 18/2012 – </a:t>
            </a:r>
            <a:r>
              <a:rPr lang="cs-CZ" sz="2600" dirty="0" smtClean="0"/>
              <a:t>34</a:t>
            </a:r>
          </a:p>
          <a:p>
            <a:endParaRPr lang="cs-CZ" sz="1200" dirty="0" smtClean="0"/>
          </a:p>
          <a:p>
            <a:r>
              <a:rPr lang="cs-CZ" sz="2600" i="1" dirty="0" smtClean="0"/>
              <a:t>„</a:t>
            </a:r>
            <a:r>
              <a:rPr lang="cs-CZ" sz="2600" i="1" dirty="0"/>
              <a:t>Při rozhodování o snížení trestu za správní delikt nemůže snížit trest pod částku navrženou v žalobě</a:t>
            </a:r>
            <a:r>
              <a:rPr lang="cs-CZ" sz="2600" i="1" dirty="0" smtClean="0"/>
              <a:t>.“</a:t>
            </a:r>
          </a:p>
          <a:p>
            <a:r>
              <a:rPr lang="cs-CZ" sz="2600" dirty="0"/>
              <a:t>podle rozsudku Krajského soudu v Praze ze dne 04. 9. 2015, čj. 46 A 119/2013 - 42</a:t>
            </a:r>
            <a:endParaRPr lang="cs-CZ" sz="2600" dirty="0" smtClean="0"/>
          </a:p>
        </p:txBody>
      </p:sp>
    </p:spTree>
    <p:extLst>
      <p:ext uri="{BB962C8B-B14F-4D97-AF65-F5344CB8AC3E}">
        <p14:creationId xmlns:p14="http://schemas.microsoft.com/office/powerpoint/2010/main" val="981054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2"/>
          <p:cNvSpPr txBox="1">
            <a:spLocks/>
          </p:cNvSpPr>
          <p:nvPr/>
        </p:nvSpPr>
        <p:spPr>
          <a:xfrm>
            <a:off x="323528" y="260648"/>
            <a:ext cx="8640960" cy="6480720"/>
          </a:xfrm>
          <a:prstGeom prst="rect">
            <a:avLst/>
          </a:prstGeom>
        </p:spPr>
        <p:txBody>
          <a:bodyPr vert="horz" lIns="91440" tIns="45720" rIns="91440" bIns="45720" rtlCol="0" anchor="ctr">
            <a:noAutofit/>
          </a:bodyPr>
          <a:lstStyle/>
          <a:p>
            <a:pPr marL="457200" indent="-457200">
              <a:buFont typeface="Arial" panose="020B0604020202020204" pitchFamily="34" charset="0"/>
              <a:buChar char="•"/>
            </a:pPr>
            <a:r>
              <a:rPr lang="cs-CZ" sz="2600" b="1" dirty="0" smtClean="0"/>
              <a:t>meze moderace v návaznosti na z. č. 250/2016 Sb.</a:t>
            </a:r>
          </a:p>
          <a:p>
            <a:endParaRPr lang="cs-CZ" sz="2600" dirty="0"/>
          </a:p>
          <a:p>
            <a:pPr marL="971550" lvl="1" indent="-514350">
              <a:buFont typeface="+mj-lt"/>
              <a:buAutoNum type="alphaLcParenR"/>
            </a:pPr>
            <a:r>
              <a:rPr lang="cs-CZ" sz="2600" dirty="0" smtClean="0"/>
              <a:t>upuštění </a:t>
            </a:r>
            <a:r>
              <a:rPr lang="cs-CZ" sz="2600" dirty="0"/>
              <a:t>od uložení správního trestu (§ 43</a:t>
            </a:r>
            <a:r>
              <a:rPr lang="cs-CZ" sz="2600" dirty="0" smtClean="0"/>
              <a:t>)</a:t>
            </a:r>
          </a:p>
          <a:p>
            <a:pPr marL="971550" lvl="1" indent="-514350">
              <a:buFont typeface="+mj-lt"/>
              <a:buAutoNum type="alphaLcParenR"/>
            </a:pPr>
            <a:r>
              <a:rPr lang="cs-CZ" sz="2600" dirty="0" smtClean="0"/>
              <a:t>podmíněné </a:t>
            </a:r>
            <a:r>
              <a:rPr lang="cs-CZ" sz="2600" dirty="0"/>
              <a:t>upuštění od uložení správního trestu (§ 42</a:t>
            </a:r>
            <a:r>
              <a:rPr lang="cs-CZ" sz="2600" dirty="0" smtClean="0"/>
              <a:t>)</a:t>
            </a:r>
          </a:p>
          <a:p>
            <a:pPr marL="971550" lvl="1" indent="-514350">
              <a:buFont typeface="+mj-lt"/>
              <a:buAutoNum type="alphaLcParenR"/>
            </a:pPr>
            <a:r>
              <a:rPr lang="cs-CZ" sz="2600" dirty="0" smtClean="0"/>
              <a:t>mimořádné </a:t>
            </a:r>
            <a:r>
              <a:rPr lang="cs-CZ" sz="2600" dirty="0"/>
              <a:t>snížení výměry pokuty (§ 44</a:t>
            </a:r>
            <a:r>
              <a:rPr lang="cs-CZ" sz="2600" dirty="0" smtClean="0"/>
              <a:t>)</a:t>
            </a:r>
          </a:p>
          <a:p>
            <a:endParaRPr lang="cs-CZ" sz="1200" dirty="0" smtClean="0"/>
          </a:p>
          <a:p>
            <a:pPr marL="514350" indent="-514350">
              <a:buAutoNum type="alphaLcParenR"/>
            </a:pPr>
            <a:r>
              <a:rPr lang="cs-CZ" sz="2600" dirty="0" smtClean="0"/>
              <a:t>+ c): ANO, za </a:t>
            </a:r>
            <a:r>
              <a:rPr lang="cs-CZ" sz="2600" dirty="0"/>
              <a:t>současného splnění podmínek stanovených </a:t>
            </a:r>
            <a:r>
              <a:rPr lang="cs-CZ" sz="2600" dirty="0" smtClean="0"/>
              <a:t>s. ř. s. pro </a:t>
            </a:r>
            <a:r>
              <a:rPr lang="cs-CZ" sz="2600" dirty="0"/>
              <a:t>moderaci a </a:t>
            </a:r>
            <a:r>
              <a:rPr lang="cs-CZ" sz="2600" dirty="0" smtClean="0"/>
              <a:t>z. o </a:t>
            </a:r>
            <a:r>
              <a:rPr lang="cs-CZ" sz="2600" dirty="0" err="1" smtClean="0"/>
              <a:t>přest</a:t>
            </a:r>
            <a:r>
              <a:rPr lang="cs-CZ" sz="2600" dirty="0" smtClean="0"/>
              <a:t>. odpovědnosti </a:t>
            </a:r>
            <a:r>
              <a:rPr lang="cs-CZ" sz="2600" dirty="0"/>
              <a:t>pro upuštění od uložení správního </a:t>
            </a:r>
            <a:r>
              <a:rPr lang="cs-CZ" sz="2600" dirty="0" smtClean="0"/>
              <a:t>trestu, resp. </a:t>
            </a:r>
            <a:r>
              <a:rPr lang="cs-CZ" sz="2600" dirty="0"/>
              <a:t>p</a:t>
            </a:r>
            <a:r>
              <a:rPr lang="cs-CZ" sz="2600" dirty="0" smtClean="0"/>
              <a:t>ro snížení uložené pokuty </a:t>
            </a:r>
            <a:r>
              <a:rPr lang="cs-CZ" sz="2600" dirty="0"/>
              <a:t>pod dolní hranici </a:t>
            </a:r>
            <a:r>
              <a:rPr lang="cs-CZ" sz="2600" dirty="0" smtClean="0"/>
              <a:t>sazby </a:t>
            </a:r>
          </a:p>
          <a:p>
            <a:endParaRPr lang="cs-CZ" sz="1200" dirty="0" smtClean="0"/>
          </a:p>
          <a:p>
            <a:r>
              <a:rPr lang="cs-CZ" sz="2600" dirty="0" smtClean="0"/>
              <a:t>b) NE (?); mj. jak by kontroloval následné splnění podmínek?</a:t>
            </a:r>
          </a:p>
          <a:p>
            <a:endParaRPr lang="cs-CZ" sz="2600" dirty="0" smtClean="0"/>
          </a:p>
          <a:p>
            <a:r>
              <a:rPr lang="cs-CZ" sz="2600" dirty="0" smtClean="0"/>
              <a:t>+ narovnání: NE, ale při splnění podmínek pro narovnání se může jevit sankce zjevně nepřiměřená → snížení či upuštění</a:t>
            </a:r>
          </a:p>
        </p:txBody>
      </p:sp>
    </p:spTree>
    <p:extLst>
      <p:ext uri="{BB962C8B-B14F-4D97-AF65-F5344CB8AC3E}">
        <p14:creationId xmlns:p14="http://schemas.microsoft.com/office/powerpoint/2010/main" val="41967186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467544" y="188640"/>
            <a:ext cx="8229600" cy="778098"/>
          </a:xfrm>
        </p:spPr>
        <p:txBody>
          <a:bodyPr>
            <a:normAutofit/>
          </a:bodyPr>
          <a:lstStyle/>
          <a:p>
            <a:r>
              <a:rPr lang="cs-CZ" dirty="0" smtClean="0"/>
              <a:t>D. rozhodné právo</a:t>
            </a:r>
            <a:endParaRPr lang="cs-CZ" dirty="0"/>
          </a:p>
        </p:txBody>
      </p:sp>
      <p:sp>
        <p:nvSpPr>
          <p:cNvPr id="5" name="Zástupný symbol pro obsah 2"/>
          <p:cNvSpPr txBox="1">
            <a:spLocks/>
          </p:cNvSpPr>
          <p:nvPr/>
        </p:nvSpPr>
        <p:spPr>
          <a:xfrm>
            <a:off x="323528" y="1052736"/>
            <a:ext cx="8640960" cy="5688632"/>
          </a:xfrm>
          <a:prstGeom prst="rect">
            <a:avLst/>
          </a:prstGeom>
        </p:spPr>
        <p:txBody>
          <a:bodyPr vert="horz" lIns="91440" tIns="45720" rIns="91440" bIns="45720" rtlCol="0">
            <a:noAutofit/>
          </a:bodyPr>
          <a:lstStyle/>
          <a:p>
            <a:pPr>
              <a:spcBef>
                <a:spcPts val="1200"/>
              </a:spcBef>
              <a:tabLst>
                <a:tab pos="8426450" algn="r"/>
              </a:tabLst>
            </a:pPr>
            <a:r>
              <a:rPr lang="cs-CZ" sz="2600" i="1" dirty="0" smtClean="0"/>
              <a:t>„Při přezkoumávání rozhodnutí vychází soud ze skutkového a právního stavu, který tu byl v době rozhodování správního orgánu“ 	</a:t>
            </a:r>
            <a:r>
              <a:rPr lang="cs-CZ" sz="2400" dirty="0" smtClean="0"/>
              <a:t>(§ 75 odst. 1 </a:t>
            </a:r>
            <a:r>
              <a:rPr lang="cs-CZ" sz="2400" dirty="0" err="1" smtClean="0"/>
              <a:t>s.ř.s</a:t>
            </a:r>
            <a:r>
              <a:rPr lang="cs-CZ" sz="2400" dirty="0" smtClean="0"/>
              <a:t>.)</a:t>
            </a:r>
          </a:p>
          <a:p>
            <a:pPr>
              <a:spcBef>
                <a:spcPts val="1200"/>
              </a:spcBef>
              <a:tabLst>
                <a:tab pos="8426450" algn="r"/>
              </a:tabLst>
            </a:pPr>
            <a:r>
              <a:rPr lang="cs-CZ" sz="2600" i="1" dirty="0" smtClean="0"/>
              <a:t>„Odpovědnost za přestupek se posuzuje podle zákona účinného v době spáchání přestupku; podle pozdějšího zákona se posuzuje jen tehdy, je-li to pro pachatele přestupku příznivější.“ </a:t>
            </a:r>
            <a:r>
              <a:rPr lang="cs-CZ" sz="2600" dirty="0" smtClean="0"/>
              <a:t>	</a:t>
            </a:r>
            <a:r>
              <a:rPr lang="cs-CZ" sz="2400" dirty="0" smtClean="0"/>
              <a:t>(§ 2 odst. 1 z. o </a:t>
            </a:r>
            <a:r>
              <a:rPr lang="cs-CZ" sz="2400" dirty="0" err="1" smtClean="0"/>
              <a:t>přest</a:t>
            </a:r>
            <a:r>
              <a:rPr lang="cs-CZ" sz="2400" dirty="0" smtClean="0"/>
              <a:t>. odp.)</a:t>
            </a:r>
          </a:p>
          <a:p>
            <a:pPr marL="260350" indent="-260350">
              <a:spcBef>
                <a:spcPts val="1200"/>
              </a:spcBef>
              <a:buFont typeface="Arial" pitchFamily="34" charset="0"/>
              <a:buChar char="•"/>
            </a:pPr>
            <a:r>
              <a:rPr lang="cs-CZ" sz="2600" dirty="0" smtClean="0"/>
              <a:t>již čl. 40 odst. 6 Listiny </a:t>
            </a:r>
          </a:p>
          <a:p>
            <a:pPr marL="260350" indent="-260350">
              <a:spcBef>
                <a:spcPts val="1200"/>
              </a:spcBef>
              <a:buFont typeface="Arial" pitchFamily="34" charset="0"/>
              <a:buChar char="•"/>
            </a:pPr>
            <a:r>
              <a:rPr lang="cs-CZ" sz="2600" dirty="0" smtClean="0"/>
              <a:t>musí být aplikováno na všechny případy až do konečného rozhodování ve věci</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2"/>
          <p:cNvSpPr txBox="1">
            <a:spLocks/>
          </p:cNvSpPr>
          <p:nvPr/>
        </p:nvSpPr>
        <p:spPr>
          <a:xfrm>
            <a:off x="323528" y="188640"/>
            <a:ext cx="8640960" cy="6552728"/>
          </a:xfrm>
          <a:prstGeom prst="rect">
            <a:avLst/>
          </a:prstGeom>
        </p:spPr>
        <p:txBody>
          <a:bodyPr vert="horz" lIns="91440" tIns="45720" rIns="91440" bIns="45720" rtlCol="0">
            <a:noAutofit/>
          </a:bodyPr>
          <a:lstStyle/>
          <a:p>
            <a:pPr>
              <a:spcBef>
                <a:spcPts val="1200"/>
              </a:spcBef>
              <a:tabLst>
                <a:tab pos="8426450" algn="r"/>
              </a:tabLst>
            </a:pPr>
            <a:r>
              <a:rPr lang="cs-CZ" sz="2400" i="1" dirty="0" smtClean="0"/>
              <a:t>Nejvyšší správní soud nezpochybňuje český model správního soudnictví založený na retrospektivnosti náhledu na předchozí správní řízení a rozhodnutí … i tento model nutně musí mít svoje limity, v daném případě takový způsob výkladu, který by vedl k možné protiústavnosti. …</a:t>
            </a:r>
          </a:p>
          <a:p>
            <a:pPr>
              <a:spcBef>
                <a:spcPts val="1200"/>
              </a:spcBef>
              <a:tabLst>
                <a:tab pos="8426450" algn="r"/>
              </a:tabLst>
            </a:pPr>
            <a:r>
              <a:rPr lang="cs-CZ" sz="2400" i="1" dirty="0" smtClean="0"/>
              <a:t>oblast trestního práva by měla odpovídat společenskému konsensu, promítajícímu se následně do trestněprávní politiky státu …</a:t>
            </a:r>
          </a:p>
          <a:p>
            <a:pPr>
              <a:spcBef>
                <a:spcPts val="1200"/>
              </a:spcBef>
              <a:tabLst>
                <a:tab pos="8426450" algn="r"/>
              </a:tabLst>
            </a:pPr>
            <a:r>
              <a:rPr lang="cs-CZ" sz="2400" i="1" dirty="0" smtClean="0"/>
              <a:t>… pokud určité jednání budoucí zákonná úprava již nadále nepovažuje za společensky škodlivé či nebezpečné, není dán žádný rozumný důvod, aby v dobíhajících řízeních ještě trestáno bylo …</a:t>
            </a:r>
          </a:p>
          <a:p>
            <a:pPr>
              <a:spcBef>
                <a:spcPts val="1200"/>
              </a:spcBef>
              <a:tabLst>
                <a:tab pos="8426450" algn="r"/>
              </a:tabLst>
            </a:pPr>
            <a:r>
              <a:rPr lang="cs-CZ" sz="2400" i="1" dirty="0" smtClean="0"/>
              <a:t>„v oblasti trestního práva je proto třeba klást důraz na co nejširší přístup k soudu. Naopak chybnou se jeví případná úvaha, která by od sebe oddělovala dva světy: svět rozhodnutí správních úřadů od světa rozhodnutí správních soudů. Takovéto odlišování by totiž ve svých důsledcích citované normě protiřečilo.</a:t>
            </a:r>
          </a:p>
          <a:p>
            <a:pPr marL="717550" lvl="1" indent="-260350" algn="r">
              <a:spcBef>
                <a:spcPts val="600"/>
              </a:spcBef>
            </a:pPr>
            <a:r>
              <a:rPr lang="cs-CZ" sz="2400" dirty="0" smtClean="0"/>
              <a:t>(</a:t>
            </a:r>
            <a:r>
              <a:rPr lang="cs-CZ" sz="2400" dirty="0" err="1" smtClean="0"/>
              <a:t>parafr</a:t>
            </a:r>
            <a:r>
              <a:rPr lang="cs-CZ" sz="2400" dirty="0" smtClean="0"/>
              <a:t>. z rozsudku </a:t>
            </a:r>
            <a:r>
              <a:rPr lang="cs-CZ" sz="2400" dirty="0"/>
              <a:t>ze dne 13. 6. 2008, č. j. 2 As </a:t>
            </a:r>
            <a:r>
              <a:rPr lang="cs-CZ" sz="2400" dirty="0" smtClean="0"/>
              <a:t>9/2008-77</a:t>
            </a:r>
          </a:p>
        </p:txBody>
      </p:sp>
    </p:spTree>
    <p:extLst>
      <p:ext uri="{BB962C8B-B14F-4D97-AF65-F5344CB8AC3E}">
        <p14:creationId xmlns:p14="http://schemas.microsoft.com/office/powerpoint/2010/main" val="4959035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2"/>
          <p:cNvSpPr txBox="1">
            <a:spLocks/>
          </p:cNvSpPr>
          <p:nvPr/>
        </p:nvSpPr>
        <p:spPr>
          <a:xfrm>
            <a:off x="323528" y="188640"/>
            <a:ext cx="8640960" cy="6552728"/>
          </a:xfrm>
          <a:prstGeom prst="rect">
            <a:avLst/>
          </a:prstGeom>
        </p:spPr>
        <p:txBody>
          <a:bodyPr vert="horz" lIns="91440" tIns="45720" rIns="91440" bIns="45720" rtlCol="0">
            <a:noAutofit/>
          </a:bodyPr>
          <a:lstStyle/>
          <a:p>
            <a:pPr marL="0" lvl="1" algn="just">
              <a:spcBef>
                <a:spcPts val="600"/>
              </a:spcBef>
            </a:pPr>
            <a:r>
              <a:rPr lang="cs-CZ" sz="2400" i="1" dirty="0"/>
              <a:t>„podle Úmluvy je to soud s plnou jurisdikcí, na jehož rozhodnutí má dle čl. 6 odst. 1 právo každý, kdo má být trestán ve věci proti němu vzneseného trestního obvinění. Je pravdou, že Evropský soud pro lidská práva akceptoval retrospektivní model správního soudnictví i ve věcech „trestních“ ve smyslu Úmluvy, jedině však za předpokladu, že soud přezkoumávající rozhodnutí správního orgánu má možnost zkoumat otázky skutkové i právní. Pokud tento soud tedy přezkoumává výrok správního orgánu, je povinen aplikovat veškeré záruky, které Úmluva obviněnému přiznává</a:t>
            </a:r>
            <a:r>
              <a:rPr lang="cs-CZ" sz="2400" i="1" dirty="0" smtClean="0"/>
              <a:t>.“</a:t>
            </a:r>
          </a:p>
          <a:p>
            <a:pPr marL="0" lvl="1" algn="just">
              <a:spcBef>
                <a:spcPts val="600"/>
              </a:spcBef>
            </a:pPr>
            <a:endParaRPr lang="cs-CZ" sz="2400" i="1" dirty="0" smtClean="0"/>
          </a:p>
          <a:p>
            <a:pPr marL="717550" lvl="1" indent="-260350" algn="r">
              <a:spcBef>
                <a:spcPts val="600"/>
              </a:spcBef>
            </a:pPr>
            <a:r>
              <a:rPr lang="cs-CZ" sz="2400" dirty="0" smtClean="0"/>
              <a:t>	</a:t>
            </a:r>
            <a:r>
              <a:rPr lang="cs-CZ" sz="2200" dirty="0" smtClean="0"/>
              <a:t>(srov. usnesení r. s. NSS ze dne 16. 11. 2016, </a:t>
            </a:r>
            <a:r>
              <a:rPr lang="cs-CZ" sz="2200" dirty="0" err="1" smtClean="0"/>
              <a:t>čj</a:t>
            </a:r>
            <a:r>
              <a:rPr lang="cs-CZ" sz="2200" dirty="0" smtClean="0"/>
              <a:t>. 5 As 104/2013-46)</a:t>
            </a:r>
          </a:p>
          <a:p>
            <a:pPr marL="717550" lvl="1" indent="-260350">
              <a:spcBef>
                <a:spcPts val="1200"/>
              </a:spcBef>
            </a:pPr>
            <a:r>
              <a:rPr lang="cs-CZ" sz="2400" dirty="0" smtClean="0"/>
              <a:t>Výjimka: pokud porušena povinnost stanovená k určité době, platí právo „té doby“.</a:t>
            </a:r>
          </a:p>
          <a:p>
            <a:pPr marL="717550" lvl="1" indent="-260350" algn="r">
              <a:spcBef>
                <a:spcPts val="600"/>
              </a:spcBef>
            </a:pPr>
            <a:r>
              <a:rPr lang="cs-CZ" sz="2200" dirty="0" smtClean="0"/>
              <a:t>(srov. rozsudek NSS ze dne 31. 8. 2017, </a:t>
            </a:r>
            <a:r>
              <a:rPr lang="cs-CZ" sz="2200" dirty="0" err="1" smtClean="0"/>
              <a:t>čj</a:t>
            </a:r>
            <a:r>
              <a:rPr lang="cs-CZ" sz="2200" dirty="0" smtClean="0"/>
              <a:t>. 1 As 208/2016-35)</a:t>
            </a:r>
          </a:p>
        </p:txBody>
      </p:sp>
    </p:spTree>
    <p:extLst>
      <p:ext uri="{BB962C8B-B14F-4D97-AF65-F5344CB8AC3E}">
        <p14:creationId xmlns:p14="http://schemas.microsoft.com/office/powerpoint/2010/main" val="26245861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1520" y="1600200"/>
            <a:ext cx="8712968" cy="4525963"/>
          </a:xfrm>
        </p:spPr>
        <p:txBody>
          <a:bodyPr>
            <a:normAutofit/>
          </a:bodyPr>
          <a:lstStyle/>
          <a:p>
            <a:pPr marL="0" indent="0">
              <a:buNone/>
            </a:pPr>
            <a:r>
              <a:rPr lang="cs-CZ" sz="2800" b="1" dirty="0"/>
              <a:t>vyšší příznivost </a:t>
            </a:r>
            <a:r>
              <a:rPr lang="cs-CZ" sz="2800" b="1" dirty="0" smtClean="0"/>
              <a:t>zákona </a:t>
            </a:r>
            <a:r>
              <a:rPr lang="cs-CZ" sz="2800" b="1" dirty="0"/>
              <a:t>o přestupkové odpovědnosti </a:t>
            </a:r>
            <a:r>
              <a:rPr lang="cs-CZ" sz="2800" b="1" dirty="0" smtClean="0"/>
              <a:t>?</a:t>
            </a:r>
          </a:p>
          <a:p>
            <a:pPr marL="0" indent="0">
              <a:buNone/>
            </a:pPr>
            <a:endParaRPr lang="cs-CZ" sz="2800" dirty="0" smtClean="0"/>
          </a:p>
          <a:p>
            <a:r>
              <a:rPr lang="cs-CZ" sz="2800" dirty="0"/>
              <a:t>mimořádné snížení </a:t>
            </a:r>
            <a:r>
              <a:rPr lang="cs-CZ" sz="2800" dirty="0" smtClean="0"/>
              <a:t>pokuty (8 As 201/2017-39)</a:t>
            </a:r>
          </a:p>
          <a:p>
            <a:r>
              <a:rPr lang="cs-CZ" sz="2800" dirty="0"/>
              <a:t>kritéria </a:t>
            </a:r>
            <a:r>
              <a:rPr lang="cs-CZ" sz="2800" dirty="0" smtClean="0"/>
              <a:t>ukládání </a:t>
            </a:r>
            <a:r>
              <a:rPr lang="cs-CZ" sz="2800" dirty="0"/>
              <a:t>správních </a:t>
            </a:r>
            <a:r>
              <a:rPr lang="cs-CZ" sz="2800" dirty="0" smtClean="0"/>
              <a:t>trestů (4 As 191/2017-35)</a:t>
            </a:r>
          </a:p>
          <a:p>
            <a:r>
              <a:rPr lang="cs-CZ" sz="2800" dirty="0" smtClean="0"/>
              <a:t>…</a:t>
            </a:r>
          </a:p>
          <a:p>
            <a:endParaRPr lang="cs-CZ" sz="2800" dirty="0" smtClean="0"/>
          </a:p>
        </p:txBody>
      </p:sp>
    </p:spTree>
    <p:extLst>
      <p:ext uri="{BB962C8B-B14F-4D97-AF65-F5344CB8AC3E}">
        <p14:creationId xmlns:p14="http://schemas.microsoft.com/office/powerpoint/2010/main" val="28918944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88640"/>
            <a:ext cx="8229600" cy="864096"/>
          </a:xfrm>
        </p:spPr>
        <p:txBody>
          <a:bodyPr>
            <a:normAutofit/>
          </a:bodyPr>
          <a:lstStyle/>
          <a:p>
            <a:r>
              <a:rPr lang="cs-CZ" dirty="0" smtClean="0"/>
              <a:t>shrnutí</a:t>
            </a:r>
            <a:endParaRPr lang="cs-CZ" dirty="0"/>
          </a:p>
        </p:txBody>
      </p:sp>
      <p:sp>
        <p:nvSpPr>
          <p:cNvPr id="3" name="Zástupný symbol pro obsah 2"/>
          <p:cNvSpPr>
            <a:spLocks noGrp="1"/>
          </p:cNvSpPr>
          <p:nvPr>
            <p:ph idx="1"/>
          </p:nvPr>
        </p:nvSpPr>
        <p:spPr>
          <a:xfrm>
            <a:off x="251520" y="1124744"/>
            <a:ext cx="8712968" cy="5544616"/>
          </a:xfrm>
        </p:spPr>
        <p:txBody>
          <a:bodyPr>
            <a:normAutofit fontScale="77500" lnSpcReduction="20000"/>
          </a:bodyPr>
          <a:lstStyle/>
          <a:p>
            <a:r>
              <a:rPr lang="cs-CZ" dirty="0" smtClean="0"/>
              <a:t>aktuální právní </a:t>
            </a:r>
            <a:r>
              <a:rPr lang="cs-CZ" dirty="0"/>
              <a:t>úprava soudního přezkumu rozhodnutí správních orgánů odpovídá požadavkům ústavního pořádku, včetně Listiny a Úmluvy, na spravedlivý proces ve věcech (správního) </a:t>
            </a:r>
            <a:r>
              <a:rPr lang="cs-CZ" dirty="0" smtClean="0"/>
              <a:t>trestání</a:t>
            </a:r>
          </a:p>
          <a:p>
            <a:r>
              <a:rPr lang="cs-CZ" dirty="0" smtClean="0"/>
              <a:t>v</a:t>
            </a:r>
            <a:r>
              <a:rPr lang="cs-CZ" dirty="0"/>
              <a:t> soudním řádu správním sice prakticky absentuje zvláštní úprava soudního přezkumu rozhodnutí ve věcech správního trestání (s výjimkou moderačního práva soudu), to je však plně kompenzováno jednak úpravou obecných pravidel soudního přezkumu, jednak jejich ústavně konformním výkladem, resp. přímou aplikací relevantních ústavněprávních </a:t>
            </a:r>
            <a:r>
              <a:rPr lang="cs-CZ" dirty="0" smtClean="0"/>
              <a:t>norem</a:t>
            </a:r>
          </a:p>
          <a:p>
            <a:r>
              <a:rPr lang="cs-CZ" dirty="0" smtClean="0"/>
              <a:t>zásadnějším </a:t>
            </a:r>
            <a:r>
              <a:rPr lang="cs-CZ" dirty="0"/>
              <a:t>problémem je </a:t>
            </a:r>
            <a:r>
              <a:rPr lang="cs-CZ" dirty="0" smtClean="0"/>
              <a:t>nejednotnost </a:t>
            </a:r>
            <a:r>
              <a:rPr lang="cs-CZ" dirty="0"/>
              <a:t>rozhodovací praxe správních soudů, včetně </a:t>
            </a:r>
            <a:r>
              <a:rPr lang="cs-CZ" dirty="0" smtClean="0"/>
              <a:t>NSS, </a:t>
            </a:r>
            <a:r>
              <a:rPr lang="cs-CZ" dirty="0"/>
              <a:t>jen postupně překonávaná sjednocující činností </a:t>
            </a:r>
            <a:r>
              <a:rPr lang="cs-CZ" dirty="0" smtClean="0"/>
              <a:t>rozšířeného senátu</a:t>
            </a:r>
          </a:p>
          <a:p>
            <a:r>
              <a:rPr lang="cs-CZ" dirty="0" smtClean="0"/>
              <a:t>nová </a:t>
            </a:r>
            <a:r>
              <a:rPr lang="cs-CZ" dirty="0"/>
              <a:t>právní úprava přestupkové odpovědnosti a </a:t>
            </a:r>
            <a:r>
              <a:rPr lang="cs-CZ" dirty="0" smtClean="0"/>
              <a:t>související </a:t>
            </a:r>
            <a:r>
              <a:rPr lang="cs-CZ" dirty="0"/>
              <a:t>rozsáhlá novelizace velkého počtu zákonů tento stav spíše prohloubí, a to navzdory faktu, že sama představuje významné sjednocení a zpřehlednění právní úpravy správního </a:t>
            </a:r>
            <a:r>
              <a:rPr lang="cs-CZ" dirty="0" smtClean="0"/>
              <a:t>trestání </a:t>
            </a:r>
            <a:endParaRPr lang="cs-CZ" dirty="0"/>
          </a:p>
          <a:p>
            <a:pPr marL="0" indent="0">
              <a:buNone/>
            </a:pPr>
            <a:endParaRPr lang="cs-CZ" dirty="0"/>
          </a:p>
        </p:txBody>
      </p:sp>
    </p:spTree>
    <p:extLst>
      <p:ext uri="{BB962C8B-B14F-4D97-AF65-F5344CB8AC3E}">
        <p14:creationId xmlns:p14="http://schemas.microsoft.com/office/powerpoint/2010/main" val="1165189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Zástupný symbol pro obsah 4"/>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827583" y="1545537"/>
            <a:ext cx="3258942" cy="4580625"/>
          </a:xfrm>
        </p:spPr>
      </p:pic>
      <p:sp>
        <p:nvSpPr>
          <p:cNvPr id="4" name="Zástupný symbol pro obsah 3"/>
          <p:cNvSpPr>
            <a:spLocks noGrp="1"/>
          </p:cNvSpPr>
          <p:nvPr>
            <p:ph sz="half" idx="2"/>
          </p:nvPr>
        </p:nvSpPr>
        <p:spPr>
          <a:xfrm>
            <a:off x="4427984" y="1600200"/>
            <a:ext cx="4258816" cy="4525963"/>
          </a:xfrm>
        </p:spPr>
        <p:txBody>
          <a:bodyPr>
            <a:normAutofit fontScale="92500" lnSpcReduction="20000"/>
          </a:bodyPr>
          <a:lstStyle/>
          <a:p>
            <a:pPr marL="0" indent="0">
              <a:spcBef>
                <a:spcPts val="1200"/>
              </a:spcBef>
              <a:buNone/>
              <a:tabLst>
                <a:tab pos="8426450" algn="r"/>
              </a:tabLst>
            </a:pPr>
            <a:r>
              <a:rPr lang="cs-CZ" sz="4800" b="1" dirty="0" smtClean="0"/>
              <a:t>Správní </a:t>
            </a:r>
            <a:r>
              <a:rPr lang="cs-CZ" sz="4800" b="1" dirty="0"/>
              <a:t>trestání</a:t>
            </a:r>
          </a:p>
          <a:p>
            <a:pPr marL="0" indent="0">
              <a:buNone/>
            </a:pPr>
            <a:r>
              <a:rPr lang="cs-CZ" b="1" dirty="0" err="1" smtClean="0"/>
              <a:t>autoři:</a:t>
            </a:r>
            <a:r>
              <a:rPr lang="cs-CZ" dirty="0" err="1" smtClean="0"/>
              <a:t>Kateřina</a:t>
            </a:r>
            <a:r>
              <a:rPr lang="cs-CZ" dirty="0" smtClean="0"/>
              <a:t> </a:t>
            </a:r>
            <a:r>
              <a:rPr lang="cs-CZ" dirty="0" err="1"/>
              <a:t>Frumarová</a:t>
            </a:r>
            <a:r>
              <a:rPr lang="cs-CZ" dirty="0"/>
              <a:t> a kolektiv </a:t>
            </a:r>
            <a:endParaRPr lang="cs-CZ" dirty="0" smtClean="0"/>
          </a:p>
          <a:p>
            <a:pPr marL="0" indent="0">
              <a:buNone/>
            </a:pPr>
            <a:r>
              <a:rPr lang="cs-CZ" b="1" dirty="0" smtClean="0"/>
              <a:t>formát</a:t>
            </a:r>
            <a:r>
              <a:rPr lang="cs-CZ" dirty="0" smtClean="0"/>
              <a:t>145x205 </a:t>
            </a:r>
            <a:endParaRPr lang="cs-CZ" dirty="0"/>
          </a:p>
          <a:p>
            <a:pPr marL="0" indent="0">
              <a:buNone/>
            </a:pPr>
            <a:r>
              <a:rPr lang="cs-CZ" b="1" dirty="0" err="1" smtClean="0"/>
              <a:t>vazba:</a:t>
            </a:r>
            <a:r>
              <a:rPr lang="cs-CZ" dirty="0" err="1" smtClean="0"/>
              <a:t>brožovaná</a:t>
            </a:r>
            <a:r>
              <a:rPr lang="cs-CZ" dirty="0" smtClean="0"/>
              <a:t> </a:t>
            </a:r>
            <a:endParaRPr lang="cs-CZ" dirty="0"/>
          </a:p>
          <a:p>
            <a:pPr marL="0" indent="0">
              <a:buNone/>
            </a:pPr>
            <a:r>
              <a:rPr lang="cs-CZ" b="1" dirty="0"/>
              <a:t>ISBN:</a:t>
            </a:r>
            <a:r>
              <a:rPr lang="cs-CZ" dirty="0"/>
              <a:t>978-80-7502-250-9 </a:t>
            </a:r>
          </a:p>
          <a:p>
            <a:pPr marL="0" indent="0">
              <a:buNone/>
            </a:pPr>
            <a:r>
              <a:rPr lang="cs-CZ" b="1" dirty="0"/>
              <a:t>EAN:</a:t>
            </a:r>
            <a:r>
              <a:rPr lang="cs-CZ" dirty="0"/>
              <a:t>9788075022509 </a:t>
            </a:r>
          </a:p>
          <a:p>
            <a:pPr marL="0" indent="0">
              <a:buNone/>
            </a:pPr>
            <a:r>
              <a:rPr lang="cs-CZ" b="1" dirty="0" err="1" smtClean="0"/>
              <a:t>vydáno:</a:t>
            </a:r>
            <a:r>
              <a:rPr lang="cs-CZ" dirty="0" err="1" smtClean="0"/>
              <a:t>únor</a:t>
            </a:r>
            <a:r>
              <a:rPr lang="cs-CZ" dirty="0" smtClean="0"/>
              <a:t> </a:t>
            </a:r>
            <a:r>
              <a:rPr lang="cs-CZ" dirty="0"/>
              <a:t>2018   </a:t>
            </a:r>
          </a:p>
          <a:p>
            <a:pPr marL="0" indent="0">
              <a:buNone/>
            </a:pPr>
            <a:r>
              <a:rPr lang="cs-CZ" b="1" dirty="0" smtClean="0"/>
              <a:t>rozsah:</a:t>
            </a:r>
            <a:r>
              <a:rPr lang="cs-CZ" dirty="0" smtClean="0"/>
              <a:t>400 </a:t>
            </a:r>
            <a:r>
              <a:rPr lang="cs-CZ" dirty="0"/>
              <a:t>stran </a:t>
            </a:r>
          </a:p>
          <a:p>
            <a:pPr marL="0" indent="0">
              <a:buNone/>
            </a:pPr>
            <a:r>
              <a:rPr lang="cs-CZ" b="1" dirty="0" err="1" smtClean="0"/>
              <a:t>dostupnost:</a:t>
            </a:r>
            <a:r>
              <a:rPr lang="cs-CZ" dirty="0" err="1" smtClean="0"/>
              <a:t>skladem</a:t>
            </a:r>
            <a:r>
              <a:rPr lang="cs-CZ" dirty="0" smtClean="0"/>
              <a:t> </a:t>
            </a:r>
            <a:endParaRPr lang="cs-CZ" dirty="0"/>
          </a:p>
          <a:p>
            <a:pPr marL="0" indent="0">
              <a:buNone/>
            </a:pPr>
            <a:r>
              <a:rPr lang="cs-CZ" b="1" dirty="0" smtClean="0"/>
              <a:t>cena:</a:t>
            </a:r>
            <a:r>
              <a:rPr lang="cs-CZ" dirty="0" smtClean="0"/>
              <a:t>490 </a:t>
            </a:r>
            <a:r>
              <a:rPr lang="cs-CZ" dirty="0"/>
              <a:t>Kč vč. DPH </a:t>
            </a:r>
          </a:p>
          <a:p>
            <a:endParaRPr lang="cs-CZ" dirty="0"/>
          </a:p>
        </p:txBody>
      </p:sp>
    </p:spTree>
    <p:extLst>
      <p:ext uri="{BB962C8B-B14F-4D97-AF65-F5344CB8AC3E}">
        <p14:creationId xmlns:p14="http://schemas.microsoft.com/office/powerpoint/2010/main" val="16127514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179512" y="188640"/>
            <a:ext cx="8784976" cy="2736304"/>
          </a:xfrm>
        </p:spPr>
        <p:txBody>
          <a:bodyPr>
            <a:noAutofit/>
          </a:bodyPr>
          <a:lstStyle/>
          <a:p>
            <a:r>
              <a:rPr lang="cs-CZ" sz="4800" dirty="0" smtClean="0"/>
              <a:t/>
            </a:r>
            <a:br>
              <a:rPr lang="cs-CZ" sz="4800" dirty="0" smtClean="0"/>
            </a:br>
            <a:r>
              <a:rPr lang="cs-CZ" sz="4800" dirty="0" smtClean="0"/>
              <a:t>+ </a:t>
            </a:r>
            <a:r>
              <a:rPr lang="cs-CZ" sz="4800" dirty="0"/>
              <a:t>vybraná judikatura k otázkám správního trestání </a:t>
            </a:r>
            <a:r>
              <a:rPr lang="cs-CZ" dirty="0"/>
              <a:t/>
            </a:r>
            <a:br>
              <a:rPr lang="cs-CZ" dirty="0"/>
            </a:br>
            <a:endParaRPr lang="cs-CZ" sz="4800" dirty="0"/>
          </a:p>
        </p:txBody>
      </p:sp>
      <p:sp>
        <p:nvSpPr>
          <p:cNvPr id="5" name="Zástupný symbol pro obsah 2"/>
          <p:cNvSpPr txBox="1">
            <a:spLocks/>
          </p:cNvSpPr>
          <p:nvPr/>
        </p:nvSpPr>
        <p:spPr>
          <a:xfrm>
            <a:off x="323528" y="1052736"/>
            <a:ext cx="8640960" cy="5688632"/>
          </a:xfrm>
          <a:prstGeom prst="rect">
            <a:avLst/>
          </a:prstGeom>
        </p:spPr>
        <p:txBody>
          <a:bodyPr vert="horz" lIns="91440" tIns="45720" rIns="91440" bIns="45720" rtlCol="0">
            <a:noAutofit/>
          </a:bodyPr>
          <a:lstStyle/>
          <a:p>
            <a:pPr>
              <a:spcBef>
                <a:spcPts val="1200"/>
              </a:spcBef>
              <a:tabLst>
                <a:tab pos="8426450" algn="r"/>
              </a:tabLst>
            </a:pPr>
            <a:endParaRPr lang="cs-CZ" sz="4000" dirty="0" smtClean="0"/>
          </a:p>
        </p:txBody>
      </p:sp>
    </p:spTree>
    <p:extLst>
      <p:ext uri="{BB962C8B-B14F-4D97-AF65-F5344CB8AC3E}">
        <p14:creationId xmlns:p14="http://schemas.microsoft.com/office/powerpoint/2010/main" val="36466606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467544" y="188640"/>
            <a:ext cx="8229600" cy="778098"/>
          </a:xfrm>
        </p:spPr>
        <p:txBody>
          <a:bodyPr>
            <a:normAutofit/>
          </a:bodyPr>
          <a:lstStyle/>
          <a:p>
            <a:r>
              <a:rPr lang="cs-CZ" dirty="0" smtClean="0"/>
              <a:t>popis skutku ve výroku</a:t>
            </a:r>
            <a:endParaRPr lang="cs-CZ" dirty="0"/>
          </a:p>
        </p:txBody>
      </p:sp>
      <p:sp>
        <p:nvSpPr>
          <p:cNvPr id="5" name="Zástupný symbol pro obsah 2"/>
          <p:cNvSpPr txBox="1">
            <a:spLocks/>
          </p:cNvSpPr>
          <p:nvPr/>
        </p:nvSpPr>
        <p:spPr>
          <a:xfrm>
            <a:off x="323528" y="1052736"/>
            <a:ext cx="8640960" cy="5472608"/>
          </a:xfrm>
          <a:prstGeom prst="rect">
            <a:avLst/>
          </a:prstGeom>
        </p:spPr>
        <p:txBody>
          <a:bodyPr vert="horz" lIns="91440" tIns="45720" rIns="91440" bIns="45720" rtlCol="0">
            <a:noAutofit/>
          </a:bodyPr>
          <a:lstStyle/>
          <a:p>
            <a:endParaRPr lang="cs-CZ" sz="2200" dirty="0" smtClean="0"/>
          </a:p>
          <a:p>
            <a:r>
              <a:rPr lang="cs-CZ" sz="2200" dirty="0" smtClean="0"/>
              <a:t>Vymezení předmětu řízení ve výroku rozhodnutí o správním deliktu proto vždy musí spočívat ve specifikaci deliktu tak, aby sankcionované jednání nebylo zaměnitelné s jednáním jiným. (…) V rozhodnutí trestního charakteru (…) je nezbytné postavit najisto, za jaké konkrétní jednání je subjekt postižen - to lze zaručit jen konkretizací údajů obsahující popis skutku uvedením místa, času a způsobu spáchání, popřípadě i uvedením jiných skutečností, jichž je třeba k tomu, aby nemohl být zaměněn s jiným. … </a:t>
            </a:r>
          </a:p>
          <a:p>
            <a:r>
              <a:rPr lang="cs-CZ" sz="2200" dirty="0" smtClean="0"/>
              <a:t>Jednotlivé skutkové údaje jsou rozhodné pro určení totožnosti skutku, vylučují pro další období možnost záměny skutku a možnost opakovaného postihu za týž skutek a současně umožňují posouzení, zda nedošlo k prekluzi možnosti postihu v daném konkrétním případě. Ze všech výše uvedených důvodů je třeba odmítnout úvahu, že postačí, jsou-li tyto náležitosti uvedeny v odůvodnění rozhodnutí.</a:t>
            </a:r>
          </a:p>
          <a:p>
            <a:pPr algn="r"/>
            <a:r>
              <a:rPr lang="en-US" sz="2000" dirty="0" smtClean="0"/>
              <a:t>[</a:t>
            </a:r>
            <a:r>
              <a:rPr lang="cs-CZ" sz="2000" dirty="0" smtClean="0"/>
              <a:t>z </a:t>
            </a:r>
            <a:r>
              <a:rPr lang="cs-CZ" sz="2000" dirty="0" err="1" smtClean="0"/>
              <a:t>usn</a:t>
            </a:r>
            <a:r>
              <a:rPr lang="cs-CZ" sz="2000" dirty="0" smtClean="0"/>
              <a:t>. </a:t>
            </a:r>
            <a:r>
              <a:rPr lang="cs-CZ" sz="2000" dirty="0" err="1" smtClean="0"/>
              <a:t>r.s</a:t>
            </a:r>
            <a:r>
              <a:rPr lang="cs-CZ" sz="2000" dirty="0" smtClean="0"/>
              <a:t>. NSS 15. 1. 2008, </a:t>
            </a:r>
            <a:r>
              <a:rPr lang="cs-CZ" sz="2000" dirty="0" err="1" smtClean="0"/>
              <a:t>čj</a:t>
            </a:r>
            <a:r>
              <a:rPr lang="cs-CZ" sz="2000" dirty="0" smtClean="0"/>
              <a:t>. 2 As 34/2006-73 (č. 1546/2008 </a:t>
            </a:r>
            <a:r>
              <a:rPr lang="cs-CZ" sz="2000" dirty="0" err="1" smtClean="0"/>
              <a:t>Sb.NSS</a:t>
            </a:r>
            <a:r>
              <a:rPr lang="cs-CZ" sz="2000" dirty="0" smtClean="0"/>
              <a:t>)</a:t>
            </a:r>
            <a:r>
              <a:rPr lang="en-US" sz="2000" dirty="0" smtClean="0"/>
              <a:t>]</a:t>
            </a:r>
            <a:endParaRPr lang="cs-CZ"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467544" y="188640"/>
            <a:ext cx="8229600" cy="778098"/>
          </a:xfrm>
        </p:spPr>
        <p:txBody>
          <a:bodyPr>
            <a:normAutofit/>
          </a:bodyPr>
          <a:lstStyle/>
          <a:p>
            <a:r>
              <a:rPr lang="cs-CZ" dirty="0" smtClean="0"/>
              <a:t>„popis práva“ ve výroku</a:t>
            </a:r>
            <a:endParaRPr lang="cs-CZ" dirty="0"/>
          </a:p>
        </p:txBody>
      </p:sp>
      <p:sp>
        <p:nvSpPr>
          <p:cNvPr id="5" name="Zástupný symbol pro obsah 2"/>
          <p:cNvSpPr txBox="1">
            <a:spLocks/>
          </p:cNvSpPr>
          <p:nvPr/>
        </p:nvSpPr>
        <p:spPr>
          <a:xfrm>
            <a:off x="323528" y="1052736"/>
            <a:ext cx="8640960" cy="5472608"/>
          </a:xfrm>
          <a:prstGeom prst="rect">
            <a:avLst/>
          </a:prstGeom>
        </p:spPr>
        <p:txBody>
          <a:bodyPr vert="horz" lIns="91440" tIns="45720" rIns="91440" bIns="45720" rtlCol="0">
            <a:noAutofit/>
          </a:bodyPr>
          <a:lstStyle/>
          <a:p>
            <a:pPr>
              <a:spcBef>
                <a:spcPts val="1200"/>
              </a:spcBef>
            </a:pPr>
            <a:endParaRPr lang="cs-CZ" sz="2400" dirty="0" smtClean="0"/>
          </a:p>
          <a:p>
            <a:pPr>
              <a:spcBef>
                <a:spcPts val="1200"/>
              </a:spcBef>
            </a:pPr>
            <a:r>
              <a:rPr lang="cs-CZ" sz="2400" dirty="0" smtClean="0"/>
              <a:t>I. Správní orgán rozhodující o správním deliktu musí ve výrokové části rozhodnutí (§ 68 odst. 2 zákona č. 500/2004 Sb., správní řád) uvést všechna ustanovení, byť obsažená v různých právních předpisech, která tvoří v souhrnu právní normu odpovídající skutkové podstatě správního deliktu. </a:t>
            </a:r>
          </a:p>
          <a:p>
            <a:pPr>
              <a:spcBef>
                <a:spcPts val="1200"/>
              </a:spcBef>
            </a:pPr>
            <a:r>
              <a:rPr lang="cs-CZ" sz="2400" dirty="0" smtClean="0"/>
              <a:t>II. Pokud správní orgán ve výrokové části rozhodnutí neuvede všechna ustanovení, která zakládají porušenou právní normu, bude třeba v každém jednotlivém případě posoudit závažnost takovéhoto pochybení. …</a:t>
            </a:r>
          </a:p>
          <a:p>
            <a:pPr algn="r">
              <a:spcBef>
                <a:spcPts val="1200"/>
              </a:spcBef>
            </a:pPr>
            <a:r>
              <a:rPr lang="en-US" sz="2200" dirty="0" smtClean="0"/>
              <a:t>[</a:t>
            </a:r>
            <a:r>
              <a:rPr lang="cs-CZ" sz="2200" dirty="0" smtClean="0"/>
              <a:t>z </a:t>
            </a:r>
            <a:r>
              <a:rPr lang="cs-CZ" sz="2200" dirty="0" err="1" smtClean="0"/>
              <a:t>usn</a:t>
            </a:r>
            <a:r>
              <a:rPr lang="cs-CZ" sz="2200" dirty="0" smtClean="0"/>
              <a:t>. </a:t>
            </a:r>
            <a:r>
              <a:rPr lang="cs-CZ" sz="2200" dirty="0" err="1" smtClean="0"/>
              <a:t>r.s</a:t>
            </a:r>
            <a:r>
              <a:rPr lang="cs-CZ" sz="2200" dirty="0" smtClean="0"/>
              <a:t>. NSS 31. 10. 2017, </a:t>
            </a:r>
            <a:r>
              <a:rPr lang="cs-CZ" sz="2200" dirty="0" err="1" smtClean="0"/>
              <a:t>čj</a:t>
            </a:r>
            <a:r>
              <a:rPr lang="cs-CZ" sz="2200" dirty="0" smtClean="0"/>
              <a:t>. 4 As 165/2016-46</a:t>
            </a:r>
            <a:r>
              <a:rPr lang="en-US" sz="2200" dirty="0" smtClean="0"/>
              <a:t>]</a:t>
            </a:r>
            <a:endParaRPr lang="cs-CZ" sz="22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467544" y="188640"/>
            <a:ext cx="8229600" cy="778098"/>
          </a:xfrm>
        </p:spPr>
        <p:txBody>
          <a:bodyPr>
            <a:normAutofit/>
          </a:bodyPr>
          <a:lstStyle/>
          <a:p>
            <a:r>
              <a:rPr lang="cs-CZ" dirty="0" smtClean="0"/>
              <a:t>změna k horšímu?</a:t>
            </a:r>
            <a:endParaRPr lang="cs-CZ" dirty="0"/>
          </a:p>
        </p:txBody>
      </p:sp>
      <p:sp>
        <p:nvSpPr>
          <p:cNvPr id="5" name="Zástupný symbol pro obsah 2"/>
          <p:cNvSpPr txBox="1">
            <a:spLocks/>
          </p:cNvSpPr>
          <p:nvPr/>
        </p:nvSpPr>
        <p:spPr>
          <a:xfrm>
            <a:off x="323528" y="1052736"/>
            <a:ext cx="8640960" cy="5472608"/>
          </a:xfrm>
          <a:prstGeom prst="rect">
            <a:avLst/>
          </a:prstGeom>
        </p:spPr>
        <p:txBody>
          <a:bodyPr vert="horz" lIns="91440" tIns="45720" rIns="91440" bIns="45720" rtlCol="0">
            <a:noAutofit/>
          </a:bodyPr>
          <a:lstStyle/>
          <a:p>
            <a:pPr>
              <a:spcBef>
                <a:spcPts val="1200"/>
              </a:spcBef>
            </a:pPr>
            <a:endParaRPr lang="cs-CZ" sz="2400" dirty="0" smtClean="0"/>
          </a:p>
          <a:p>
            <a:pPr>
              <a:spcBef>
                <a:spcPts val="1200"/>
              </a:spcBef>
            </a:pPr>
            <a:r>
              <a:rPr lang="cs-CZ" sz="2400" dirty="0" smtClean="0"/>
              <a:t>Ustanovení § 82 zákona č. 200/1990 Sb., o přestupcích, jenž správnímu orgánu znemožňuje v odvolacím řízení změnit uloženou sankci v neprospěch obviněného z přestupku, nebrání správnímu orgánu prvního stupně uložit přísnější sankci novým rozhodnutím, pokud bylo jeho původní rozhodnutí v odvolacím řízení jako celek zrušeno a správní orgán prvního stupně v novém řízení posoudil otázku viny i trestu v plném rozsahu.</a:t>
            </a:r>
          </a:p>
          <a:p>
            <a:pPr algn="r">
              <a:spcBef>
                <a:spcPts val="1200"/>
              </a:spcBef>
            </a:pPr>
            <a:r>
              <a:rPr lang="en-US" sz="2200" dirty="0" smtClean="0"/>
              <a:t>[</a:t>
            </a:r>
            <a:r>
              <a:rPr lang="cs-CZ" sz="2200" dirty="0" smtClean="0"/>
              <a:t>z </a:t>
            </a:r>
            <a:r>
              <a:rPr lang="cs-CZ" sz="2200" dirty="0" err="1" smtClean="0"/>
              <a:t>usn</a:t>
            </a:r>
            <a:r>
              <a:rPr lang="cs-CZ" sz="2200" dirty="0" smtClean="0"/>
              <a:t>. </a:t>
            </a:r>
            <a:r>
              <a:rPr lang="cs-CZ" sz="2200" dirty="0" err="1" smtClean="0"/>
              <a:t>r.s</a:t>
            </a:r>
            <a:r>
              <a:rPr lang="cs-CZ" sz="2200" dirty="0" smtClean="0"/>
              <a:t>. NSS </a:t>
            </a:r>
            <a:r>
              <a:rPr lang="cs-CZ" sz="2400" dirty="0" smtClean="0"/>
              <a:t>1. 3. 2017, </a:t>
            </a:r>
            <a:r>
              <a:rPr lang="cs-CZ" sz="2400" dirty="0" err="1" smtClean="0"/>
              <a:t>čj</a:t>
            </a:r>
            <a:r>
              <a:rPr lang="cs-CZ" sz="2400" dirty="0" smtClean="0"/>
              <a:t>. 6 Afs 169/2016-42</a:t>
            </a:r>
            <a:r>
              <a:rPr lang="en-US" sz="2200" dirty="0" smtClean="0"/>
              <a:t>]</a:t>
            </a:r>
            <a:endParaRPr lang="cs-CZ" sz="22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467544" y="188640"/>
            <a:ext cx="8229600" cy="778098"/>
          </a:xfrm>
        </p:spPr>
        <p:txBody>
          <a:bodyPr>
            <a:normAutofit/>
          </a:bodyPr>
          <a:lstStyle/>
          <a:p>
            <a:r>
              <a:rPr lang="cs-CZ" dirty="0" smtClean="0"/>
              <a:t>přezkum příkazu na místě?</a:t>
            </a:r>
            <a:endParaRPr lang="cs-CZ" dirty="0"/>
          </a:p>
        </p:txBody>
      </p:sp>
      <p:sp>
        <p:nvSpPr>
          <p:cNvPr id="5" name="Zástupný symbol pro obsah 2"/>
          <p:cNvSpPr txBox="1">
            <a:spLocks/>
          </p:cNvSpPr>
          <p:nvPr/>
        </p:nvSpPr>
        <p:spPr>
          <a:xfrm>
            <a:off x="323528" y="1052736"/>
            <a:ext cx="8640960" cy="5472608"/>
          </a:xfrm>
          <a:prstGeom prst="rect">
            <a:avLst/>
          </a:prstGeom>
        </p:spPr>
        <p:txBody>
          <a:bodyPr vert="horz" lIns="91440" tIns="45720" rIns="91440" bIns="45720" rtlCol="0">
            <a:noAutofit/>
          </a:bodyPr>
          <a:lstStyle/>
          <a:p>
            <a:pPr>
              <a:spcBef>
                <a:spcPts val="1200"/>
              </a:spcBef>
            </a:pPr>
            <a:endParaRPr lang="cs-CZ" sz="2400" dirty="0" smtClean="0"/>
          </a:p>
          <a:p>
            <a:pPr>
              <a:spcBef>
                <a:spcPts val="1200"/>
              </a:spcBef>
            </a:pPr>
            <a:r>
              <a:rPr lang="cs-CZ" sz="2400" dirty="0" smtClean="0"/>
              <a:t>I. Obnova řízení na žádost účastníka podle § 100 odst. 1 písm. a) </a:t>
            </a:r>
            <a:r>
              <a:rPr lang="cs-CZ" sz="2400" dirty="0" err="1" smtClean="0"/>
              <a:t>spr</a:t>
            </a:r>
            <a:r>
              <a:rPr lang="cs-CZ" sz="2400" dirty="0" smtClean="0"/>
              <a:t>. řádu přichází v úvahu u přestupku, který byl vyřízen v blokovém řízení postupem podle § 84 a </a:t>
            </a:r>
            <a:r>
              <a:rPr lang="cs-CZ" sz="2400" dirty="0" err="1" smtClean="0"/>
              <a:t>násl</a:t>
            </a:r>
            <a:r>
              <a:rPr lang="cs-CZ" sz="2400" dirty="0" smtClean="0"/>
              <a:t>. zákona č. 200/1990 Sb., o přestupcích, jen v případě, že žadatel neudělil souhlas s uložením pokuty v blokovém řízení.</a:t>
            </a:r>
          </a:p>
          <a:p>
            <a:pPr>
              <a:spcBef>
                <a:spcPts val="1200"/>
              </a:spcBef>
            </a:pPr>
            <a:r>
              <a:rPr lang="cs-CZ" sz="2400" dirty="0" smtClean="0"/>
              <a:t>II. Rozhodnutí o odvolání proti rozhodnutí o zamítnutí žádosti o obnovu správního řízení podléhá soudnímu přezkumu (§ 65 odst. 1 s. ř. s.).</a:t>
            </a:r>
          </a:p>
          <a:p>
            <a:pPr algn="r">
              <a:spcBef>
                <a:spcPts val="1200"/>
              </a:spcBef>
            </a:pPr>
            <a:r>
              <a:rPr lang="en-US" sz="2200" dirty="0" smtClean="0"/>
              <a:t>[</a:t>
            </a:r>
            <a:r>
              <a:rPr lang="cs-CZ" sz="2200" dirty="0" smtClean="0"/>
              <a:t>z </a:t>
            </a:r>
            <a:r>
              <a:rPr lang="cs-CZ" sz="2200" dirty="0" err="1" smtClean="0"/>
              <a:t>usn</a:t>
            </a:r>
            <a:r>
              <a:rPr lang="cs-CZ" sz="2200" dirty="0" smtClean="0"/>
              <a:t>. </a:t>
            </a:r>
            <a:r>
              <a:rPr lang="cs-CZ" sz="2200" dirty="0" err="1" smtClean="0"/>
              <a:t>r.s</a:t>
            </a:r>
            <a:r>
              <a:rPr lang="cs-CZ" sz="2200" dirty="0" smtClean="0"/>
              <a:t>. NSS 12. 3. 2013, </a:t>
            </a:r>
            <a:r>
              <a:rPr lang="cs-CZ" sz="2200" dirty="0" err="1" smtClean="0"/>
              <a:t>čj</a:t>
            </a:r>
            <a:r>
              <a:rPr lang="cs-CZ" sz="2200" dirty="0" smtClean="0"/>
              <a:t>. 1 As 21/2010-65</a:t>
            </a:r>
            <a:r>
              <a:rPr lang="en-US" sz="2200" dirty="0" smtClean="0"/>
              <a:t>]</a:t>
            </a:r>
            <a:endParaRPr lang="cs-CZ" sz="2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467544" y="188640"/>
            <a:ext cx="8229600" cy="778098"/>
          </a:xfrm>
        </p:spPr>
        <p:txBody>
          <a:bodyPr>
            <a:normAutofit/>
          </a:bodyPr>
          <a:lstStyle/>
          <a:p>
            <a:r>
              <a:rPr lang="cs-CZ" dirty="0" smtClean="0"/>
              <a:t>východiska</a:t>
            </a:r>
            <a:endParaRPr lang="cs-CZ" dirty="0"/>
          </a:p>
        </p:txBody>
      </p:sp>
      <p:sp>
        <p:nvSpPr>
          <p:cNvPr id="5" name="Zástupný symbol pro obsah 2"/>
          <p:cNvSpPr txBox="1">
            <a:spLocks/>
          </p:cNvSpPr>
          <p:nvPr/>
        </p:nvSpPr>
        <p:spPr>
          <a:xfrm>
            <a:off x="323528" y="1052736"/>
            <a:ext cx="8640960" cy="5688632"/>
          </a:xfrm>
          <a:prstGeom prst="rect">
            <a:avLst/>
          </a:prstGeom>
        </p:spPr>
        <p:txBody>
          <a:bodyPr vert="horz" lIns="91440" tIns="45720" rIns="91440" bIns="45720" rtlCol="0">
            <a:noAutofit/>
          </a:bodyPr>
          <a:lstStyle/>
          <a:p>
            <a:pPr marL="457200" indent="-457200">
              <a:spcBef>
                <a:spcPts val="1200"/>
              </a:spcBef>
              <a:buFont typeface="Arial" panose="020B0604020202020204" pitchFamily="34" charset="0"/>
              <a:buChar char="•"/>
              <a:tabLst>
                <a:tab pos="8426450" algn="r"/>
              </a:tabLst>
            </a:pPr>
            <a:r>
              <a:rPr lang="cs-CZ" sz="2600" dirty="0" smtClean="0"/>
              <a:t>soudní přezkum ve správním trestání a reforma správního soudnictví 2002</a:t>
            </a:r>
          </a:p>
          <a:p>
            <a:pPr marL="914400" lvl="1" indent="-457200">
              <a:spcBef>
                <a:spcPts val="1200"/>
              </a:spcBef>
              <a:buFont typeface="Arial" panose="020B0604020202020204" pitchFamily="34" charset="0"/>
              <a:buChar char="•"/>
              <a:tabLst>
                <a:tab pos="8426450" algn="r"/>
              </a:tabLst>
            </a:pPr>
            <a:r>
              <a:rPr lang="cs-CZ" sz="2600" dirty="0" smtClean="0"/>
              <a:t>deficity části V. o.s.ř. / reakce ÚS / s. ř. s. / </a:t>
            </a:r>
          </a:p>
          <a:p>
            <a:pPr marL="1371600" lvl="2" indent="-457200">
              <a:spcBef>
                <a:spcPts val="1200"/>
              </a:spcBef>
              <a:buFont typeface="Arial" panose="020B0604020202020204" pitchFamily="34" charset="0"/>
              <a:buChar char="•"/>
              <a:tabLst>
                <a:tab pos="8426450" algn="r"/>
              </a:tabLst>
            </a:pPr>
            <a:r>
              <a:rPr lang="cs-CZ" sz="2600" dirty="0"/>
              <a:t>t</a:t>
            </a:r>
            <a:r>
              <a:rPr lang="cs-CZ" sz="2600" dirty="0" smtClean="0"/>
              <a:t>éměř bez </a:t>
            </a:r>
            <a:r>
              <a:rPr lang="cs-CZ" sz="2600" dirty="0" err="1" smtClean="0"/>
              <a:t>spec</a:t>
            </a:r>
            <a:r>
              <a:rPr lang="cs-CZ" sz="2600" dirty="0" smtClean="0"/>
              <a:t>. úpravy </a:t>
            </a:r>
          </a:p>
          <a:p>
            <a:pPr marL="1371600" lvl="2" indent="-457200">
              <a:spcBef>
                <a:spcPts val="1200"/>
              </a:spcBef>
              <a:buFont typeface="Arial" panose="020B0604020202020204" pitchFamily="34" charset="0"/>
              <a:buChar char="•"/>
              <a:tabLst>
                <a:tab pos="8426450" algn="r"/>
              </a:tabLst>
            </a:pPr>
            <a:r>
              <a:rPr lang="cs-CZ" sz="2600" dirty="0" smtClean="0"/>
              <a:t>potřebnost nad rámec obecné úpravy?</a:t>
            </a:r>
          </a:p>
          <a:p>
            <a:pPr marL="914400" lvl="1" indent="-457200">
              <a:spcBef>
                <a:spcPts val="1200"/>
              </a:spcBef>
              <a:buFont typeface="Arial" panose="020B0604020202020204" pitchFamily="34" charset="0"/>
              <a:buChar char="•"/>
              <a:tabLst>
                <a:tab pos="8426450" algn="r"/>
              </a:tabLst>
            </a:pPr>
            <a:r>
              <a:rPr lang="cs-CZ" sz="2600" dirty="0"/>
              <a:t>d</a:t>
            </a:r>
            <a:r>
              <a:rPr lang="cs-CZ" sz="2600" dirty="0" smtClean="0"/>
              <a:t>osah čl. 6 Úmluvy a „trestních“ ustanovení Listiny</a:t>
            </a:r>
          </a:p>
          <a:p>
            <a:pPr marL="1371600" lvl="2" indent="-457200">
              <a:spcBef>
                <a:spcPts val="1200"/>
              </a:spcBef>
              <a:buFont typeface="Arial" panose="020B0604020202020204" pitchFamily="34" charset="0"/>
              <a:buChar char="•"/>
              <a:tabLst>
                <a:tab pos="8426450" algn="r"/>
              </a:tabLst>
            </a:pPr>
            <a:r>
              <a:rPr lang="cs-CZ" sz="2600" dirty="0" smtClean="0"/>
              <a:t>ESLP: </a:t>
            </a:r>
            <a:r>
              <a:rPr lang="cs-CZ" sz="2600" i="1" dirty="0" err="1"/>
              <a:t>Lauko</a:t>
            </a:r>
            <a:r>
              <a:rPr lang="cs-CZ" sz="2600" i="1" dirty="0"/>
              <a:t>, </a:t>
            </a:r>
            <a:r>
              <a:rPr lang="cs-CZ" sz="2600" i="1" dirty="0" err="1" smtClean="0"/>
              <a:t>Őztűrk</a:t>
            </a:r>
            <a:r>
              <a:rPr lang="cs-CZ" sz="2600" i="1" dirty="0" smtClean="0"/>
              <a:t>, </a:t>
            </a:r>
            <a:r>
              <a:rPr lang="cs-CZ" sz="2600" i="1" dirty="0" err="1" smtClean="0"/>
              <a:t>Engel</a:t>
            </a:r>
            <a:r>
              <a:rPr lang="cs-CZ" sz="2600" i="1" dirty="0" smtClean="0"/>
              <a:t>, </a:t>
            </a:r>
            <a:r>
              <a:rPr lang="cs-CZ" sz="2600" i="1" dirty="0" err="1" smtClean="0"/>
              <a:t>Delcourt</a:t>
            </a:r>
            <a:endParaRPr lang="cs-CZ" sz="2600" i="1" dirty="0" smtClean="0"/>
          </a:p>
          <a:p>
            <a:pPr marL="1371600" lvl="2" indent="-457200">
              <a:spcBef>
                <a:spcPts val="1200"/>
              </a:spcBef>
              <a:buFont typeface="Arial" panose="020B0604020202020204" pitchFamily="34" charset="0"/>
              <a:buChar char="•"/>
              <a:tabLst>
                <a:tab pos="8426450" algn="r"/>
              </a:tabLst>
            </a:pPr>
            <a:r>
              <a:rPr lang="cs-CZ" sz="2600" dirty="0" smtClean="0"/>
              <a:t>ÚS:</a:t>
            </a:r>
            <a:r>
              <a:rPr lang="cs-CZ" sz="2600" i="1" dirty="0" smtClean="0"/>
              <a:t> </a:t>
            </a:r>
            <a:r>
              <a:rPr lang="cs-CZ" sz="2600" i="1" dirty="0"/>
              <a:t>nález </a:t>
            </a:r>
            <a:r>
              <a:rPr lang="cs-CZ" sz="2600" i="1" dirty="0" smtClean="0"/>
              <a:t>ze </a:t>
            </a:r>
            <a:r>
              <a:rPr lang="cs-CZ" sz="2600" i="1" dirty="0"/>
              <a:t>dne 17. 1 2001, </a:t>
            </a:r>
            <a:r>
              <a:rPr lang="cs-CZ" sz="2600" i="1" dirty="0" err="1"/>
              <a:t>sp</a:t>
            </a:r>
            <a:r>
              <a:rPr lang="cs-CZ" sz="2600" i="1" dirty="0"/>
              <a:t>. zn. </a:t>
            </a:r>
            <a:r>
              <a:rPr lang="cs-CZ" sz="2600" i="1" dirty="0" err="1"/>
              <a:t>Pl</a:t>
            </a:r>
            <a:r>
              <a:rPr lang="cs-CZ" sz="2600" i="1" dirty="0"/>
              <a:t> ÚS </a:t>
            </a:r>
            <a:r>
              <a:rPr lang="cs-CZ" sz="2600" i="1" dirty="0" smtClean="0"/>
              <a:t>9/2000 </a:t>
            </a:r>
            <a:br>
              <a:rPr lang="cs-CZ" sz="2600" i="1" dirty="0" smtClean="0"/>
            </a:br>
            <a:r>
              <a:rPr lang="cs-CZ" sz="2600" i="1" dirty="0" smtClean="0"/>
              <a:t>k § 83 odst. 1 z. č. 200/1990 Sb.</a:t>
            </a:r>
          </a:p>
          <a:p>
            <a:pPr lvl="2">
              <a:spcBef>
                <a:spcPts val="1200"/>
              </a:spcBef>
              <a:tabLst>
                <a:tab pos="8426450" algn="r"/>
              </a:tabLst>
            </a:pPr>
            <a:endParaRPr lang="cs-CZ" sz="2600" i="1" dirty="0" smtClean="0"/>
          </a:p>
        </p:txBody>
      </p:sp>
    </p:spTree>
    <p:extLst>
      <p:ext uri="{BB962C8B-B14F-4D97-AF65-F5344CB8AC3E}">
        <p14:creationId xmlns:p14="http://schemas.microsoft.com/office/powerpoint/2010/main" val="505131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467544" y="188640"/>
            <a:ext cx="8229600" cy="1440160"/>
          </a:xfrm>
        </p:spPr>
        <p:txBody>
          <a:bodyPr>
            <a:normAutofit/>
          </a:bodyPr>
          <a:lstStyle/>
          <a:p>
            <a:r>
              <a:rPr lang="cs-CZ" dirty="0" err="1" smtClean="0"/>
              <a:t>špecifiká</a:t>
            </a:r>
            <a:r>
              <a:rPr lang="cs-CZ" dirty="0" smtClean="0"/>
              <a:t> přezkumu v „trestních“ věcech + dopady obecné úpravy</a:t>
            </a:r>
            <a:endParaRPr lang="cs-CZ" dirty="0"/>
          </a:p>
        </p:txBody>
      </p:sp>
      <p:sp>
        <p:nvSpPr>
          <p:cNvPr id="5" name="Zástupný symbol pro obsah 2"/>
          <p:cNvSpPr txBox="1">
            <a:spLocks/>
          </p:cNvSpPr>
          <p:nvPr/>
        </p:nvSpPr>
        <p:spPr>
          <a:xfrm>
            <a:off x="323528" y="1988840"/>
            <a:ext cx="8640960" cy="4752528"/>
          </a:xfrm>
          <a:prstGeom prst="rect">
            <a:avLst/>
          </a:prstGeom>
        </p:spPr>
        <p:txBody>
          <a:bodyPr vert="horz" lIns="91440" tIns="45720" rIns="91440" bIns="45720" rtlCol="0" anchor="ctr">
            <a:noAutofit/>
          </a:bodyPr>
          <a:lstStyle/>
          <a:p>
            <a:pPr marL="514350" indent="-514350">
              <a:lnSpc>
                <a:spcPct val="150000"/>
              </a:lnSpc>
              <a:spcBef>
                <a:spcPts val="1200"/>
              </a:spcBef>
              <a:buFont typeface="+mj-lt"/>
              <a:buAutoNum type="alphaUcPeriod"/>
              <a:tabLst>
                <a:tab pos="8426450" algn="r"/>
              </a:tabLst>
            </a:pPr>
            <a:r>
              <a:rPr lang="cs-CZ" sz="2600" dirty="0" smtClean="0"/>
              <a:t>plná jurisdikce</a:t>
            </a:r>
          </a:p>
          <a:p>
            <a:pPr marL="514350" indent="-514350">
              <a:lnSpc>
                <a:spcPct val="150000"/>
              </a:lnSpc>
              <a:spcBef>
                <a:spcPts val="1200"/>
              </a:spcBef>
              <a:buFont typeface="+mj-lt"/>
              <a:buAutoNum type="alphaUcPeriod"/>
              <a:tabLst>
                <a:tab pos="8426450" algn="r"/>
              </a:tabLst>
            </a:pPr>
            <a:r>
              <a:rPr lang="cs-CZ" sz="2600" dirty="0"/>
              <a:t>nové skutečnosti a důkazy v řízení před soudem</a:t>
            </a:r>
          </a:p>
          <a:p>
            <a:pPr marL="514350" indent="-514350">
              <a:lnSpc>
                <a:spcPct val="150000"/>
              </a:lnSpc>
              <a:spcBef>
                <a:spcPts val="1200"/>
              </a:spcBef>
              <a:buFont typeface="+mj-lt"/>
              <a:buAutoNum type="alphaUcPeriod"/>
              <a:tabLst>
                <a:tab pos="8426450" algn="r"/>
              </a:tabLst>
            </a:pPr>
            <a:r>
              <a:rPr lang="cs-CZ" sz="2600" dirty="0" smtClean="0"/>
              <a:t>moderační právo soudu</a:t>
            </a:r>
          </a:p>
          <a:p>
            <a:pPr marL="514350" indent="-514350">
              <a:lnSpc>
                <a:spcPct val="150000"/>
              </a:lnSpc>
              <a:spcBef>
                <a:spcPts val="1200"/>
              </a:spcBef>
              <a:buFont typeface="+mj-lt"/>
              <a:buAutoNum type="alphaUcPeriod"/>
              <a:tabLst>
                <a:tab pos="8426450" algn="r"/>
              </a:tabLst>
            </a:pPr>
            <a:r>
              <a:rPr lang="cs-CZ" sz="2600" dirty="0" smtClean="0"/>
              <a:t>beneficium pozdější příznivější zákonné úpravy </a:t>
            </a:r>
            <a:br>
              <a:rPr lang="cs-CZ" sz="2600" dirty="0" smtClean="0"/>
            </a:br>
            <a:r>
              <a:rPr lang="cs-CZ" sz="2600" dirty="0" smtClean="0"/>
              <a:t>(rozhodné právo)</a:t>
            </a:r>
          </a:p>
          <a:p>
            <a:pPr marL="457200" indent="-457200">
              <a:lnSpc>
                <a:spcPct val="150000"/>
              </a:lnSpc>
              <a:spcBef>
                <a:spcPts val="1200"/>
              </a:spcBef>
              <a:buFont typeface="Calibri" panose="020F0502020204030204" pitchFamily="34" charset="0"/>
              <a:buChar char="+"/>
              <a:tabLst>
                <a:tab pos="8426450" algn="r"/>
              </a:tabLst>
            </a:pPr>
            <a:r>
              <a:rPr lang="cs-CZ" sz="2600" dirty="0"/>
              <a:t>v</a:t>
            </a:r>
            <a:r>
              <a:rPr lang="cs-CZ" sz="2600" dirty="0" smtClean="0"/>
              <a:t>ybraná judikatura k otázkám </a:t>
            </a:r>
            <a:r>
              <a:rPr lang="cs-CZ" sz="2600" dirty="0" err="1" smtClean="0"/>
              <a:t>spr</a:t>
            </a:r>
            <a:r>
              <a:rPr lang="cs-CZ" sz="2600" dirty="0" smtClean="0"/>
              <a:t>. trestání</a:t>
            </a:r>
          </a:p>
        </p:txBody>
      </p:sp>
    </p:spTree>
    <p:extLst>
      <p:ext uri="{BB962C8B-B14F-4D97-AF65-F5344CB8AC3E}">
        <p14:creationId xmlns:p14="http://schemas.microsoft.com/office/powerpoint/2010/main" val="338409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467544" y="188640"/>
            <a:ext cx="8229600" cy="778098"/>
          </a:xfrm>
        </p:spPr>
        <p:txBody>
          <a:bodyPr>
            <a:normAutofit/>
          </a:bodyPr>
          <a:lstStyle/>
          <a:p>
            <a:r>
              <a:rPr lang="cs-CZ" dirty="0" smtClean="0"/>
              <a:t>A. plná </a:t>
            </a:r>
            <a:r>
              <a:rPr lang="cs-CZ" dirty="0"/>
              <a:t>jurisdikce „v kostce“</a:t>
            </a:r>
          </a:p>
        </p:txBody>
      </p:sp>
      <p:sp>
        <p:nvSpPr>
          <p:cNvPr id="5" name="Zástupný symbol pro obsah 2"/>
          <p:cNvSpPr txBox="1">
            <a:spLocks/>
          </p:cNvSpPr>
          <p:nvPr/>
        </p:nvSpPr>
        <p:spPr>
          <a:xfrm>
            <a:off x="323528" y="1628800"/>
            <a:ext cx="8640960" cy="5112568"/>
          </a:xfrm>
          <a:prstGeom prst="rect">
            <a:avLst/>
          </a:prstGeom>
        </p:spPr>
        <p:txBody>
          <a:bodyPr vert="horz" lIns="91440" tIns="45720" rIns="91440" bIns="45720" rtlCol="0" anchor="ctr">
            <a:noAutofit/>
          </a:bodyPr>
          <a:lstStyle/>
          <a:p>
            <a:pPr marL="285750" indent="-285750" algn="just">
              <a:lnSpc>
                <a:spcPct val="107000"/>
              </a:lnSpc>
              <a:spcAft>
                <a:spcPts val="800"/>
              </a:spcAft>
              <a:buFont typeface="Arial" panose="020B0604020202020204" pitchFamily="34" charset="0"/>
              <a:buChar char="•"/>
            </a:pPr>
            <a:endParaRPr lang="cs-CZ" sz="2800" dirty="0" smtClean="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cs-CZ" sz="2800" dirty="0" smtClean="0">
                <a:ea typeface="Calibri" panose="020F0502020204030204" pitchFamily="34" charset="0"/>
                <a:cs typeface="Times New Roman" panose="02020603050405020304" pitchFamily="18" charset="0"/>
              </a:rPr>
              <a:t>možnost </a:t>
            </a:r>
            <a:r>
              <a:rPr lang="cs-CZ" sz="2800" dirty="0">
                <a:ea typeface="Calibri" panose="020F0502020204030204" pitchFamily="34" charset="0"/>
                <a:cs typeface="Times New Roman" panose="02020603050405020304" pitchFamily="18" charset="0"/>
              </a:rPr>
              <a:t>žalobce namítat i skutkové vady rozhodnutí </a:t>
            </a:r>
            <a:r>
              <a:rPr lang="cs-CZ" sz="2800" dirty="0" smtClean="0">
                <a:ea typeface="Calibri" panose="020F0502020204030204" pitchFamily="34" charset="0"/>
                <a:cs typeface="Times New Roman" panose="02020603050405020304" pitchFamily="18" charset="0"/>
              </a:rPr>
              <a:t/>
            </a:r>
            <a:br>
              <a:rPr lang="cs-CZ" sz="2800" dirty="0" smtClean="0">
                <a:ea typeface="Calibri" panose="020F0502020204030204" pitchFamily="34" charset="0"/>
                <a:cs typeface="Times New Roman" panose="02020603050405020304" pitchFamily="18" charset="0"/>
              </a:rPr>
            </a:br>
            <a:r>
              <a:rPr lang="cs-CZ" sz="2800" dirty="0" smtClean="0">
                <a:ea typeface="Calibri" panose="020F0502020204030204" pitchFamily="34" charset="0"/>
                <a:cs typeface="Times New Roman" panose="02020603050405020304" pitchFamily="18" charset="0"/>
              </a:rPr>
              <a:t>(§ </a:t>
            </a:r>
            <a:r>
              <a:rPr lang="cs-CZ" sz="2800" dirty="0">
                <a:ea typeface="Calibri" panose="020F0502020204030204" pitchFamily="34" charset="0"/>
                <a:cs typeface="Times New Roman" panose="02020603050405020304" pitchFamily="18" charset="0"/>
              </a:rPr>
              <a:t>71 odst. 1 písm. d) </a:t>
            </a:r>
            <a:r>
              <a:rPr lang="cs-CZ" sz="2800" dirty="0" err="1">
                <a:ea typeface="Calibri" panose="020F0502020204030204" pitchFamily="34" charset="0"/>
                <a:cs typeface="Times New Roman" panose="02020603050405020304" pitchFamily="18" charset="0"/>
              </a:rPr>
              <a:t>s.ř.s</a:t>
            </a:r>
            <a:r>
              <a:rPr lang="cs-CZ" sz="2800" dirty="0">
                <a:ea typeface="Calibri" panose="020F0502020204030204" pitchFamily="34" charset="0"/>
                <a:cs typeface="Times New Roman" panose="02020603050405020304" pitchFamily="18" charset="0"/>
              </a:rPr>
              <a:t>.) </a:t>
            </a:r>
          </a:p>
          <a:p>
            <a:pPr marL="285750" indent="-285750" algn="just">
              <a:lnSpc>
                <a:spcPct val="107000"/>
              </a:lnSpc>
              <a:spcAft>
                <a:spcPts val="800"/>
              </a:spcAft>
              <a:buFont typeface="Arial" panose="020B0604020202020204" pitchFamily="34" charset="0"/>
              <a:buChar char="•"/>
              <a:tabLst>
                <a:tab pos="8434388" algn="r"/>
              </a:tabLst>
            </a:pPr>
            <a:r>
              <a:rPr lang="cs-CZ" sz="2800" dirty="0">
                <a:ea typeface="Calibri" panose="020F0502020204030204" pitchFamily="34" charset="0"/>
                <a:cs typeface="Times New Roman" panose="02020603050405020304" pitchFamily="18" charset="0"/>
              </a:rPr>
              <a:t>oprávnění soudu opakovaně provést důkazy provedené správním orgánem, provádět i důkazy nové a samostatně hodnotit všechny důkazy provedené jím i správním orgánem (§ 77 odst. 2 </a:t>
            </a:r>
            <a:r>
              <a:rPr lang="cs-CZ" sz="2800" dirty="0" err="1">
                <a:ea typeface="Calibri" panose="020F0502020204030204" pitchFamily="34" charset="0"/>
                <a:cs typeface="Times New Roman" panose="02020603050405020304" pitchFamily="18" charset="0"/>
              </a:rPr>
              <a:t>s.ř.s</a:t>
            </a:r>
            <a:r>
              <a:rPr lang="cs-CZ" sz="2800" dirty="0">
                <a:ea typeface="Calibri" panose="020F0502020204030204" pitchFamily="34" charset="0"/>
                <a:cs typeface="Times New Roman" panose="02020603050405020304" pitchFamily="18" charset="0"/>
              </a:rPr>
              <a:t>). </a:t>
            </a:r>
            <a:r>
              <a:rPr lang="cs-CZ" sz="2800" dirty="0" smtClean="0">
                <a:ea typeface="Calibri" panose="020F0502020204030204" pitchFamily="34" charset="0"/>
                <a:cs typeface="Times New Roman" panose="02020603050405020304" pitchFamily="18" charset="0"/>
              </a:rPr>
              <a:t>	→</a:t>
            </a:r>
          </a:p>
          <a:p>
            <a:pPr marL="285750" indent="-285750" algn="just">
              <a:lnSpc>
                <a:spcPct val="107000"/>
              </a:lnSpc>
              <a:spcAft>
                <a:spcPts val="800"/>
              </a:spcAft>
              <a:buFont typeface="Arial" panose="020B0604020202020204" pitchFamily="34" charset="0"/>
              <a:buChar char="•"/>
            </a:pPr>
            <a:endParaRPr lang="cs-CZ" sz="2800" dirty="0" smtClean="0">
              <a:ea typeface="Calibri" panose="020F0502020204030204" pitchFamily="34" charset="0"/>
            </a:endParaRPr>
          </a:p>
          <a:p>
            <a:pPr marL="285750" indent="-285750" algn="just">
              <a:lnSpc>
                <a:spcPct val="107000"/>
              </a:lnSpc>
              <a:spcAft>
                <a:spcPts val="800"/>
              </a:spcAft>
              <a:buFont typeface="Arial" panose="020B0604020202020204" pitchFamily="34" charset="0"/>
              <a:buChar char="•"/>
            </a:pPr>
            <a:r>
              <a:rPr lang="cs-CZ" sz="2800" dirty="0" smtClean="0">
                <a:ea typeface="Calibri" panose="020F0502020204030204" pitchFamily="34" charset="0"/>
              </a:rPr>
              <a:t>podstatný </a:t>
            </a:r>
            <a:r>
              <a:rPr lang="cs-CZ" sz="2800" dirty="0">
                <a:ea typeface="Calibri" panose="020F0502020204030204" pitchFamily="34" charset="0"/>
              </a:rPr>
              <a:t>význam pro naplnění zásady plné jurisdikce </a:t>
            </a:r>
            <a:r>
              <a:rPr lang="cs-CZ" sz="2800" dirty="0" smtClean="0">
                <a:ea typeface="Calibri" panose="020F0502020204030204" pitchFamily="34" charset="0"/>
              </a:rPr>
              <a:t/>
            </a:r>
            <a:br>
              <a:rPr lang="cs-CZ" sz="2800" dirty="0" smtClean="0">
                <a:ea typeface="Calibri" panose="020F0502020204030204" pitchFamily="34" charset="0"/>
              </a:rPr>
            </a:br>
            <a:r>
              <a:rPr lang="cs-CZ" sz="2800" dirty="0" smtClean="0">
                <a:ea typeface="Calibri" panose="020F0502020204030204" pitchFamily="34" charset="0"/>
              </a:rPr>
              <a:t>i </a:t>
            </a:r>
            <a:r>
              <a:rPr lang="cs-CZ" sz="2800" dirty="0">
                <a:ea typeface="Calibri" panose="020F0502020204030204" pitchFamily="34" charset="0"/>
              </a:rPr>
              <a:t>zásada materiální pravdy (§ 3, </a:t>
            </a:r>
            <a:r>
              <a:rPr lang="cs-CZ" sz="2800" dirty="0" smtClean="0">
                <a:ea typeface="Calibri" panose="020F0502020204030204" pitchFamily="34" charset="0"/>
              </a:rPr>
              <a:t>§ </a:t>
            </a:r>
            <a:r>
              <a:rPr lang="cs-CZ" sz="2800" dirty="0">
                <a:ea typeface="Calibri" panose="020F0502020204030204" pitchFamily="34" charset="0"/>
              </a:rPr>
              <a:t>50 odst. 3 správ. řádu).</a:t>
            </a:r>
            <a:endParaRPr lang="cs-CZ" sz="2600" dirty="0"/>
          </a:p>
          <a:p>
            <a:pPr marL="285750" indent="-285750" algn="just">
              <a:lnSpc>
                <a:spcPct val="107000"/>
              </a:lnSpc>
              <a:spcAft>
                <a:spcPts val="800"/>
              </a:spcAft>
              <a:buFont typeface="Arial" panose="020B0604020202020204" pitchFamily="34" charset="0"/>
              <a:buChar char="•"/>
            </a:pPr>
            <a:endParaRPr lang="cs-CZ" sz="2800" dirty="0">
              <a:ea typeface="Calibri" panose="020F0502020204030204" pitchFamily="34" charset="0"/>
              <a:cs typeface="Times New Roman" panose="02020603050405020304" pitchFamily="18" charset="0"/>
            </a:endParaRPr>
          </a:p>
          <a:p>
            <a:pPr algn="just">
              <a:lnSpc>
                <a:spcPct val="107000"/>
              </a:lnSpc>
              <a:spcAft>
                <a:spcPts val="800"/>
              </a:spcAft>
              <a:tabLst>
                <a:tab pos="8518525" algn="r"/>
              </a:tabLst>
            </a:pPr>
            <a:endParaRPr lang="cs-CZ" sz="2600" dirty="0" smtClean="0"/>
          </a:p>
        </p:txBody>
      </p:sp>
    </p:spTree>
    <p:extLst>
      <p:ext uri="{BB962C8B-B14F-4D97-AF65-F5344CB8AC3E}">
        <p14:creationId xmlns:p14="http://schemas.microsoft.com/office/powerpoint/2010/main" val="202677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2"/>
          <p:cNvSpPr txBox="1">
            <a:spLocks/>
          </p:cNvSpPr>
          <p:nvPr/>
        </p:nvSpPr>
        <p:spPr>
          <a:xfrm>
            <a:off x="323528" y="188640"/>
            <a:ext cx="8640960" cy="6552728"/>
          </a:xfrm>
          <a:prstGeom prst="rect">
            <a:avLst/>
          </a:prstGeom>
        </p:spPr>
        <p:txBody>
          <a:bodyPr vert="horz" lIns="91440" tIns="45720" rIns="91440" bIns="45720" rtlCol="0" anchor="ctr">
            <a:noAutofit/>
          </a:bodyPr>
          <a:lstStyle/>
          <a:p>
            <a:pPr algn="just">
              <a:lnSpc>
                <a:spcPct val="107000"/>
              </a:lnSpc>
              <a:spcAft>
                <a:spcPts val="800"/>
              </a:spcAft>
              <a:tabLst>
                <a:tab pos="8518525" algn="r"/>
              </a:tabLst>
            </a:pPr>
            <a:r>
              <a:rPr lang="cs-CZ" sz="2800" i="1" dirty="0" smtClean="0">
                <a:ea typeface="Calibri" panose="020F0502020204030204" pitchFamily="34" charset="0"/>
                <a:cs typeface="Times New Roman" panose="02020603050405020304" pitchFamily="18" charset="0"/>
              </a:rPr>
              <a:t>„…</a:t>
            </a:r>
            <a:r>
              <a:rPr lang="cs-CZ" sz="2800" i="1" dirty="0">
                <a:ea typeface="Calibri" panose="020F0502020204030204" pitchFamily="34" charset="0"/>
                <a:cs typeface="Times New Roman" panose="02020603050405020304" pitchFamily="18" charset="0"/>
              </a:rPr>
              <a:t>soud při svém rozhodování nesmí být omezen ve skutkových otázkách jen tím, co zde nalezl správní orgán, a to ani co do rozsahu provedených důkazů, ani jejich obsahu a hodnocení ze známých hledisek závažnosti, zákonnosti a pravdivosti. Soud tedy zcela samostatně a nezávisle hodností správnost a úplnost skutkových zjištění učiněných správním orgánem a zjistí-li přitom skutkové či (procesně) právní deficity, může reagovat jednak tím, že uloží správnímu orgánu jejich odstranění, nahrazení či doplnění nebo tak učiní sám. … Není však cílem soudního přezkumu ve správním soudnictví nahrazovat činnost správního orgánu.“	</a:t>
            </a:r>
            <a:r>
              <a:rPr lang="cs-CZ" sz="2800" i="1" dirty="0" smtClean="0">
                <a:ea typeface="Calibri" panose="020F0502020204030204" pitchFamily="34" charset="0"/>
                <a:cs typeface="Times New Roman" panose="02020603050405020304" pitchFamily="18" charset="0"/>
              </a:rPr>
              <a:t>         </a:t>
            </a:r>
            <a:r>
              <a:rPr lang="cs-CZ" sz="2800" dirty="0" smtClean="0"/>
              <a:t>rozsudek </a:t>
            </a:r>
            <a:r>
              <a:rPr lang="cs-CZ" sz="2800" dirty="0"/>
              <a:t>NSS ze dne 28. 3. 2007, čj. 1 As 32/2006-99, č. 1275/2007 Sb. </a:t>
            </a:r>
            <a:r>
              <a:rPr lang="cs-CZ" sz="2800" dirty="0" smtClean="0"/>
              <a:t>NSS</a:t>
            </a:r>
            <a:endParaRPr lang="cs-CZ" sz="24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48612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467544" y="188640"/>
            <a:ext cx="8229600" cy="1368152"/>
          </a:xfrm>
        </p:spPr>
        <p:txBody>
          <a:bodyPr>
            <a:normAutofit fontScale="90000"/>
          </a:bodyPr>
          <a:lstStyle/>
          <a:p>
            <a:r>
              <a:rPr lang="cs-CZ" dirty="0" smtClean="0"/>
              <a:t>B. nové skutečnosti a důkazy </a:t>
            </a:r>
            <a:br>
              <a:rPr lang="cs-CZ" dirty="0" smtClean="0"/>
            </a:br>
            <a:r>
              <a:rPr lang="cs-CZ" dirty="0" smtClean="0"/>
              <a:t>v </a:t>
            </a:r>
            <a:r>
              <a:rPr lang="cs-CZ" dirty="0"/>
              <a:t>řízení před soudem</a:t>
            </a:r>
          </a:p>
        </p:txBody>
      </p:sp>
      <p:sp>
        <p:nvSpPr>
          <p:cNvPr id="5" name="Zástupný symbol pro obsah 2"/>
          <p:cNvSpPr txBox="1">
            <a:spLocks/>
          </p:cNvSpPr>
          <p:nvPr/>
        </p:nvSpPr>
        <p:spPr>
          <a:xfrm>
            <a:off x="323528" y="1556792"/>
            <a:ext cx="8640960" cy="5184576"/>
          </a:xfrm>
          <a:prstGeom prst="rect">
            <a:avLst/>
          </a:prstGeom>
        </p:spPr>
        <p:txBody>
          <a:bodyPr vert="horz" lIns="91440" tIns="45720" rIns="91440" bIns="45720" rtlCol="0" anchor="ctr">
            <a:noAutofit/>
          </a:bodyPr>
          <a:lstStyle/>
          <a:p>
            <a:pPr marL="457200" indent="-457200">
              <a:lnSpc>
                <a:spcPct val="150000"/>
              </a:lnSpc>
              <a:spcBef>
                <a:spcPts val="1200"/>
              </a:spcBef>
              <a:buFont typeface="Arial" panose="020B0604020202020204" pitchFamily="34" charset="0"/>
              <a:buChar char="•"/>
              <a:tabLst>
                <a:tab pos="8426450" algn="r"/>
              </a:tabLst>
            </a:pPr>
            <a:r>
              <a:rPr lang="cs-CZ" sz="2600" dirty="0" smtClean="0"/>
              <a:t>princip posteriorního přezkumu (§ 75 odst. 1 s. ř. s.)</a:t>
            </a:r>
            <a:br>
              <a:rPr lang="cs-CZ" sz="2600" dirty="0" smtClean="0"/>
            </a:br>
            <a:r>
              <a:rPr lang="cs-CZ" sz="2600" dirty="0" smtClean="0"/>
              <a:t>X zákaz sebeobviňování (právo odepřít součinnost)</a:t>
            </a:r>
          </a:p>
          <a:p>
            <a:pPr marL="457200" indent="-457200">
              <a:lnSpc>
                <a:spcPct val="150000"/>
              </a:lnSpc>
              <a:spcBef>
                <a:spcPts val="1200"/>
              </a:spcBef>
              <a:buFont typeface="Arial" panose="020B0604020202020204" pitchFamily="34" charset="0"/>
              <a:buChar char="•"/>
              <a:tabLst>
                <a:tab pos="8426450" algn="r"/>
              </a:tabLst>
            </a:pPr>
            <a:r>
              <a:rPr lang="cs-CZ" sz="2600" dirty="0" smtClean="0"/>
              <a:t>dvě interpretace § 75 odst. 1 </a:t>
            </a:r>
            <a:r>
              <a:rPr lang="cs-CZ" sz="2600" dirty="0" err="1" smtClean="0"/>
              <a:t>s.ř.s</a:t>
            </a:r>
            <a:r>
              <a:rPr lang="cs-CZ" sz="2600" dirty="0" smtClean="0"/>
              <a:t>.:</a:t>
            </a:r>
          </a:p>
          <a:p>
            <a:pPr marL="914400" lvl="1" indent="-457200">
              <a:lnSpc>
                <a:spcPct val="150000"/>
              </a:lnSpc>
              <a:spcBef>
                <a:spcPts val="1200"/>
              </a:spcBef>
              <a:buFont typeface="Arial" panose="020B0604020202020204" pitchFamily="34" charset="0"/>
              <a:buChar char="•"/>
              <a:tabLst>
                <a:tab pos="8426450" algn="r"/>
              </a:tabLst>
            </a:pPr>
            <a:r>
              <a:rPr lang="cs-CZ" sz="2600" dirty="0" smtClean="0"/>
              <a:t>novotou je skutečnost nastalá či důkaz vzniklý po pravomocném rozhodnutí správního orgánu </a:t>
            </a:r>
          </a:p>
          <a:p>
            <a:pPr marL="914400" lvl="1" indent="-457200">
              <a:lnSpc>
                <a:spcPct val="150000"/>
              </a:lnSpc>
              <a:spcBef>
                <a:spcPts val="1200"/>
              </a:spcBef>
              <a:buFont typeface="Arial" panose="020B0604020202020204" pitchFamily="34" charset="0"/>
              <a:buChar char="•"/>
              <a:tabLst>
                <a:tab pos="8426450" algn="r"/>
              </a:tabLst>
            </a:pPr>
            <a:r>
              <a:rPr lang="cs-CZ" sz="2600" dirty="0"/>
              <a:t>n</a:t>
            </a:r>
            <a:r>
              <a:rPr lang="cs-CZ" sz="2600" dirty="0" smtClean="0"/>
              <a:t>ovotou je (i to), co vyšlo najevo </a:t>
            </a:r>
            <a:r>
              <a:rPr lang="cs-CZ" sz="2600" dirty="0"/>
              <a:t>po pravomocném rozhodnutí správního orgánu  </a:t>
            </a:r>
            <a:endParaRPr lang="cs-CZ" sz="2600" dirty="0" smtClean="0"/>
          </a:p>
        </p:txBody>
      </p:sp>
    </p:spTree>
    <p:extLst>
      <p:ext uri="{BB962C8B-B14F-4D97-AF65-F5344CB8AC3E}">
        <p14:creationId xmlns:p14="http://schemas.microsoft.com/office/powerpoint/2010/main" val="1685310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2"/>
          <p:cNvSpPr txBox="1">
            <a:spLocks/>
          </p:cNvSpPr>
          <p:nvPr/>
        </p:nvSpPr>
        <p:spPr>
          <a:xfrm>
            <a:off x="323528" y="548680"/>
            <a:ext cx="8640960" cy="5976664"/>
          </a:xfrm>
          <a:prstGeom prst="rect">
            <a:avLst/>
          </a:prstGeom>
        </p:spPr>
        <p:txBody>
          <a:bodyPr vert="horz" lIns="91440" tIns="45720" rIns="91440" bIns="45720" rtlCol="0">
            <a:noAutofit/>
          </a:bodyPr>
          <a:lstStyle/>
          <a:p>
            <a:pPr marL="342900" indent="-342900">
              <a:spcBef>
                <a:spcPts val="1200"/>
              </a:spcBef>
              <a:buFont typeface="Arial" panose="020B0604020202020204" pitchFamily="34" charset="0"/>
              <a:buChar char="•"/>
            </a:pPr>
            <a:r>
              <a:rPr lang="cs-CZ" sz="2600" dirty="0" smtClean="0"/>
              <a:t>usnesení </a:t>
            </a:r>
            <a:r>
              <a:rPr lang="cs-CZ" sz="2600" dirty="0" err="1"/>
              <a:t>r.s</a:t>
            </a:r>
            <a:r>
              <a:rPr lang="cs-CZ" sz="2600" dirty="0"/>
              <a:t>. NSS 2. 5. 2017, čj. 10 As </a:t>
            </a:r>
            <a:r>
              <a:rPr lang="cs-CZ" sz="2600" dirty="0" smtClean="0"/>
              <a:t>24/2015-71</a:t>
            </a:r>
            <a:endParaRPr lang="cs-CZ" sz="2600" dirty="0"/>
          </a:p>
          <a:p>
            <a:pPr marL="514350" indent="-514350">
              <a:spcBef>
                <a:spcPts val="1200"/>
              </a:spcBef>
              <a:buAutoNum type="romanUcPeriod"/>
            </a:pPr>
            <a:r>
              <a:rPr lang="cs-CZ" sz="2400" dirty="0" smtClean="0"/>
              <a:t>Skutečnost, že obviněný z přestupku byl v řízení před správními orgány zčásti či zcela pasivní, automaticky neznamená, že jeho tvrzení zpochybňující zjištěný skutkový a právní stav a jim odpovídající důkazní návrhy, které jako žalobce poprvé uplatnil až v řízení před krajským soudem, jsou bez dalšího nepřípustné. </a:t>
            </a:r>
          </a:p>
          <a:p>
            <a:pPr marL="514350" indent="-514350">
              <a:spcBef>
                <a:spcPts val="1200"/>
              </a:spcBef>
              <a:buAutoNum type="romanUcPeriod"/>
            </a:pPr>
            <a:r>
              <a:rPr lang="cs-CZ" sz="2400" dirty="0" smtClean="0"/>
              <a:t>Žalobní tvrzení či důkazní návrhy krajský soud nemůže odmítnout jako opožděné nebo účelové jen proto, že je obviněný z přestupku neuplatnil, ač tak učinit mohl, v řízení před správními orgány. Krajský soud však na základě skutkového a právního stavu věci, který je povinen v mezích žalobních bodů přezkoumat, může tato žalobní tvrzení shledat irelevantními nebo nevěrohodnými a důkazní návrhy k jejich prokázání odmítnout jako nadbytečné. Tyto své závěry musí krajský soud náležitě odůvodnit. …</a:t>
            </a:r>
          </a:p>
        </p:txBody>
      </p:sp>
    </p:spTree>
    <p:extLst>
      <p:ext uri="{BB962C8B-B14F-4D97-AF65-F5344CB8AC3E}">
        <p14:creationId xmlns:p14="http://schemas.microsoft.com/office/powerpoint/2010/main" val="2301856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2"/>
          <p:cNvSpPr txBox="1">
            <a:spLocks/>
          </p:cNvSpPr>
          <p:nvPr/>
        </p:nvSpPr>
        <p:spPr>
          <a:xfrm>
            <a:off x="323528" y="260648"/>
            <a:ext cx="8640960" cy="6408712"/>
          </a:xfrm>
          <a:prstGeom prst="rect">
            <a:avLst/>
          </a:prstGeom>
        </p:spPr>
        <p:txBody>
          <a:bodyPr vert="horz" lIns="91440" tIns="45720" rIns="91440" bIns="45720" rtlCol="0">
            <a:noAutofit/>
          </a:bodyPr>
          <a:lstStyle/>
          <a:p>
            <a:pPr marL="514350" indent="-514350">
              <a:spcBef>
                <a:spcPts val="1200"/>
              </a:spcBef>
              <a:buAutoNum type="romanUcPeriod" startAt="3"/>
              <a:tabLst>
                <a:tab pos="8426450" algn="r"/>
              </a:tabLst>
            </a:pPr>
            <a:r>
              <a:rPr lang="cs-CZ" sz="2400" dirty="0" smtClean="0"/>
              <a:t>V rámci přezkumu napadeného rozhodnutí je krajský soud povinen zkoumat, zda správní orgány bez ohledu na způsob obhajoby obviněného v řízení o přestupku dostály své povinnosti </a:t>
            </a:r>
            <a:r>
              <a:rPr lang="cs-CZ" sz="2400" b="1" dirty="0" smtClean="0"/>
              <a:t>zjistit stav věci, o němž nejsou důvodné pochybnosti</a:t>
            </a:r>
            <a:r>
              <a:rPr lang="cs-CZ" sz="2400" dirty="0" smtClean="0"/>
              <a:t>, a to v rozsahu potřebném pro rozhodnutí o přestupku (§ 3 správního řádu). Pokud krajský soud zjistí, že správní orgány takto nepostupovaly, bude na něm, aby na základě žalobních tvrzení a navrhovaných důkazů pochybnosti o skutkovém stavu sám odstranil. To může učinit porovnáním s důkazy již provedenými v řízení před správními orgány, zopakováním důkazů již provedených nebo provedením důkazů nových. Jsou-li nedostatky ve zjištění skutkového stavu takového rozsahu, že jejich odstraňování by znamenalo nahrazovat činnost správních orgánů soudem, uloží krajský soud tuto povinnost správnímu orgánu. </a:t>
            </a:r>
          </a:p>
          <a:p>
            <a:pPr marL="514350" indent="-514350">
              <a:spcBef>
                <a:spcPts val="1200"/>
              </a:spcBef>
              <a:tabLst>
                <a:tab pos="8426450" algn="r"/>
              </a:tabLst>
            </a:pPr>
            <a:r>
              <a:rPr lang="cs-CZ" sz="2400" dirty="0" smtClean="0"/>
              <a:t>		</a:t>
            </a:r>
            <a:r>
              <a:rPr lang="en-US" sz="2200" dirty="0" smtClean="0"/>
              <a:t>[</a:t>
            </a:r>
            <a:r>
              <a:rPr lang="cs-CZ" sz="2200" dirty="0" smtClean="0"/>
              <a:t>z </a:t>
            </a:r>
            <a:r>
              <a:rPr lang="cs-CZ" sz="2200" dirty="0" err="1" smtClean="0"/>
              <a:t>usn</a:t>
            </a:r>
            <a:r>
              <a:rPr lang="cs-CZ" sz="2200" dirty="0" smtClean="0"/>
              <a:t>. </a:t>
            </a:r>
            <a:r>
              <a:rPr lang="cs-CZ" sz="2200" dirty="0" err="1" smtClean="0"/>
              <a:t>r.s</a:t>
            </a:r>
            <a:r>
              <a:rPr lang="cs-CZ" sz="2200" dirty="0" smtClean="0"/>
              <a:t>. NSS 2. 5. 2017, </a:t>
            </a:r>
            <a:r>
              <a:rPr lang="cs-CZ" sz="2200" dirty="0" err="1" smtClean="0"/>
              <a:t>čj</a:t>
            </a:r>
            <a:r>
              <a:rPr lang="cs-CZ" sz="2200" dirty="0" smtClean="0"/>
              <a:t>. 10 As 24/2015-71</a:t>
            </a:r>
            <a:r>
              <a:rPr lang="en-US" sz="2200" dirty="0" smtClean="0"/>
              <a:t>]</a:t>
            </a:r>
            <a:endParaRPr lang="cs-CZ" sz="2200" dirty="0"/>
          </a:p>
        </p:txBody>
      </p:sp>
    </p:spTree>
    <p:extLst>
      <p:ext uri="{BB962C8B-B14F-4D97-AF65-F5344CB8AC3E}">
        <p14:creationId xmlns:p14="http://schemas.microsoft.com/office/powerpoint/2010/main" val="2903641337"/>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4326</TotalTime>
  <Words>1761</Words>
  <Application>Microsoft Office PowerPoint</Application>
  <PresentationFormat>Předvádění na obrazovce (4:3)</PresentationFormat>
  <Paragraphs>126</Paragraphs>
  <Slides>24</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24</vt:i4>
      </vt:variant>
    </vt:vector>
  </HeadingPairs>
  <TitlesOfParts>
    <vt:vector size="28" baseType="lpstr">
      <vt:lpstr>Arial</vt:lpstr>
      <vt:lpstr>Calibri</vt:lpstr>
      <vt:lpstr>Times New Roman</vt:lpstr>
      <vt:lpstr>Motiv systému Office</vt:lpstr>
      <vt:lpstr>Soudní přezkum  v oblasti správního trestání    </vt:lpstr>
      <vt:lpstr>Prezentace aplikace PowerPoint</vt:lpstr>
      <vt:lpstr>východiska</vt:lpstr>
      <vt:lpstr>špecifiká přezkumu v „trestních“ věcech + dopady obecné úpravy</vt:lpstr>
      <vt:lpstr>A. plná jurisdikce „v kostce“</vt:lpstr>
      <vt:lpstr>Prezentace aplikace PowerPoint</vt:lpstr>
      <vt:lpstr>B. nové skutečnosti a důkazy  v řízení před soudem</vt:lpstr>
      <vt:lpstr>Prezentace aplikace PowerPoint</vt:lpstr>
      <vt:lpstr>Prezentace aplikace PowerPoint</vt:lpstr>
      <vt:lpstr>Prezentace aplikace PowerPoint</vt:lpstr>
      <vt:lpstr>C. moderační právo soudu</vt:lpstr>
      <vt:lpstr>Prezentace aplikace PowerPoint</vt:lpstr>
      <vt:lpstr>Prezentace aplikace PowerPoint</vt:lpstr>
      <vt:lpstr>Prezentace aplikace PowerPoint</vt:lpstr>
      <vt:lpstr>D. rozhodné právo</vt:lpstr>
      <vt:lpstr>Prezentace aplikace PowerPoint</vt:lpstr>
      <vt:lpstr>Prezentace aplikace PowerPoint</vt:lpstr>
      <vt:lpstr>Prezentace aplikace PowerPoint</vt:lpstr>
      <vt:lpstr>shrnutí</vt:lpstr>
      <vt:lpstr> + vybraná judikatura k otázkám správního trestání  </vt:lpstr>
      <vt:lpstr>popis skutku ve výroku</vt:lpstr>
      <vt:lpstr>„popis práva“ ve výroku</vt:lpstr>
      <vt:lpstr>změna k horšímu?</vt:lpstr>
      <vt:lpstr>přezkum příkazu na místě?</vt:lpstr>
    </vt:vector>
  </TitlesOfParts>
  <Company>Univerzita Palackého v Olomouci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Soudní přezkum  aktů územního plánování</dc:title>
  <dc:creator>Filip Dienstbier</dc:creator>
  <cp:lastModifiedBy>Renata Struminská</cp:lastModifiedBy>
  <cp:revision>176</cp:revision>
  <cp:lastPrinted>2018-05-14T14:36:46Z</cp:lastPrinted>
  <dcterms:created xsi:type="dcterms:W3CDTF">2015-03-26T19:51:29Z</dcterms:created>
  <dcterms:modified xsi:type="dcterms:W3CDTF">2018-06-14T07:50:15Z</dcterms:modified>
</cp:coreProperties>
</file>