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6" r:id="rId2"/>
    <p:sldId id="410" r:id="rId3"/>
    <p:sldId id="418" r:id="rId4"/>
    <p:sldId id="417" r:id="rId5"/>
    <p:sldId id="419" r:id="rId6"/>
    <p:sldId id="420" r:id="rId7"/>
    <p:sldId id="421" r:id="rId8"/>
    <p:sldId id="425" r:id="rId9"/>
    <p:sldId id="422" r:id="rId10"/>
    <p:sldId id="423" r:id="rId11"/>
    <p:sldId id="415" r:id="rId12"/>
    <p:sldId id="414" r:id="rId13"/>
    <p:sldId id="424" r:id="rId14"/>
    <p:sldId id="405" r:id="rId15"/>
    <p:sldId id="416" r:id="rId16"/>
    <p:sldId id="406" r:id="rId17"/>
    <p:sldId id="407" r:id="rId18"/>
    <p:sldId id="426" r:id="rId19"/>
    <p:sldId id="427" r:id="rId20"/>
    <p:sldId id="428" r:id="rId21"/>
    <p:sldId id="411" r:id="rId22"/>
    <p:sldId id="412" r:id="rId23"/>
    <p:sldId id="413" r:id="rId24"/>
    <p:sldId id="408" r:id="rId25"/>
    <p:sldId id="409" r:id="rId26"/>
    <p:sldId id="275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9" autoAdjust="0"/>
    <p:restoredTop sz="89252" autoAdjust="0"/>
  </p:normalViewPr>
  <p:slideViewPr>
    <p:cSldViewPr snapToGrid="0">
      <p:cViewPr varScale="1">
        <p:scale>
          <a:sx n="98" d="100"/>
          <a:sy n="98" d="100"/>
        </p:scale>
        <p:origin x="1056" y="1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  <a:endParaRPr lang="en-GB" altLang="cs-CZ" noProof="0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rgbClr val="FF0000"/>
                </a:solidFill>
              </a:defRPr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 sz="2000"/>
            </a:lvl2pPr>
            <a:lvl3pPr marL="1257300" indent="-342900">
              <a:buFont typeface="Wingdings" panose="05000000000000000000" pitchFamily="2" charset="2"/>
              <a:buChar char="§"/>
              <a:defRPr sz="1600"/>
            </a:lvl3pPr>
          </a:lstStyle>
          <a:p>
            <a:pPr lvl="0"/>
            <a:r>
              <a:rPr lang="cs-CZ" noProof="0" dirty="0"/>
              <a:t>Klepnutím lze upravit styly předlohy textu.</a:t>
            </a:r>
          </a:p>
          <a:p>
            <a:pPr lvl="1"/>
            <a:r>
              <a:rPr lang="cs-CZ" noProof="0" dirty="0"/>
              <a:t>Druhá úroveň</a:t>
            </a:r>
          </a:p>
          <a:p>
            <a:pPr lvl="2"/>
            <a:r>
              <a:rPr lang="cs-CZ" noProof="0" dirty="0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noProof="0"/>
              <a:t>Klepnutím lze upravit styl předlohy nadpisů.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Klepnutím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-dem.net/" TargetMode="External"/><Relationship Id="rId2" Type="http://schemas.openxmlformats.org/officeDocument/2006/relationships/hyperlink" Target="https://www.cato.org/human-freedom-index/20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eiu.com/n/campaigns/democracy-index-202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902" y="2116183"/>
            <a:ext cx="7383945" cy="3331028"/>
          </a:xfrm>
        </p:spPr>
        <p:txBody>
          <a:bodyPr/>
          <a:lstStyle/>
          <a:p>
            <a:r>
              <a:rPr lang="cs-CZ" b="0" dirty="0"/>
              <a:t>Demokracie (a její nepřátelé)</a:t>
            </a:r>
            <a:br>
              <a:rPr lang="cs-CZ" b="0" dirty="0"/>
            </a:br>
            <a:br>
              <a:rPr lang="cs-CZ" b="0" dirty="0"/>
            </a:br>
            <a:br>
              <a:rPr lang="cs-CZ" b="0" dirty="0"/>
            </a:br>
            <a:r>
              <a:rPr lang="cs-CZ" b="0" dirty="0"/>
              <a:t>				</a:t>
            </a:r>
            <a:br>
              <a:rPr lang="cs-CZ" b="0" dirty="0"/>
            </a:br>
            <a:r>
              <a:rPr lang="cs-CZ" b="0" dirty="0"/>
              <a:t>			</a:t>
            </a:r>
            <a:br>
              <a:rPr lang="cs-CZ" b="0" dirty="0"/>
            </a:br>
            <a:r>
              <a:rPr lang="cs-CZ" b="0" dirty="0"/>
              <a:t>						</a:t>
            </a:r>
            <a:r>
              <a:rPr lang="cs-CZ" sz="2400" b="0" dirty="0"/>
              <a:t>Robert </a:t>
            </a:r>
            <a:r>
              <a:rPr lang="cs-CZ" sz="2400" b="0" dirty="0" err="1"/>
              <a:t>Zbíral</a:t>
            </a:r>
            <a:endParaRPr lang="en-GB" altLang="cs-CZ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nejčastější model uspořádání demokratické vlády</a:t>
            </a:r>
            <a:endParaRPr lang="cs-CZ" altLang="cs-CZ" sz="24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účast lidu = demokratický prvek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svobodné volby: široká účast a reálná soutěž mezi kandidujícími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ochrana práv jednotlivce = liberální prvek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základní práva chráněna před volebním vítězstvím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dobré i pro zapojení občanů do politiky (a tedy konfliktu)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potřeba řádného institucionálního zajištění (role ústavy a soudní moci)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velmi náročné vytvořit i udržet – nutnost doplnění i dalších legitimizačních zdrojů než legality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Liberální demokracie</a:t>
            </a:r>
          </a:p>
        </p:txBody>
      </p:sp>
    </p:spTree>
    <p:extLst>
      <p:ext uri="{BB962C8B-B14F-4D97-AF65-F5344CB8AC3E}">
        <p14:creationId xmlns:p14="http://schemas.microsoft.com/office/powerpoint/2010/main" val="1043891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465111" cy="647700"/>
          </a:xfrm>
        </p:spPr>
        <p:txBody>
          <a:bodyPr/>
          <a:lstStyle/>
          <a:p>
            <a:r>
              <a:rPr lang="cs-CZ" altLang="cs-CZ" sz="2800" dirty="0"/>
              <a:t>Vztah demokracie a ekonomické prosperity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DF80F3-1061-1944-A59E-29BF727F6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430" y="1309354"/>
            <a:ext cx="7982131" cy="52504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existuje mezi proměnnými korelace?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naprostá většina liberálních demokracií jsou bohaté státy (Uruguay, Mauricius a Kostarika výjimkou)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poskytování dobrých služeb pro občany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bohatství usnadňuje konsensus, pomáhá udržovat systém pro ochranu práv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 chudých státech empiricky hrozí větší riziko ztráty demokracie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je zde ale i kauzalita? – vede demokracie k bohatství či naopak?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opatrný závěr, že demokratizace vede k růstů HDP (ale spíše asi dopad ochrany základních práv?)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18453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465111" cy="647700"/>
          </a:xfrm>
        </p:spPr>
        <p:txBody>
          <a:bodyPr/>
          <a:lstStyle/>
          <a:p>
            <a:r>
              <a:rPr lang="cs-CZ" altLang="cs-CZ" sz="2800" dirty="0"/>
              <a:t>Vztah demokracie a ekonomické prosperity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125A0CF-C21B-3F48-9765-EEA82A69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9" y="1308477"/>
            <a:ext cx="6742596" cy="488787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89498724-1134-7447-8CC5-B051373A7CC9}"/>
              </a:ext>
            </a:extLst>
          </p:cNvPr>
          <p:cNvSpPr/>
          <p:nvPr/>
        </p:nvSpPr>
        <p:spPr>
          <a:xfrm>
            <a:off x="576469" y="6140200"/>
            <a:ext cx="5963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https://</a:t>
            </a:r>
            <a:r>
              <a:rPr lang="cs-CZ" sz="1600" dirty="0" err="1"/>
              <a:t>voxdev.org</a:t>
            </a:r>
            <a:r>
              <a:rPr lang="cs-CZ" sz="1600" dirty="0"/>
              <a:t>/</a:t>
            </a:r>
            <a:r>
              <a:rPr lang="cs-CZ" sz="1600" dirty="0" err="1"/>
              <a:t>topic</a:t>
            </a:r>
            <a:r>
              <a:rPr lang="cs-CZ" sz="1600" dirty="0"/>
              <a:t>/</a:t>
            </a:r>
            <a:r>
              <a:rPr lang="cs-CZ" sz="1600" dirty="0" err="1"/>
              <a:t>institutions-political-economy</a:t>
            </a:r>
            <a:r>
              <a:rPr lang="cs-CZ" sz="1600" dirty="0"/>
              <a:t>/</a:t>
            </a:r>
            <a:r>
              <a:rPr lang="cs-CZ" sz="1600" dirty="0" err="1"/>
              <a:t>democracy</a:t>
            </a:r>
            <a:r>
              <a:rPr lang="cs-CZ" sz="1600" dirty="0"/>
              <a:t>-and-</a:t>
            </a:r>
            <a:r>
              <a:rPr lang="cs-CZ" sz="1600" dirty="0" err="1"/>
              <a:t>economic</a:t>
            </a:r>
            <a:r>
              <a:rPr lang="cs-CZ" sz="1600" dirty="0"/>
              <a:t>-</a:t>
            </a:r>
            <a:r>
              <a:rPr lang="cs-CZ" sz="1600" dirty="0" err="1"/>
              <a:t>growth</a:t>
            </a:r>
            <a:r>
              <a:rPr lang="cs-CZ" sz="1600" dirty="0"/>
              <a:t>-</a:t>
            </a:r>
            <a:r>
              <a:rPr lang="cs-CZ" sz="1600" dirty="0" err="1"/>
              <a:t>new</a:t>
            </a:r>
            <a:r>
              <a:rPr lang="cs-CZ" sz="1600" dirty="0"/>
              <a:t>-evidence</a:t>
            </a:r>
          </a:p>
        </p:txBody>
      </p:sp>
    </p:spTree>
    <p:extLst>
      <p:ext uri="{BB962C8B-B14F-4D97-AF65-F5344CB8AC3E}">
        <p14:creationId xmlns:p14="http://schemas.microsoft.com/office/powerpoint/2010/main" val="1350316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465111" cy="647700"/>
          </a:xfrm>
        </p:spPr>
        <p:txBody>
          <a:bodyPr/>
          <a:lstStyle/>
          <a:p>
            <a:r>
              <a:rPr lang="cs-CZ" altLang="cs-CZ" sz="2800" dirty="0"/>
              <a:t>Neliberální demokracie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DF80F3-1061-1944-A59E-29BF727F6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4179" y="1481882"/>
            <a:ext cx="7982131" cy="5250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někdy označovány za omezené demokracie, hybridní režimy atd.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definice: odvozují legitimitu od voleb, ale omezení základních práv (což ovlivňuje i soutěživost voleb)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jak k tomu dochází?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hlásám demokracii, ale realita je jinde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cíleně omezuji některá základní práva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proč k tomu dochází?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liberální demokracie vnímána jako neefektivní (krátkodobě zaměřená atd.)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faktor času – čím déle udržují, tím těžší odůvodnit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neúspěch vede k dalšímu utužování moci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příklady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úspěšný: Singapur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neúspěšný: Rusko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sporný: Maďarsko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pic>
        <p:nvPicPr>
          <p:cNvPr id="4102" name="Picture 6" descr="Oracle Reaffirms Commitment to Singapore with Opening of Oracle Cloud Region">
            <a:extLst>
              <a:ext uri="{FF2B5EF4-FFF2-40B4-BE49-F238E27FC236}">
                <a16:creationId xmlns:a16="http://schemas.microsoft.com/office/drawing/2014/main" id="{A027E1D6-4348-F848-A69D-64B8393D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82" y="4709879"/>
            <a:ext cx="3398808" cy="17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28683" y="1469174"/>
            <a:ext cx="4422140" cy="53918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teze, že některé společnosti nejsou způsobilé k demokracii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příklad arabských (muslimských) států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pokus o „pozápadnění“ na počátku 20. století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socialistická vlna (strana </a:t>
            </a:r>
            <a:r>
              <a:rPr lang="cs-CZ" altLang="cs-CZ" sz="2400" dirty="0" err="1"/>
              <a:t>Baath</a:t>
            </a:r>
            <a:r>
              <a:rPr lang="cs-CZ" altLang="cs-CZ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odpor tradičních skupin (Muslimské bratrstvo)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případová studie Egypta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klíčová země arabského světa (Suez) – události po získání nezávislosti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H. </a:t>
            </a:r>
            <a:r>
              <a:rPr lang="cs-CZ" altLang="cs-CZ" sz="2400" dirty="0" err="1"/>
              <a:t>Mubarak</a:t>
            </a:r>
            <a:r>
              <a:rPr lang="cs-CZ" altLang="cs-CZ" sz="2400" dirty="0"/>
              <a:t> a hybridní režim (armáda, business)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arabské jaro (2011) – volání po demokratizaci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2012 vítězství M. </a:t>
            </a:r>
            <a:r>
              <a:rPr lang="cs-CZ" altLang="cs-CZ" sz="2400" dirty="0" err="1"/>
              <a:t>Mursího</a:t>
            </a:r>
            <a:r>
              <a:rPr lang="cs-CZ" altLang="cs-CZ" sz="2400" dirty="0"/>
              <a:t> a Muslimského bratrstva (51 ku 49 %) – celkové zhoršení situace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2013  - vojenský puč a vládne A. </a:t>
            </a:r>
            <a:r>
              <a:rPr lang="cs-CZ" altLang="cs-CZ" sz="2400" dirty="0" err="1"/>
              <a:t>Sísí</a:t>
            </a:r>
            <a:r>
              <a:rPr lang="cs-CZ" altLang="cs-CZ" sz="2400" dirty="0"/>
              <a:t> (zisk 96 % ve volbách)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Teorie o „nedemokratické“ společnosti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C9B27D-7D8B-7249-B1CE-CCB186CDA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029836"/>
            <a:ext cx="3504111" cy="22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465111" cy="647700"/>
          </a:xfrm>
        </p:spPr>
        <p:txBody>
          <a:bodyPr/>
          <a:lstStyle/>
          <a:p>
            <a:r>
              <a:rPr lang="cs-CZ" altLang="cs-CZ" sz="2800" dirty="0"/>
              <a:t>Modely demokracie dle A. </a:t>
            </a:r>
            <a:r>
              <a:rPr lang="cs-CZ" altLang="cs-CZ" sz="2800" dirty="0" err="1"/>
              <a:t>Lijpharta</a:t>
            </a:r>
            <a:r>
              <a:rPr lang="cs-CZ" altLang="cs-CZ" sz="2800" dirty="0"/>
              <a:t> (1968)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DF80F3-1061-1944-A59E-29BF727F62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430" y="1309354"/>
            <a:ext cx="8412860" cy="55486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východisko dvou kritérií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je společnost kulturně (jazykově, nábožensky atd.) soudržná nebo různorodá?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politické elity spolupracují či nikoliv?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výsledné modely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dostředivá demokracie (homogenní společnost, konkurence elit)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err="1"/>
              <a:t>srv</a:t>
            </a:r>
            <a:r>
              <a:rPr lang="cs-CZ" altLang="cs-CZ" sz="2000" dirty="0"/>
              <a:t>. Británie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odstředivá demokracie (heterogenní společnost, konkurence elit)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err="1"/>
              <a:t>srv</a:t>
            </a:r>
            <a:r>
              <a:rPr lang="cs-CZ" altLang="cs-CZ" sz="2000" dirty="0"/>
              <a:t>. Itálie, výmarské Německo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err="1"/>
              <a:t>konsociační</a:t>
            </a:r>
            <a:r>
              <a:rPr lang="cs-CZ" altLang="cs-CZ" sz="2400" dirty="0"/>
              <a:t> demokracie (heterogenní společnost, spolupráce elit)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 err="1"/>
              <a:t>srv</a:t>
            </a:r>
            <a:r>
              <a:rPr lang="cs-CZ" altLang="cs-CZ" sz="2000" dirty="0"/>
              <a:t>. Nizozemsko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depolitizovaná demokracie (homogenní společnost, spolupráce elit)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možná Rakousko? (kartelová demokracie)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také rozlišování mezi většinovou a konsenzuální demokracií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spor o to, které z demokracií jsou efektivnější…: </a:t>
            </a:r>
            <a:r>
              <a:rPr lang="cs-CZ" altLang="cs-CZ" sz="2300" dirty="0" err="1"/>
              <a:t>Lijphart</a:t>
            </a:r>
            <a:r>
              <a:rPr lang="cs-CZ" altLang="cs-CZ" sz="2300" dirty="0"/>
              <a:t> pro konsenzuální formu, ale řada námitek (hospodářské i politické důsledky)</a:t>
            </a:r>
            <a:endParaRPr lang="cs-CZ" altLang="cs-CZ" sz="2000" dirty="0"/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0171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528683" y="1469174"/>
            <a:ext cx="7982131" cy="53918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liberalismus a konzervatismus: co je na ní dobrého?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základní výhodou poskytování svobody (základní práva)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lidé mají možnost se vyjádřit = volby (odpovědnost vlády)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podpora kompromisu (nikdo nevládne donekonečna)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umožňují i vzájemnou akceptaci odlišností mezi </a:t>
            </a:r>
            <a:r>
              <a:rPr lang="cs-CZ" altLang="cs-CZ" sz="2000" dirty="0" err="1"/>
              <a:t>konz</a:t>
            </a:r>
            <a:r>
              <a:rPr lang="cs-CZ" altLang="cs-CZ" sz="2000" dirty="0"/>
              <a:t>. a liberály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fašismus: odmítnutí individuálních práv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důležitost společenství (národa)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lidé jsou utlačováni (hájí soukromé zájmy místo společného dobra)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socialismus/komunismus: skrytý nátlak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hájení špatných individuálních práv = jen trik pro hájení zájmů bohatých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politická práva nejsou k ničemu, pokud se nemám dobře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politický islamismus: odrazuje lidi od cesty k Bohu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brání vývoji k čisté společnosti (podpora nemorálnosti)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Liberální demokracie ve světle ideologií</a:t>
            </a:r>
          </a:p>
        </p:txBody>
      </p:sp>
    </p:spTree>
    <p:extLst>
      <p:ext uri="{BB962C8B-B14F-4D97-AF65-F5344CB8AC3E}">
        <p14:creationId xmlns:p14="http://schemas.microsoft.com/office/powerpoint/2010/main" val="3379096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24179" y="1587649"/>
            <a:ext cx="4147822" cy="50952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liberálové: systém zastoupení a práv ovlivněn penězi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prosazování zájmů není rovnocenné (volební kampaně, lobbing)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možnost ovlivnění soudního systému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konzervativci: podporovat morální společnost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potřeba společenství a tvorby identity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kritika rozšiřování netradičních práv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Liberální demokracie a ideologie: kritika zevnitř</a:t>
            </a:r>
          </a:p>
        </p:txBody>
      </p:sp>
      <p:pic>
        <p:nvPicPr>
          <p:cNvPr id="4" name="Picture 4" descr="Anti-abortion protesters optimistic at March for Life in DC - ABC News">
            <a:extLst>
              <a:ext uri="{FF2B5EF4-FFF2-40B4-BE49-F238E27FC236}">
                <a16:creationId xmlns:a16="http://schemas.microsoft.com/office/drawing/2014/main" id="{D3830938-FC76-E44A-92EE-563AD7E0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89" y="1841183"/>
            <a:ext cx="30829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housands of protesters march on Washington as Kavanaugh vote nears | The  Times of Israel">
            <a:extLst>
              <a:ext uri="{FF2B5EF4-FFF2-40B4-BE49-F238E27FC236}">
                <a16:creationId xmlns:a16="http://schemas.microsoft.com/office/drawing/2014/main" id="{93948EA4-63C6-9847-A31D-C8C34BC1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13" y="4334464"/>
            <a:ext cx="29368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11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demokracií a totalita jako dvě protichůdné strany jedné osy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základní charakteristika: snaha o ovládnutí všech prvků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charakteristické prvky: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podhoubí masové společnosti s vykořeněným jedincem (Arendtová)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státostrana a v jejím čele vůdce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společnost podřízena ideologii, vysvětluje společenskou realitu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vyžadována aktivní účast občanů – mobilizace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uplatňování teroru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mesiášství – snaha změnit společnost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Nedemokracie: totalita</a:t>
            </a:r>
          </a:p>
        </p:txBody>
      </p:sp>
    </p:spTree>
    <p:extLst>
      <p:ext uri="{BB962C8B-B14F-4D97-AF65-F5344CB8AC3E}">
        <p14:creationId xmlns:p14="http://schemas.microsoft.com/office/powerpoint/2010/main" val="3008702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236281" y="1746267"/>
            <a:ext cx="2387540" cy="53918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obtížné nabídnout obecnou definici </a:t>
            </a:r>
            <a:endParaRPr lang="cs-CZ" altLang="cs-CZ" sz="24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svébytná forma vlády, ale vymezeno hlavně na rozdílu proti totalitě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dělení na sféru soukromou a politickou (ta vyhrazena vládnoucím)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Nedemokracie: autoritářství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9439C0BD-1A70-C84B-A8AA-7ED70F6A0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86647"/>
              </p:ext>
            </p:extLst>
          </p:nvPr>
        </p:nvGraphicFramePr>
        <p:xfrm>
          <a:off x="2811719" y="1746267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1374">
                  <a:extLst>
                    <a:ext uri="{9D8B030D-6E8A-4147-A177-3AD203B41FA5}">
                      <a16:colId xmlns:a16="http://schemas.microsoft.com/office/drawing/2014/main" val="3892622885"/>
                    </a:ext>
                  </a:extLst>
                </a:gridCol>
                <a:gridCol w="1518249">
                  <a:extLst>
                    <a:ext uri="{9D8B030D-6E8A-4147-A177-3AD203B41FA5}">
                      <a16:colId xmlns:a16="http://schemas.microsoft.com/office/drawing/2014/main" val="671136306"/>
                    </a:ext>
                  </a:extLst>
                </a:gridCol>
                <a:gridCol w="776377">
                  <a:extLst>
                    <a:ext uri="{9D8B030D-6E8A-4147-A177-3AD203B41FA5}">
                      <a16:colId xmlns:a16="http://schemas.microsoft.com/office/drawing/2014/main" val="3557475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Totl</a:t>
                      </a:r>
                      <a:r>
                        <a:rPr lang="cs-CZ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31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autonomie </a:t>
                      </a:r>
                      <a:r>
                        <a:rPr lang="cs-CZ" dirty="0" err="1"/>
                        <a:t>nepolitiky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6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kontrola všech aspektů života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35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úplná kontrola ekonomiky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27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masová strana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částečně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138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pol. opozice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částečně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94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vůdčí ideologie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2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masový teror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705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násilí proti protivníkům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858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mobilizace lidu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částečně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624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expanze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0999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vzor pro jiné státy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94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07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2905554-D090-9440-A327-3E125A253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76" y="0"/>
            <a:ext cx="7204145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295CD667-62F5-0740-AEB2-DBA506DC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14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788" y="42451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Vzájemné porovnání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32697AFF-0A46-5541-95F8-FBCFE45F1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38669"/>
              </p:ext>
            </p:extLst>
          </p:nvPr>
        </p:nvGraphicFramePr>
        <p:xfrm>
          <a:off x="233465" y="1066259"/>
          <a:ext cx="867707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414">
                  <a:extLst>
                    <a:ext uri="{9D8B030D-6E8A-4147-A177-3AD203B41FA5}">
                      <a16:colId xmlns:a16="http://schemas.microsoft.com/office/drawing/2014/main" val="1048248727"/>
                    </a:ext>
                  </a:extLst>
                </a:gridCol>
                <a:gridCol w="1735414">
                  <a:extLst>
                    <a:ext uri="{9D8B030D-6E8A-4147-A177-3AD203B41FA5}">
                      <a16:colId xmlns:a16="http://schemas.microsoft.com/office/drawing/2014/main" val="4175467837"/>
                    </a:ext>
                  </a:extLst>
                </a:gridCol>
                <a:gridCol w="1735414">
                  <a:extLst>
                    <a:ext uri="{9D8B030D-6E8A-4147-A177-3AD203B41FA5}">
                      <a16:colId xmlns:a16="http://schemas.microsoft.com/office/drawing/2014/main" val="3818226155"/>
                    </a:ext>
                  </a:extLst>
                </a:gridCol>
                <a:gridCol w="1735414">
                  <a:extLst>
                    <a:ext uri="{9D8B030D-6E8A-4147-A177-3AD203B41FA5}">
                      <a16:colId xmlns:a16="http://schemas.microsoft.com/office/drawing/2014/main" val="262616780"/>
                    </a:ext>
                  </a:extLst>
                </a:gridCol>
                <a:gridCol w="1735414">
                  <a:extLst>
                    <a:ext uri="{9D8B030D-6E8A-4147-A177-3AD203B41FA5}">
                      <a16:colId xmlns:a16="http://schemas.microsoft.com/office/drawing/2014/main" val="2766935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lib. dem.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nelib. dem.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autoritářství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totalita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731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média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svobodná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omezená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poslušná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pol. strany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několik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jedna dominuje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jedna či žádná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9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volby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soutěživé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 vadami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ovlivněné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žádné či s falšované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ideologie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omezeně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žádné či předstírané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jedna povinná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183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ústava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omezuje vládu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účelový výklad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omezuje jednotlivce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slouží státu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08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zákl. práva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chráněna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ohrožená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jen vybraná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žádná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592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zájmové skupiny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četné a autonomní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méně a poslušné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hlídané státem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žádné autonomní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54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hospodářství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tržní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omezeně tržní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částečně státní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státní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219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armáda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podléhá zvoleným pol.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hraje pol. roli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propojená s režimem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kontrolována stranou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korupce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nízká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všudypřítomná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vysoká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608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9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086635" cy="647700"/>
          </a:xfrm>
        </p:spPr>
        <p:txBody>
          <a:bodyPr/>
          <a:lstStyle/>
          <a:p>
            <a:r>
              <a:rPr lang="cs-CZ" altLang="cs-CZ" sz="2800" dirty="0"/>
              <a:t>Měření kvality (ne)demokracie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1E0933-DDD3-9541-B7A2-E8B237D3E9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430" y="1309354"/>
            <a:ext cx="8270005" cy="22886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různé indexy měřící kvalitu demokracie na základě řady kritérií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err="1"/>
              <a:t>Human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Freedom</a:t>
            </a:r>
            <a:r>
              <a:rPr lang="cs-CZ" altLang="cs-CZ" sz="2400" dirty="0"/>
              <a:t> Index: </a:t>
            </a:r>
            <a:r>
              <a:rPr lang="cs-CZ" altLang="cs-CZ" sz="2400" dirty="0">
                <a:hlinkClick r:id="rId2"/>
              </a:rPr>
              <a:t>https://www.cato.org/human-freedom-index/2021</a:t>
            </a:r>
            <a:r>
              <a:rPr lang="cs-CZ" altLang="cs-CZ" sz="2400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err="1"/>
              <a:t>Varieties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Democracy</a:t>
            </a:r>
            <a:r>
              <a:rPr lang="cs-CZ" altLang="cs-CZ" sz="2400" dirty="0"/>
              <a:t> (V-Dem): </a:t>
            </a:r>
            <a:r>
              <a:rPr lang="cs-CZ" altLang="cs-CZ" sz="2400" dirty="0">
                <a:hlinkClick r:id="rId3"/>
              </a:rPr>
              <a:t>https://www.v-dem.net/</a:t>
            </a:r>
            <a:r>
              <a:rPr lang="cs-CZ" altLang="cs-CZ" sz="2400" dirty="0"/>
              <a:t>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err="1"/>
              <a:t>Democracy</a:t>
            </a:r>
            <a:r>
              <a:rPr lang="cs-CZ" altLang="cs-CZ" sz="2400" dirty="0"/>
              <a:t> Index: </a:t>
            </a:r>
            <a:r>
              <a:rPr lang="cs-CZ" altLang="cs-CZ" sz="2400" dirty="0">
                <a:hlinkClick r:id="rId4"/>
              </a:rPr>
              <a:t>https://www.eiu.com/n/campaigns/democracy-index-2021/</a:t>
            </a:r>
            <a:r>
              <a:rPr lang="cs-CZ" altLang="cs-CZ" sz="2400" dirty="0"/>
              <a:t> </a:t>
            </a:r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6AF9EB-E264-1A41-B81E-C1F4C5D3FD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0" y="4001604"/>
            <a:ext cx="90932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086635" cy="647700"/>
          </a:xfrm>
        </p:spPr>
        <p:txBody>
          <a:bodyPr/>
          <a:lstStyle/>
          <a:p>
            <a:r>
              <a:rPr lang="cs-CZ" altLang="cs-CZ" sz="2800" dirty="0"/>
              <a:t>Měření kvality demokracie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859C1F-A82B-774B-9749-03A76BD45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82" y="1309353"/>
            <a:ext cx="8086635" cy="44693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BB3F441-0AAD-034C-8939-A87D359D2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2102"/>
            <a:ext cx="9144000" cy="4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79" y="661653"/>
            <a:ext cx="8465111" cy="647700"/>
          </a:xfrm>
        </p:spPr>
        <p:txBody>
          <a:bodyPr/>
          <a:lstStyle/>
          <a:p>
            <a:r>
              <a:rPr lang="cs-CZ" altLang="cs-CZ" sz="2800" dirty="0"/>
              <a:t>Měření kvality demokracie: směr k autoritářství?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0555F23-E326-6E48-AF9E-56429F039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0" y="1309353"/>
            <a:ext cx="8086634" cy="45594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257D08D-9D50-8E42-AB5D-5DAEF1E90966}"/>
              </a:ext>
            </a:extLst>
          </p:cNvPr>
          <p:cNvSpPr/>
          <p:nvPr/>
        </p:nvSpPr>
        <p:spPr>
          <a:xfrm>
            <a:off x="254710" y="5996149"/>
            <a:ext cx="8086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https://</a:t>
            </a:r>
            <a:r>
              <a:rPr lang="cs-CZ" sz="1600" dirty="0" err="1"/>
              <a:t>freedomhouse.org</a:t>
            </a:r>
            <a:r>
              <a:rPr lang="cs-CZ" sz="1600" dirty="0"/>
              <a:t>/</a:t>
            </a:r>
            <a:r>
              <a:rPr lang="cs-CZ" sz="1600" dirty="0" err="1"/>
              <a:t>sites</a:t>
            </a:r>
            <a:r>
              <a:rPr lang="cs-CZ" sz="1600" dirty="0"/>
              <a:t>/default/</a:t>
            </a:r>
            <a:r>
              <a:rPr lang="cs-CZ" sz="1600" dirty="0" err="1"/>
              <a:t>files</a:t>
            </a:r>
            <a:r>
              <a:rPr lang="cs-CZ" sz="1600" dirty="0"/>
              <a:t>/2022-02/FIW_2022_PDF_Booklet_Digital_Final_Web.p</a:t>
            </a:r>
          </a:p>
        </p:txBody>
      </p:sp>
    </p:spTree>
    <p:extLst>
      <p:ext uri="{BB962C8B-B14F-4D97-AF65-F5344CB8AC3E}">
        <p14:creationId xmlns:p14="http://schemas.microsoft.com/office/powerpoint/2010/main" val="1524301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24179" y="1466107"/>
            <a:ext cx="8560795" cy="53918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racionalismus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způsob vlády odráží distribuci zdrojů ve společnosti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koncentrovaná skupina = autoritářství, více = demokracie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Čína původně chudou ekonomikou (komunisté neměli opozici)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investice podporují zbohatnutí, ale podnikatelé za to vděčí straně (obava z nestability)</a:t>
            </a:r>
          </a:p>
          <a:p>
            <a:pPr>
              <a:lnSpc>
                <a:spcPct val="120000"/>
              </a:lnSpc>
            </a:pPr>
            <a:r>
              <a:rPr lang="cs-CZ" altLang="cs-CZ" sz="2800" dirty="0" err="1"/>
              <a:t>institucionalismus</a:t>
            </a:r>
            <a:endParaRPr lang="cs-CZ" altLang="cs-CZ" sz="2800" dirty="0"/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způsob vlády odráží historický způsob organizace společnosti (omezují/konkurují jiné subjekty centrální moc?)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Čína tradičně velmi centralizovaná – komunisté v podstatě jen pokračují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dokud se nerozvine autonomní sféra, tak žádná změna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konstruktivismus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kultura či identita odráží způsob vlády podporovaný občany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Čína konfuciánská – silný důraz na stabilitu a řád, nezkušenost s demokracií, role nacionalismu (odmítnutí Západu)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bohatnutí posiluje pocit výjimečnosti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56079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700" kern="0" dirty="0"/>
              <a:t>Kam kráčí Čína?: aplikace vysvětlujících paradigmat</a:t>
            </a:r>
          </a:p>
        </p:txBody>
      </p:sp>
    </p:spTree>
    <p:extLst>
      <p:ext uri="{BB962C8B-B14F-4D97-AF65-F5344CB8AC3E}">
        <p14:creationId xmlns:p14="http://schemas.microsoft.com/office/powerpoint/2010/main" val="294840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56079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700" kern="0" dirty="0"/>
              <a:t>Kam kráčí Čína?: aplikace vysvětlujících paradigmat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139CED42-F79A-BF4D-8065-15D10898B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507910"/>
              </p:ext>
            </p:extLst>
          </p:nvPr>
        </p:nvGraphicFramePr>
        <p:xfrm>
          <a:off x="457200" y="1547892"/>
          <a:ext cx="8262623" cy="5139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890">
                  <a:extLst>
                    <a:ext uri="{9D8B030D-6E8A-4147-A177-3AD203B41FA5}">
                      <a16:colId xmlns:a16="http://schemas.microsoft.com/office/drawing/2014/main" val="3726440631"/>
                    </a:ext>
                  </a:extLst>
                </a:gridCol>
                <a:gridCol w="2073911">
                  <a:extLst>
                    <a:ext uri="{9D8B030D-6E8A-4147-A177-3AD203B41FA5}">
                      <a16:colId xmlns:a16="http://schemas.microsoft.com/office/drawing/2014/main" val="622328716"/>
                    </a:ext>
                  </a:extLst>
                </a:gridCol>
                <a:gridCol w="2073911">
                  <a:extLst>
                    <a:ext uri="{9D8B030D-6E8A-4147-A177-3AD203B41FA5}">
                      <a16:colId xmlns:a16="http://schemas.microsoft.com/office/drawing/2014/main" val="1119775741"/>
                    </a:ext>
                  </a:extLst>
                </a:gridCol>
                <a:gridCol w="2073911">
                  <a:extLst>
                    <a:ext uri="{9D8B030D-6E8A-4147-A177-3AD203B41FA5}">
                      <a16:colId xmlns:a16="http://schemas.microsoft.com/office/drawing/2014/main" val="244285566"/>
                    </a:ext>
                  </a:extLst>
                </a:gridCol>
              </a:tblGrid>
              <a:tr h="54831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racionalismus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institucionalismus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konstruktivismus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69516"/>
                  </a:ext>
                </a:extLst>
              </a:tr>
              <a:tr h="1018289">
                <a:tc>
                  <a:txBody>
                    <a:bodyPr/>
                    <a:lstStyle/>
                    <a:p>
                      <a:r>
                        <a:rPr lang="cs-CZ" sz="1600" b="1" dirty="0"/>
                        <a:t>kdo podporuje autoritativní vládu?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ti nejvíce závislí na státu: straníci, státní podmínky, chudí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stranické a podnikatelské elity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straničtí ideologové a nacionalisté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077468"/>
                  </a:ext>
                </a:extLst>
              </a:tr>
              <a:tr h="1018289">
                <a:tc>
                  <a:txBody>
                    <a:bodyPr/>
                    <a:lstStyle/>
                    <a:p>
                      <a:r>
                        <a:rPr lang="cs-CZ" sz="1600" b="1" dirty="0"/>
                        <a:t>kdo podporuje demokracii?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podnikatelé, střední třída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osoby žádající autonomii: místní politici, </a:t>
                      </a:r>
                      <a:r>
                        <a:rPr lang="cs-CZ" sz="1600" dirty="0" err="1"/>
                        <a:t>náb</a:t>
                      </a:r>
                      <a:r>
                        <a:rPr lang="cs-CZ" sz="1600" dirty="0"/>
                        <a:t>. skupiny, studenti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vzdělané osoby obdivující západní hodnoty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64284"/>
                  </a:ext>
                </a:extLst>
              </a:tr>
              <a:tr h="1253279">
                <a:tc>
                  <a:txBody>
                    <a:bodyPr/>
                    <a:lstStyle/>
                    <a:p>
                      <a:r>
                        <a:rPr lang="cs-CZ" sz="1600" b="1" dirty="0"/>
                        <a:t>kdy by měl růst tlak na demokracii?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ekon</a:t>
                      </a:r>
                      <a:r>
                        <a:rPr lang="cs-CZ" sz="1600" dirty="0"/>
                        <a:t>. růst povede k bohatnutí bez role státu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když se zorganizuje občanská společnost, soupeřící názory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když se režim zkompromituje a objeví se prodemokratické síly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0296"/>
                  </a:ext>
                </a:extLst>
              </a:tr>
              <a:tr h="1253279">
                <a:tc>
                  <a:txBody>
                    <a:bodyPr/>
                    <a:lstStyle/>
                    <a:p>
                      <a:r>
                        <a:rPr lang="cs-CZ" sz="1600" b="1" dirty="0"/>
                        <a:t>co máme hledat?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podnikatele zvažující odpoutání od režimu kvůli zachování zisků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místa s dobře organizovanými lokálními skupinami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politiky či jiné elity opouštějící nacionalistickou rétoriku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483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42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7835" y="1881251"/>
            <a:ext cx="7543240" cy="2909114"/>
          </a:xfrm>
        </p:spPr>
        <p:txBody>
          <a:bodyPr/>
          <a:lstStyle/>
          <a:p>
            <a:pPr algn="ctr"/>
            <a:r>
              <a:rPr lang="en-GB" dirty="0" err="1"/>
              <a:t>Díky</a:t>
            </a:r>
            <a:r>
              <a:rPr lang="en-GB" dirty="0"/>
              <a:t> za </a:t>
            </a:r>
            <a:r>
              <a:rPr lang="en-GB" dirty="0" err="1"/>
              <a:t>pozornost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</a:t>
            </a:r>
            <a:endParaRPr lang="en-GB" altLang="cs-CZ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en-GB" altLang="cs-CZ" smtClean="0"/>
              <a:pPr/>
              <a:t>26</a:t>
            </a:fld>
            <a:endParaRPr lang="en-GB" altLang="cs-CZ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229220" y="4572001"/>
            <a:ext cx="4990446" cy="1137314"/>
          </a:xfrm>
        </p:spPr>
        <p:txBody>
          <a:bodyPr/>
          <a:lstStyle/>
          <a:p>
            <a:pPr algn="ctr"/>
            <a:r>
              <a:rPr lang="en-GB" altLang="cs-CZ" sz="2000" b="1" dirty="0"/>
              <a:t>Robert Zbíral</a:t>
            </a:r>
          </a:p>
          <a:p>
            <a:pPr algn="ctr"/>
            <a:r>
              <a:rPr lang="en-GB" altLang="cs-CZ" sz="2000" dirty="0"/>
              <a:t>robert.zbiral@law.muni.cz</a:t>
            </a:r>
          </a:p>
        </p:txBody>
      </p:sp>
    </p:spTree>
    <p:extLst>
      <p:ext uri="{BB962C8B-B14F-4D97-AF65-F5344CB8AC3E}">
        <p14:creationId xmlns:p14="http://schemas.microsoft.com/office/powerpoint/2010/main" val="219341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24179" y="1483373"/>
            <a:ext cx="5984005" cy="53918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800" i="1" dirty="0"/>
              <a:t>Demokracie je nejhorší forma vlády s výjimkou všech ostatních, které kdy byly vyzkoušeny </a:t>
            </a:r>
            <a:r>
              <a:rPr lang="cs-CZ" altLang="cs-CZ" sz="2800" dirty="0"/>
              <a:t>(W. Churchill, 1947)</a:t>
            </a:r>
          </a:p>
          <a:p>
            <a:pPr>
              <a:lnSpc>
                <a:spcPct val="120000"/>
              </a:lnSpc>
            </a:pPr>
            <a:endParaRPr lang="cs-CZ" altLang="cs-CZ" sz="2800" dirty="0"/>
          </a:p>
          <a:p>
            <a:pPr>
              <a:lnSpc>
                <a:spcPct val="120000"/>
              </a:lnSpc>
            </a:pPr>
            <a:r>
              <a:rPr lang="cs-CZ" altLang="cs-CZ" sz="2800" i="1" dirty="0"/>
              <a:t>Demokracie je možná nejvíce zprofanované slovo ve veřejné diskuzi o čemkoliv </a:t>
            </a:r>
            <a:r>
              <a:rPr lang="cs-CZ" altLang="cs-CZ" sz="2800" dirty="0"/>
              <a:t>(B. </a:t>
            </a:r>
            <a:r>
              <a:rPr lang="cs-CZ" altLang="cs-CZ" sz="2800" dirty="0" err="1"/>
              <a:t>Cricks</a:t>
            </a:r>
            <a:r>
              <a:rPr lang="cs-CZ" altLang="cs-CZ" sz="2800" dirty="0"/>
              <a:t>, 2000)</a:t>
            </a:r>
            <a:endParaRPr lang="cs-CZ" altLang="cs-CZ" sz="2800" i="1" dirty="0"/>
          </a:p>
          <a:p>
            <a:pPr>
              <a:lnSpc>
                <a:spcPct val="120000"/>
              </a:lnSpc>
            </a:pPr>
            <a:endParaRPr lang="cs-CZ" altLang="cs-CZ" sz="2800" dirty="0"/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Demokracie</a:t>
            </a:r>
          </a:p>
        </p:txBody>
      </p:sp>
      <p:pic>
        <p:nvPicPr>
          <p:cNvPr id="3074" name="Picture 2" descr="Credit: Corbis via Getty Images/Colin McPherson">
            <a:extLst>
              <a:ext uri="{FF2B5EF4-FFF2-40B4-BE49-F238E27FC236}">
                <a16:creationId xmlns:a16="http://schemas.microsoft.com/office/drawing/2014/main" id="{28228CE1-2B52-5441-A492-EF8366F1A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92" y="2725073"/>
            <a:ext cx="1881729" cy="282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69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odkud se bere autorita státní moci?: oprávněnost / správnost vlády (ochota akceptovat)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Rousseau: „</a:t>
            </a:r>
            <a:r>
              <a:rPr lang="cs-CZ" altLang="cs-CZ" sz="2400" i="1" dirty="0"/>
              <a:t>I ten nejsilnější není nikdy dost silný, aby byl pánem, jestliže svou sílu nepřetváří v právo a poslušnost v povinnost</a:t>
            </a:r>
            <a:r>
              <a:rPr lang="cs-CZ" altLang="cs-CZ" sz="2400" dirty="0"/>
              <a:t>.“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klasické pojetí Maxe Webera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tradice: historie, identita, symboly (monarchie)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charisma: osoba vůdce či jeho myšlenek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legalita: logický a férový systém pravidel (rozumnost)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kritika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jak lze tu či onu legitimitu zpochybnit?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jak legitimita vzniká? (není to jen manipulace mocných?)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stát jako subjekt se specifickou pozicí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legitimita podpořená efektivitou vlády (poskytuje občanům výhody)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legitimita donucení (monopol moci a různé druhy negativní motivace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je ale síla svázaná legalitou či jen posiluje režim?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Legitimita jako základ stabilní vlády</a:t>
            </a:r>
          </a:p>
        </p:txBody>
      </p:sp>
    </p:spTree>
    <p:extLst>
      <p:ext uri="{BB962C8B-B14F-4D97-AF65-F5344CB8AC3E}">
        <p14:creationId xmlns:p14="http://schemas.microsoft.com/office/powerpoint/2010/main" val="6172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24179" y="1618843"/>
            <a:ext cx="4771431" cy="53918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marxisté: </a:t>
            </a:r>
            <a:r>
              <a:rPr lang="cs-CZ" altLang="cs-CZ" sz="2800" dirty="0" err="1"/>
              <a:t>socio</a:t>
            </a:r>
            <a:r>
              <a:rPr lang="cs-CZ" altLang="cs-CZ" sz="2800" dirty="0"/>
              <a:t>-hospodářské rozpory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třídní boj přeroste v otevřený konflikt (buržoazní či proletářské revoluce)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proti: marxistické revoluce spíše převraty, i v nerozvinutých společnostech atd.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systémová teorie (T. </a:t>
            </a:r>
            <a:r>
              <a:rPr lang="cs-CZ" altLang="cs-CZ" sz="2800" dirty="0" err="1"/>
              <a:t>Gurr</a:t>
            </a:r>
            <a:r>
              <a:rPr lang="cs-CZ" altLang="cs-CZ" sz="2800" dirty="0"/>
              <a:t>, 1970)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nerovnováha v systému, již nedokáže reagovat na hospodářské či sociální změny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požadavky občanů nesouzní s kapacitou vlády</a:t>
            </a:r>
          </a:p>
          <a:p>
            <a:pPr>
              <a:lnSpc>
                <a:spcPct val="120000"/>
              </a:lnSpc>
            </a:pPr>
            <a:r>
              <a:rPr lang="cs-CZ" altLang="cs-CZ" sz="2800" dirty="0" err="1"/>
              <a:t>socio</a:t>
            </a:r>
            <a:r>
              <a:rPr lang="cs-CZ" altLang="cs-CZ" sz="2800" dirty="0"/>
              <a:t>-strukturální teorie (T. </a:t>
            </a:r>
            <a:r>
              <a:rPr lang="cs-CZ" altLang="cs-CZ" sz="2800" dirty="0" err="1"/>
              <a:t>Stockpolová</a:t>
            </a:r>
            <a:r>
              <a:rPr lang="cs-CZ" altLang="cs-CZ" sz="2800" dirty="0"/>
              <a:t>, 1979)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systém pro svou slabost (či nedostatek vůle) nedokáže kontrolovat výkon donucovací moci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Odbočka: Jak vznikají revoluce?</a:t>
            </a:r>
          </a:p>
        </p:txBody>
      </p:sp>
      <p:pic>
        <p:nvPicPr>
          <p:cNvPr id="2050" name="Picture 2" descr="Pád komunistického režimu – My jsme to nevzdali">
            <a:extLst>
              <a:ext uri="{FF2B5EF4-FFF2-40B4-BE49-F238E27FC236}">
                <a16:creationId xmlns:a16="http://schemas.microsoft.com/office/drawing/2014/main" id="{8C725CFE-35A0-4B4B-A65F-8E348AF6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515" y="2408583"/>
            <a:ext cx="3340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2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legalita postupně jako převládající druh = vliv racionalismu</a:t>
            </a:r>
            <a:endParaRPr lang="cs-CZ" altLang="cs-CZ" sz="24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dnes demokracie brána jako dominantní forma legitimity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vlny demokratizace od od konce 19. století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základní prvky: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souhlas: účast na politickém životě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jednání a kompromis: nástroje pro vyrovnávání zájmů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zpětná vazba: možnost vyrovnání výkyvů (změna vlády)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protiváha: nedemokratická legitimita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imitace demokratických nástrojů a institucí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prvek poskytování výhod (efektivita)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podpora ideologie (třeba </a:t>
            </a:r>
            <a:r>
              <a:rPr lang="cs-CZ" altLang="cs-CZ" sz="2400" dirty="0" err="1"/>
              <a:t>Kaddáfí</a:t>
            </a:r>
            <a:r>
              <a:rPr lang="cs-CZ" altLang="cs-CZ" sz="2400" dirty="0"/>
              <a:t> a „zelená revoluce“)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Rozmach demokratické legitimity</a:t>
            </a:r>
          </a:p>
        </p:txBody>
      </p:sp>
    </p:spTree>
    <p:extLst>
      <p:ext uri="{BB962C8B-B14F-4D97-AF65-F5344CB8AC3E}">
        <p14:creationId xmlns:p14="http://schemas.microsoft.com/office/powerpoint/2010/main" val="38476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800" i="1" dirty="0" err="1"/>
              <a:t>demos</a:t>
            </a:r>
            <a:r>
              <a:rPr lang="cs-CZ" altLang="cs-CZ" sz="2800" i="1" dirty="0"/>
              <a:t> – </a:t>
            </a:r>
            <a:r>
              <a:rPr lang="cs-CZ" altLang="cs-CZ" sz="2800" i="1" dirty="0" err="1"/>
              <a:t>kratos</a:t>
            </a:r>
            <a:r>
              <a:rPr lang="cs-CZ" altLang="cs-CZ" sz="2800" i="1" dirty="0"/>
              <a:t> </a:t>
            </a:r>
            <a:r>
              <a:rPr lang="cs-CZ" altLang="cs-CZ" sz="2800" dirty="0"/>
              <a:t>(vláda mnoha), ale termín používán pro označení nekonečného množství situací </a:t>
            </a:r>
            <a:endParaRPr lang="cs-CZ" altLang="cs-CZ" sz="24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A. Lincoln: „</a:t>
            </a:r>
            <a:r>
              <a:rPr lang="cs-CZ" altLang="cs-CZ" sz="2800" i="1" dirty="0"/>
              <a:t>Vláda lidu, prostřednictvím lidu, pro lid</a:t>
            </a:r>
            <a:r>
              <a:rPr lang="cs-CZ" altLang="cs-CZ" sz="2800" dirty="0"/>
              <a:t>“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kdo je lid?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viz i čl. 2 odst. 1 české Ústavy („</a:t>
            </a:r>
            <a:r>
              <a:rPr lang="cs-CZ" altLang="cs-CZ" sz="2400" i="1" dirty="0"/>
              <a:t>Lid je zdrojem veškeré státní moci</a:t>
            </a:r>
            <a:r>
              <a:rPr lang="cs-CZ" altLang="cs-CZ" sz="2400" dirty="0"/>
              <a:t>…“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vyloučení řady osob z pol. života (černí v USA, ženy ve Švýcarsku až 1971, vězni, věk)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abstraktně: 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obecná (kolektivní) vůle, soubor jednotlivců, většina?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politicky či národnostně vymezená?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hrozba tyranie většiny (</a:t>
            </a:r>
            <a:r>
              <a:rPr lang="cs-CZ" altLang="cs-CZ" sz="2400" dirty="0" err="1"/>
              <a:t>Tocqueville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Mill</a:t>
            </a:r>
            <a:r>
              <a:rPr lang="cs-CZ" altLang="cs-CZ" sz="2400" dirty="0"/>
              <a:t>)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Demokracie: základní prvky</a:t>
            </a:r>
          </a:p>
        </p:txBody>
      </p:sp>
    </p:spTree>
    <p:extLst>
      <p:ext uri="{BB962C8B-B14F-4D97-AF65-F5344CB8AC3E}">
        <p14:creationId xmlns:p14="http://schemas.microsoft.com/office/powerpoint/2010/main" val="412453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476430" y="1309353"/>
            <a:ext cx="7982131" cy="539189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altLang="cs-CZ" sz="2800" dirty="0"/>
              <a:t>jak má lid vládnout?: přímá a nepřímá demokracie</a:t>
            </a:r>
          </a:p>
          <a:p>
            <a:pPr lvl="1" algn="just">
              <a:lnSpc>
                <a:spcPct val="120000"/>
              </a:lnSpc>
            </a:pPr>
            <a:r>
              <a:rPr lang="cs-CZ" altLang="cs-CZ" sz="2400" dirty="0"/>
              <a:t>výhody přímé dem.: lid má </a:t>
            </a:r>
            <a:r>
              <a:rPr lang="cs-CZ" altLang="cs-CZ" sz="2400" dirty="0" err="1"/>
              <a:t>bezprostředni</a:t>
            </a:r>
            <a:r>
              <a:rPr lang="cs-CZ" altLang="cs-CZ" sz="2400" dirty="0"/>
              <a:t> kontrolu, lid je politicky vzdělanější, není třeba prostředníků, lid ochotnější akceptuje rozhodnutí</a:t>
            </a:r>
          </a:p>
          <a:p>
            <a:pPr lvl="1" algn="just">
              <a:lnSpc>
                <a:spcPct val="120000"/>
              </a:lnSpc>
            </a:pPr>
            <a:r>
              <a:rPr lang="cs-CZ" altLang="cs-CZ" sz="2400" dirty="0"/>
              <a:t>výhody nepřímé dem.: praktičtější, „osvobozuje“ lid od politiky, vládnou nadanější, odstiňuje lidi od politických sporů</a:t>
            </a:r>
          </a:p>
          <a:p>
            <a:pPr>
              <a:lnSpc>
                <a:spcPct val="120000"/>
              </a:lnSpc>
            </a:pPr>
            <a:r>
              <a:rPr lang="cs-CZ" altLang="cs-CZ" sz="2800" dirty="0"/>
              <a:t>jaké jsou zájmy lidu?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klasická demokracie: lidé mají zájmy, zvolí si zástupce, ti prosazují jejich zájmy v duchu obecného blaha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err="1"/>
              <a:t>Schumpeterova</a:t>
            </a:r>
            <a:r>
              <a:rPr lang="cs-CZ" altLang="cs-CZ" sz="2400" dirty="0"/>
              <a:t> kritika (1942): není zde obecné blaho a lidé jsou jsou politicky neracionální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neklasická (</a:t>
            </a:r>
            <a:r>
              <a:rPr lang="cs-CZ" altLang="cs-CZ" sz="2000" dirty="0" err="1"/>
              <a:t>elitistická</a:t>
            </a:r>
            <a:r>
              <a:rPr lang="cs-CZ" altLang="cs-CZ" sz="2000" dirty="0"/>
              <a:t>) demokracie: lidé si volí zástupce, ti pak vládnou bez ohledu na vůli lidu 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ekonomická teorie demokracie (</a:t>
            </a:r>
            <a:r>
              <a:rPr lang="cs-CZ" altLang="cs-CZ" sz="2000" dirty="0" err="1"/>
              <a:t>Downs</a:t>
            </a:r>
            <a:r>
              <a:rPr lang="cs-CZ" altLang="cs-CZ" sz="2000" dirty="0"/>
              <a:t>, 1956): lidé jsou zákazníky a politické strany firmami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totalitní (</a:t>
            </a:r>
            <a:r>
              <a:rPr lang="cs-CZ" altLang="cs-CZ" sz="2400" dirty="0" err="1"/>
              <a:t>plebiscitární</a:t>
            </a:r>
            <a:r>
              <a:rPr lang="cs-CZ" altLang="cs-CZ" sz="2400" dirty="0"/>
              <a:t>) demokracie: vůdce (strana) ví, co lidé potřebují </a:t>
            </a:r>
          </a:p>
          <a:p>
            <a:pPr lvl="1">
              <a:lnSpc>
                <a:spcPct val="120000"/>
              </a:lnSpc>
            </a:pPr>
            <a:endParaRPr lang="cs-CZ" altLang="cs-CZ" sz="2400" dirty="0"/>
          </a:p>
          <a:p>
            <a:pPr lvl="2">
              <a:lnSpc>
                <a:spcPct val="120000"/>
              </a:lnSpc>
            </a:pPr>
            <a:endParaRPr lang="cs-CZ" altLang="cs-CZ" sz="1400" dirty="0"/>
          </a:p>
          <a:p>
            <a:pPr lvl="1">
              <a:lnSpc>
                <a:spcPct val="120000"/>
              </a:lnSpc>
            </a:pPr>
            <a:endParaRPr lang="cs-CZ" altLang="cs-CZ" sz="14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cs-CZ" altLang="cs-CZ" sz="1400" dirty="0"/>
          </a:p>
          <a:p>
            <a:pPr marL="0" indent="0">
              <a:lnSpc>
                <a:spcPct val="120000"/>
              </a:lnSpc>
              <a:buNone/>
            </a:pPr>
            <a:endParaRPr lang="cs-CZ" altLang="cs-CZ" sz="1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Demokracie: základní prvky</a:t>
            </a:r>
          </a:p>
        </p:txBody>
      </p:sp>
    </p:spTree>
    <p:extLst>
      <p:ext uri="{BB962C8B-B14F-4D97-AF65-F5344CB8AC3E}">
        <p14:creationId xmlns:p14="http://schemas.microsoft.com/office/powerpoint/2010/main" val="28863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8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F2DEE82-39EA-254B-91E6-DE8EB182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79" y="661653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800" kern="0" dirty="0"/>
              <a:t>Demokracie: pro a proti</a:t>
            </a:r>
          </a:p>
        </p:txBody>
      </p:sp>
      <p:graphicFrame>
        <p:nvGraphicFramePr>
          <p:cNvPr id="3" name="Tabulka 3">
            <a:extLst>
              <a:ext uri="{FF2B5EF4-FFF2-40B4-BE49-F238E27FC236}">
                <a16:creationId xmlns:a16="http://schemas.microsoft.com/office/drawing/2014/main" id="{EC23E971-3E38-9B46-876A-626094273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49876"/>
              </p:ext>
            </p:extLst>
          </p:nvPr>
        </p:nvGraphicFramePr>
        <p:xfrm>
          <a:off x="504915" y="1683982"/>
          <a:ext cx="8081962" cy="4512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81">
                  <a:extLst>
                    <a:ext uri="{9D8B030D-6E8A-4147-A177-3AD203B41FA5}">
                      <a16:colId xmlns:a16="http://schemas.microsoft.com/office/drawing/2014/main" val="3710684836"/>
                    </a:ext>
                  </a:extLst>
                </a:gridCol>
                <a:gridCol w="4040981">
                  <a:extLst>
                    <a:ext uri="{9D8B030D-6E8A-4147-A177-3AD203B41FA5}">
                      <a16:colId xmlns:a16="http://schemas.microsoft.com/office/drawing/2014/main" val="2627216314"/>
                    </a:ext>
                  </a:extLst>
                </a:gridCol>
              </a:tblGrid>
              <a:tr h="493857">
                <a:tc>
                  <a:txBody>
                    <a:bodyPr/>
                    <a:lstStyle/>
                    <a:p>
                      <a:r>
                        <a:rPr lang="cs-CZ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50908"/>
                  </a:ext>
                </a:extLst>
              </a:tr>
              <a:tr h="1583048">
                <a:tc>
                  <a:txBody>
                    <a:bodyPr/>
                    <a:lstStyle/>
                    <a:p>
                      <a:r>
                        <a:rPr lang="cs-CZ" dirty="0"/>
                        <a:t>umožňuje bez násilí řešit spory uvnitř společnosti  = debata, přesvědčení, kompromis (každý má hlas)</a:t>
                      </a:r>
                    </a:p>
                    <a:p>
                      <a:r>
                        <a:rPr lang="cs-CZ" dirty="0"/>
                        <a:t>teze o únikovém ventilu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demokracie upřednostňuje konflikt (podstata volebního boje); v určitých společnostech hrozba intenzifikace sporů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031979"/>
                  </a:ext>
                </a:extLst>
              </a:tr>
              <a:tr h="1217730">
                <a:tc>
                  <a:txBody>
                    <a:bodyPr/>
                    <a:lstStyle/>
                    <a:p>
                      <a:r>
                        <a:rPr lang="cs-CZ" dirty="0"/>
                        <a:t>univerzalita hodnot jako je právo podílet se na vládě (předpoklad jiných práv)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demokracie jako hodnota Západu (individualismus, pluralismus)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43295"/>
                  </a:ext>
                </a:extLst>
              </a:tr>
              <a:tr h="1217730">
                <a:tc>
                  <a:txBody>
                    <a:bodyPr/>
                    <a:lstStyle/>
                    <a:p>
                      <a:r>
                        <a:rPr lang="cs-CZ" dirty="0"/>
                        <a:t>prevence proti tyranii = omezenost moci vládnoucích (odpovědnost a možnost je „potrestat“)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vláda většiny není automaticky dobrou vládou (převahu mají méně nadaní)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31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316950"/>
      </p:ext>
    </p:extLst>
  </p:cSld>
  <p:clrMapOvr>
    <a:masterClrMapping/>
  </p:clrMapOvr>
</p:sld>
</file>

<file path=ppt/theme/theme1.xml><?xml version="1.0" encoding="utf-8"?>
<a:theme xmlns:a="http://schemas.openxmlformats.org/drawingml/2006/main" name="law_sablona_en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67055</TotalTime>
  <Words>1940</Words>
  <Application>Microsoft Macintosh PowerPoint</Application>
  <PresentationFormat>Předvádění na obrazovce (4:3)</PresentationFormat>
  <Paragraphs>352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Tahoma</vt:lpstr>
      <vt:lpstr>Wingdings</vt:lpstr>
      <vt:lpstr>law_sablona_en</vt:lpstr>
      <vt:lpstr>Demokracie (a její nepřátelé)                  Robert Zbíral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Vztah demokracie a ekonomické prosperity</vt:lpstr>
      <vt:lpstr>Vztah demokracie a ekonomické prosperity</vt:lpstr>
      <vt:lpstr>Neliberální demokracie</vt:lpstr>
      <vt:lpstr>Prezentace aplikace PowerPoint</vt:lpstr>
      <vt:lpstr>Modely demokracie dle A. Lijpharta (1968)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Měření kvality (ne)demokracie</vt:lpstr>
      <vt:lpstr>Měření kvality demokracie</vt:lpstr>
      <vt:lpstr>Měření kvality demokracie: směr k autoritářství?</vt:lpstr>
      <vt:lpstr>Prezentace aplikace PowerPoint</vt:lpstr>
      <vt:lpstr>Prezentace aplikace PowerPoint</vt:lpstr>
      <vt:lpstr>Díky za pozornost </vt:lpstr>
    </vt:vector>
  </TitlesOfParts>
  <Company>MSP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anonym</dc:creator>
  <cp:lastModifiedBy>Zbiral Robert</cp:lastModifiedBy>
  <cp:revision>426</cp:revision>
  <cp:lastPrinted>2016-10-02T07:56:07Z</cp:lastPrinted>
  <dcterms:created xsi:type="dcterms:W3CDTF">2016-04-26T11:26:09Z</dcterms:created>
  <dcterms:modified xsi:type="dcterms:W3CDTF">2022-03-16T13:02:18Z</dcterms:modified>
</cp:coreProperties>
</file>