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5259" r:id="rId2"/>
  </p:sldMasterIdLst>
  <p:notesMasterIdLst>
    <p:notesMasterId r:id="rId26"/>
  </p:notesMasterIdLst>
  <p:handoutMasterIdLst>
    <p:handoutMasterId r:id="rId27"/>
  </p:handoutMasterIdLst>
  <p:sldIdLst>
    <p:sldId id="390" r:id="rId3"/>
    <p:sldId id="448" r:id="rId4"/>
    <p:sldId id="450" r:id="rId5"/>
    <p:sldId id="564" r:id="rId6"/>
    <p:sldId id="565" r:id="rId7"/>
    <p:sldId id="562" r:id="rId8"/>
    <p:sldId id="553" r:id="rId9"/>
    <p:sldId id="451" r:id="rId10"/>
    <p:sldId id="452" r:id="rId11"/>
    <p:sldId id="497" r:id="rId12"/>
    <p:sldId id="566" r:id="rId13"/>
    <p:sldId id="491" r:id="rId14"/>
    <p:sldId id="495" r:id="rId15"/>
    <p:sldId id="502" r:id="rId16"/>
    <p:sldId id="492" r:id="rId17"/>
    <p:sldId id="494" r:id="rId18"/>
    <p:sldId id="493" r:id="rId19"/>
    <p:sldId id="453" r:id="rId20"/>
    <p:sldId id="552" r:id="rId21"/>
    <p:sldId id="454" r:id="rId22"/>
    <p:sldId id="455" r:id="rId23"/>
    <p:sldId id="476" r:id="rId24"/>
    <p:sldId id="503" r:id="rId25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6E"/>
    <a:srgbClr val="DD6909"/>
    <a:srgbClr val="909094"/>
    <a:srgbClr val="DCD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327" autoAdjust="0"/>
    <p:restoredTop sz="94658" autoAdjust="0"/>
  </p:normalViewPr>
  <p:slideViewPr>
    <p:cSldViewPr>
      <p:cViewPr varScale="1">
        <p:scale>
          <a:sx n="82" d="100"/>
          <a:sy n="82" d="100"/>
        </p:scale>
        <p:origin x="89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65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1614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B204D9C-300F-4694-90CC-99FAFE992C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429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Klepnutím lze upravit styly předlohy textu.</a:t>
            </a:r>
          </a:p>
          <a:p>
            <a:pPr lvl="1"/>
            <a:r>
              <a:rPr lang="en-GB" noProof="0"/>
              <a:t>Druhá úroveň</a:t>
            </a:r>
          </a:p>
          <a:p>
            <a:pPr lvl="2"/>
            <a:r>
              <a:rPr lang="en-GB" noProof="0"/>
              <a:t>Třetí úroveň</a:t>
            </a:r>
          </a:p>
          <a:p>
            <a:pPr lvl="3"/>
            <a:r>
              <a:rPr lang="en-GB" noProof="0"/>
              <a:t>Čtvrtá úroveň</a:t>
            </a:r>
          </a:p>
          <a:p>
            <a:pPr lvl="4"/>
            <a:r>
              <a:rPr lang="en-GB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4E2D1E-81FE-485A-96D1-EFFFF609C8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688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340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85168" cy="4000528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itchFamily="34" charset="0"/>
                <a:cs typeface="Arial" pitchFamily="34" charset="0"/>
              </a:defRPr>
            </a:lvl1pPr>
            <a:lvl2pPr>
              <a:defRPr sz="1800" b="0">
                <a:latin typeface="Arial" pitchFamily="34" charset="0"/>
                <a:cs typeface="Arial" pitchFamily="34" charset="0"/>
              </a:defRPr>
            </a:lvl2pPr>
            <a:lvl3pPr>
              <a:defRPr sz="1800" b="0">
                <a:latin typeface="Arial" pitchFamily="34" charset="0"/>
                <a:cs typeface="Arial" pitchFamily="34" charset="0"/>
              </a:defRPr>
            </a:lvl3pPr>
            <a:lvl4pPr>
              <a:defRPr b="0">
                <a:latin typeface="Arial" pitchFamily="34" charset="0"/>
                <a:cs typeface="Arial" pitchFamily="34" charset="0"/>
              </a:defRPr>
            </a:lvl4pPr>
            <a:lvl5pPr>
              <a:defRPr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59659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1E798-5368-46D0-8CEC-404899828D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40122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32"/>
            <a:ext cx="6019800" cy="52689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7BD2-5AA8-47F3-B683-C82FD50032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61569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994" y="2643182"/>
            <a:ext cx="8229600" cy="1928826"/>
          </a:xfrm>
          <a:prstGeom prst="rect">
            <a:avLst/>
          </a:prstGeom>
        </p:spPr>
        <p:txBody>
          <a:bodyPr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03929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i strana - 3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0" y="5734050"/>
            <a:ext cx="9144000" cy="1123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US" sz="1400" spc="30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Click to edit Master subtitle style</a:t>
            </a:r>
            <a:endParaRPr lang="cs-CZ" sz="1400" spc="300" dirty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 userDrawn="1"/>
        </p:nvSpPr>
        <p:spPr bwMode="auto">
          <a:xfrm>
            <a:off x="0" y="29972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Místo na název prezentace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8175" y="5589588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660400"/>
            <a:ext cx="23749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1907704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851833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5795963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07951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i strana - 4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0" y="5734050"/>
            <a:ext cx="9144000" cy="1123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US" sz="1400" spc="30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Click to edit Master subtitle style</a:t>
            </a:r>
            <a:endParaRPr lang="cs-CZ" sz="1400" spc="300" dirty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 userDrawn="1"/>
        </p:nvSpPr>
        <p:spPr bwMode="auto">
          <a:xfrm>
            <a:off x="0" y="29972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Místo na název prezentace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8175" y="5589588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660400"/>
            <a:ext cx="23749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27584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764220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732538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795902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87272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38" y="2000240"/>
            <a:ext cx="4038600" cy="114300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286124"/>
            <a:ext cx="4038600" cy="121444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4643438" y="4643446"/>
            <a:ext cx="4038600" cy="121444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B0A1F-73CB-4B13-9A0B-B036084F6D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4/17/2021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044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598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809381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49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53F65-CBB7-4B8D-B150-D005394BDA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454017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227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75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264655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9089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2673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7629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681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352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53F65-CBB7-4B8D-B150-D005394BDA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2908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E98DE-BD47-425B-9986-D46C778471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72276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56A19-DDC8-4BA9-A0DC-5D3488D0A5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32213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342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0342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9D1FE-EDD1-4894-A337-4157BD16B8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85268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48155-48A3-4579-AE64-445C6CAC99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33460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0E3F1-40F1-48CA-9B5D-D8A56C1349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81707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19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7232"/>
            <a:ext cx="5111750" cy="52689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78EB9-160C-4095-A028-FB67A5C3C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4700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cs-CZ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989ED-9595-4421-A4BE-FB43F61A9D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28139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5.emf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96975"/>
            <a:ext cx="82296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00250"/>
            <a:ext cx="8229600" cy="412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cs-CZ" dirty="0"/>
              <a:t>www.</a:t>
            </a:r>
            <a:r>
              <a:rPr lang="cs-CZ" dirty="0" err="1"/>
              <a:t>prkpartners.com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0C104D-0F08-4397-BBE6-BDED8D746D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0" name="Picture 7" descr="I:\Marketing\LOGO\PRK Partners\prkpartners-logo\prkpartners-logos\prkpartners-logo-letter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180181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66" r:id="rId1"/>
    <p:sldLayoutId id="2147485167" r:id="rId2"/>
    <p:sldLayoutId id="2147485168" r:id="rId3"/>
    <p:sldLayoutId id="2147485169" r:id="rId4"/>
    <p:sldLayoutId id="2147485170" r:id="rId5"/>
    <p:sldLayoutId id="2147485171" r:id="rId6"/>
    <p:sldLayoutId id="2147485172" r:id="rId7"/>
    <p:sldLayoutId id="2147485173" r:id="rId8"/>
    <p:sldLayoutId id="2147485174" r:id="rId9"/>
    <p:sldLayoutId id="2147485175" r:id="rId10"/>
    <p:sldLayoutId id="2147485176" r:id="rId11"/>
    <p:sldLayoutId id="2147485177" r:id="rId12"/>
    <p:sldLayoutId id="2147485178" r:id="rId13"/>
    <p:sldLayoutId id="2147485179" r:id="rId14"/>
    <p:sldLayoutId id="2147485180" r:id="rId15"/>
    <p:sldLayoutId id="2147485258" r:id="rId16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0426E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86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60" r:id="rId1"/>
    <p:sldLayoutId id="2147485261" r:id="rId2"/>
    <p:sldLayoutId id="2147485262" r:id="rId3"/>
    <p:sldLayoutId id="2147485263" r:id="rId4"/>
    <p:sldLayoutId id="2147485264" r:id="rId5"/>
    <p:sldLayoutId id="2147485265" r:id="rId6"/>
    <p:sldLayoutId id="2147485266" r:id="rId7"/>
    <p:sldLayoutId id="2147485267" r:id="rId8"/>
    <p:sldLayoutId id="2147485268" r:id="rId9"/>
    <p:sldLayoutId id="2147485269" r:id="rId10"/>
    <p:sldLayoutId id="2147485270" r:id="rId11"/>
    <p:sldLayoutId id="2147485271" r:id="rId12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3374"/>
            <a:ext cx="7772400" cy="2043658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200" dirty="0"/>
            </a:br>
            <a:r>
              <a:rPr lang="cs-CZ" sz="3200" dirty="0"/>
              <a:t>F</a:t>
            </a:r>
            <a:r>
              <a:rPr lang="cs-CZ" sz="3600" dirty="0"/>
              <a:t>undace a ústavy</a:t>
            </a:r>
            <a:br>
              <a:rPr lang="cs-CZ" sz="3600" dirty="0"/>
            </a:br>
            <a:r>
              <a:rPr lang="cs-CZ" sz="3600" dirty="0"/>
              <a:t>(v širších souvislostech)  </a:t>
            </a:r>
            <a:br>
              <a:rPr lang="cs-CZ" sz="3600" dirty="0"/>
            </a:br>
            <a:endParaRPr lang="en-US" sz="3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043608" y="4869160"/>
            <a:ext cx="6728792" cy="1440160"/>
          </a:xfrm>
        </p:spPr>
        <p:txBody>
          <a:bodyPr>
            <a:normAutofit/>
          </a:bodyPr>
          <a:lstStyle/>
          <a:p>
            <a:endParaRPr lang="cs-CZ" sz="2000" dirty="0"/>
          </a:p>
          <a:p>
            <a:r>
              <a:rPr lang="en-US" sz="2000" dirty="0"/>
              <a:t>Doc. </a:t>
            </a:r>
            <a:r>
              <a:rPr lang="en-US" sz="2000" dirty="0" err="1"/>
              <a:t>JUDr</a:t>
            </a:r>
            <a:r>
              <a:rPr lang="en-US" sz="2000" dirty="0"/>
              <a:t>. Kat</a:t>
            </a:r>
            <a:r>
              <a:rPr lang="cs-CZ" sz="2000" dirty="0"/>
              <a:t>e</a:t>
            </a:r>
            <a:r>
              <a:rPr lang="en-US" sz="2000" dirty="0" err="1"/>
              <a:t>řina</a:t>
            </a:r>
            <a:r>
              <a:rPr lang="en-US" sz="2000" dirty="0"/>
              <a:t> </a:t>
            </a:r>
            <a:r>
              <a:rPr lang="en-US" sz="2000" dirty="0" err="1"/>
              <a:t>Ronovská</a:t>
            </a:r>
            <a:r>
              <a:rPr lang="cs-CZ" sz="2000" dirty="0"/>
              <a:t>,</a:t>
            </a:r>
            <a:r>
              <a:rPr lang="en-US" sz="2000" dirty="0"/>
              <a:t> PhD. </a:t>
            </a:r>
            <a:endParaRPr lang="cs-CZ" sz="2000" dirty="0"/>
          </a:p>
          <a:p>
            <a:r>
              <a:rPr lang="cs-CZ" sz="2000" dirty="0"/>
              <a:t>Brno</a:t>
            </a:r>
          </a:p>
          <a:p>
            <a:endParaRPr lang="en-US" sz="2000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Založení a vznik nadace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Založení – soukromoprávní projev vůle – nadační listina</a:t>
            </a:r>
          </a:p>
          <a:p>
            <a:r>
              <a:rPr lang="cs-CZ" dirty="0"/>
              <a:t>Povinná forma notářského zápisu (§ 309 odst. 4 OZ)</a:t>
            </a:r>
          </a:p>
          <a:p>
            <a:r>
              <a:rPr lang="cs-CZ" dirty="0"/>
              <a:t>Minimální obsahové náležitosti  § 310 OZ</a:t>
            </a:r>
          </a:p>
          <a:p>
            <a:r>
              <a:rPr lang="cs-CZ" dirty="0"/>
              <a:t>Vznik – konstitutivním zápisem do nadačního rejstříku</a:t>
            </a:r>
          </a:p>
          <a:p>
            <a:r>
              <a:rPr lang="cs-CZ" dirty="0"/>
              <a:t>Nadace </a:t>
            </a:r>
            <a:r>
              <a:rPr lang="cs-CZ" dirty="0" err="1"/>
              <a:t>mortis</a:t>
            </a:r>
            <a:r>
              <a:rPr lang="cs-CZ" dirty="0"/>
              <a:t> causa – v praxi není běžné</a:t>
            </a:r>
          </a:p>
        </p:txBody>
      </p:sp>
    </p:spTree>
    <p:extLst>
      <p:ext uri="{BB962C8B-B14F-4D97-AF65-F5344CB8AC3E}">
        <p14:creationId xmlns:p14="http://schemas.microsoft.com/office/powerpoint/2010/main" val="400437995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LISTINA – ZAKLADATELSKÉ PRÁVNÍ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 (OBLIGATORNÍ, PRAVIDELNÝ, FAKULTATIVNÍ)</a:t>
            </a:r>
          </a:p>
          <a:p>
            <a:r>
              <a:rPr lang="cs-CZ" dirty="0"/>
              <a:t>„TAILOR MADE“ FUNDAČNÍ STRUKTRY</a:t>
            </a:r>
          </a:p>
          <a:p>
            <a:r>
              <a:rPr lang="cs-CZ" dirty="0"/>
              <a:t>FORMA</a:t>
            </a:r>
          </a:p>
          <a:p>
            <a:r>
              <a:rPr lang="cs-CZ" dirty="0"/>
              <a:t>VÝKLAD </a:t>
            </a:r>
          </a:p>
          <a:p>
            <a:r>
              <a:rPr lang="cs-CZ" dirty="0"/>
              <a:t>MOŽNOST ZMĚNY NL, MOŽNOST ZMĚNY ÚČELU – velkorysá, dvousečná zbraň!!</a:t>
            </a:r>
          </a:p>
          <a:p>
            <a:r>
              <a:rPr lang="cs-CZ" i="1" dirty="0" err="1"/>
              <a:t>Pihera</a:t>
            </a:r>
            <a:r>
              <a:rPr lang="cs-CZ" i="1" dirty="0"/>
              <a:t>, V., Ronovská, K., Fundační principy a hranice jejich flexibility. K Otázce možnosti dodatečných změn podmínek fungování </a:t>
            </a:r>
            <a:r>
              <a:rPr lang="cs-CZ" i="1" dirty="0" err="1"/>
              <a:t>svěřenských</a:t>
            </a:r>
            <a:r>
              <a:rPr lang="cs-CZ" i="1" dirty="0"/>
              <a:t> fondů a fundací, </a:t>
            </a:r>
            <a:r>
              <a:rPr lang="cs-CZ" i="1" dirty="0" err="1"/>
              <a:t>Právík</a:t>
            </a:r>
            <a:r>
              <a:rPr lang="cs-CZ" i="1" dirty="0"/>
              <a:t>, č. 9/2018, str. 705 a násl.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1810439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kapitál, nadační jistina, vklad do nadace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Majetek nadace tvoří </a:t>
            </a:r>
            <a:r>
              <a:rPr lang="cs-CZ" u="sng" dirty="0"/>
              <a:t>nadační jistina a ostatní majetek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Nadační kapitál </a:t>
            </a:r>
            <a:r>
              <a:rPr lang="cs-CZ" dirty="0"/>
              <a:t>:</a:t>
            </a:r>
          </a:p>
          <a:p>
            <a:pPr>
              <a:buNone/>
            </a:pPr>
            <a:r>
              <a:rPr lang="cs-CZ" dirty="0"/>
              <a:t>-je peněžní vyjádření nadační jistiny</a:t>
            </a:r>
          </a:p>
          <a:p>
            <a:pPr>
              <a:buFontTx/>
              <a:buChar char="-"/>
            </a:pPr>
            <a:r>
              <a:rPr lang="cs-CZ" dirty="0"/>
              <a:t>jeho výše se zapisuje do NR</a:t>
            </a:r>
          </a:p>
          <a:p>
            <a:pPr>
              <a:buFontTx/>
              <a:buChar char="-"/>
            </a:pPr>
            <a:r>
              <a:rPr lang="cs-CZ" dirty="0"/>
              <a:t>Zvláštní kvalita správy nadační jistiny (§ 340 OZ)</a:t>
            </a:r>
          </a:p>
          <a:p>
            <a:pPr>
              <a:buFontTx/>
              <a:buChar char="-"/>
            </a:pPr>
            <a:r>
              <a:rPr lang="cs-CZ" dirty="0"/>
              <a:t>Zvláštní mechanismus zvyšování a snižování NK (nejasné)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příspěvek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Preference „úzkého“ pojetí  (§ 353 OZ)</a:t>
            </a:r>
          </a:p>
          <a:p>
            <a:r>
              <a:rPr lang="cs-CZ" dirty="0"/>
              <a:t>Limity:  </a:t>
            </a:r>
          </a:p>
          <a:p>
            <a:pPr>
              <a:buFontTx/>
              <a:buChar char="-"/>
            </a:pPr>
            <a:r>
              <a:rPr lang="cs-CZ" dirty="0"/>
              <a:t>Vždy v souladu s účelem</a:t>
            </a:r>
          </a:p>
          <a:p>
            <a:pPr>
              <a:buFontTx/>
              <a:buChar char="-"/>
            </a:pPr>
            <a:r>
              <a:rPr lang="cs-CZ" dirty="0"/>
              <a:t>Nesmí členům orgánů, zaměstnancům ani </a:t>
            </a:r>
            <a:r>
              <a:rPr lang="cs-CZ" b="1" u="sng" dirty="0"/>
              <a:t>osobě jim blízké</a:t>
            </a:r>
          </a:p>
          <a:p>
            <a:pPr>
              <a:buFontTx/>
              <a:buChar char="-"/>
            </a:pPr>
            <a:r>
              <a:rPr lang="cs-CZ" dirty="0"/>
              <a:t>Nesmí zakladateli (výjimky) ani osobám zakladateli blízkým (nedává smysl?)</a:t>
            </a:r>
          </a:p>
          <a:p>
            <a:pPr>
              <a:buFontTx/>
              <a:buChar char="-"/>
            </a:pPr>
            <a:r>
              <a:rPr lang="cs-CZ" dirty="0"/>
              <a:t>Jiná plnění (poskytnutí bydlení, služebnost….)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zakladatele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dirty="0"/>
              <a:t>Při založení a vzniku nadace:</a:t>
            </a:r>
          </a:p>
          <a:p>
            <a:pPr>
              <a:buFontTx/>
              <a:buChar char="-"/>
            </a:pPr>
            <a:r>
              <a:rPr lang="cs-CZ" dirty="0"/>
              <a:t>Fundační svoboda (a její limity) – NEPSANÉ PRAVIDLO NADAČNÍHO PRÁVA </a:t>
            </a:r>
          </a:p>
          <a:p>
            <a:pPr>
              <a:buFontTx/>
              <a:buChar char="-"/>
            </a:pPr>
            <a:r>
              <a:rPr lang="cs-CZ" dirty="0"/>
              <a:t>Jednostranné právní jednání</a:t>
            </a:r>
          </a:p>
          <a:p>
            <a:pPr>
              <a:buFontTx/>
              <a:buChar char="-"/>
            </a:pPr>
            <a:r>
              <a:rPr lang="cs-CZ" dirty="0"/>
              <a:t>Osobní právo (nezcizitelné, nepřechází na dědice)</a:t>
            </a:r>
          </a:p>
          <a:p>
            <a:pPr>
              <a:buFontTx/>
              <a:buChar char="-"/>
            </a:pPr>
            <a:r>
              <a:rPr lang="cs-CZ" dirty="0"/>
              <a:t>Nastavení základních parametrů (podnikání, přeměny…)</a:t>
            </a:r>
          </a:p>
          <a:p>
            <a:r>
              <a:rPr lang="cs-CZ" u="sng" dirty="0"/>
              <a:t>Při existenci nadace (limitované):</a:t>
            </a:r>
          </a:p>
          <a:p>
            <a:pPr>
              <a:buFontTx/>
              <a:buChar char="-"/>
            </a:pPr>
            <a:r>
              <a:rPr lang="cs-CZ" dirty="0"/>
              <a:t>Spolupůsobení/ kontrola – pokud si vymezí v NL nebo stanoví zákon</a:t>
            </a:r>
          </a:p>
          <a:p>
            <a:pPr>
              <a:buFontTx/>
              <a:buChar char="-"/>
            </a:pPr>
            <a:r>
              <a:rPr lang="cs-CZ" dirty="0"/>
              <a:t>Riziko nedostatečné oddělenosti majetkových sfér (nefunguje ochrana majetku)</a:t>
            </a:r>
          </a:p>
          <a:p>
            <a:pPr>
              <a:buFontTx/>
              <a:buChar char="-"/>
            </a:pPr>
            <a:r>
              <a:rPr lang="cs-CZ" dirty="0"/>
              <a:t>TRENNUNGSPRINICP – SPÁDOVĚ ODDĚLENOST MAJETKOVÝCH SFÉR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Organizační struktura</a:t>
            </a:r>
            <a:br>
              <a:rPr lang="cs-CZ" dirty="0"/>
            </a:br>
            <a:r>
              <a:rPr lang="cs-CZ" dirty="0"/>
              <a:t>(dispozitivní úprava, limity)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Obligatorně:</a:t>
            </a:r>
          </a:p>
          <a:p>
            <a:r>
              <a:rPr lang="cs-CZ" dirty="0"/>
              <a:t>Správní rada – statutární orgán, min. 3 členy, </a:t>
            </a:r>
            <a:r>
              <a:rPr lang="cs-CZ" dirty="0" err="1"/>
              <a:t>disp</a:t>
            </a:r>
            <a:r>
              <a:rPr lang="cs-CZ" dirty="0"/>
              <a:t>. </a:t>
            </a:r>
            <a:r>
              <a:rPr lang="cs-CZ" dirty="0" err="1"/>
              <a:t>pětilté</a:t>
            </a:r>
            <a:r>
              <a:rPr lang="cs-CZ" dirty="0"/>
              <a:t> funkční období, neslučitelnost </a:t>
            </a:r>
            <a:r>
              <a:rPr lang="cs-CZ" dirty="0" err="1"/>
              <a:t>fcí</a:t>
            </a:r>
            <a:r>
              <a:rPr lang="cs-CZ" dirty="0"/>
              <a:t>, </a:t>
            </a:r>
            <a:r>
              <a:rPr lang="cs-CZ" dirty="0" err="1"/>
              <a:t>disp</a:t>
            </a:r>
            <a:r>
              <a:rPr lang="cs-CZ" dirty="0"/>
              <a:t>. volí a odvolává sama </a:t>
            </a:r>
          </a:p>
          <a:p>
            <a:r>
              <a:rPr lang="cs-CZ" dirty="0"/>
              <a:t>Kontrolní orgán:  dozorčí rada (u velkých nadací) – volí sama sebe, revizor (i právnická osoba) - volí SR</a:t>
            </a:r>
          </a:p>
          <a:p>
            <a:pPr>
              <a:buNone/>
            </a:pPr>
            <a:r>
              <a:rPr lang="cs-CZ" u="sng" dirty="0"/>
              <a:t>Fakultativně:</a:t>
            </a:r>
            <a:r>
              <a:rPr lang="cs-CZ" dirty="0"/>
              <a:t>  další orgány (výkonný ředitel, panel dárců)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ORGÁNY NADACE JSOU POVINNY VYKONÁVAT FUNKCI S PÉČÍ ŘÁDNÉHO HOSOPDÁŘE (§159 OZ) – OTÁZKY POUŽITELNOSTI BUSINESS JUDGMENT RULE PRO NADACE?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Dohled/reportní povinnost/audit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Soudní dohled, veřejný dohled, </a:t>
            </a:r>
            <a:r>
              <a:rPr lang="cs-CZ" u="sng" dirty="0" err="1"/>
              <a:t>dohled</a:t>
            </a:r>
            <a:r>
              <a:rPr lang="cs-CZ" u="sng" dirty="0"/>
              <a:t> zakladatele/beneficientů</a:t>
            </a:r>
          </a:p>
          <a:p>
            <a:r>
              <a:rPr lang="cs-CZ" dirty="0"/>
              <a:t>- rozdílný přístup mezi VP a ostatními fundacemi (nedostatečně zohledněno OZ, </a:t>
            </a:r>
            <a:r>
              <a:rPr lang="cs-CZ" dirty="0" err="1"/>
              <a:t>VeřRej</a:t>
            </a:r>
            <a:r>
              <a:rPr lang="cs-CZ" dirty="0"/>
              <a:t>) </a:t>
            </a:r>
          </a:p>
          <a:p>
            <a:r>
              <a:rPr lang="cs-CZ" dirty="0"/>
              <a:t>-Povinnost účtovat odděleně o nadačních příspěvcích, ostatních činnostech a nákladech na správu</a:t>
            </a:r>
          </a:p>
          <a:p>
            <a:r>
              <a:rPr lang="cs-CZ" dirty="0"/>
              <a:t>- Výroční zpráva – zákonný min. obsah § 358 OZ, povinnost zveřejnění ve sbírce listin </a:t>
            </a:r>
          </a:p>
          <a:p>
            <a:r>
              <a:rPr lang="cs-CZ" dirty="0"/>
              <a:t>- Audit účetní závěrky povinný, pokud nadační kapitál nebo obrat nadace vyšší než 5 mil. Kč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Zrušení/zánik/přeměny nadace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/>
              <a:t>Podrobná úprava zrušení (s likvidací/bez likvidace):</a:t>
            </a:r>
          </a:p>
          <a:p>
            <a:pPr>
              <a:buFontTx/>
              <a:buChar char="-"/>
            </a:pPr>
            <a:r>
              <a:rPr lang="cs-CZ" dirty="0"/>
              <a:t>Dosažením účelu</a:t>
            </a:r>
          </a:p>
          <a:p>
            <a:pPr>
              <a:buFontTx/>
              <a:buChar char="-"/>
            </a:pPr>
            <a:r>
              <a:rPr lang="cs-CZ" dirty="0"/>
              <a:t>Nemůže zrušit sama sebe rozhodnutím SR (pokud není předvídáno )</a:t>
            </a:r>
          </a:p>
          <a:p>
            <a:pPr>
              <a:buNone/>
            </a:pPr>
            <a:r>
              <a:rPr lang="cs-CZ" dirty="0"/>
              <a:t>- Autoritativní zrušení soudem - § 377 OZ</a:t>
            </a:r>
          </a:p>
          <a:p>
            <a:r>
              <a:rPr lang="cs-CZ" dirty="0"/>
              <a:t>Zvláštní úprava likvidace </a:t>
            </a:r>
            <a:r>
              <a:rPr lang="cs-CZ" u="sng" dirty="0"/>
              <a:t>– zpeněžení likvidační podstaty pouze v rozsahu</a:t>
            </a:r>
            <a:r>
              <a:rPr lang="cs-CZ" dirty="0"/>
              <a:t>, režim veřejně prospěšných nadací </a:t>
            </a:r>
          </a:p>
          <a:p>
            <a:r>
              <a:rPr lang="cs-CZ" dirty="0"/>
              <a:t>Možnost fúzí nadací navzájem/nadací a nadačních fondů</a:t>
            </a:r>
          </a:p>
          <a:p>
            <a:r>
              <a:rPr lang="cs-CZ" dirty="0"/>
              <a:t>Možnost změny právní formy na nadační fond (diskutabilní, pouze pokud zakladatel výslovně vymezí)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Přidružený fond (§ 349 a </a:t>
            </a:r>
            <a:r>
              <a:rPr lang="cs-CZ" dirty="0" err="1"/>
              <a:t>násl</a:t>
            </a:r>
            <a:r>
              <a:rPr lang="cs-CZ" dirty="0"/>
              <a:t>. OZ)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844824"/>
            <a:ext cx="8318228" cy="468052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- Koncepce tzv. "nesamostatné nadace“ , účel fondu musí souviset s posláním nadace</a:t>
            </a:r>
          </a:p>
          <a:p>
            <a:r>
              <a:rPr lang="cs-CZ" dirty="0"/>
              <a:t>- Je tvořen souborem majetku, který je způsobilý být předmětem vkladu do nadace (předpoklad trvalého výnosu)</a:t>
            </a:r>
          </a:p>
          <a:p>
            <a:r>
              <a:rPr lang="cs-CZ" dirty="0"/>
              <a:t>- Majetek je svěřen </a:t>
            </a:r>
            <a:r>
              <a:rPr lang="cs-CZ" u="sng" dirty="0"/>
              <a:t>pod správu nadace na základě  písemné smlouvy (nadace není vlastník)</a:t>
            </a:r>
          </a:p>
          <a:p>
            <a:r>
              <a:rPr lang="cs-CZ" dirty="0"/>
              <a:t>- Vlastníkem majetku zůstává zakladatel/dárce</a:t>
            </a:r>
          </a:p>
          <a:p>
            <a:r>
              <a:rPr lang="cs-CZ" dirty="0"/>
              <a:t>- Nadace s majetkem fondu hospodaří odděleně, práva a povinnosti při hospodaření s přidruženým fondem </a:t>
            </a:r>
            <a:r>
              <a:rPr lang="cs-CZ" u="sng" dirty="0"/>
              <a:t>vznikají jen spravující nadaci</a:t>
            </a:r>
          </a:p>
          <a:p>
            <a:r>
              <a:rPr lang="cs-CZ" dirty="0"/>
              <a:t>- Dohodnout i další parametry: úplatnost, rozsah správy, zvláštní označení atd.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fond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96576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Fundace v OZ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Začlenění přímo do OZ –  </a:t>
            </a:r>
            <a:r>
              <a:rPr lang="cs-CZ" u="sng" dirty="0"/>
              <a:t>posun do soukromoprávní sféry </a:t>
            </a:r>
            <a:r>
              <a:rPr lang="cs-CZ" dirty="0"/>
              <a:t>(významné pro posuzování </a:t>
            </a:r>
            <a:r>
              <a:rPr lang="cs-CZ" dirty="0" err="1"/>
              <a:t>kogentnosti</a:t>
            </a:r>
            <a:r>
              <a:rPr lang="cs-CZ" dirty="0"/>
              <a:t>/</a:t>
            </a:r>
            <a:r>
              <a:rPr lang="cs-CZ" dirty="0" err="1"/>
              <a:t>dispozitivnosti</a:t>
            </a:r>
            <a:r>
              <a:rPr lang="cs-CZ" dirty="0"/>
              <a:t> právní úpravy)</a:t>
            </a:r>
          </a:p>
          <a:p>
            <a:r>
              <a:rPr lang="cs-CZ" u="sng" dirty="0"/>
              <a:t>Kontinuita existence dosavadních nadací a nadačních fondů </a:t>
            </a:r>
            <a:r>
              <a:rPr lang="cs-CZ" dirty="0"/>
              <a:t>(zrušení zákona č. 227/1997 Sb.)</a:t>
            </a:r>
          </a:p>
          <a:p>
            <a:r>
              <a:rPr lang="cs-CZ" u="sng" dirty="0"/>
              <a:t>Posílení postavení zakladatele </a:t>
            </a:r>
            <a:r>
              <a:rPr lang="cs-CZ" dirty="0"/>
              <a:t>- vyšší respekt jeho vůli, možnost ponechat si určitá práva a povinnosti , tj. návrat k „evropským kořenům“</a:t>
            </a:r>
          </a:p>
          <a:p>
            <a:r>
              <a:rPr lang="cs-CZ" u="sng" dirty="0"/>
              <a:t>Liberalizace</a:t>
            </a:r>
            <a:r>
              <a:rPr lang="cs-CZ" dirty="0"/>
              <a:t> (zejména nadačního účelu) - rozšíření možností využití</a:t>
            </a:r>
          </a:p>
          <a:p>
            <a:r>
              <a:rPr lang="cs-CZ" u="sng" dirty="0"/>
              <a:t>Změna systematiky  </a:t>
            </a:r>
            <a:r>
              <a:rPr lang="cs-CZ" dirty="0"/>
              <a:t>- oddělení úpravy nadací a nadačních fondů</a:t>
            </a:r>
          </a:p>
          <a:p>
            <a:r>
              <a:rPr lang="cs-CZ" u="sng" dirty="0" err="1"/>
              <a:t>Svěřenský</a:t>
            </a:r>
            <a:r>
              <a:rPr lang="cs-CZ" u="sng" dirty="0"/>
              <a:t> fond </a:t>
            </a:r>
            <a:r>
              <a:rPr lang="cs-CZ" dirty="0"/>
              <a:t>jako funkčně srovnatelná forma správy majetku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916832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sz="3500" dirty="0"/>
              <a:t>8 ustanovení </a:t>
            </a:r>
            <a:r>
              <a:rPr lang="cs-CZ" dirty="0"/>
              <a:t>– řeší pouze základní </a:t>
            </a:r>
            <a:r>
              <a:rPr lang="cs-CZ" dirty="0" err="1"/>
              <a:t>statusové</a:t>
            </a:r>
            <a:r>
              <a:rPr lang="cs-CZ" dirty="0"/>
              <a:t> otázky </a:t>
            </a:r>
          </a:p>
          <a:p>
            <a:pPr>
              <a:lnSpc>
                <a:spcPct val="80000"/>
              </a:lnSpc>
            </a:pPr>
            <a:r>
              <a:rPr lang="cs-CZ" dirty="0"/>
              <a:t>SOUVISEJÍCÍ JUDIKATURA:</a:t>
            </a:r>
          </a:p>
          <a:p>
            <a:pPr>
              <a:lnSpc>
                <a:spcPct val="80000"/>
              </a:lnSpc>
            </a:pPr>
            <a:r>
              <a:rPr lang="cs-CZ" dirty="0">
                <a:solidFill>
                  <a:srgbClr val="FF0000"/>
                </a:solidFill>
              </a:rPr>
              <a:t>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3225/2016 – k možnosti změny zakladatelského právního jednání NF(vč. změny účelu)</a:t>
            </a:r>
          </a:p>
          <a:p>
            <a:pPr>
              <a:lnSpc>
                <a:spcPct val="80000"/>
              </a:lnSpc>
            </a:pPr>
            <a:r>
              <a:rPr lang="cs-CZ" dirty="0">
                <a:solidFill>
                  <a:srgbClr val="FF0000"/>
                </a:solidFill>
              </a:rPr>
              <a:t>VS v Praze 7 </a:t>
            </a:r>
            <a:r>
              <a:rPr lang="cs-CZ" dirty="0" err="1">
                <a:solidFill>
                  <a:srgbClr val="FF0000"/>
                </a:solidFill>
              </a:rPr>
              <a:t>Cmo</a:t>
            </a:r>
            <a:r>
              <a:rPr lang="cs-CZ" dirty="0">
                <a:solidFill>
                  <a:srgbClr val="FF0000"/>
                </a:solidFill>
              </a:rPr>
              <a:t> 507/2016 – nemožnost přezkumu rozhodnutí správní rady nadačního fondu soudem</a:t>
            </a:r>
          </a:p>
          <a:p>
            <a:pPr>
              <a:lnSpc>
                <a:spcPct val="80000"/>
              </a:lnSpc>
            </a:pPr>
            <a:r>
              <a:rPr lang="cs-CZ" dirty="0"/>
              <a:t>Účel: společensky nebo hospodářsky užitečný</a:t>
            </a:r>
          </a:p>
          <a:p>
            <a:pPr>
              <a:lnSpc>
                <a:spcPct val="80000"/>
              </a:lnSpc>
            </a:pPr>
            <a:r>
              <a:rPr lang="cs-CZ" dirty="0"/>
              <a:t>Nemusí (může) mít trvalý charakter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Ponechán značný prostor zakladateli </a:t>
            </a:r>
            <a:r>
              <a:rPr lang="cs-CZ" dirty="0"/>
              <a:t>(vnitřní organizační struktura a kontrolní mechanismy)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Vyšší flexibilita a variabilita využití </a:t>
            </a:r>
            <a:r>
              <a:rPr lang="cs-CZ" dirty="0"/>
              <a:t>(i pro soukromé účely, limit nikoli za účelem podnikání)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Zakladatel si může ponechat za trvání existence určitá práva a povinnosti</a:t>
            </a:r>
          </a:p>
          <a:p>
            <a:pPr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8095" y="1844824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sz="2600" dirty="0"/>
              <a:t>Podnikání i nakládání s majetkem – méně omezení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Základ tvoří soubor majetku vzniklý v vkladů, které nemusí ( ale mohou) splňovat požadavek trvalého výnosu a darů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Nevytváří nadační jistinu ani nadační kapitál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Změna právní formy na nadaci /nadační fond??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Lze jednodušší režim vnitřních poměrů/není povinnost mít statut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Nemá obecně reportní povinnost ani povinnost auditu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literatura - fundace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endParaRPr lang="cs-CZ" sz="1800" dirty="0"/>
          </a:p>
          <a:p>
            <a:r>
              <a:rPr lang="cs-CZ" sz="1800" b="1" dirty="0"/>
              <a:t>Ronovská, K., </a:t>
            </a:r>
            <a:r>
              <a:rPr lang="cs-CZ" sz="1800" b="1" dirty="0" err="1"/>
              <a:t>Pihera</a:t>
            </a:r>
            <a:r>
              <a:rPr lang="cs-CZ" sz="1800" b="1" dirty="0"/>
              <a:t>, V. K možnosti změny zakládací listiny (včetně změny účelu) nadačního fondu, Právní rozhledy 15-16/2018, str. 556 a násl.</a:t>
            </a:r>
          </a:p>
          <a:p>
            <a:r>
              <a:rPr lang="cs-CZ" sz="1800" b="1" dirty="0" err="1"/>
              <a:t>Pihera</a:t>
            </a:r>
            <a:r>
              <a:rPr lang="cs-CZ" sz="1800" b="1" dirty="0"/>
              <a:t>, V., Ronovská, K., Fundační principy a hranice jejich flexibility. K Otázce možnosti dodatečných změn podmínek fungování </a:t>
            </a:r>
            <a:r>
              <a:rPr lang="cs-CZ" sz="1800" b="1" dirty="0" err="1"/>
              <a:t>svěřenských</a:t>
            </a:r>
            <a:r>
              <a:rPr lang="cs-CZ" sz="1800" b="1" dirty="0"/>
              <a:t> fondů a fundací, </a:t>
            </a:r>
            <a:r>
              <a:rPr lang="cs-CZ" sz="1800" b="1" dirty="0" err="1"/>
              <a:t>Právík</a:t>
            </a:r>
            <a:r>
              <a:rPr lang="cs-CZ" sz="1800" b="1" dirty="0"/>
              <a:t>, č. 9/2018, str. 705 a násl.</a:t>
            </a:r>
          </a:p>
          <a:p>
            <a:r>
              <a:rPr lang="nl-NL" sz="1800" dirty="0"/>
              <a:t>Havel, B., Ronovská, K., Nadační fond v realitě nového občanského zákoníku. Právní rozhledy, Praha: Nakladatelství C.H. Beck, 2014, roč. 2014, č. 3, s. 82 - 88.</a:t>
            </a:r>
            <a:endParaRPr lang="cs-CZ" sz="1800" dirty="0"/>
          </a:p>
          <a:p>
            <a:r>
              <a:rPr lang="cs-CZ" sz="1800" dirty="0"/>
              <a:t>Ronovská, K., Havel, B. </a:t>
            </a:r>
            <a:r>
              <a:rPr lang="cs-CZ" sz="1800" dirty="0" err="1"/>
              <a:t>Kogentnost</a:t>
            </a:r>
            <a:r>
              <a:rPr lang="cs-CZ" sz="1800" dirty="0"/>
              <a:t> úpravy právnických osob a její omezení autonomií vůle nebo vice versa? Obchodněprávní revue, Praha: Nakladatelství C.H. </a:t>
            </a:r>
            <a:r>
              <a:rPr lang="cs-CZ" sz="1800" dirty="0" err="1"/>
              <a:t>Beck</a:t>
            </a:r>
            <a:r>
              <a:rPr lang="cs-CZ" sz="1800" dirty="0"/>
              <a:t>, 2016, </a:t>
            </a:r>
            <a:r>
              <a:rPr lang="cs-CZ" sz="1800" dirty="0" err="1"/>
              <a:t>roč</a:t>
            </a:r>
            <a:r>
              <a:rPr lang="cs-CZ" sz="1800" dirty="0"/>
              <a:t>. 2016, č. 2, s. 33-39</a:t>
            </a:r>
          </a:p>
          <a:p>
            <a:r>
              <a:rPr lang="cs-CZ" sz="1800" dirty="0"/>
              <a:t>Ronovská, K. Volba formy rodinného majetku: na čem záleží?, Bulletin advokacie, 7-8/2016, str. 44 a násl.</a:t>
            </a:r>
          </a:p>
          <a:p>
            <a:r>
              <a:rPr lang="cs-CZ" sz="1800" dirty="0" err="1"/>
              <a:t>Ronovská</a:t>
            </a:r>
            <a:r>
              <a:rPr lang="cs-CZ" sz="1800" dirty="0"/>
              <a:t>, K. In: Lavický a kol. </a:t>
            </a:r>
            <a:r>
              <a:rPr lang="cs-CZ" sz="1800" i="1" dirty="0"/>
              <a:t>Komentář: Obecná část. § 1–654</a:t>
            </a:r>
            <a:r>
              <a:rPr lang="cs-CZ" sz="1800" dirty="0"/>
              <a:t>. Praha: C. H. </a:t>
            </a:r>
            <a:r>
              <a:rPr lang="cs-CZ" sz="1800" dirty="0" err="1"/>
              <a:t>Beck</a:t>
            </a:r>
            <a:r>
              <a:rPr lang="cs-CZ" sz="1800" dirty="0"/>
              <a:t>. 2014. </a:t>
            </a:r>
            <a:r>
              <a:rPr lang="cs-CZ" sz="1800" i="1" dirty="0"/>
              <a:t>Výklad k fundacím a nadacím  a nadačním fondům.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Ještě související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sz="3200" dirty="0"/>
              <a:t>Ronovská, K., Nadační fond po rekodifikaci soukromého práva. Subsidiarita, či analogie uvnitř nadačního práva? Právní rozhledy, Praha: Nakladatelství C. H. Beck, s. r. o., 2013, roč. 21, 13-14, s. 494-499. </a:t>
            </a:r>
            <a:endParaRPr lang="cs-CZ" sz="3200" dirty="0"/>
          </a:p>
          <a:p>
            <a:r>
              <a:rPr lang="cs-CZ" sz="3200" dirty="0" err="1"/>
              <a:t>Ronovská,K</a:t>
            </a:r>
            <a:r>
              <a:rPr lang="cs-CZ" sz="3200" dirty="0"/>
              <a:t>. K postavení zakladatelů nadací a nadačních fondů po </a:t>
            </a:r>
            <a:r>
              <a:rPr lang="cs-CZ" sz="3200" dirty="0" err="1"/>
              <a:t>rekodifikaci</a:t>
            </a:r>
            <a:r>
              <a:rPr lang="cs-CZ" sz="3200" dirty="0"/>
              <a:t> soukromého práva. Právní rozhledy, Praha: Nakladatelství C.H. </a:t>
            </a:r>
            <a:r>
              <a:rPr lang="cs-CZ" sz="3200" dirty="0" err="1"/>
              <a:t>Beck</a:t>
            </a:r>
            <a:r>
              <a:rPr lang="cs-CZ" sz="3200" dirty="0"/>
              <a:t>, 2015, </a:t>
            </a:r>
            <a:r>
              <a:rPr lang="cs-CZ" sz="3200" dirty="0" err="1"/>
              <a:t>roč</a:t>
            </a:r>
            <a:r>
              <a:rPr lang="cs-CZ" sz="3200" dirty="0"/>
              <a:t>. 2015, č. 22, s. 767 -771</a:t>
            </a:r>
          </a:p>
          <a:p>
            <a:r>
              <a:rPr lang="cs-CZ" sz="3200" dirty="0" err="1"/>
              <a:t>Ronovská</a:t>
            </a:r>
            <a:r>
              <a:rPr lang="cs-CZ" sz="3200" dirty="0"/>
              <a:t>, K</a:t>
            </a:r>
            <a:r>
              <a:rPr lang="cs-CZ" sz="3200" i="1" dirty="0"/>
              <a:t>.</a:t>
            </a:r>
            <a:r>
              <a:rPr lang="cs-CZ" sz="3200" dirty="0"/>
              <a:t> Jsou fundace z Venuše a korporace z Marsu? Několik úvah nad pronikáním korporačních prvků do nadačního práva. In: </a:t>
            </a:r>
            <a:r>
              <a:rPr lang="cs-CZ" sz="3200" dirty="0" err="1"/>
              <a:t>Ronovská</a:t>
            </a:r>
            <a:r>
              <a:rPr lang="cs-CZ" sz="3200" dirty="0"/>
              <a:t>, K. a kol. </a:t>
            </a:r>
            <a:r>
              <a:rPr lang="cs-CZ" sz="3200" i="1" dirty="0"/>
              <a:t>Metamorfózy nadačního práva v Evropě a České republice na počátku 21. století</a:t>
            </a:r>
            <a:r>
              <a:rPr lang="cs-CZ" sz="3200" dirty="0"/>
              <a:t>. Brno: Masarykova univerzita. 2015, str. 32 a </a:t>
            </a:r>
            <a:r>
              <a:rPr lang="cs-CZ" sz="3200" dirty="0" err="1"/>
              <a:t>násl</a:t>
            </a:r>
            <a:r>
              <a:rPr lang="cs-CZ" sz="3200" dirty="0"/>
              <a:t>.</a:t>
            </a:r>
          </a:p>
          <a:p>
            <a:r>
              <a:rPr lang="cs-CZ" sz="3200" dirty="0" err="1"/>
              <a:t>Ronovská</a:t>
            </a:r>
            <a:r>
              <a:rPr lang="cs-CZ" sz="3200" dirty="0"/>
              <a:t>, K. </a:t>
            </a:r>
            <a:r>
              <a:rPr lang="cs-CZ" sz="3200" i="1" dirty="0"/>
              <a:t>Nové české nadační právo v evropském srovnání</a:t>
            </a:r>
            <a:r>
              <a:rPr lang="cs-CZ" sz="3200" dirty="0"/>
              <a:t>. Praha: WK. 2012.</a:t>
            </a:r>
          </a:p>
          <a:p>
            <a:r>
              <a:rPr lang="cs-CZ" sz="3200" dirty="0" err="1"/>
              <a:t>Ronovská</a:t>
            </a:r>
            <a:r>
              <a:rPr lang="cs-CZ" sz="3200" dirty="0"/>
              <a:t>, </a:t>
            </a:r>
            <a:r>
              <a:rPr lang="cs-CZ" sz="3200" dirty="0" err="1"/>
              <a:t>K</a:t>
            </a:r>
            <a:r>
              <a:rPr lang="cs-CZ" sz="3200" dirty="0"/>
              <a:t>.Metamorfózy nadačního práva v Evropě a v České republice na počátku 21. století, MU, 2015</a:t>
            </a:r>
          </a:p>
          <a:p>
            <a:endParaRPr lang="cs-CZ" sz="3200" dirty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Fundace  - systematika členění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Část I., Hlava II. Osoby, Díl 3 Právnické osoby, Oddíl 3: Fundace: </a:t>
            </a:r>
          </a:p>
          <a:p>
            <a:r>
              <a:rPr lang="cs-CZ" dirty="0"/>
              <a:t>Obecně o fundacích ( § 303 – § 305): </a:t>
            </a:r>
            <a:r>
              <a:rPr lang="cs-CZ" i="1" dirty="0"/>
              <a:t>„ </a:t>
            </a:r>
            <a:r>
              <a:rPr lang="cs-CZ" i="1" dirty="0" err="1"/>
              <a:t>právn</a:t>
            </a:r>
            <a:r>
              <a:rPr lang="cs-CZ" i="1" dirty="0"/>
              <a:t> </a:t>
            </a:r>
            <a:r>
              <a:rPr lang="cs-CZ" i="1" dirty="0" err="1"/>
              <a:t>ická</a:t>
            </a:r>
            <a:r>
              <a:rPr lang="cs-CZ" i="1" dirty="0"/>
              <a:t> osoba vytvořená majetkem vyčleněným k určitému účelu. Její činnost se váže na účel, k němuž byla zřízena.“</a:t>
            </a:r>
          </a:p>
          <a:p>
            <a:r>
              <a:rPr lang="cs-CZ" dirty="0"/>
              <a:t>Nadace (§ 306 – § 393) – 87 ustanovení</a:t>
            </a:r>
          </a:p>
          <a:p>
            <a:r>
              <a:rPr lang="cs-CZ" dirty="0"/>
              <a:t>Nadační fond (§ 394 - § 401) – 8 ustanovení </a:t>
            </a:r>
          </a:p>
          <a:p>
            <a:r>
              <a:rPr lang="cs-CZ" i="1" dirty="0" err="1"/>
              <a:t>Nesubsidiarita</a:t>
            </a:r>
            <a:r>
              <a:rPr lang="cs-CZ" i="1" dirty="0"/>
              <a:t> mezi nadační a nadačním fondem, POUZE ANALOGIE!!!</a:t>
            </a:r>
          </a:p>
          <a:p>
            <a:r>
              <a:rPr lang="cs-CZ" b="1" i="1" dirty="0"/>
              <a:t>Nejvyšší soud, 29 </a:t>
            </a:r>
            <a:r>
              <a:rPr lang="cs-CZ" b="1" i="1" dirty="0" err="1"/>
              <a:t>Cdo</a:t>
            </a:r>
            <a:r>
              <a:rPr lang="cs-CZ" b="1" i="1" dirty="0"/>
              <a:t> 3225/2016, [NS 1884/2018]</a:t>
            </a:r>
          </a:p>
          <a:p>
            <a:r>
              <a:rPr lang="cs-CZ" dirty="0"/>
              <a:t>----------------------------------------------------------------------------</a:t>
            </a:r>
          </a:p>
          <a:p>
            <a:r>
              <a:rPr lang="cs-CZ" dirty="0"/>
              <a:t>Ústav – typově fundační forma – upravená v samostatném Oddílu 4 (§ 402 – § 418), „obdobně“ úprava nadací (spíše teleologická redukce)</a:t>
            </a:r>
          </a:p>
          <a:p>
            <a:r>
              <a:rPr lang="pt-BR" b="1" i="1" dirty="0"/>
              <a:t>Nejvyšší soud, 29 Cdo 4197/2015, [R 45/2018 civ.]</a:t>
            </a:r>
            <a:endParaRPr lang="cs-CZ" b="1" i="1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2" name="AutoShape 2" descr="VÃ½sledek obrÃ¡zku pro eierlegende wollmilchsa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– středobod nadačního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5530" y="2084832"/>
            <a:ext cx="7290055" cy="428740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ZÁSADNÍ VÝZNAM, DUTY OF OBEDIENCE (POVINNOST POSLUŠNOSTI ÚČELU) – MÁ I ZAKLADATEL</a:t>
            </a:r>
          </a:p>
          <a:p>
            <a:r>
              <a:rPr lang="cs-CZ" dirty="0"/>
              <a:t>- veřejně prospěšný</a:t>
            </a:r>
          </a:p>
          <a:p>
            <a:r>
              <a:rPr lang="cs-CZ" dirty="0"/>
              <a:t>- soukromě prospěšný </a:t>
            </a:r>
          </a:p>
          <a:p>
            <a:r>
              <a:rPr lang="cs-CZ" b="1" dirty="0"/>
              <a:t>Daňové právo</a:t>
            </a:r>
            <a:r>
              <a:rPr lang="cs-CZ" dirty="0"/>
              <a:t>:</a:t>
            </a:r>
          </a:p>
          <a:p>
            <a:r>
              <a:rPr lang="cs-CZ" dirty="0"/>
              <a:t>§ 17a </a:t>
            </a:r>
            <a:r>
              <a:rPr lang="cs-CZ" dirty="0" err="1"/>
              <a:t>PříjD</a:t>
            </a:r>
            <a:r>
              <a:rPr lang="cs-CZ" dirty="0"/>
              <a:t> – status veřejně prospěšného daňového poplatníka</a:t>
            </a:r>
          </a:p>
          <a:p>
            <a:r>
              <a:rPr lang="cs-CZ" dirty="0"/>
              <a:t>Není VP daňovým poplatníkem - § 17a odst. 2 písm. f) </a:t>
            </a:r>
            <a:r>
              <a:rPr lang="cs-CZ" dirty="0" err="1"/>
              <a:t>PříJD</a:t>
            </a:r>
            <a:r>
              <a:rPr lang="cs-CZ" dirty="0"/>
              <a:t>):</a:t>
            </a:r>
          </a:p>
          <a:p>
            <a:r>
              <a:rPr lang="cs-CZ" u="sng" dirty="0"/>
              <a:t>rodinná fundace, kterou se pro účely tohoto zákona </a:t>
            </a:r>
            <a:r>
              <a:rPr lang="cs-CZ" dirty="0"/>
              <a:t>rozumí nadace nebo nadační fond,</a:t>
            </a:r>
          </a:p>
          <a:p>
            <a:r>
              <a:rPr lang="cs-CZ" b="1" i="1" dirty="0"/>
              <a:t>1.</a:t>
            </a:r>
            <a:r>
              <a:rPr lang="cs-CZ" dirty="0"/>
              <a:t> které podle svého zakladatelského jednání slouží k podpoře zakladatele nebo osob blízkých zakladateli, nebo</a:t>
            </a:r>
          </a:p>
          <a:p>
            <a:r>
              <a:rPr lang="cs-CZ" b="1" i="1" dirty="0"/>
              <a:t>2.</a:t>
            </a:r>
            <a:r>
              <a:rPr lang="cs-CZ" dirty="0"/>
              <a:t> jejichž činnost směřuje k podpoře zakladatele nebo osob blízkých zakladateli.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62597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vs. činnost/PŘEDMĚT ČINNOSTI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ÚČEL</a:t>
            </a:r>
            <a:r>
              <a:rPr lang="cs-CZ" dirty="0"/>
              <a:t> – ODŮVODŇUJE SMYSL EXISTENCE FUNDACE (EKVIVALENT OBECNÉ VIZE, CÍLE)</a:t>
            </a:r>
          </a:p>
          <a:p>
            <a:r>
              <a:rPr lang="cs-CZ" u="sng" dirty="0"/>
              <a:t>ČINNOST</a:t>
            </a:r>
            <a:r>
              <a:rPr lang="cs-CZ" dirty="0"/>
              <a:t> – KONKRTÉTNÍ AKTIVITA SMĚŘUJÍCÍ K DOSAHOVÁNÍ ÚČELU</a:t>
            </a:r>
          </a:p>
          <a:p>
            <a:r>
              <a:rPr lang="cs-CZ" dirty="0"/>
              <a:t>PŘEDMĚT ČINNOST – SOUBOR PROSTŘEDKŮ A AGEND, KTERÝMI HODLÁ PRÁVNICKÁ OSOBA ÚČELU DOSAHOVAT</a:t>
            </a:r>
          </a:p>
          <a:p>
            <a:r>
              <a:rPr lang="cs-CZ" u="sng" dirty="0"/>
              <a:t>ÚČEL A ČINNOST JSOU VE VZTAHU CÍLE A PROSTŘEDKU K JEHO DOSAŽENÍ!!</a:t>
            </a:r>
          </a:p>
          <a:p>
            <a:r>
              <a:rPr lang="cs-CZ" dirty="0"/>
              <a:t>SLOŽITÉ A HRANIČNÍ: TATÁŽ ČINNOST MŮŽE BÝT PROSTŘEDKEM K DOSAŽENÍ RŮZNÝCH ÚČELŮ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62444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(fundační) rejstříková regulace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Nadační rejstřík</a:t>
            </a:r>
            <a:r>
              <a:rPr lang="en-US" dirty="0"/>
              <a:t> je </a:t>
            </a:r>
            <a:r>
              <a:rPr lang="cs-CZ" dirty="0"/>
              <a:t>„</a:t>
            </a:r>
            <a:r>
              <a:rPr lang="en-US" dirty="0" err="1"/>
              <a:t>veře</a:t>
            </a:r>
            <a:r>
              <a:rPr lang="cs-CZ" dirty="0"/>
              <a:t>j</a:t>
            </a:r>
            <a:r>
              <a:rPr lang="en-US" dirty="0" err="1"/>
              <a:t>ný</a:t>
            </a:r>
            <a:r>
              <a:rPr lang="cs-CZ" dirty="0"/>
              <a:t>“ – co to znamená?</a:t>
            </a:r>
            <a:endParaRPr lang="en-US" dirty="0"/>
          </a:p>
          <a:p>
            <a:r>
              <a:rPr lang="cs-CZ" dirty="0"/>
              <a:t>Zachována kontinuita - prověřit, zda není nutno něco doplnit (6 měsíců), drobné změny oproti dosavadní úpravě</a:t>
            </a:r>
            <a:endParaRPr lang="en-US" dirty="0"/>
          </a:p>
          <a:p>
            <a:r>
              <a:rPr lang="en-US" dirty="0" err="1"/>
              <a:t>Princip</a:t>
            </a:r>
            <a:r>
              <a:rPr lang="en-US" dirty="0"/>
              <a:t> publicity</a:t>
            </a:r>
            <a:r>
              <a:rPr lang="cs-CZ" dirty="0"/>
              <a:t> (formální, materiální)</a:t>
            </a:r>
            <a:endParaRPr lang="en-US" dirty="0"/>
          </a:p>
          <a:p>
            <a:r>
              <a:rPr lang="en-US" dirty="0" err="1"/>
              <a:t>Notářský</a:t>
            </a:r>
            <a:r>
              <a:rPr lang="en-US" dirty="0"/>
              <a:t> </a:t>
            </a:r>
            <a:r>
              <a:rPr lang="en-US" dirty="0" err="1"/>
              <a:t>zápis</a:t>
            </a:r>
            <a:r>
              <a:rPr lang="en-US" dirty="0"/>
              <a:t> a </a:t>
            </a:r>
            <a:r>
              <a:rPr lang="cs-CZ" dirty="0"/>
              <a:t>přímý zápis notářem </a:t>
            </a:r>
          </a:p>
          <a:p>
            <a:r>
              <a:rPr lang="en-US" dirty="0" err="1"/>
              <a:t>Zapisují</a:t>
            </a:r>
            <a:r>
              <a:rPr lang="en-US" dirty="0"/>
              <a:t> se</a:t>
            </a:r>
            <a:r>
              <a:rPr lang="cs-CZ" dirty="0"/>
              <a:t>: nadace a nadační fondy</a:t>
            </a:r>
          </a:p>
          <a:p>
            <a:r>
              <a:rPr lang="cs-CZ" dirty="0"/>
              <a:t>Skutečnosti zapisované u všech </a:t>
            </a:r>
            <a:r>
              <a:rPr lang="cs-CZ" dirty="0" err="1"/>
              <a:t>p.o</a:t>
            </a:r>
            <a:r>
              <a:rPr lang="cs-CZ" dirty="0"/>
              <a:t>. (§ 25 </a:t>
            </a:r>
            <a:r>
              <a:rPr lang="cs-CZ" dirty="0" err="1"/>
              <a:t>VeřRej</a:t>
            </a:r>
            <a:r>
              <a:rPr lang="cs-CZ" dirty="0"/>
              <a:t>)</a:t>
            </a:r>
          </a:p>
          <a:p>
            <a:r>
              <a:rPr lang="cs-CZ" dirty="0"/>
              <a:t>Další skutečnosti (§ 34 </a:t>
            </a:r>
            <a:r>
              <a:rPr lang="cs-CZ" dirty="0" err="1"/>
              <a:t>VeřRej</a:t>
            </a:r>
            <a:r>
              <a:rPr lang="cs-CZ" dirty="0"/>
              <a:t>) – výše nadačního kapitálu, výše vkladu každého zakladatele, omezení určená dárcem pro nakládání s jeho darem, identifikace zakladatele, údaje o převodu závodu</a:t>
            </a:r>
          </a:p>
          <a:p>
            <a:r>
              <a:rPr lang="cs-CZ" dirty="0"/>
              <a:t>Týká jich též evidence údajů o skutečných majitelích § 118b a násl. </a:t>
            </a:r>
            <a:r>
              <a:rPr lang="cs-CZ" dirty="0" err="1"/>
              <a:t>VeřRej</a:t>
            </a:r>
            <a:r>
              <a:rPr lang="cs-CZ" dirty="0"/>
              <a:t> (do budoucna zákon o ESM, 1.6. 2021).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6001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nadace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7753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/>
              <a:t>Trvalá</a:t>
            </a:r>
            <a:r>
              <a:rPr lang="cs-CZ" dirty="0"/>
              <a:t> služba účelu společensky nebo hospodářsky užitečnému</a:t>
            </a:r>
          </a:p>
          <a:p>
            <a:endParaRPr lang="cs-CZ" dirty="0"/>
          </a:p>
          <a:p>
            <a:r>
              <a:rPr lang="cs-CZ" u="sng" dirty="0"/>
              <a:t>Účel:</a:t>
            </a:r>
            <a:r>
              <a:rPr lang="cs-CZ" dirty="0"/>
              <a:t> veřejně prospěšný, dobročinný (i soukromě prospěšný)</a:t>
            </a:r>
          </a:p>
          <a:p>
            <a:endParaRPr lang="cs-CZ" dirty="0"/>
          </a:p>
          <a:p>
            <a:r>
              <a:rPr lang="cs-CZ" u="sng" dirty="0"/>
              <a:t>Podnikání nadací </a:t>
            </a:r>
            <a:r>
              <a:rPr lang="cs-CZ" dirty="0"/>
              <a:t>jako vedlejší činnost – přímé i „nepřímé“</a:t>
            </a:r>
          </a:p>
          <a:p>
            <a:endParaRPr lang="cs-CZ" dirty="0"/>
          </a:p>
          <a:p>
            <a:r>
              <a:rPr lang="cs-CZ" u="sng" dirty="0"/>
              <a:t>Preference vůle zakladatele</a:t>
            </a:r>
            <a:r>
              <a:rPr lang="cs-CZ" dirty="0"/>
              <a:t> - změna nadační listiny, změna nadačního účelu</a:t>
            </a:r>
          </a:p>
          <a:p>
            <a:endParaRPr lang="cs-CZ" dirty="0"/>
          </a:p>
          <a:p>
            <a:r>
              <a:rPr lang="cs-CZ" dirty="0"/>
              <a:t>Nové pojmy: nadační kapitál, nadační jistina (zvláštní režim)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844824"/>
            <a:ext cx="8318228" cy="4298820"/>
          </a:xfrm>
        </p:spPr>
        <p:txBody>
          <a:bodyPr>
            <a:normAutofit fontScale="92500" lnSpcReduction="20000"/>
          </a:bodyPr>
          <a:lstStyle/>
          <a:p>
            <a:endParaRPr lang="cs-CZ" u="sng" dirty="0"/>
          </a:p>
          <a:p>
            <a:r>
              <a:rPr lang="cs-CZ" u="sng" dirty="0"/>
              <a:t>Dispozitivní úprava vnitřních poměrů </a:t>
            </a:r>
            <a:r>
              <a:rPr lang="cs-CZ" dirty="0"/>
              <a:t>(zákon požaduje i nadále existenci statutárního a kontrolního orgánu)</a:t>
            </a:r>
          </a:p>
          <a:p>
            <a:endParaRPr lang="cs-CZ" dirty="0"/>
          </a:p>
          <a:p>
            <a:r>
              <a:rPr lang="cs-CZ" u="sng" dirty="0"/>
              <a:t>Odstranění některých detailních regulací</a:t>
            </a:r>
            <a:r>
              <a:rPr lang="cs-CZ" dirty="0"/>
              <a:t>, např. investování majetku, pravidla o omezení nákladů, ALE!  </a:t>
            </a:r>
          </a:p>
          <a:p>
            <a:endParaRPr lang="cs-CZ" dirty="0"/>
          </a:p>
          <a:p>
            <a:r>
              <a:rPr lang="cs-CZ" dirty="0"/>
              <a:t>Jiná  detailní úprava včleněna: vklady do nadace, nadační kapitál (snižování a zvyšování nadačního kapitálu, přeměny fundací, zrušení nadace)</a:t>
            </a:r>
          </a:p>
          <a:p>
            <a:r>
              <a:rPr lang="cs-CZ" dirty="0"/>
              <a:t>Detailní zvláštní úprava zrušení a zániku nadací/naložení s likvidačním zůstatkem u VP nadací</a:t>
            </a:r>
          </a:p>
          <a:p>
            <a:r>
              <a:rPr lang="cs-CZ" dirty="0"/>
              <a:t>Možná </a:t>
            </a:r>
            <a:r>
              <a:rPr lang="cs-CZ" u="sng" dirty="0"/>
              <a:t>přeměna nadace na nadační fond a naopak </a:t>
            </a:r>
          </a:p>
          <a:p>
            <a:endParaRPr lang="cs-CZ" u="sng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RKPartners_prezentace_template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9567</TotalTime>
  <Words>1946</Words>
  <Application>Microsoft Office PowerPoint</Application>
  <PresentationFormat>Předvádění na obrazovce (4:3)</PresentationFormat>
  <Paragraphs>203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Tahoma</vt:lpstr>
      <vt:lpstr>Wingdings</vt:lpstr>
      <vt:lpstr>PRKPartners_prezentace_template_FINAL</vt:lpstr>
      <vt:lpstr>Motiv1</vt:lpstr>
      <vt:lpstr> Fundace a ústavy (v širších souvislostech)   </vt:lpstr>
      <vt:lpstr>Fundace v OZ</vt:lpstr>
      <vt:lpstr>Fundace  - systematika členění</vt:lpstr>
      <vt:lpstr>Účel – středobod nadačního práva</vt:lpstr>
      <vt:lpstr>Účel vs. činnost/PŘEDMĚT ČINNOSTI </vt:lpstr>
      <vt:lpstr>Nadační (fundační) rejstříková regulace</vt:lpstr>
      <vt:lpstr>nadace</vt:lpstr>
      <vt:lpstr>Nadace – základní charakteristika I.</vt:lpstr>
      <vt:lpstr>Nadace – základní charakteristika II.</vt:lpstr>
      <vt:lpstr>Založení a vznik nadace</vt:lpstr>
      <vt:lpstr>NADAČNÍ LISTINA – ZAKLADATELSKÉ PRÁVNÍ JEDNÁNÍ</vt:lpstr>
      <vt:lpstr>Nadační kapitál, nadační jistina, vklad do nadace</vt:lpstr>
      <vt:lpstr>Nadační příspěvek</vt:lpstr>
      <vt:lpstr>Postavení zakladatele</vt:lpstr>
      <vt:lpstr>Organizační struktura (dispozitivní úprava, limity)</vt:lpstr>
      <vt:lpstr>Dohled/reportní povinnost/audit</vt:lpstr>
      <vt:lpstr>Zrušení/zánik/přeměny nadace</vt:lpstr>
      <vt:lpstr>Přidružený fond (§ 349 a násl. OZ)</vt:lpstr>
      <vt:lpstr>Nadační fond</vt:lpstr>
      <vt:lpstr>Nadační fond – základní charakteristika I.</vt:lpstr>
      <vt:lpstr>Nadační fond – základní charakteristika II.</vt:lpstr>
      <vt:lpstr>Související literatura - fundace</vt:lpstr>
      <vt:lpstr>Ještě související literatura</vt:lpstr>
    </vt:vector>
  </TitlesOfParts>
  <Company>PRK partners s r. 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klara.kalinova</dc:creator>
  <cp:lastModifiedBy>Hewlett-Packard Company</cp:lastModifiedBy>
  <cp:revision>287</cp:revision>
  <dcterms:created xsi:type="dcterms:W3CDTF">2012-02-07T14:56:34Z</dcterms:created>
  <dcterms:modified xsi:type="dcterms:W3CDTF">2021-04-17T09:35:16Z</dcterms:modified>
</cp:coreProperties>
</file>