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33"/>
  </p:notesMasterIdLst>
  <p:sldIdLst>
    <p:sldId id="256" r:id="rId2"/>
    <p:sldId id="272" r:id="rId3"/>
    <p:sldId id="291" r:id="rId4"/>
    <p:sldId id="286" r:id="rId5"/>
    <p:sldId id="259" r:id="rId6"/>
    <p:sldId id="277" r:id="rId7"/>
    <p:sldId id="260" r:id="rId8"/>
    <p:sldId id="294" r:id="rId9"/>
    <p:sldId id="261" r:id="rId10"/>
    <p:sldId id="278" r:id="rId11"/>
    <p:sldId id="283" r:id="rId12"/>
    <p:sldId id="262" r:id="rId13"/>
    <p:sldId id="263" r:id="rId14"/>
    <p:sldId id="275" r:id="rId15"/>
    <p:sldId id="264" r:id="rId16"/>
    <p:sldId id="267" r:id="rId17"/>
    <p:sldId id="268" r:id="rId18"/>
    <p:sldId id="269" r:id="rId19"/>
    <p:sldId id="295" r:id="rId20"/>
    <p:sldId id="296" r:id="rId21"/>
    <p:sldId id="297" r:id="rId22"/>
    <p:sldId id="300" r:id="rId23"/>
    <p:sldId id="301" r:id="rId24"/>
    <p:sldId id="302" r:id="rId25"/>
    <p:sldId id="270" r:id="rId26"/>
    <p:sldId id="285" r:id="rId27"/>
    <p:sldId id="288" r:id="rId28"/>
    <p:sldId id="292" r:id="rId29"/>
    <p:sldId id="293" r:id="rId30"/>
    <p:sldId id="290" r:id="rId31"/>
    <p:sldId id="284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0C1A1-D919-48F1-B3CD-AFCB1C0A7407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BE0FC-29C1-4BA9-84F7-B7E470C6FD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408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5997545-7E0E-4BAD-AAD9-C74A692129B5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743FDB-95E7-4663-A4D9-D68D55896168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4B6482-295B-4A1A-B913-D714384987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1B502EC-85E0-484C-8D19-0F3F3981AA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631AF1-259A-4EEF-A692-F510D783D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7B41-861B-443A-BE79-0DAEDE70AB4B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225841-87B4-45F7-B883-B7BBFD2B2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8F2622-1572-46DD-9C3C-26484C712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947-D3EA-435D-AE35-E80AA987E7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266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5B4BD-A333-4216-A100-A7E3B81B8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3A01BB0-D470-4572-99AA-B8F87A825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537D90-B16E-454A-8FFE-7A3860B74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7B41-861B-443A-BE79-0DAEDE70AB4B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76D35D-8E5D-44ED-B06D-E87730073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AAC6D8-6049-4676-8312-A14076944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947-D3EA-435D-AE35-E80AA987E7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39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F4C0C7A-8094-4708-A2F1-C32E2D9171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A782B1-23D0-47CF-A03A-385CE7C69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6D25A9-752A-447D-8F4C-46287ABCD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7B41-861B-443A-BE79-0DAEDE70AB4B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9C35B0-E703-4D10-B4FD-82F5E9AEF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FAB55C-8B9B-43BD-9345-3187A0517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947-D3EA-435D-AE35-E80AA987E7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675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143116"/>
            <a:ext cx="8285168" cy="4000528"/>
          </a:xfrm>
          <a:prstGeom prst="rect">
            <a:avLst/>
          </a:prstGeom>
        </p:spPr>
        <p:txBody>
          <a:bodyPr/>
          <a:lstStyle>
            <a:lvl1pPr>
              <a:defRPr sz="2000" b="0">
                <a:latin typeface="Arial" pitchFamily="34" charset="0"/>
                <a:cs typeface="Arial" pitchFamily="34" charset="0"/>
              </a:defRPr>
            </a:lvl1pPr>
            <a:lvl2pPr>
              <a:defRPr sz="1800" b="0">
                <a:latin typeface="Arial" pitchFamily="34" charset="0"/>
                <a:cs typeface="Arial" pitchFamily="34" charset="0"/>
              </a:defRPr>
            </a:lvl2pPr>
            <a:lvl3pPr>
              <a:defRPr sz="1800" b="0">
                <a:latin typeface="Arial" pitchFamily="34" charset="0"/>
                <a:cs typeface="Arial" pitchFamily="34" charset="0"/>
              </a:defRPr>
            </a:lvl3pPr>
            <a:lvl4pPr>
              <a:defRPr b="0">
                <a:latin typeface="Arial" pitchFamily="34" charset="0"/>
                <a:cs typeface="Arial" pitchFamily="34" charset="0"/>
              </a:defRPr>
            </a:lvl4pPr>
            <a:lvl5pPr>
              <a:defRPr b="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85725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426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49070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1778A6-991E-4B3C-A851-4D39566DD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97F733-6174-45F7-99D9-E7FE35B82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D57387-B77E-4B85-8DF6-D3DE1748E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398E4-3F61-417D-9A0C-7071126CDE87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1DB64D-73EF-4B97-B7BE-778D00556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5ACDC4-FE7C-44E2-8733-CC9A112D1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10FC-7C94-472E-887E-770F3BBB66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50436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C9D2F8-6B3A-43A5-A8A6-FBDD4B83B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3ABE41-3679-43FD-A717-87E61FFD81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205299-CC44-4583-AF38-1C1F8B38E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7B41-861B-443A-BE79-0DAEDE70AB4B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0E1514-E6A5-43B4-A17D-0AB8AC31D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251E69-2ACF-41AD-AE4D-3F218634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947-D3EA-435D-AE35-E80AA987E7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720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0C36D-7EA5-4AC1-B1B5-5A6C62438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C951D8-0E42-43F4-AF5D-8CBFE3FFCF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10A529C-0C38-4D70-8D4F-74FAD73AD8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25D72B-4A98-4504-876E-5FB9184F7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7B41-861B-443A-BE79-0DAEDE70AB4B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46AD9C-92F2-428E-BA70-7C81EED93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B62CB9-7A85-453F-AF76-C83465959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947-D3EA-435D-AE35-E80AA987E7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59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D1DC78-122B-4B25-9DD1-2171AA192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F29B3A-39AB-4A97-A30D-2D3B3C323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E76DB7E-2F62-47ED-BAF9-060AFE6FA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35E0FDC-D9DB-4659-9611-792805BC2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88498D6-7C46-4186-8E24-3525CC5F09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E3A498E-CD90-497E-8A1A-4B5A968E3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7B41-861B-443A-BE79-0DAEDE70AB4B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A226547-5028-4B46-BCB7-070A60C1F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9A401D-A3EC-4FF7-93E7-B196D9AF4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947-D3EA-435D-AE35-E80AA987E7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56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47DAF6-0159-4D28-B30B-66D198C09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FDD5A4A-A646-4899-AC0D-9786CA081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7B41-861B-443A-BE79-0DAEDE70AB4B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C253BFE-2E00-4DB1-9CDA-A6E7D7B71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BB12480-07D5-4F2E-BAA6-C421D1272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947-D3EA-435D-AE35-E80AA987E7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016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C9B9135-ACF1-4EF2-A1AF-EAEE8A149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7B41-861B-443A-BE79-0DAEDE70AB4B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AE0965D-DF9E-4DDA-8AB0-B500915CF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88638B4-2634-4BF5-A152-6A7306799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947-D3EA-435D-AE35-E80AA987E7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778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516B27-BF4D-4E29-AB42-E32403793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87D1F5-E6C5-4612-928D-1C96F28B9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E79901-208C-4D52-9AF5-15F57C08E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30E229C-D8C6-43E5-9423-674612870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7B41-861B-443A-BE79-0DAEDE70AB4B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31C1A5-A8C2-4E27-822C-F7C37E2A1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9BFC9B-93C4-4910-ADCE-F9D3E0FCD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947-D3EA-435D-AE35-E80AA987E7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692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B35C31-0AA8-4649-8957-AFF87DBCF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32DAD0D-693A-42D2-9B29-8CAE14D81F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B352C43-5F27-493B-95EC-CBA661186E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8AD8C0-EC29-4C7A-B3F1-76F4B633D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F7B41-861B-443A-BE79-0DAEDE70AB4B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D5B98F-9E3B-4AB6-8BEE-540A8A84D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3072CCD-3E25-4C5F-9893-90274757D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F9947-D3EA-435D-AE35-E80AA987E7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934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2F61178-BB72-4205-BE2C-5E70712A3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A96E8A-E81D-47B1-A37B-2A04C677D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A9E3B0-30ED-45EA-86CB-6F8DE9946F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F7B41-861B-443A-BE79-0DAEDE70AB4B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696299-30C8-4C9A-B6E3-2FE371D751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4D88A0-705B-49F4-BDA3-14B571F8B0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F9947-D3EA-435D-AE35-E80AA987E7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02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5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5300" b="1" dirty="0"/>
              <a:t>Právnické osoby</a:t>
            </a:r>
            <a:br>
              <a:rPr lang="cs-CZ" b="1" dirty="0"/>
            </a:br>
            <a:r>
              <a:rPr lang="cs-CZ" b="1" dirty="0"/>
              <a:t>(vnitřní poměry, jednání, zrušení/zánik)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Doc. JUDr. Bohumil Havel, PhD.</a:t>
            </a:r>
          </a:p>
          <a:p>
            <a:r>
              <a:rPr lang="cs-CZ" sz="2000" dirty="0"/>
              <a:t>ÚSP AV ČR, PF UPOL</a:t>
            </a:r>
          </a:p>
        </p:txBody>
      </p:sp>
    </p:spTree>
    <p:extLst>
      <p:ext uri="{BB962C8B-B14F-4D97-AF65-F5344CB8AC3E}">
        <p14:creationId xmlns:p14="http://schemas.microsoft.com/office/powerpoint/2010/main" val="3512844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</a:rPr>
              <a:t>Volený orgán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Zkratka podle § 151 odst. 2 NOZ (§ 46 odst. 1 ZOK)</a:t>
            </a:r>
          </a:p>
          <a:p>
            <a:pPr lvl="1"/>
            <a:r>
              <a:rPr lang="cs-CZ" dirty="0"/>
              <a:t>Člověk volený do funkce</a:t>
            </a:r>
          </a:p>
          <a:p>
            <a:pPr lvl="1"/>
            <a:r>
              <a:rPr lang="cs-CZ" dirty="0"/>
              <a:t>Člověk jmenovaný do funkce</a:t>
            </a:r>
          </a:p>
          <a:p>
            <a:pPr lvl="1"/>
            <a:r>
              <a:rPr lang="cs-CZ" dirty="0"/>
              <a:t>Člověk jinak ustavený</a:t>
            </a:r>
          </a:p>
          <a:p>
            <a:pPr lvl="1"/>
            <a:endParaRPr lang="cs-CZ" dirty="0"/>
          </a:p>
          <a:p>
            <a:r>
              <a:rPr lang="cs-CZ" dirty="0"/>
              <a:t>Výsledek autonomie vůle vlastníka právnické osoby </a:t>
            </a:r>
            <a:r>
              <a:rPr lang="cs-CZ" i="1" dirty="0"/>
              <a:t>largo </a:t>
            </a:r>
            <a:r>
              <a:rPr lang="cs-CZ" i="1" dirty="0" err="1"/>
              <a:t>sensu</a:t>
            </a:r>
            <a:r>
              <a:rPr lang="cs-CZ" dirty="0"/>
              <a:t> (vlastník korporace, zřizovatel fundace) – svou povahou příkaz</a:t>
            </a:r>
          </a:p>
          <a:p>
            <a:endParaRPr lang="cs-CZ" dirty="0"/>
          </a:p>
          <a:p>
            <a:r>
              <a:rPr lang="cs-CZ" dirty="0"/>
              <a:t>Pokud vznik funkce váže na demokratické volby podle zvláštních předpisů, absentuje vůle x členové dalších již výslovně ustavených funkcí + vztah k PO veřejného práva</a:t>
            </a:r>
          </a:p>
        </p:txBody>
      </p:sp>
    </p:spTree>
    <p:extLst>
      <p:ext uri="{BB962C8B-B14F-4D97-AF65-F5344CB8AC3E}">
        <p14:creationId xmlns:p14="http://schemas.microsoft.com/office/powerpoint/2010/main" val="83589531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</a:rPr>
              <a:t>Soudný intelekt vs. odborník (§ 4 a § 5 OZ)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u="sng" dirty="0"/>
              <a:t>Obecně není vyžadován výkon funkce s „odbornou“ péči, ale „běžnou“ péčí</a:t>
            </a:r>
            <a:r>
              <a:rPr lang="cs-CZ" dirty="0"/>
              <a:t>, tj. takovou, kterou by vynaložila osoba s rozumem průměrného člověka jednající v obdobném postavení. </a:t>
            </a:r>
          </a:p>
          <a:p>
            <a:pPr algn="just"/>
            <a:r>
              <a:rPr lang="cs-CZ" dirty="0"/>
              <a:t>Pokud lze ovšem člena orgánu považovat za „odborníka“ ve smyslu § 5 </a:t>
            </a:r>
            <a:r>
              <a:rPr lang="cs-CZ" dirty="0" err="1"/>
              <a:t>ObčZ</a:t>
            </a:r>
            <a:r>
              <a:rPr lang="cs-CZ" dirty="0"/>
              <a:t> (tj. že se přihlásí veřejně nebo ve styku s jinou osobou k určitému povolání nebo stavu), musí tento </a:t>
            </a:r>
            <a:r>
              <a:rPr lang="cs-CZ" u="sng" dirty="0"/>
              <a:t>jednat s odbornou péčí. </a:t>
            </a:r>
          </a:p>
          <a:p>
            <a:pPr algn="just"/>
            <a:r>
              <a:rPr lang="cs-CZ" u="sng" dirty="0"/>
              <a:t>Toto rozlišení má dopady v oblasti deliktního práva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022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</a:rPr>
              <a:t>Péče řádného hospodáře (§159 OZ)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b="1" dirty="0"/>
              <a:t>Cílem je motivace </a:t>
            </a:r>
            <a:r>
              <a:rPr lang="cs-CZ" sz="2000" b="1" u="sng" dirty="0"/>
              <a:t>k zajištění řádného, tj. odpovědného a efektivního řízení/výkonu funkcí členů volených orgánů směřujícího ke sledování zvoleného účelu, za současného respektu práv třetích osob. </a:t>
            </a:r>
            <a:endParaRPr lang="cs-CZ" sz="2000" u="sng" dirty="0"/>
          </a:p>
          <a:p>
            <a:pPr algn="just"/>
            <a:r>
              <a:rPr lang="cs-CZ" sz="2000" dirty="0"/>
              <a:t>V občanském zákoníku byl v § 159 </a:t>
            </a:r>
            <a:r>
              <a:rPr lang="cs-CZ" sz="2000" dirty="0" err="1"/>
              <a:t>ObčZ</a:t>
            </a:r>
            <a:r>
              <a:rPr lang="cs-CZ" sz="2000" dirty="0"/>
              <a:t> nastaven základní - </a:t>
            </a:r>
            <a:r>
              <a:rPr lang="cs-CZ" sz="2000" b="1" dirty="0"/>
              <a:t>a pro všechny právnické osoby společný - </a:t>
            </a:r>
            <a:r>
              <a:rPr lang="cs-CZ" sz="2000" b="1" u="sng" dirty="0"/>
              <a:t>objektivizující standard </a:t>
            </a:r>
            <a:r>
              <a:rPr lang="cs-CZ" sz="2000" b="1" i="1" u="sng" dirty="0"/>
              <a:t>péče řádného hospodáře</a:t>
            </a:r>
            <a:r>
              <a:rPr lang="cs-CZ" sz="2000" b="1" u="sng" dirty="0"/>
              <a:t>, který klade důraz na plnění povinností členů (statutárních) orgánů právnických osob.</a:t>
            </a:r>
            <a:endParaRPr lang="cs-CZ" sz="2000" u="sng" dirty="0"/>
          </a:p>
          <a:p>
            <a:pPr algn="just"/>
            <a:r>
              <a:rPr lang="cs-CZ" sz="2000" dirty="0"/>
              <a:t>Zároveň je ale vytvořen prostor pro zohledňování rozdílů u jednotlivých typů právnických osob, a  to zejména s ohledem na účel, který ve společnosti sehrávají.</a:t>
            </a:r>
            <a:r>
              <a:rPr lang="cs-CZ" sz="2000" b="1" dirty="0"/>
              <a:t> </a:t>
            </a:r>
          </a:p>
          <a:p>
            <a:pPr algn="just"/>
            <a:r>
              <a:rPr lang="cs-CZ" sz="2000" b="1" u="sng" dirty="0"/>
              <a:t>Nelze však v žádném případě paušalizovat, neboť vždy bude třeba zkoumat konkrétní situaci v daném místě a čase. </a:t>
            </a:r>
            <a:endParaRPr lang="cs-CZ" sz="2000" u="sng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2741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764704"/>
            <a:ext cx="7772400" cy="864071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chemeClr val="accent1"/>
                </a:solidFill>
              </a:rPr>
              <a:t>PÉČE ŘÁDNÉHO HOSPODÁŘE § 159 OZ</a:t>
            </a:r>
            <a:br>
              <a:rPr lang="cs-CZ" sz="3200" dirty="0">
                <a:solidFill>
                  <a:schemeClr val="accent1"/>
                </a:solidFill>
              </a:rPr>
            </a:br>
            <a:r>
              <a:rPr lang="cs-CZ" sz="3200" dirty="0">
                <a:solidFill>
                  <a:schemeClr val="accent1"/>
                </a:solidFill>
              </a:rPr>
              <a:t>(loajalita, pečlivost, znalost)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000" dirty="0"/>
              <a:t>(1) Kdo přijme funkci </a:t>
            </a:r>
            <a:r>
              <a:rPr lang="cs-CZ" sz="2000" u="sng" dirty="0"/>
              <a:t>člena voleného orgánu</a:t>
            </a:r>
            <a:r>
              <a:rPr lang="cs-CZ" sz="2000" dirty="0"/>
              <a:t>, zavazuje se, že ji bude vykonávat s </a:t>
            </a:r>
            <a:r>
              <a:rPr lang="cs-CZ" sz="2000" u="sng" dirty="0"/>
              <a:t>nezbytnou loajalitou i s potřebnými znalostmi a pečlivostí</a:t>
            </a:r>
            <a:r>
              <a:rPr lang="cs-CZ" sz="2000" dirty="0"/>
              <a:t>. Má se za to, že jedná </a:t>
            </a:r>
            <a:r>
              <a:rPr lang="cs-CZ" sz="2000" u="sng" dirty="0"/>
              <a:t>nedbale</a:t>
            </a:r>
            <a:r>
              <a:rPr lang="cs-CZ" sz="2000" dirty="0"/>
              <a:t>, kdo není této </a:t>
            </a:r>
            <a:r>
              <a:rPr lang="cs-CZ" sz="2000" u="sng" dirty="0"/>
              <a:t>péče řádného hospodáře schopen</a:t>
            </a:r>
            <a:r>
              <a:rPr lang="cs-CZ" sz="2000" dirty="0"/>
              <a:t>, ač to musel zjistit při přijetí funkce nebo při jejím výkonu, a </a:t>
            </a:r>
            <a:r>
              <a:rPr lang="cs-CZ" sz="2000" u="sng" dirty="0"/>
              <a:t>nevyvodí z toho pro sebe důsledky</a:t>
            </a:r>
            <a:r>
              <a:rPr lang="cs-CZ" sz="2000" dirty="0"/>
              <a:t>.</a:t>
            </a:r>
          </a:p>
          <a:p>
            <a:pPr algn="just"/>
            <a:r>
              <a:rPr lang="cs-CZ" sz="2000" dirty="0"/>
              <a:t> (2) Člen voleného orgánu vykonává funkci </a:t>
            </a:r>
            <a:r>
              <a:rPr lang="cs-CZ" sz="2000" u="sng" dirty="0"/>
              <a:t>osobně</a:t>
            </a:r>
            <a:r>
              <a:rPr lang="cs-CZ" sz="2000" dirty="0"/>
              <a:t>; to však nebrání tomu, aby </a:t>
            </a:r>
            <a:r>
              <a:rPr lang="cs-CZ" sz="2000" u="sng" dirty="0"/>
              <a:t>člen zmocnil pro jednotlivý případ </a:t>
            </a:r>
            <a:r>
              <a:rPr lang="cs-CZ" sz="2000" dirty="0"/>
              <a:t>jiného člena téhož orgánu, aby za něho při jeho neúčasti hlasoval.</a:t>
            </a:r>
          </a:p>
          <a:p>
            <a:pPr algn="just"/>
            <a:r>
              <a:rPr lang="cs-CZ" sz="2000" dirty="0"/>
              <a:t> (3) </a:t>
            </a:r>
            <a:r>
              <a:rPr lang="cs-CZ" sz="2000" u="sng" dirty="0"/>
              <a:t>Nenahradil-li člen voleného orgánu právnické osobě škodu</a:t>
            </a:r>
            <a:r>
              <a:rPr lang="cs-CZ" sz="2000" dirty="0"/>
              <a:t>, kterou jí způsobil porušením povinnosti při výkonu funkce, ačkoli byl povinen škodu nahradit, </a:t>
            </a:r>
            <a:r>
              <a:rPr lang="cs-CZ" sz="2000" u="sng" dirty="0"/>
              <a:t>ručí věřiteli právnické osoby</a:t>
            </a:r>
            <a:r>
              <a:rPr lang="cs-CZ" sz="2000" dirty="0"/>
              <a:t> za její dluh v rozsahu, v jakém škodu nenahradil, pokud se věřitel plnění na právnické osobě nemůže domoci.</a:t>
            </a:r>
          </a:p>
          <a:p>
            <a:pPr algn="just"/>
            <a:r>
              <a:rPr lang="cs-CZ" sz="2000" dirty="0"/>
              <a:t>Pro obchodní společnosti a družstva modifikace tzv</a:t>
            </a:r>
            <a:r>
              <a:rPr lang="cs-CZ" sz="2000" u="sng" dirty="0"/>
              <a:t>. pravidlem podnikatelského úsudku § 51 ZOK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284527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Nadpis 2"/>
          <p:cNvSpPr>
            <a:spLocks noGrp="1"/>
          </p:cNvSpPr>
          <p:nvPr>
            <p:ph type="title"/>
          </p:nvPr>
        </p:nvSpPr>
        <p:spPr>
          <a:xfrm>
            <a:off x="428625" y="1223963"/>
            <a:ext cx="8283575" cy="641350"/>
          </a:xfrm>
        </p:spPr>
        <p:txBody>
          <a:bodyPr>
            <a:normAutofit/>
          </a:bodyPr>
          <a:lstStyle/>
          <a:p>
            <a:r>
              <a:rPr lang="pl-PL" sz="3200" dirty="0">
                <a:solidFill>
                  <a:schemeClr val="accent1"/>
                </a:solidFill>
                <a:latin typeface="Arial" charset="0"/>
                <a:cs typeface="Arial" charset="0"/>
              </a:rPr>
              <a:t>Rizikovost jednání</a:t>
            </a:r>
            <a:endParaRPr lang="cs-CZ" sz="3200" dirty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173058" name="Zástupný symbol pro obsah 1"/>
          <p:cNvSpPr>
            <a:spLocks noGrp="1"/>
          </p:cNvSpPr>
          <p:nvPr>
            <p:ph idx="1"/>
          </p:nvPr>
        </p:nvSpPr>
        <p:spPr>
          <a:xfrm>
            <a:off x="428625" y="1989138"/>
            <a:ext cx="8285163" cy="4000500"/>
          </a:xfrm>
        </p:spPr>
        <p:txBody>
          <a:bodyPr>
            <a:normAutofit/>
          </a:bodyPr>
          <a:lstStyle/>
          <a:p>
            <a:pPr marL="377825" lvl="1" indent="-377825">
              <a:spcBef>
                <a:spcPts val="1800"/>
              </a:spcBef>
              <a:buClr>
                <a:srgbClr val="DE2800"/>
              </a:buClr>
              <a:buFont typeface="Arial" charset="0"/>
              <a:buChar char="∕"/>
              <a:tabLst>
                <a:tab pos="360363" algn="l"/>
              </a:tabLst>
            </a:pPr>
            <a:r>
              <a:rPr lang="cs-CZ" sz="2200" dirty="0">
                <a:latin typeface="Arial" charset="0"/>
                <a:cs typeface="Arial" charset="0"/>
              </a:rPr>
              <a:t>Pravidlo podnikatelského úsudku</a:t>
            </a:r>
          </a:p>
          <a:p>
            <a:pPr marL="777875" lvl="2" indent="-377825">
              <a:spcBef>
                <a:spcPts val="1800"/>
              </a:spcBef>
              <a:buClr>
                <a:srgbClr val="DE2800"/>
              </a:buClr>
              <a:buFontTx/>
              <a:buChar char="•"/>
              <a:tabLst>
                <a:tab pos="360363" algn="l"/>
              </a:tabLst>
            </a:pPr>
            <a:r>
              <a:rPr lang="cs-CZ" sz="2000" dirty="0">
                <a:latin typeface="Arial" charset="0"/>
                <a:cs typeface="Arial" charset="0"/>
              </a:rPr>
              <a:t>Kdo mohl při podnikatelském rozhodování v dobré víře rozumně předpokládat, že jedná informovaně a v obhajitelném zájmu společnosti, jednal lege artis, jedno zda způsobil újmu</a:t>
            </a:r>
          </a:p>
          <a:p>
            <a:pPr marL="777875" lvl="2" indent="-377825">
              <a:spcBef>
                <a:spcPts val="1800"/>
              </a:spcBef>
              <a:buClr>
                <a:srgbClr val="DE2800"/>
              </a:buClr>
              <a:buFontTx/>
              <a:buChar char="•"/>
              <a:tabLst>
                <a:tab pos="360363" algn="l"/>
              </a:tabLst>
            </a:pPr>
            <a:r>
              <a:rPr lang="cs-CZ" sz="2000" dirty="0">
                <a:latin typeface="Arial" charset="0"/>
                <a:cs typeface="Arial" charset="0"/>
              </a:rPr>
              <a:t>Ledaže nejednal loajálně</a:t>
            </a:r>
          </a:p>
          <a:p>
            <a:pPr marL="777875" lvl="2" indent="-377825">
              <a:spcBef>
                <a:spcPts val="1800"/>
              </a:spcBef>
              <a:buClr>
                <a:srgbClr val="DE2800"/>
              </a:buClr>
              <a:buFontTx/>
              <a:buChar char="•"/>
              <a:tabLst>
                <a:tab pos="360363" algn="l"/>
              </a:tabLst>
            </a:pPr>
            <a:endParaRPr lang="cs-CZ" sz="2000" dirty="0">
              <a:latin typeface="Arial" charset="0"/>
              <a:cs typeface="Arial" charset="0"/>
            </a:endParaRPr>
          </a:p>
          <a:p>
            <a:pPr marL="377825" lvl="1" indent="-377825">
              <a:spcBef>
                <a:spcPts val="1800"/>
              </a:spcBef>
              <a:buClr>
                <a:srgbClr val="DE2800"/>
              </a:buClr>
              <a:buFontTx/>
              <a:buChar char="•"/>
              <a:tabLst>
                <a:tab pos="360363" algn="l"/>
              </a:tabLst>
            </a:pPr>
            <a:r>
              <a:rPr lang="cs-CZ" dirty="0">
                <a:latin typeface="Arial" charset="0"/>
                <a:cs typeface="Arial" charset="0"/>
              </a:rPr>
              <a:t>Kontrola procesu jednání</a:t>
            </a:r>
          </a:p>
        </p:txBody>
      </p:sp>
    </p:spTree>
    <p:extLst>
      <p:ext uri="{BB962C8B-B14F-4D97-AF65-F5344CB8AC3E}">
        <p14:creationId xmlns:p14="http://schemas.microsoft.com/office/powerpoint/2010/main" val="276490551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</a:rPr>
              <a:t>Loajalita člena voleného orgánu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u="sng" dirty="0"/>
              <a:t>Loajalita je povinnost „věrnosti“ zájmům právnické osoby, tj. při výkonu funkce preferovat zájmy právnické osoby před zájmy jinými (vlastními, 3 osob).</a:t>
            </a:r>
          </a:p>
          <a:p>
            <a:pPr algn="just"/>
            <a:r>
              <a:rPr lang="cs-CZ" dirty="0"/>
              <a:t>Lze ji blíže vymezit ve smlouvě o výkonu funkce či ve vnitřních dokumentech. </a:t>
            </a:r>
          </a:p>
          <a:p>
            <a:pPr algn="just"/>
            <a:r>
              <a:rPr lang="cs-CZ" u="sng" dirty="0"/>
              <a:t>Jde o tzv. fiduciární vztah, který je vytvořen na bázi vzájemné důvěry, která by neměla být zklamána.</a:t>
            </a:r>
          </a:p>
          <a:p>
            <a:pPr algn="just"/>
            <a:r>
              <a:rPr lang="cs-CZ" dirty="0"/>
              <a:t>Při rozhodování členů orgánů je dán určitý </a:t>
            </a:r>
            <a:r>
              <a:rPr lang="cs-CZ" u="sng" dirty="0"/>
              <a:t>manévrovací prostor (je součástí výkon funkce s péčí řádného hospodáře)</a:t>
            </a:r>
            <a:r>
              <a:rPr lang="cs-CZ" dirty="0"/>
              <a:t>, ve kterém se mohou členové orgánů při rozhodování pohybovat.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210557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268759"/>
            <a:ext cx="8086635" cy="864097"/>
          </a:xfrm>
        </p:spPr>
        <p:txBody>
          <a:bodyPr>
            <a:normAutofit fontScale="90000"/>
          </a:bodyPr>
          <a:lstStyle/>
          <a:p>
            <a:r>
              <a:rPr lang="cs-CZ" sz="3600" dirty="0">
                <a:solidFill>
                  <a:schemeClr val="accent1"/>
                </a:solidFill>
              </a:rPr>
              <a:t>Povinnost k náhradě újmy při porušení péče řádného hospodáře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492896"/>
            <a:ext cx="8082321" cy="396044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Při porušení péče řádného hospodáře vzniká každému členu orgánu </a:t>
            </a:r>
            <a:r>
              <a:rPr lang="cs-CZ" u="sng" dirty="0"/>
              <a:t>individuálně povinnost k náhradě újmy</a:t>
            </a:r>
            <a:r>
              <a:rPr lang="cs-CZ" dirty="0"/>
              <a:t>, která vznikla v příčinné souvislosti s jejich zaviněným protiprávním jednáním (porušení péče řádného hospodáře) vznikla.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Jde primárně </a:t>
            </a:r>
            <a:r>
              <a:rPr lang="cs-CZ" u="sng" dirty="0"/>
              <a:t>o „vnitřní“ vztah mezi PO a členem jejího orgánu</a:t>
            </a:r>
            <a:r>
              <a:rPr lang="cs-CZ" dirty="0"/>
              <a:t>. Pokud je způsobena újma třetí osobě, odpovídá za ni PO jako taková.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503232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b="1" dirty="0"/>
              <a:t> </a:t>
            </a:r>
            <a:r>
              <a:rPr lang="cs-CZ" sz="2800" b="1" dirty="0"/>
              <a:t>JEDNÁNÍ ZA PRÁVNICKOU OSOBU § 161-166 OZ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/>
              <a:t>Kdo zastupuje, dá najevo, co ho k tomu opravňuje, pravidla pro podepisování (§ 161)</a:t>
            </a:r>
          </a:p>
          <a:p>
            <a:pPr eaLnBrk="1" hangingPunct="1">
              <a:buNone/>
            </a:pPr>
            <a:r>
              <a:rPr lang="cs-CZ" dirty="0"/>
              <a:t>Jednání za: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Statutární orgán (§ 163) </a:t>
            </a:r>
            <a:r>
              <a:rPr lang="cs-CZ" u="sng" dirty="0"/>
              <a:t>– tvoří vůli v roli zástupce </a:t>
            </a:r>
            <a:r>
              <a:rPr lang="cs-CZ" dirty="0"/>
              <a:t>(§ 436)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Členové jiných orgánů, zapisovaných do VR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Opatrovník (§165/2)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Zaměstnanci, obdobně člen nebo člen jiného orgánu </a:t>
            </a:r>
            <a:r>
              <a:rPr lang="cs-CZ" u="sng" dirty="0"/>
              <a:t>nezapsaného</a:t>
            </a:r>
            <a:r>
              <a:rPr lang="cs-CZ" dirty="0"/>
              <a:t> do VR (§ 166)</a:t>
            </a:r>
          </a:p>
          <a:p>
            <a:pPr eaLnBrk="1" hangingPunct="1">
              <a:buFont typeface="Wingdings" pitchFamily="2" charset="2"/>
              <a:buAutoNum type="arabicParenR"/>
            </a:pPr>
            <a:r>
              <a:rPr lang="cs-CZ" dirty="0"/>
              <a:t>Smluvní zastoupení – zmocněnec (§ 441 až 449)</a:t>
            </a:r>
          </a:p>
          <a:p>
            <a:pPr eaLnBrk="1" hangingPunct="1">
              <a:buNone/>
            </a:pPr>
            <a:r>
              <a:rPr lang="cs-CZ" dirty="0"/>
              <a:t>				    -  prokurista (§ 450 až 456)</a:t>
            </a:r>
          </a:p>
          <a:p>
            <a:pPr eaLnBrk="1" hangingPunct="1">
              <a:buFontTx/>
              <a:buChar char="-"/>
            </a:pPr>
            <a:endParaRPr lang="cs-CZ" dirty="0"/>
          </a:p>
          <a:p>
            <a:pPr eaLnBrk="1" hangingPunct="1">
              <a:buFontTx/>
              <a:buChar char="-"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1A82417-1D1E-4E2E-B024-AC1CD6FC19B9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484624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</a:rPr>
              <a:t>Zastoupení zaměstnancem §166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Právnickou osobu zastupují </a:t>
            </a:r>
            <a:r>
              <a:rPr lang="cs-CZ" u="sng" dirty="0"/>
              <a:t>její zaměstnanci v rozsahu obvyklém</a:t>
            </a:r>
            <a:r>
              <a:rPr lang="cs-CZ" dirty="0"/>
              <a:t> vzhledem k jejich zařazení nebo funkci; přitom rozhoduje stav, jak se jeví veřejnosti.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Omezení </a:t>
            </a:r>
            <a:r>
              <a:rPr lang="cs-CZ" dirty="0" err="1"/>
              <a:t>zástupčího</a:t>
            </a:r>
            <a:r>
              <a:rPr lang="cs-CZ" dirty="0"/>
              <a:t> oprávnění vnitřním předpisem právnické osoby má účinky vůči třetí osobě, jen muselo-li jí být známo.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42995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332657"/>
            <a:ext cx="7886700" cy="1008112"/>
          </a:xfrm>
        </p:spPr>
        <p:txBody>
          <a:bodyPr/>
          <a:lstStyle/>
          <a:p>
            <a:r>
              <a:rPr lang="cs-CZ" sz="3200" dirty="0">
                <a:solidFill>
                  <a:schemeClr val="accent1"/>
                </a:solidFill>
              </a:rPr>
              <a:t>Opatrovník podle § 165 OZ vs. § 198 ZOK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340769"/>
            <a:ext cx="7886700" cy="483619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b="1" dirty="0"/>
              <a:t>Usnesení NS </a:t>
            </a:r>
            <a:r>
              <a:rPr lang="cs-CZ" b="1" dirty="0" err="1"/>
              <a:t>sp</a:t>
            </a:r>
            <a:r>
              <a:rPr lang="cs-CZ" b="1" dirty="0"/>
              <a:t>. zn. 29 </a:t>
            </a:r>
            <a:r>
              <a:rPr lang="cs-CZ" b="1" dirty="0" err="1"/>
              <a:t>Cdo</a:t>
            </a:r>
            <a:r>
              <a:rPr lang="cs-CZ" b="1" dirty="0"/>
              <a:t> 3899/2015: </a:t>
            </a:r>
          </a:p>
          <a:p>
            <a:pPr marL="457200" indent="-457200" algn="just">
              <a:buAutoNum type="arabicPeriod"/>
            </a:pPr>
            <a:r>
              <a:rPr lang="cs-CZ" dirty="0"/>
              <a:t>Zanikla-li funkce jednatele společnosti s ručením omezeným, za společnost nemá kdo jednat a nikdo nepodal s úspěchem návrh na jmenování jednatele soudem (§ 198 odst. 3 ZOK), </a:t>
            </a:r>
            <a:r>
              <a:rPr lang="cs-CZ" b="1" dirty="0"/>
              <a:t>soud může společnosti jmenovat opatrovníka dle § 165 </a:t>
            </a:r>
            <a:r>
              <a:rPr lang="cs-CZ" b="1" dirty="0" err="1"/>
              <a:t>NObčZ</a:t>
            </a:r>
            <a:r>
              <a:rPr lang="cs-CZ" dirty="0"/>
              <a:t> (namísto toho, co by společnost zrušil s likvidací dle § 198 odst. 3 ZOK). </a:t>
            </a:r>
          </a:p>
          <a:p>
            <a:pPr marL="457200" indent="-457200" algn="just">
              <a:buAutoNum type="arabicPeriod"/>
            </a:pPr>
            <a:r>
              <a:rPr lang="cs-CZ" dirty="0"/>
              <a:t>Úprava § 198 odst. 3 ZOK nevylučuje, aby soud – dospěje-li k závěru, že takové opatření je s ohledem na poměry konkrétní společnosti vhodnější [v souladu s principem proporcionality jakožto obecnou zásadou právní – jmenoval společnosti opatrovníka podle § 165 odst. 1 </a:t>
            </a:r>
            <a:r>
              <a:rPr lang="cs-CZ" dirty="0" err="1"/>
              <a:t>NObčZ</a:t>
            </a:r>
            <a:r>
              <a:rPr lang="cs-CZ" dirty="0"/>
              <a:t>. </a:t>
            </a:r>
          </a:p>
          <a:p>
            <a:pPr marL="457200" indent="-457200" algn="just">
              <a:buAutoNum type="arabicPeriod"/>
            </a:pPr>
            <a:r>
              <a:rPr lang="cs-CZ" dirty="0"/>
              <a:t>3. Jmenování opatrovníka je z povahy věci opatřením toliko dočasné povahy, které trvá po dobu, než budou valnou hromadou zvoleni noví jednatelé (§ 487 odst. 2 </a:t>
            </a:r>
            <a:r>
              <a:rPr lang="cs-CZ" dirty="0" err="1"/>
              <a:t>NObčZ</a:t>
            </a:r>
            <a:r>
              <a:rPr lang="cs-CZ" dirty="0"/>
              <a:t>.). Ke svolání valné hromady za účelem volby jednatelů musí společnost přistoupit bez zbytečného odkladu za využití postupu podle § 183 ZOK; případně může valnou hromadu svolat i samotný opatrovník (§ 487 odst. 1 ZOK). Jakmile jsou zvoleni noví jednatelé, funkce opatrovníka bez dalšího (aniž by o tom soud musel rozhodovat) zaniká.</a:t>
            </a:r>
          </a:p>
          <a:p>
            <a:pPr marL="457200" indent="-457200" algn="just">
              <a:buAutoNum type="arabicPeriod"/>
            </a:pPr>
            <a:r>
              <a:rPr lang="cs-CZ" b="1" dirty="0"/>
              <a:t>Institut opatrovníka </a:t>
            </a:r>
            <a:r>
              <a:rPr lang="cs-CZ" dirty="0"/>
              <a:t>(stejně jako jmenování chybějících členů statutárního orgánu soudem – srov. důvody usnesení Nejvyššího soudu </a:t>
            </a:r>
            <a:r>
              <a:rPr lang="cs-CZ" dirty="0" err="1"/>
              <a:t>sp</a:t>
            </a:r>
            <a:r>
              <a:rPr lang="cs-CZ" dirty="0"/>
              <a:t>. zn. 29 </a:t>
            </a:r>
            <a:r>
              <a:rPr lang="cs-CZ" dirty="0" err="1"/>
              <a:t>Cdo</a:t>
            </a:r>
            <a:r>
              <a:rPr lang="cs-CZ" dirty="0"/>
              <a:t> 4235/2013). Proto zpravidla nebude na místě, aby soud řízení o jmenování opatrovníka podle §</a:t>
            </a:r>
            <a:r>
              <a:rPr lang="cs-CZ" b="1" dirty="0"/>
              <a:t>neslouží k řešení sporů mezi společníky, nýbrž je nástrojem ochrany zájmů dotčené obchodní společnosti, resp. veřejného zájmu. 5. Jsou-li předpoklady pro jmenování opatrovníka splněny, vyžaduje účel právní úpravy jmenování opatrovníka (ochrana zájmů společnosti, resp. veřejného zájmu), aby tak soud učinil neprodleně</a:t>
            </a:r>
            <a:r>
              <a:rPr lang="cs-CZ" dirty="0"/>
              <a:t> 165 odst. 1 </a:t>
            </a:r>
            <a:r>
              <a:rPr lang="cs-CZ" dirty="0" err="1"/>
              <a:t>NObčZ</a:t>
            </a:r>
            <a:r>
              <a:rPr lang="cs-CZ" dirty="0"/>
              <a:t> přerušil do pravomocného skončení řízení o vyslovení neplatnosti usnesení valné hromady, jímž byl odvolán (zbývající) jednatel společnosti.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076133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2"/>
          <p:cNvSpPr>
            <a:spLocks noGrp="1"/>
          </p:cNvSpPr>
          <p:nvPr>
            <p:ph type="title"/>
          </p:nvPr>
        </p:nvSpPr>
        <p:spPr>
          <a:xfrm>
            <a:off x="428625" y="1223963"/>
            <a:ext cx="8283575" cy="64135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  <a:latin typeface="Arial" charset="0"/>
                <a:cs typeface="Arial" charset="0"/>
              </a:rPr>
              <a:t>Právnická osoba</a:t>
            </a:r>
          </a:p>
        </p:txBody>
      </p:sp>
      <p:sp>
        <p:nvSpPr>
          <p:cNvPr id="41985" name="Zástupný symbol pro obsah 1"/>
          <p:cNvSpPr>
            <a:spLocks noGrp="1"/>
          </p:cNvSpPr>
          <p:nvPr>
            <p:ph idx="1"/>
          </p:nvPr>
        </p:nvSpPr>
        <p:spPr>
          <a:xfrm>
            <a:off x="428625" y="1989138"/>
            <a:ext cx="8285163" cy="4000500"/>
          </a:xfrm>
        </p:spPr>
        <p:txBody>
          <a:bodyPr>
            <a:normAutofit/>
          </a:bodyPr>
          <a:lstStyle/>
          <a:p>
            <a:pPr marL="377825" lvl="1" indent="-377825">
              <a:spcBef>
                <a:spcPts val="2400"/>
              </a:spcBef>
              <a:buClr>
                <a:srgbClr val="DE2800"/>
              </a:buClr>
              <a:buFont typeface="Arial" charset="0"/>
              <a:buChar char="∕"/>
              <a:tabLst>
                <a:tab pos="360363" algn="l"/>
              </a:tabLst>
            </a:pPr>
            <a:r>
              <a:rPr lang="cs-CZ" sz="2200" dirty="0">
                <a:latin typeface="Arial" charset="0"/>
                <a:cs typeface="Arial" charset="0"/>
              </a:rPr>
              <a:t>Každý člověk má </a:t>
            </a:r>
            <a:r>
              <a:rPr lang="cs-CZ" sz="2200" b="1" dirty="0">
                <a:latin typeface="Arial" charset="0"/>
                <a:cs typeface="Arial" charset="0"/>
              </a:rPr>
              <a:t>vrozená</a:t>
            </a:r>
            <a:r>
              <a:rPr lang="cs-CZ" sz="2200" dirty="0">
                <a:latin typeface="Arial" charset="0"/>
                <a:cs typeface="Arial" charset="0"/>
              </a:rPr>
              <a:t>, již samotným rozumem a citem poznatelná práva, a tudíž se považuje za osobu.</a:t>
            </a:r>
          </a:p>
          <a:p>
            <a:pPr marL="377825" lvl="1" indent="-377825">
              <a:spcBef>
                <a:spcPts val="2400"/>
              </a:spcBef>
              <a:buClr>
                <a:srgbClr val="DE2800"/>
              </a:buClr>
              <a:buFont typeface="Arial" charset="0"/>
              <a:buChar char="∕"/>
              <a:tabLst>
                <a:tab pos="360363" algn="l"/>
              </a:tabLst>
            </a:pPr>
            <a:r>
              <a:rPr lang="cs-CZ" sz="2200" b="1" dirty="0">
                <a:latin typeface="Arial" charset="0"/>
                <a:cs typeface="Arial" charset="0"/>
              </a:rPr>
              <a:t>Právní osobnost</a:t>
            </a:r>
            <a:r>
              <a:rPr lang="cs-CZ" sz="2200" dirty="0">
                <a:latin typeface="Arial" charset="0"/>
                <a:cs typeface="Arial" charset="0"/>
              </a:rPr>
              <a:t> = způsobilost k právům a povinnostem v mezích práva</a:t>
            </a:r>
          </a:p>
          <a:p>
            <a:pPr marL="377825" lvl="1" indent="-377825">
              <a:spcBef>
                <a:spcPts val="2400"/>
              </a:spcBef>
              <a:buClr>
                <a:srgbClr val="DE2800"/>
              </a:buClr>
              <a:buFont typeface="Arial" charset="0"/>
              <a:buChar char="∕"/>
              <a:tabLst>
                <a:tab pos="360363" algn="l"/>
              </a:tabLst>
            </a:pPr>
            <a:r>
              <a:rPr lang="cs-CZ" sz="2200" dirty="0">
                <a:latin typeface="Arial" charset="0"/>
                <a:cs typeface="Arial" charset="0"/>
              </a:rPr>
              <a:t>Právnická osoba je </a:t>
            </a:r>
            <a:r>
              <a:rPr lang="cs-CZ" sz="2200" b="1" dirty="0">
                <a:latin typeface="Arial" charset="0"/>
                <a:cs typeface="Arial" charset="0"/>
              </a:rPr>
              <a:t>organizovaný</a:t>
            </a:r>
            <a:r>
              <a:rPr lang="cs-CZ" sz="2200" dirty="0">
                <a:latin typeface="Arial" charset="0"/>
                <a:cs typeface="Arial" charset="0"/>
              </a:rPr>
              <a:t> útvar, o kterém zákon stanoví, že má právní osobnost, nebo jehož právní osobnost zákon uzná. </a:t>
            </a:r>
          </a:p>
          <a:p>
            <a:pPr marL="777875" lvl="2" indent="-377825">
              <a:spcBef>
                <a:spcPts val="600"/>
              </a:spcBef>
              <a:buClr>
                <a:srgbClr val="DE2800"/>
              </a:buClr>
              <a:buFontTx/>
              <a:buChar char="•"/>
              <a:tabLst>
                <a:tab pos="360363" algn="l"/>
              </a:tabLst>
            </a:pPr>
            <a:r>
              <a:rPr lang="cs-CZ" sz="2000" dirty="0">
                <a:latin typeface="Arial" charset="0"/>
                <a:cs typeface="Arial" charset="0"/>
              </a:rPr>
              <a:t>Vznikem dle OZ nebo</a:t>
            </a:r>
          </a:p>
          <a:p>
            <a:pPr marL="777875" lvl="2" indent="-377825">
              <a:spcBef>
                <a:spcPts val="600"/>
              </a:spcBef>
              <a:buClr>
                <a:srgbClr val="DE2800"/>
              </a:buClr>
              <a:buFontTx/>
              <a:buChar char="•"/>
              <a:tabLst>
                <a:tab pos="360363" algn="l"/>
              </a:tabLst>
            </a:pPr>
            <a:r>
              <a:rPr lang="cs-CZ" sz="2000" dirty="0">
                <a:latin typeface="Arial" charset="0"/>
                <a:cs typeface="Arial" charset="0"/>
              </a:rPr>
              <a:t>Uznáním entity vzniklé jinak (veřejné korporace)</a:t>
            </a:r>
          </a:p>
          <a:p>
            <a:pPr marL="503555" lvl="1" indent="-377825">
              <a:spcBef>
                <a:spcPts val="600"/>
              </a:spcBef>
              <a:buClr>
                <a:srgbClr val="DE2800"/>
              </a:buClr>
              <a:buFontTx/>
              <a:buChar char="•"/>
              <a:tabLst>
                <a:tab pos="360363" algn="l"/>
              </a:tabLst>
            </a:pPr>
            <a:endParaRPr lang="cs-CZ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00047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6" y="332656"/>
            <a:ext cx="7886700" cy="1325563"/>
          </a:xfrm>
        </p:spPr>
        <p:txBody>
          <a:bodyPr/>
          <a:lstStyle/>
          <a:p>
            <a:r>
              <a:rPr lang="cs-CZ" sz="3200" dirty="0">
                <a:solidFill>
                  <a:schemeClr val="accent1"/>
                </a:solidFill>
              </a:rPr>
              <a:t>Opatrovník při konfliktu zájmů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483619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b="1" dirty="0"/>
              <a:t>Usnesení NS </a:t>
            </a:r>
            <a:r>
              <a:rPr lang="cs-CZ" b="1" dirty="0" err="1"/>
              <a:t>sp</a:t>
            </a:r>
            <a:r>
              <a:rPr lang="cs-CZ" b="1" dirty="0"/>
              <a:t>. zn.</a:t>
            </a:r>
            <a:r>
              <a:rPr lang="cs-CZ" dirty="0"/>
              <a:t> </a:t>
            </a:r>
            <a:r>
              <a:rPr lang="cs-CZ" b="1" dirty="0"/>
              <a:t>29 </a:t>
            </a:r>
            <a:r>
              <a:rPr lang="cs-CZ" b="1" dirty="0" err="1"/>
              <a:t>Cdo</a:t>
            </a:r>
            <a:r>
              <a:rPr lang="cs-CZ" b="1" dirty="0"/>
              <a:t> 4384/2015:</a:t>
            </a:r>
          </a:p>
          <a:p>
            <a:pPr algn="just"/>
            <a:r>
              <a:rPr lang="cs-CZ" b="1" dirty="0"/>
              <a:t> 1. Jmenování opatrovníka dle § 165 odst. 2 </a:t>
            </a:r>
            <a:r>
              <a:rPr lang="cs-CZ" b="1" dirty="0" err="1"/>
              <a:t>NObčZ</a:t>
            </a:r>
            <a:r>
              <a:rPr lang="cs-CZ" b="1" dirty="0"/>
              <a:t> představuje zásah soudu do vnitřních poměrů právnické osoby, který je krajním řešením (ultima ratio), k němuž je na místě přikročit až tehdy, není-li možné důsledky rozporu mezi zájmy člena statutárního orgánu a právnické osoby překlenout jinak.</a:t>
            </a:r>
          </a:p>
          <a:p>
            <a:pPr algn="just"/>
            <a:r>
              <a:rPr lang="cs-CZ" dirty="0"/>
              <a:t> </a:t>
            </a:r>
            <a:r>
              <a:rPr lang="cs-CZ" b="1" dirty="0"/>
              <a:t>2. </a:t>
            </a:r>
            <a:r>
              <a:rPr lang="cs-CZ" dirty="0"/>
              <a:t>Má-li právnická osoba jiného člena orgánu, který je oprávněn za ni jednat (člena statutárního orgánu či likvidátora), nebo byl-li právnické osobě jmenován opatrovník (který je oprávněn za ni jednat) z jiného důvodu, nelze jmenovat opatrovníka podle § 165 odst. 2 </a:t>
            </a:r>
            <a:r>
              <a:rPr lang="cs-CZ" dirty="0" err="1"/>
              <a:t>NObčZ</a:t>
            </a:r>
            <a:r>
              <a:rPr lang="cs-CZ" b="1" dirty="0"/>
              <a:t>. </a:t>
            </a:r>
          </a:p>
          <a:p>
            <a:pPr algn="just"/>
            <a:r>
              <a:rPr lang="cs-CZ" b="1" dirty="0"/>
              <a:t>3. </a:t>
            </a:r>
            <a:r>
              <a:rPr lang="cs-CZ" dirty="0"/>
              <a:t>Splní-li člen (statutárního) orgánu svoji informační povinnost podle § 54 odst. 1 a 2 ZOK a nepozastaví-li mu kontrolní či nejvyšší orgán obchodní korporace výkon jeho funkce (§ 54 odst. 4 ZOK), může obchodní korporaci zastupovat bez ohledu na střet zájmů; ustanovení § 437 </a:t>
            </a:r>
            <a:r>
              <a:rPr lang="cs-CZ" dirty="0" err="1"/>
              <a:t>NObčZ</a:t>
            </a:r>
            <a:r>
              <a:rPr lang="cs-CZ" dirty="0"/>
              <a:t> se v takovém případě neuplatní. Pak ani nelze obchodní korporaci jmenovat opatrovníka podle § 165 odst. 2 </a:t>
            </a:r>
            <a:r>
              <a:rPr lang="cs-CZ" dirty="0" err="1"/>
              <a:t>NObčZ</a:t>
            </a:r>
            <a:r>
              <a:rPr lang="cs-CZ" dirty="0"/>
              <a:t> (pro takový postup není důvod, neboť obchodní korporace má člena statutárního orgánu oprávněného za ni jednat).</a:t>
            </a:r>
          </a:p>
          <a:p>
            <a:pPr algn="just"/>
            <a:r>
              <a:rPr lang="cs-CZ" b="1" dirty="0"/>
              <a:t> 4. </a:t>
            </a:r>
            <a:r>
              <a:rPr lang="cs-CZ" dirty="0"/>
              <a:t>Poruší-li člen statutárního orgánu povinnost informovat o (možném) střetu zájmů podle § 54 odst. 1 a 2 ZOK, brání existující rozpor zájmů tohoto člena statutárního orgánu se zájmy obchodní korporace tomu, aby za obchodní korporaci právně jednal (na jednání takového člena statutárního orgánu dopadá § 437 </a:t>
            </a:r>
            <a:r>
              <a:rPr lang="cs-CZ" dirty="0" err="1"/>
              <a:t>NObčZ</a:t>
            </a:r>
            <a:r>
              <a:rPr lang="cs-CZ" dirty="0"/>
              <a:t> se všemi důsledky z toho plynoucími). Jsou-li splněny ostatní podmínky § 165 odst. 2 </a:t>
            </a:r>
            <a:r>
              <a:rPr lang="cs-CZ" dirty="0" err="1"/>
              <a:t>NObčZ</a:t>
            </a:r>
            <a:r>
              <a:rPr lang="cs-CZ" dirty="0"/>
              <a:t>, lze takové obchodní korporaci i jmenovat opatrovníka podle posledně označeného ustanovení.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685126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chemeClr val="accent1"/>
                </a:solidFill>
              </a:rPr>
              <a:t>Opatrovník podle § 165 OZ vs. § 198 ZOK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b="1" dirty="0"/>
              <a:t>Usnesení NS </a:t>
            </a:r>
            <a:r>
              <a:rPr lang="cs-CZ" b="1" dirty="0" err="1"/>
              <a:t>sp</a:t>
            </a:r>
            <a:r>
              <a:rPr lang="cs-CZ" b="1" dirty="0"/>
              <a:t>. zn. 29 </a:t>
            </a:r>
            <a:r>
              <a:rPr lang="cs-CZ" b="1" dirty="0" err="1"/>
              <a:t>Cdo</a:t>
            </a:r>
            <a:r>
              <a:rPr lang="cs-CZ" b="1" dirty="0"/>
              <a:t> 3899/2015: </a:t>
            </a:r>
          </a:p>
          <a:p>
            <a:pPr algn="just"/>
            <a:r>
              <a:rPr lang="cs-CZ" b="1" dirty="0"/>
              <a:t>1.</a:t>
            </a:r>
            <a:r>
              <a:rPr lang="cs-CZ" dirty="0"/>
              <a:t> Zanikla-li funkce jednatele společnosti s ručením omezeným, za společnost nemá kdo jednat a nikdo nepodal s úspěchem návrh na jmenování jednatele soudem (§ 198 odst. 3 ZOK), soud může společnosti jmenovat opatrovníka dle § 165 </a:t>
            </a:r>
            <a:r>
              <a:rPr lang="cs-CZ" dirty="0" err="1"/>
              <a:t>NObčZ</a:t>
            </a:r>
            <a:r>
              <a:rPr lang="cs-CZ" dirty="0"/>
              <a:t> (namísto toho, co by společnost zrušil s likvidací dle § 198 odst. 3 ZOK). </a:t>
            </a:r>
          </a:p>
          <a:p>
            <a:pPr algn="just"/>
            <a:r>
              <a:rPr lang="cs-CZ" b="1" dirty="0"/>
              <a:t>2.</a:t>
            </a:r>
            <a:r>
              <a:rPr lang="cs-CZ" dirty="0"/>
              <a:t> Úprava § 198 odst. </a:t>
            </a:r>
            <a:r>
              <a:rPr lang="cs-CZ" b="1" dirty="0"/>
              <a:t>3.</a:t>
            </a:r>
            <a:r>
              <a:rPr lang="cs-CZ" dirty="0"/>
              <a:t> ZOK nevylučuje, aby soud – dospěje-li k závěru, že takové opatření je s ohledem na poměry konkrétní společnosti vhodnější [v souladu s principem proporcionality jakožto obecnou zásadou právní – jmenoval společnosti opatrovníka podle § 165 odst. 1 </a:t>
            </a:r>
            <a:r>
              <a:rPr lang="cs-CZ" dirty="0" err="1"/>
              <a:t>NObčZ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3. Jmenování opatrovníka je z povahy věci opatřením toliko dočasné povahy, které trvá po dobu, než budou valnou hromadou zvoleni noví jednatelé (§ 487 odst. 2 </a:t>
            </a:r>
            <a:r>
              <a:rPr lang="cs-CZ" dirty="0" err="1"/>
              <a:t>NObčZ</a:t>
            </a:r>
            <a:r>
              <a:rPr lang="cs-CZ" dirty="0"/>
              <a:t>.). Ke svolání valné hromady za účelem volby jednatelů musí společnost přistoupit bez zbytečného odkladu za využití postupu podle § 183 ZOK; případně může valnou hromadu svolat i samotný opatrovník (§ 487 odst. 1 ZOK). Jakmile jsou zvoleni noví jednatelé, funkce opatrovníka bez dalšího (aniž by o tom soud musel rozhodovat) zaniká. </a:t>
            </a:r>
          </a:p>
          <a:p>
            <a:pPr algn="just"/>
            <a:r>
              <a:rPr lang="cs-CZ" b="1" dirty="0"/>
              <a:t>4.</a:t>
            </a:r>
            <a:r>
              <a:rPr lang="cs-CZ" dirty="0"/>
              <a:t> Institut opatrovníka (stejně jako jmenování chybějících členů statutárního orgánu soudem – srov. důvody usnesení Nejvyššího soudu </a:t>
            </a:r>
            <a:r>
              <a:rPr lang="cs-CZ" dirty="0" err="1"/>
              <a:t>sp</a:t>
            </a:r>
            <a:r>
              <a:rPr lang="cs-CZ" dirty="0"/>
              <a:t>. zn. 29 </a:t>
            </a:r>
            <a:r>
              <a:rPr lang="cs-CZ" dirty="0" err="1"/>
              <a:t>Cdo</a:t>
            </a:r>
            <a:r>
              <a:rPr lang="cs-CZ" dirty="0"/>
              <a:t> 4235/2013) neslouží k řešení sporů mezi společníky, nýbrž je nástrojem ochrany zájmů dotčené obchodní společnosti, resp. veřejného zájmu. 5. Jsou-li předpoklady pro jmenování opatrovníka splněny, vyžaduje účel právní úpravy jmenování opatrovníka (ochrana zájmů společnosti, resp. veřejného zájmu), aby tak soud učinil neprodleně. Proto zpravidla nebude na místě, aby soud řízení o jmenování opatrovníka podle § 165 odst. 1 </a:t>
            </a:r>
            <a:r>
              <a:rPr lang="cs-CZ" dirty="0" err="1"/>
              <a:t>NObčZ</a:t>
            </a:r>
            <a:r>
              <a:rPr lang="cs-CZ" dirty="0"/>
              <a:t> přerušil do pravomocného skončení řízení o vyslovení neplatnosti usnesení valné hromady, jímž byl odvolán (zbývající) jednatel společnosti.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424294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62983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>
                <a:solidFill>
                  <a:schemeClr val="accent1"/>
                </a:solidFill>
              </a:rPr>
              <a:t>Prokura (§ 450 </a:t>
            </a:r>
            <a:r>
              <a:rPr lang="cs-CZ" sz="3200" dirty="0" err="1">
                <a:solidFill>
                  <a:schemeClr val="accent1"/>
                </a:solidFill>
              </a:rPr>
              <a:t>an</a:t>
            </a:r>
            <a:r>
              <a:rPr lang="cs-CZ" sz="3200" dirty="0">
                <a:solidFill>
                  <a:schemeClr val="accent1"/>
                </a:solidFill>
              </a:rPr>
              <a:t>. OZ)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88840"/>
            <a:ext cx="8285168" cy="4464496"/>
          </a:xfrm>
        </p:spPr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/>
              <a:t>může ji udělit podnikatel zapsaný v OR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/>
              <a:t>prokura se stává účinnou již udělením, ne až zápisem do obchodního rejstříku</a:t>
            </a:r>
          </a:p>
          <a:p>
            <a:pPr marL="765810" lvl="1" indent="-256032" fontAlgn="auto">
              <a:spcAft>
                <a:spcPts val="0"/>
              </a:spcAft>
              <a:buClr>
                <a:srgbClr val="DD6909"/>
              </a:buClr>
              <a:defRPr/>
            </a:pPr>
            <a:r>
              <a:rPr lang="cs-CZ" dirty="0"/>
              <a:t>zápis prokuristy nemá konstitutivní účinek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/>
              <a:t>možnost udělit prokuru pro pobočku obchodního závodu, nebo jen jeden ze závodů, má-li jich podnikatel více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/>
              <a:t>nemožnost prokuru „přenést“ (vyprázdnit), nebo udělit další prokuru</a:t>
            </a:r>
          </a:p>
          <a:p>
            <a:pPr marL="765810" lvl="1" indent="-256032" fontAlgn="auto">
              <a:spcAft>
                <a:spcPts val="0"/>
              </a:spcAft>
              <a:buClr>
                <a:srgbClr val="DD6909"/>
              </a:buClr>
              <a:defRPr/>
            </a:pPr>
            <a:r>
              <a:rPr lang="cs-CZ" dirty="0"/>
              <a:t>prokurista však může udělit jiné zmocnění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/>
              <a:t>zákaz udělit prokuru právnické osobě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/>
              <a:t>výslovně se stanoví měřítko jednání prokuristy</a:t>
            </a:r>
          </a:p>
          <a:p>
            <a:pPr marL="765810" lvl="1" indent="-256032" fontAlgn="auto">
              <a:spcAft>
                <a:spcPts val="0"/>
              </a:spcAft>
              <a:buClr>
                <a:srgbClr val="DD6909"/>
              </a:buClr>
              <a:defRPr/>
            </a:pPr>
            <a:r>
              <a:rPr lang="cs-CZ" dirty="0"/>
              <a:t>povinnost jednat s péčí řádného hospodáře</a:t>
            </a:r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endParaRPr lang="cs-CZ" dirty="0"/>
          </a:p>
          <a:p>
            <a:pPr marL="365760" indent="-256032" fontAlgn="auto">
              <a:spcAft>
                <a:spcPts val="0"/>
              </a:spcAft>
              <a:buClr>
                <a:srgbClr val="DD6909"/>
              </a:buClr>
              <a:buFont typeface="Arial" pitchFamily="34" charset="0"/>
              <a:buChar char="∕"/>
              <a:defRPr/>
            </a:pPr>
            <a:r>
              <a:rPr lang="cs-CZ" dirty="0"/>
              <a:t>subsidiárně platí obecná ustanovení o smluvním zastoupení</a:t>
            </a:r>
          </a:p>
        </p:txBody>
      </p:sp>
    </p:spTree>
    <p:extLst>
      <p:ext uri="{BB962C8B-B14F-4D97-AF65-F5344CB8AC3E}">
        <p14:creationId xmlns:p14="http://schemas.microsoft.com/office/powerpoint/2010/main" val="240130303"/>
      </p:ext>
    </p:extLst>
  </p:cSld>
  <p:clrMapOvr>
    <a:masterClrMapping/>
  </p:clrMapOvr>
  <p:transition>
    <p:randomBa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200" dirty="0">
                <a:solidFill>
                  <a:schemeClr val="accent1"/>
                </a:solidFill>
              </a:rPr>
              <a:t>„</a:t>
            </a:r>
            <a:r>
              <a:rPr lang="en-US" sz="3200" dirty="0">
                <a:solidFill>
                  <a:schemeClr val="accent1"/>
                </a:solidFill>
              </a:rPr>
              <a:t>De facto</a:t>
            </a:r>
            <a:r>
              <a:rPr lang="cs-CZ" sz="3200" dirty="0">
                <a:solidFill>
                  <a:schemeClr val="accent1"/>
                </a:solidFill>
              </a:rPr>
              <a:t>“</a:t>
            </a:r>
            <a:r>
              <a:rPr lang="en-US" sz="3200" dirty="0">
                <a:solidFill>
                  <a:schemeClr val="accent1"/>
                </a:solidFill>
              </a:rPr>
              <a:t> a </a:t>
            </a:r>
            <a:r>
              <a:rPr lang="cs-CZ" sz="3200" dirty="0">
                <a:solidFill>
                  <a:schemeClr val="accent1"/>
                </a:solidFill>
              </a:rPr>
              <a:t>„</a:t>
            </a:r>
            <a:r>
              <a:rPr lang="en-US" sz="3200" dirty="0">
                <a:solidFill>
                  <a:schemeClr val="accent1"/>
                </a:solidFill>
              </a:rPr>
              <a:t>shadow</a:t>
            </a:r>
            <a:r>
              <a:rPr lang="cs-CZ" sz="3200" dirty="0">
                <a:solidFill>
                  <a:schemeClr val="accent1"/>
                </a:solidFill>
              </a:rPr>
              <a:t>“</a:t>
            </a:r>
            <a:r>
              <a:rPr lang="en-US" sz="3200" dirty="0">
                <a:solidFill>
                  <a:schemeClr val="accent1"/>
                </a:solidFill>
              </a:rPr>
              <a:t> </a:t>
            </a:r>
            <a:r>
              <a:rPr lang="en-US" sz="3200" dirty="0" err="1">
                <a:solidFill>
                  <a:schemeClr val="accent1"/>
                </a:solidFill>
              </a:rPr>
              <a:t>orgány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Faktický</a:t>
            </a:r>
            <a:r>
              <a:rPr lang="en-US" dirty="0"/>
              <a:t> </a:t>
            </a:r>
            <a:r>
              <a:rPr lang="en-US" dirty="0" err="1"/>
              <a:t>vedoucí</a:t>
            </a:r>
            <a:r>
              <a:rPr lang="cs-CZ" dirty="0"/>
              <a:t> (§ 62 ZOK)</a:t>
            </a:r>
            <a:endParaRPr lang="en-US" dirty="0"/>
          </a:p>
          <a:p>
            <a:r>
              <a:rPr lang="en-US" dirty="0" err="1"/>
              <a:t>Vlivná</a:t>
            </a:r>
            <a:r>
              <a:rPr lang="en-US" dirty="0"/>
              <a:t> </a:t>
            </a:r>
            <a:r>
              <a:rPr lang="en-US" dirty="0" err="1"/>
              <a:t>osoba</a:t>
            </a:r>
            <a:endParaRPr lang="en-US" dirty="0"/>
          </a:p>
          <a:p>
            <a:r>
              <a:rPr lang="en-US" dirty="0" err="1"/>
              <a:t>Společník</a:t>
            </a:r>
            <a:endParaRPr lang="en-US" dirty="0"/>
          </a:p>
          <a:p>
            <a:endParaRPr lang="en-US" dirty="0"/>
          </a:p>
          <a:p>
            <a:r>
              <a:rPr lang="en-US" dirty="0"/>
              <a:t>“</a:t>
            </a:r>
            <a:r>
              <a:rPr lang="en-US" dirty="0" err="1"/>
              <a:t>Šedé</a:t>
            </a:r>
            <a:r>
              <a:rPr lang="en-US" dirty="0"/>
              <a:t> eminence”</a:t>
            </a:r>
          </a:p>
          <a:p>
            <a:endParaRPr lang="en-US" dirty="0"/>
          </a:p>
          <a:p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právní</a:t>
            </a:r>
            <a:r>
              <a:rPr lang="en-US" dirty="0"/>
              <a:t> </a:t>
            </a:r>
            <a:r>
              <a:rPr lang="en-US" dirty="0" err="1"/>
              <a:t>postavení</a:t>
            </a:r>
            <a:r>
              <a:rPr lang="en-US" dirty="0"/>
              <a:t> </a:t>
            </a:r>
            <a:r>
              <a:rPr lang="cs-CZ" dirty="0"/>
              <a:t>?</a:t>
            </a:r>
            <a:endParaRPr lang="en-US" dirty="0"/>
          </a:p>
          <a:p>
            <a:pPr lvl="1"/>
            <a:r>
              <a:rPr lang="en-US" dirty="0" err="1"/>
              <a:t>Obdoba</a:t>
            </a:r>
            <a:endParaRPr lang="en-US" dirty="0"/>
          </a:p>
          <a:p>
            <a:pPr lvl="1"/>
            <a:r>
              <a:rPr lang="en-US" dirty="0" err="1"/>
              <a:t>Přiměřenost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739432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2004" y="404664"/>
            <a:ext cx="7886700" cy="1325563"/>
          </a:xfrm>
        </p:spPr>
        <p:txBody>
          <a:bodyPr/>
          <a:lstStyle/>
          <a:p>
            <a:r>
              <a:rPr lang="en-US" sz="3200" dirty="0" err="1">
                <a:solidFill>
                  <a:schemeClr val="accent1"/>
                </a:solidFill>
              </a:rPr>
              <a:t>Jiné</a:t>
            </a:r>
            <a:r>
              <a:rPr lang="en-US" sz="3200" dirty="0">
                <a:solidFill>
                  <a:schemeClr val="accent1"/>
                </a:solidFill>
              </a:rPr>
              <a:t> </a:t>
            </a:r>
            <a:r>
              <a:rPr lang="en-US" sz="3200" dirty="0" err="1">
                <a:solidFill>
                  <a:schemeClr val="accent1"/>
                </a:solidFill>
              </a:rPr>
              <a:t>orgány</a:t>
            </a:r>
            <a:endParaRPr lang="en-US" sz="3200" dirty="0">
              <a:solidFill>
                <a:schemeClr val="accent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Dle</a:t>
            </a:r>
            <a:r>
              <a:rPr lang="en-US" dirty="0"/>
              <a:t> </a:t>
            </a:r>
            <a:r>
              <a:rPr lang="en-US" dirty="0" err="1"/>
              <a:t>zvláštních</a:t>
            </a:r>
            <a:r>
              <a:rPr lang="en-US" dirty="0"/>
              <a:t> </a:t>
            </a:r>
            <a:r>
              <a:rPr lang="en-US" dirty="0" err="1"/>
              <a:t>zákonů</a:t>
            </a:r>
            <a:endParaRPr lang="en-US" dirty="0"/>
          </a:p>
          <a:p>
            <a:pPr lvl="1"/>
            <a:r>
              <a:rPr lang="en-US" dirty="0" err="1"/>
              <a:t>Výbor</a:t>
            </a:r>
            <a:r>
              <a:rPr lang="en-US" dirty="0"/>
              <a:t> pro audit</a:t>
            </a:r>
          </a:p>
          <a:p>
            <a:r>
              <a:rPr lang="en-US" dirty="0" err="1"/>
              <a:t>Dle</a:t>
            </a:r>
            <a:r>
              <a:rPr lang="en-US" dirty="0"/>
              <a:t> </a:t>
            </a:r>
            <a:r>
              <a:rPr lang="en-US" dirty="0" err="1"/>
              <a:t>zakladatelského</a:t>
            </a:r>
            <a:r>
              <a:rPr lang="en-US" dirty="0"/>
              <a:t> </a:t>
            </a:r>
            <a:r>
              <a:rPr lang="en-US" dirty="0" err="1"/>
              <a:t>dokumentu</a:t>
            </a:r>
            <a:endParaRPr lang="en-US" dirty="0"/>
          </a:p>
          <a:p>
            <a:pPr lvl="1"/>
            <a:r>
              <a:rPr lang="en-US" dirty="0" err="1"/>
              <a:t>Orgány</a:t>
            </a:r>
            <a:r>
              <a:rPr lang="en-US" dirty="0"/>
              <a:t> </a:t>
            </a:r>
            <a:r>
              <a:rPr lang="en-US" dirty="0" err="1"/>
              <a:t>společnosti</a:t>
            </a:r>
            <a:endParaRPr lang="en-US" dirty="0"/>
          </a:p>
          <a:p>
            <a:pPr lvl="1"/>
            <a:r>
              <a:rPr lang="en-US" dirty="0" err="1"/>
              <a:t>Orgány</a:t>
            </a:r>
            <a:r>
              <a:rPr lang="en-US" dirty="0"/>
              <a:t> </a:t>
            </a:r>
            <a:r>
              <a:rPr lang="en-US" dirty="0" err="1"/>
              <a:t>splečníků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Stratifikace</a:t>
            </a:r>
            <a:r>
              <a:rPr lang="en-US" dirty="0"/>
              <a:t> a </a:t>
            </a:r>
            <a:r>
              <a:rPr lang="en-US" dirty="0" err="1"/>
              <a:t>vnitřní</a:t>
            </a:r>
            <a:r>
              <a:rPr lang="en-US" dirty="0"/>
              <a:t> </a:t>
            </a:r>
            <a:r>
              <a:rPr lang="en-US" dirty="0" err="1"/>
              <a:t>propojení</a:t>
            </a:r>
            <a:r>
              <a:rPr lang="en-US" dirty="0"/>
              <a:t> </a:t>
            </a:r>
            <a:r>
              <a:rPr lang="en-US" dirty="0" err="1"/>
              <a:t>orgánů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Jednotné</a:t>
            </a:r>
            <a:r>
              <a:rPr lang="en-US" dirty="0"/>
              <a:t> </a:t>
            </a:r>
            <a:r>
              <a:rPr lang="en-US" dirty="0" err="1"/>
              <a:t>standardy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837308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980728"/>
            <a:ext cx="8229600" cy="144016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1"/>
                </a:solidFill>
              </a:rPr>
              <a:t>§ 167 OZ: podmínky přičitatelnosti deliktu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348880"/>
            <a:ext cx="7772400" cy="37820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Právnickou osobu zavazuje :</a:t>
            </a:r>
          </a:p>
          <a:p>
            <a:pPr>
              <a:buNone/>
            </a:pPr>
            <a:r>
              <a:rPr lang="cs-CZ" u="sng" dirty="0"/>
              <a:t>1) protiprávní čin</a:t>
            </a:r>
            <a:r>
              <a:rPr lang="cs-CZ" dirty="0"/>
              <a:t>, kterého se </a:t>
            </a:r>
          </a:p>
          <a:p>
            <a:pPr>
              <a:buNone/>
            </a:pPr>
            <a:r>
              <a:rPr lang="cs-CZ" dirty="0"/>
              <a:t>2) při </a:t>
            </a:r>
            <a:r>
              <a:rPr lang="cs-CZ" u="sng" dirty="0"/>
              <a:t>plnění svých úkolů </a:t>
            </a:r>
          </a:p>
          <a:p>
            <a:pPr>
              <a:buNone/>
            </a:pPr>
            <a:r>
              <a:rPr lang="cs-CZ" dirty="0"/>
              <a:t>3) dopustil a)člen voleného orgánu, </a:t>
            </a:r>
          </a:p>
          <a:p>
            <a:pPr>
              <a:buNone/>
            </a:pPr>
            <a:r>
              <a:rPr lang="cs-CZ" dirty="0"/>
              <a:t>	     </a:t>
            </a:r>
            <a:r>
              <a:rPr lang="cs-CZ" dirty="0">
                <a:latin typeface="Arial" charset="0"/>
              </a:rPr>
              <a:t>	     </a:t>
            </a:r>
            <a:r>
              <a:rPr lang="cs-CZ" dirty="0"/>
              <a:t> b)zaměstnanec nebo </a:t>
            </a:r>
          </a:p>
          <a:p>
            <a:pPr>
              <a:buNone/>
            </a:pPr>
            <a:r>
              <a:rPr lang="cs-CZ" dirty="0"/>
              <a:t>	      </a:t>
            </a:r>
            <a:r>
              <a:rPr lang="cs-CZ" dirty="0">
                <a:latin typeface="Arial" charset="0"/>
              </a:rPr>
              <a:t>       </a:t>
            </a:r>
            <a:r>
              <a:rPr lang="cs-CZ" dirty="0"/>
              <a:t>c) jiný její zástupce 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2BD614-7AD2-4B77-AB7D-692315492B91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4958018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1"/>
                </a:solidFill>
              </a:rPr>
              <a:t>ZRUŠENÍ PRÁVNICKÉ OSOBY (§ 168 OZ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PO se zrušuje: </a:t>
            </a:r>
          </a:p>
          <a:p>
            <a:pPr>
              <a:buFontTx/>
              <a:buChar char="-"/>
            </a:pPr>
            <a:r>
              <a:rPr lang="cs-CZ" dirty="0"/>
              <a:t>Právním jednáním (dobrovolně)</a:t>
            </a:r>
          </a:p>
          <a:p>
            <a:pPr>
              <a:buFontTx/>
              <a:buChar char="-"/>
            </a:pPr>
            <a:r>
              <a:rPr lang="cs-CZ" dirty="0"/>
              <a:t>Rozhodnutím orgánu veřejné moci (soudu) </a:t>
            </a:r>
          </a:p>
          <a:p>
            <a:pPr>
              <a:buFontTx/>
              <a:buChar char="-"/>
            </a:pPr>
            <a:r>
              <a:rPr lang="cs-CZ" dirty="0"/>
              <a:t>Dosažením účelu</a:t>
            </a:r>
          </a:p>
          <a:p>
            <a:pPr>
              <a:buFontTx/>
              <a:buChar char="-"/>
            </a:pPr>
            <a:r>
              <a:rPr lang="cs-CZ" dirty="0"/>
              <a:t>z dalších důvodů stanovených zákonem (ex lege)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ZRUŠENÍ S LIKVIDACÍ (§ 186 a násl.)  NEBO BEZ LIKVIDACE S PRÁVNÍM NÁSTUPCEM) – PŘEMĚNY (FÚZE, ROZDĚLENÍ), ZMĚNA PRÁVNÍ FORMY - § 174 a násl.</a:t>
            </a:r>
          </a:p>
          <a:p>
            <a:pPr marL="0" indent="0">
              <a:buNone/>
            </a:pPr>
            <a:r>
              <a:rPr lang="cs-CZ" dirty="0"/>
              <a:t>- Autoritativní zrušení soudem – důvody  § 172, vždy lhůtu ke zjednání nápravy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011180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886700" cy="1325563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1"/>
                </a:solidFill>
              </a:rPr>
              <a:t>Přeměny právnických osob – obecná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Fúze – sloučení, splynutí -  §178 OZ</a:t>
            </a:r>
          </a:p>
          <a:p>
            <a:r>
              <a:rPr lang="cs-CZ" dirty="0"/>
              <a:t>Rozdělení </a:t>
            </a:r>
          </a:p>
          <a:p>
            <a:r>
              <a:rPr lang="cs-CZ" dirty="0"/>
              <a:t>Změna právní formy (transformace) - § 183OZ</a:t>
            </a:r>
          </a:p>
          <a:p>
            <a:endParaRPr lang="cs-CZ" dirty="0"/>
          </a:p>
          <a:p>
            <a:r>
              <a:rPr lang="cs-CZ" dirty="0"/>
              <a:t>Účinnost přeměny PO zapisované do veřejného rejstříku nastává dnem zápisu do rejstříku (konstitutivní účinek)</a:t>
            </a:r>
          </a:p>
          <a:p>
            <a:r>
              <a:rPr lang="cs-CZ" dirty="0"/>
              <a:t>Fúzovat a rozdělovat se mohou právnické osoby o různé právní formě, stanoví-li tak zákon. </a:t>
            </a:r>
          </a:p>
          <a:p>
            <a:r>
              <a:rPr lang="cs-CZ" dirty="0"/>
              <a:t>Zvláštní úprava u jednotlivých typů PO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248400"/>
            <a:ext cx="630555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302500" y="6248400"/>
            <a:ext cx="18415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819961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629832"/>
          </a:xfrm>
        </p:spPr>
        <p:txBody>
          <a:bodyPr/>
          <a:lstStyle/>
          <a:p>
            <a:r>
              <a:rPr lang="cs-CZ" sz="3600" dirty="0">
                <a:solidFill>
                  <a:schemeClr val="accent1"/>
                </a:solidFill>
              </a:rPr>
              <a:t>Likvidace právnické osoby I.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916832"/>
            <a:ext cx="8285168" cy="4226812"/>
          </a:xfrm>
        </p:spPr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obecná pravidla (inspirace dosavadním obchodním zákoníkem)</a:t>
            </a:r>
          </a:p>
          <a:p>
            <a:pPr lvl="1"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§ 187 – 209)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pravidla zajišťující, aby vždy existoval likvidátor, nebo alespoň osoba, která by vykonává jeho působnost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povinností příslušného orgánu povolat likvidátora (sama PO nebo soud)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nesplní-li PO tuto povinnost – jmenuje soud (může jmenovat i aktuálního člena statutárního orgánu)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není-li funkce likvidátora obsazena - § 189 odst. 2</a:t>
            </a:r>
          </a:p>
          <a:p>
            <a:pPr lvl="1">
              <a:buClr>
                <a:srgbClr val="DD6909"/>
              </a:buCl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9216121"/>
      </p:ext>
    </p:extLst>
  </p:cSld>
  <p:clrMapOvr>
    <a:masterClrMapping/>
  </p:clrMapOvr>
  <p:transition>
    <p:randomBa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501122" cy="629832"/>
          </a:xfrm>
        </p:spPr>
        <p:txBody>
          <a:bodyPr/>
          <a:lstStyle/>
          <a:p>
            <a:r>
              <a:rPr lang="cs-CZ" sz="3600" dirty="0">
                <a:solidFill>
                  <a:schemeClr val="accent1"/>
                </a:solidFill>
              </a:rPr>
              <a:t>Likvidace právnické osoby II.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zavedení pojmu likvidační podstata (§ 187) – majetek zrušené PO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přesnější regulace pro přenechání likvidační podstaty věřitelům, nedaří-li se ji zpeněžit (§ 202 – § 204)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zvláštní způsob naložení s likvidačním zůstatkem u veřejně prospěšných nadací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osud neuspokojených pohledávek věřitelů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zánik – § 203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obnovení – § 209 =&gt; navazující právní úprava promlčení (§ 643 odst. 2)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r>
              <a:rPr lang="cs-CZ" dirty="0"/>
              <a:t>postavení zaměstnance</a:t>
            </a:r>
          </a:p>
          <a:p>
            <a:pPr lvl="1">
              <a:buClr>
                <a:srgbClr val="DD6909"/>
              </a:buClr>
            </a:pPr>
            <a:r>
              <a:rPr lang="cs-CZ" dirty="0"/>
              <a:t>mají právo na přednostní uspokojení všech svých pohledávek vůči zaměstnavateli (§ 202)</a:t>
            </a:r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  <a:p>
            <a:pPr>
              <a:buClr>
                <a:srgbClr val="DD6909"/>
              </a:buClr>
              <a:buFont typeface="Arial" pitchFamily="34" charset="0"/>
              <a:buChar char="∕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3633420"/>
      </p:ext>
    </p:extLst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  <a:latin typeface="Arial" charset="0"/>
                <a:cs typeface="Arial" charset="0"/>
              </a:rPr>
              <a:t>Typologie právnických osob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dirty="0"/>
              <a:t>Obecná charakteristika PO (§ 118-209)</a:t>
            </a:r>
          </a:p>
          <a:p>
            <a:pPr eaLnBrk="1" hangingPunct="1"/>
            <a:r>
              <a:rPr lang="cs-CZ" dirty="0"/>
              <a:t>Korporace (§ 210-302)</a:t>
            </a:r>
          </a:p>
          <a:p>
            <a:pPr eaLnBrk="1" hangingPunct="1">
              <a:buNone/>
            </a:pPr>
            <a:r>
              <a:rPr lang="cs-CZ" dirty="0"/>
              <a:t>	- Spolky </a:t>
            </a:r>
          </a:p>
          <a:p>
            <a:pPr eaLnBrk="1" hangingPunct="1">
              <a:buNone/>
            </a:pPr>
            <a:r>
              <a:rPr lang="cs-CZ" dirty="0"/>
              <a:t>	- SVJ  (§1200 a násl.)</a:t>
            </a:r>
          </a:p>
          <a:p>
            <a:pPr eaLnBrk="1" hangingPunct="1">
              <a:buNone/>
            </a:pPr>
            <a:r>
              <a:rPr lang="cs-CZ" dirty="0"/>
              <a:t>	- OO, OZ  (§3025)</a:t>
            </a:r>
          </a:p>
          <a:p>
            <a:pPr eaLnBrk="1" hangingPunct="1">
              <a:buNone/>
            </a:pPr>
            <a:r>
              <a:rPr lang="cs-CZ" dirty="0"/>
              <a:t>	- obchodní korporace (ZOK)</a:t>
            </a:r>
          </a:p>
          <a:p>
            <a:pPr eaLnBrk="1" hangingPunct="1"/>
            <a:r>
              <a:rPr lang="cs-CZ" dirty="0"/>
              <a:t>Fundace (§ 303 – 401)</a:t>
            </a:r>
          </a:p>
          <a:p>
            <a:pPr eaLnBrk="1" hangingPunct="1">
              <a:buNone/>
            </a:pPr>
            <a:r>
              <a:rPr lang="cs-CZ" dirty="0"/>
              <a:t>	- Nadace (§ 306-393) </a:t>
            </a:r>
          </a:p>
          <a:p>
            <a:pPr eaLnBrk="1" hangingPunct="1">
              <a:buNone/>
            </a:pPr>
            <a:r>
              <a:rPr lang="cs-CZ" dirty="0"/>
              <a:t>	- Nadační fondy (§ 394-401)</a:t>
            </a:r>
          </a:p>
          <a:p>
            <a:pPr eaLnBrk="1" hangingPunct="1"/>
            <a:r>
              <a:rPr lang="cs-CZ" dirty="0"/>
              <a:t>Ústavy (§ 402-418)</a:t>
            </a:r>
          </a:p>
          <a:p>
            <a:pPr eaLnBrk="1" hangingPunct="1"/>
            <a:r>
              <a:rPr lang="cs-CZ" dirty="0"/>
              <a:t>Důležitá přechodná ustanovení - §3041 a násl.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r>
              <a:rPr lang="cs-CZ" dirty="0"/>
              <a:t>(historické právnické osoby – OPS, ZSPO, atd.)</a:t>
            </a:r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E4B4677-F19E-4E87-BD9F-4FAE0EC9DE66}" type="slidenum">
              <a:rPr lang="cs-CZ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385341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719" y="410368"/>
            <a:ext cx="7886700" cy="1325563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1"/>
                </a:solidFill>
              </a:rPr>
              <a:t>ZÁNIK PRÁVNICKÉ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 zapsaná do veřejného rejstříku – dnem výmazu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PO, která nepodléhá zápisu – skončením likvidace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LIKVIDACE – obligatorní postup pro všechny PO</a:t>
            </a:r>
          </a:p>
          <a:p>
            <a:pPr>
              <a:buFontTx/>
              <a:buChar char="-"/>
            </a:pPr>
            <a:r>
              <a:rPr lang="cs-CZ" dirty="0"/>
              <a:t>Zákonem stanovený postup pro vypořádání majetku (likvidační podstaty)</a:t>
            </a:r>
          </a:p>
          <a:p>
            <a:pPr>
              <a:buFontTx/>
              <a:buChar char="-"/>
            </a:pPr>
            <a:r>
              <a:rPr lang="cs-CZ" dirty="0"/>
              <a:t>Povinnost zveřejnění v Obchodním věstníku: „v likvidaci“</a:t>
            </a:r>
          </a:p>
          <a:p>
            <a:pPr>
              <a:buFontTx/>
              <a:buChar char="-"/>
            </a:pPr>
            <a:r>
              <a:rPr lang="cs-CZ" dirty="0"/>
              <a:t>Likvidátor povinen vykonávat funkci s péčí řádného hospodáře</a:t>
            </a:r>
          </a:p>
          <a:p>
            <a:pPr>
              <a:buFontTx/>
              <a:buChar char="-"/>
            </a:pPr>
            <a:r>
              <a:rPr lang="cs-CZ" dirty="0"/>
              <a:t>Složitý administrativně-technicistní proces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907623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271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  <a:latin typeface="Arial" charset="0"/>
                <a:cs typeface="Arial" charset="0"/>
              </a:rPr>
              <a:t>Účel právnických osob</a:t>
            </a:r>
            <a:br>
              <a:rPr lang="cs-CZ" sz="3200" dirty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cs-CZ" sz="3200" dirty="0">
                <a:solidFill>
                  <a:schemeClr val="accent1"/>
                </a:solidFill>
                <a:latin typeface="Arial" charset="0"/>
                <a:cs typeface="Arial" charset="0"/>
              </a:rPr>
              <a:t>§ 144 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cs-CZ" b="1" dirty="0"/>
          </a:p>
          <a:p>
            <a:pPr marL="0" indent="0" algn="just">
              <a:buNone/>
            </a:pPr>
            <a:r>
              <a:rPr lang="cs-CZ" b="1" dirty="0"/>
              <a:t>Pojmovým znakem právnické osoby je účel její existence.</a:t>
            </a:r>
          </a:p>
          <a:p>
            <a:pPr marL="0" indent="0" algn="just">
              <a:buNone/>
            </a:pPr>
            <a:r>
              <a:rPr lang="cs-CZ" dirty="0"/>
              <a:t>PO lze ustavit </a:t>
            </a:r>
            <a:r>
              <a:rPr lang="cs-CZ" b="1" dirty="0"/>
              <a:t>ve veřejném </a:t>
            </a:r>
            <a:r>
              <a:rPr lang="cs-CZ" dirty="0"/>
              <a:t>nebo v </a:t>
            </a:r>
            <a:r>
              <a:rPr lang="cs-CZ" b="1" dirty="0"/>
              <a:t>soukromém</a:t>
            </a:r>
            <a:r>
              <a:rPr lang="cs-CZ" dirty="0"/>
              <a:t> zájmu; tato její povaha se posuzuje podle </a:t>
            </a:r>
            <a:r>
              <a:rPr lang="cs-CZ" b="1" dirty="0"/>
              <a:t>hlavní činnosti </a:t>
            </a:r>
            <a:r>
              <a:rPr lang="cs-CZ" dirty="0"/>
              <a:t>PO.</a:t>
            </a:r>
          </a:p>
          <a:p>
            <a:pPr marL="0" indent="0" algn="just">
              <a:buNone/>
            </a:pPr>
            <a:r>
              <a:rPr lang="cs-CZ" u="sng" dirty="0"/>
              <a:t>Co je PO veřejného práva OZ neřeší – je to otázka teorie; pro účely soukromého práva je povaha PO vzhledem k rovnosti subjektů nepodstatná.</a:t>
            </a:r>
            <a:r>
              <a:rPr lang="cs-CZ" b="1" u="sng" dirty="0"/>
              <a:t> </a:t>
            </a:r>
          </a:p>
          <a:p>
            <a:pPr marL="0" indent="0" algn="just">
              <a:buNone/>
            </a:pPr>
            <a:r>
              <a:rPr lang="cs-CZ" b="1" u="sng" dirty="0"/>
              <a:t>Činností se podle OZ rozumí i podnikání.</a:t>
            </a:r>
            <a:endParaRPr lang="cs-CZ" u="sng" dirty="0"/>
          </a:p>
          <a:p>
            <a:pPr marL="0" indent="0" algn="just">
              <a:buNone/>
            </a:pPr>
            <a:r>
              <a:rPr lang="cs-CZ" b="1" dirty="0"/>
              <a:t>O tom, k jakému účelu bude PO založena rozhoduje zakladatel.</a:t>
            </a:r>
          </a:p>
          <a:p>
            <a:pPr marL="0" indent="0" algn="just">
              <a:buNone/>
            </a:pPr>
            <a:r>
              <a:rPr lang="cs-CZ" b="1" dirty="0"/>
              <a:t>Zákon</a:t>
            </a:r>
            <a:r>
              <a:rPr lang="cs-CZ" dirty="0"/>
              <a:t> stanoví, ke kterým účelům lze PO ustavit jen při splnění zvláštních podmínek.</a:t>
            </a:r>
          </a:p>
          <a:p>
            <a:pPr marL="0" indent="0" algn="just">
              <a:buNone/>
            </a:pPr>
            <a:r>
              <a:rPr lang="cs-CZ" b="1" dirty="0"/>
              <a:t>§ 2/1 ZOK – </a:t>
            </a:r>
            <a:r>
              <a:rPr lang="cs-CZ" dirty="0"/>
              <a:t>Osobní společnost může být založena jen za </a:t>
            </a:r>
            <a:r>
              <a:rPr lang="cs-CZ" b="1" dirty="0"/>
              <a:t>podnikatelským účelem </a:t>
            </a:r>
            <a:r>
              <a:rPr lang="cs-CZ" dirty="0"/>
              <a:t>nebo za účelem </a:t>
            </a:r>
            <a:r>
              <a:rPr lang="cs-CZ" b="1" dirty="0"/>
              <a:t>správy vlastního majetku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dirty="0"/>
              <a:t>Kapitálová společnost může být založena za jakýmkoli účelem, s výjimkami dle § 145 OZ.</a:t>
            </a:r>
          </a:p>
          <a:p>
            <a:pPr marL="0" indent="0" algn="just">
              <a:buNone/>
            </a:pPr>
            <a:r>
              <a:rPr lang="cs-CZ" dirty="0"/>
              <a:t>Odlišení smyslu - účelu – činnosti (prostředku)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19660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accent1"/>
                </a:solidFill>
              </a:rPr>
              <a:t>Zakladatelské právní jednání právnické osoby – organizovanost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Autonomie vůle – </a:t>
            </a:r>
            <a:r>
              <a:rPr lang="cs-CZ" u="sng" dirty="0"/>
              <a:t>svoboda ustavování </a:t>
            </a:r>
          </a:p>
          <a:p>
            <a:r>
              <a:rPr lang="cs-CZ" dirty="0"/>
              <a:t>Projev vůle zakladatele/zakladatelů  (právní jednání) k ustavení právnické osoby k realizaci zákonem nezakázaného účelu</a:t>
            </a:r>
          </a:p>
          <a:p>
            <a:r>
              <a:rPr lang="cs-CZ" dirty="0"/>
              <a:t>Nutné, </a:t>
            </a:r>
            <a:r>
              <a:rPr lang="cs-CZ" u="sng" dirty="0"/>
              <a:t>nejdůležitější, nezastupitelné, jedinečné, podmínka existence, předpoklad pro nabytí právní osobnosti</a:t>
            </a:r>
          </a:p>
          <a:p>
            <a:r>
              <a:rPr lang="cs-CZ" dirty="0"/>
              <a:t>zákonem stanovený minimální forma a obsah </a:t>
            </a:r>
          </a:p>
          <a:p>
            <a:r>
              <a:rPr lang="cs-CZ" u="sng" dirty="0"/>
              <a:t>numerus clausus právnických </a:t>
            </a:r>
            <a:r>
              <a:rPr lang="cs-CZ" dirty="0"/>
              <a:t>osob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90E1E-8E8E-42E2-A3F8-C371BB7125E4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708264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accent1"/>
                </a:solidFill>
              </a:rPr>
              <a:t>„Projevy vůle“ právnické osoby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Členové orgánu rozhodují </a:t>
            </a:r>
            <a:r>
              <a:rPr lang="cs-CZ" i="1" dirty="0"/>
              <a:t>za</a:t>
            </a:r>
            <a:r>
              <a:rPr lang="cs-CZ" dirty="0"/>
              <a:t> právnickou osobu a </a:t>
            </a:r>
            <a:r>
              <a:rPr lang="cs-CZ" i="1" dirty="0"/>
              <a:t>nahrazují</a:t>
            </a:r>
            <a:r>
              <a:rPr lang="cs-CZ" dirty="0"/>
              <a:t> její </a:t>
            </a:r>
            <a:r>
              <a:rPr lang="cs-CZ" i="1" dirty="0"/>
              <a:t>vůli</a:t>
            </a:r>
            <a:r>
              <a:rPr lang="cs-CZ" dirty="0"/>
              <a:t> (§ 151 odst. 1 OZ)</a:t>
            </a:r>
          </a:p>
          <a:p>
            <a:r>
              <a:rPr lang="cs-CZ" dirty="0"/>
              <a:t>Právnické osoby tedy nemají navenek projevitelnou vůli (vnitřní však ano, např. § 162 OZ nebo § 48 ZOK)</a:t>
            </a:r>
          </a:p>
          <a:p>
            <a:r>
              <a:rPr lang="cs-CZ" dirty="0"/>
              <a:t>Právnické osoby nemají svéprávnost (opačný názor raritní)</a:t>
            </a:r>
          </a:p>
          <a:p>
            <a:r>
              <a:rPr lang="cs-CZ" dirty="0"/>
              <a:t>Statusová regulace?</a:t>
            </a:r>
          </a:p>
          <a:p>
            <a:endParaRPr lang="cs-CZ" dirty="0"/>
          </a:p>
          <a:p>
            <a:r>
              <a:rPr lang="cs-CZ" dirty="0"/>
              <a:t>Jednání zástupců na účet právnické osoby (obsah)</a:t>
            </a:r>
          </a:p>
          <a:p>
            <a:pPr lvl="1"/>
            <a:r>
              <a:rPr lang="cs-CZ" i="1" dirty="0" err="1"/>
              <a:t>Officium</a:t>
            </a:r>
            <a:r>
              <a:rPr lang="cs-CZ" i="1" dirty="0"/>
              <a:t> </a:t>
            </a:r>
            <a:r>
              <a:rPr lang="cs-CZ" dirty="0"/>
              <a:t>(soukromý úřad)</a:t>
            </a:r>
          </a:p>
          <a:p>
            <a:pPr lvl="1"/>
            <a:r>
              <a:rPr lang="cs-CZ" dirty="0"/>
              <a:t>Příkaz (smlouva o výkonu funkce)</a:t>
            </a:r>
          </a:p>
          <a:p>
            <a:pPr lvl="1"/>
            <a:r>
              <a:rPr lang="cs-CZ" dirty="0"/>
              <a:t>Zastoupení</a:t>
            </a:r>
          </a:p>
          <a:p>
            <a:pPr lvl="1"/>
            <a:r>
              <a:rPr lang="cs-CZ" dirty="0"/>
              <a:t>Zvláštní pravidla u právnických osob</a:t>
            </a:r>
          </a:p>
        </p:txBody>
      </p:sp>
    </p:spTree>
    <p:extLst>
      <p:ext uri="{BB962C8B-B14F-4D97-AF65-F5344CB8AC3E}">
        <p14:creationId xmlns:p14="http://schemas.microsoft.com/office/powerpoint/2010/main" val="32132059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36713"/>
            <a:ext cx="8086635" cy="76438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</a:rPr>
              <a:t>Orgány právnické osoby</a:t>
            </a:r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1094"/>
            <a:ext cx="7772400" cy="4968874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cs-CZ" dirty="0"/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cs-CZ" dirty="0"/>
              <a:t>§ 151 odst. 1: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cs-CZ" dirty="0"/>
              <a:t> </a:t>
            </a:r>
            <a:r>
              <a:rPr lang="cs-CZ" i="1" dirty="0"/>
              <a:t>„Zákon stanoví, popř. zakladatelské právní jednání určí, jakým způsobem a v jakém rozsahu  členové orgánů právnické osoby </a:t>
            </a:r>
            <a:r>
              <a:rPr lang="cs-CZ" i="1" u="sng" dirty="0"/>
              <a:t>za ni rozhodují a nahrazují její vůli.“</a:t>
            </a:r>
            <a:endParaRPr lang="cs-CZ" dirty="0"/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r>
              <a:rPr lang="cs-CZ" dirty="0"/>
              <a:t>Orgány:</a:t>
            </a:r>
          </a:p>
          <a:p>
            <a:pPr marL="0" indent="0" eaLnBrk="1" hangingPunct="1">
              <a:buNone/>
            </a:pPr>
            <a:r>
              <a:rPr lang="cs-CZ" dirty="0"/>
              <a:t>- statutární a jiné (nejvyšší, kontrolní…)</a:t>
            </a:r>
          </a:p>
          <a:p>
            <a:pPr marL="0" indent="0" eaLnBrk="1" hangingPunct="1">
              <a:buNone/>
            </a:pPr>
            <a:r>
              <a:rPr lang="cs-CZ" dirty="0"/>
              <a:t>- jednočlenné  a kolektivní (§ 152 odst. 1)</a:t>
            </a:r>
          </a:p>
          <a:p>
            <a:pPr marL="0" indent="0" eaLnBrk="1" hangingPunct="1">
              <a:buNone/>
            </a:pPr>
            <a:r>
              <a:rPr lang="cs-CZ" dirty="0"/>
              <a:t>- Volené, jmenované, jinak sestavované (společník v.o.s.?)</a:t>
            </a:r>
          </a:p>
          <a:p>
            <a:pPr marL="0" indent="0" eaLnBrk="1" hangingPunct="1">
              <a:buNone/>
            </a:pPr>
            <a:r>
              <a:rPr lang="cs-CZ" dirty="0"/>
              <a:t>- i individuální orgán (předseda) – „člen voleného orgánu“</a:t>
            </a:r>
          </a:p>
          <a:p>
            <a:pPr marL="0" indent="0" eaLnBrk="1" hangingPunct="1">
              <a:buNone/>
            </a:pPr>
            <a:r>
              <a:rPr lang="cs-CZ" dirty="0"/>
              <a:t>- členem orgánu může být i právnická osoba § 154 </a:t>
            </a:r>
          </a:p>
          <a:p>
            <a:pPr marL="0" indent="0" eaLnBrk="1" hangingPunct="1">
              <a:buNone/>
            </a:pPr>
            <a:r>
              <a:rPr lang="cs-CZ" dirty="0"/>
              <a:t>- dobrá víra členů orgánů se přičítá PO (§ 151 odst. 2)</a:t>
            </a:r>
          </a:p>
          <a:p>
            <a:pPr marL="0" indent="0">
              <a:buNone/>
            </a:pPr>
            <a:r>
              <a:rPr lang="cs-CZ" dirty="0"/>
              <a:t>- v některých případech může být členem orgánu nezletilá osoba nebo osoba s omezenou svéprávností (§ 152 odst. 3)</a:t>
            </a:r>
          </a:p>
          <a:p>
            <a:pPr marL="0" indent="0" eaLnBrk="1" hangingPunct="1">
              <a:buFontTx/>
              <a:buChar char="-"/>
            </a:pPr>
            <a:endParaRPr lang="cs-CZ" dirty="0"/>
          </a:p>
          <a:p>
            <a:pPr marL="0" indent="0" eaLnBrk="1" hangingPunct="1">
              <a:buNone/>
            </a:pPr>
            <a:endParaRPr lang="cs-CZ" dirty="0"/>
          </a:p>
          <a:p>
            <a:pPr marL="0" indent="0" eaLnBrk="1" hangingPunct="1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478588"/>
            <a:ext cx="6837363" cy="263525"/>
          </a:xfrm>
        </p:spPr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BFA1FF2-882E-41FB-A522-7176B9F1B881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22548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Nadpis 2"/>
          <p:cNvSpPr>
            <a:spLocks noGrp="1"/>
          </p:cNvSpPr>
          <p:nvPr>
            <p:ph type="title"/>
          </p:nvPr>
        </p:nvSpPr>
        <p:spPr>
          <a:xfrm>
            <a:off x="428625" y="1223963"/>
            <a:ext cx="8283575" cy="641350"/>
          </a:xfrm>
        </p:spPr>
        <p:txBody>
          <a:bodyPr/>
          <a:lstStyle/>
          <a:p>
            <a:r>
              <a:rPr lang="pl-PL" sz="3200" dirty="0">
                <a:solidFill>
                  <a:schemeClr val="accent1"/>
                </a:solidFill>
              </a:rPr>
              <a:t>Motivace k řádné správě</a:t>
            </a:r>
            <a:endParaRPr lang="cs-CZ" sz="3200" dirty="0">
              <a:solidFill>
                <a:schemeClr val="accent1"/>
              </a:solidFill>
            </a:endParaRPr>
          </a:p>
        </p:txBody>
      </p:sp>
      <p:sp>
        <p:nvSpPr>
          <p:cNvPr id="141314" name="Zástupný symbol pro obsah 1"/>
          <p:cNvSpPr>
            <a:spLocks noGrp="1"/>
          </p:cNvSpPr>
          <p:nvPr>
            <p:ph idx="1"/>
          </p:nvPr>
        </p:nvSpPr>
        <p:spPr>
          <a:xfrm>
            <a:off x="428625" y="1989138"/>
            <a:ext cx="8285163" cy="4000500"/>
          </a:xfrm>
        </p:spPr>
        <p:txBody>
          <a:bodyPr>
            <a:normAutofit/>
          </a:bodyPr>
          <a:lstStyle/>
          <a:p>
            <a:pPr marL="377825" lvl="1" indent="-377825">
              <a:spcBef>
                <a:spcPts val="1800"/>
              </a:spcBef>
              <a:buClr>
                <a:srgbClr val="DE2800"/>
              </a:buClr>
              <a:buFont typeface="Arial" charset="0"/>
              <a:buChar char="∕"/>
              <a:tabLst>
                <a:tab pos="360363" algn="l"/>
              </a:tabLst>
            </a:pPr>
            <a:r>
              <a:rPr lang="cs-CZ" sz="2200" b="1" dirty="0">
                <a:latin typeface="Arial" charset="0"/>
                <a:cs typeface="Arial" charset="0"/>
              </a:rPr>
              <a:t>Riziko selhání X rizikové jednání</a:t>
            </a:r>
          </a:p>
          <a:p>
            <a:pPr marL="377825" lvl="1" indent="-377825">
              <a:spcBef>
                <a:spcPts val="1800"/>
              </a:spcBef>
              <a:buClr>
                <a:srgbClr val="DE2800"/>
              </a:buClr>
              <a:buFont typeface="Arial" charset="0"/>
              <a:buChar char="∕"/>
              <a:tabLst>
                <a:tab pos="360363" algn="l"/>
              </a:tabLst>
            </a:pPr>
            <a:r>
              <a:rPr lang="cs-CZ" sz="2200" b="1" dirty="0">
                <a:latin typeface="Arial" charset="0"/>
                <a:cs typeface="Arial" charset="0"/>
              </a:rPr>
              <a:t>Motivace</a:t>
            </a:r>
          </a:p>
          <a:p>
            <a:pPr marL="777875" lvl="2" indent="-377825">
              <a:spcBef>
                <a:spcPts val="1200"/>
              </a:spcBef>
              <a:buClr>
                <a:srgbClr val="DE2800"/>
              </a:buClr>
              <a:buFontTx/>
              <a:buChar char="•"/>
              <a:tabLst>
                <a:tab pos="360363" algn="l"/>
              </a:tabLst>
            </a:pPr>
            <a:r>
              <a:rPr lang="cs-CZ" sz="2000" dirty="0">
                <a:latin typeface="Arial" charset="0"/>
                <a:cs typeface="Arial" charset="0"/>
              </a:rPr>
              <a:t>Standard péče a podnikatelský úsudek</a:t>
            </a:r>
          </a:p>
          <a:p>
            <a:pPr marL="777875" lvl="2" indent="-377825">
              <a:spcBef>
                <a:spcPts val="1200"/>
              </a:spcBef>
              <a:buClr>
                <a:srgbClr val="DE2800"/>
              </a:buClr>
              <a:buFontTx/>
              <a:buChar char="•"/>
              <a:tabLst>
                <a:tab pos="360363" algn="l"/>
              </a:tabLst>
            </a:pPr>
            <a:r>
              <a:rPr lang="cs-CZ" sz="2000" dirty="0">
                <a:latin typeface="Arial" charset="0"/>
                <a:cs typeface="Arial" charset="0"/>
              </a:rPr>
              <a:t>Odměna (zásadně zdarma)</a:t>
            </a:r>
          </a:p>
          <a:p>
            <a:pPr marL="777875" lvl="2" indent="-377825">
              <a:spcBef>
                <a:spcPts val="1200"/>
              </a:spcBef>
              <a:buClr>
                <a:srgbClr val="DE2800"/>
              </a:buClr>
              <a:buFontTx/>
              <a:buChar char="•"/>
              <a:tabLst>
                <a:tab pos="360363" algn="l"/>
              </a:tabLst>
            </a:pPr>
            <a:r>
              <a:rPr lang="cs-CZ" sz="2000" dirty="0">
                <a:latin typeface="Arial" charset="0"/>
                <a:cs typeface="Arial" charset="0"/>
              </a:rPr>
              <a:t>Smlouva o výkonu funkce</a:t>
            </a:r>
          </a:p>
          <a:p>
            <a:pPr marL="777875" lvl="2" indent="-377825">
              <a:spcBef>
                <a:spcPts val="1200"/>
              </a:spcBef>
              <a:buClr>
                <a:srgbClr val="DE2800"/>
              </a:buClr>
              <a:buFontTx/>
              <a:buChar char="•"/>
              <a:tabLst>
                <a:tab pos="360363" algn="l"/>
              </a:tabLst>
            </a:pPr>
            <a:r>
              <a:rPr lang="cs-CZ" sz="2000" dirty="0">
                <a:latin typeface="Arial" charset="0"/>
                <a:cs typeface="Arial" charset="0"/>
              </a:rPr>
              <a:t>Povinnost informovat o střetu zájmu (vč. </a:t>
            </a:r>
            <a:r>
              <a:rPr lang="cs-CZ" sz="2000" dirty="0" err="1">
                <a:latin typeface="Arial" charset="0"/>
                <a:cs typeface="Arial" charset="0"/>
              </a:rPr>
              <a:t>samoobchodování</a:t>
            </a:r>
            <a:r>
              <a:rPr lang="cs-CZ" sz="2000" dirty="0">
                <a:latin typeface="Arial" charset="0"/>
                <a:cs typeface="Arial" charset="0"/>
              </a:rPr>
              <a:t>)</a:t>
            </a:r>
          </a:p>
          <a:p>
            <a:pPr marL="777875" lvl="2" indent="-377825">
              <a:spcBef>
                <a:spcPts val="1200"/>
              </a:spcBef>
              <a:buClr>
                <a:srgbClr val="DE2800"/>
              </a:buClr>
              <a:buFontTx/>
              <a:buChar char="•"/>
              <a:tabLst>
                <a:tab pos="360363" algn="l"/>
              </a:tabLst>
            </a:pPr>
            <a:r>
              <a:rPr lang="cs-CZ" sz="2000" dirty="0">
                <a:latin typeface="Arial" charset="0"/>
                <a:cs typeface="Arial" charset="0"/>
              </a:rPr>
              <a:t>Vyloučení z funkce soudem při porušení péče řádného hospodáře</a:t>
            </a:r>
          </a:p>
          <a:p>
            <a:pPr marL="777875" lvl="2" indent="-377825">
              <a:spcBef>
                <a:spcPts val="1200"/>
              </a:spcBef>
              <a:buClr>
                <a:srgbClr val="DE2800"/>
              </a:buClr>
              <a:buFontTx/>
              <a:buChar char="•"/>
              <a:tabLst>
                <a:tab pos="360363" algn="l"/>
              </a:tabLst>
            </a:pPr>
            <a:r>
              <a:rPr lang="cs-CZ" sz="2000" dirty="0">
                <a:latin typeface="Arial" charset="0"/>
                <a:cs typeface="Arial" charset="0"/>
              </a:rPr>
              <a:t>Zákaz konkurence</a:t>
            </a:r>
          </a:p>
        </p:txBody>
      </p:sp>
    </p:spTree>
    <p:extLst>
      <p:ext uri="{BB962C8B-B14F-4D97-AF65-F5344CB8AC3E}">
        <p14:creationId xmlns:p14="http://schemas.microsoft.com/office/powerpoint/2010/main" val="324010446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accent1"/>
                </a:solidFill>
              </a:rPr>
              <a:t>Statutární orgán právnické osoby</a:t>
            </a:r>
            <a:endParaRPr lang="cs-CZ" sz="3200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Nezbytný  </a:t>
            </a:r>
            <a:r>
              <a:rPr lang="cs-CZ" dirty="0"/>
              <a:t>pro každou právnickou osobu (správa cizího majetku)</a:t>
            </a:r>
          </a:p>
          <a:p>
            <a:r>
              <a:rPr lang="cs-CZ" dirty="0"/>
              <a:t>Kolektivní vs. individuální orgány</a:t>
            </a:r>
          </a:p>
          <a:p>
            <a:r>
              <a:rPr lang="cs-CZ" dirty="0"/>
              <a:t>Tzv. </a:t>
            </a:r>
            <a:r>
              <a:rPr lang="cs-CZ" u="sng" dirty="0"/>
              <a:t>zbytková působnost </a:t>
            </a:r>
            <a:r>
              <a:rPr lang="cs-CZ" dirty="0"/>
              <a:t>(§ 163 OZ)</a:t>
            </a:r>
          </a:p>
          <a:p>
            <a:r>
              <a:rPr lang="cs-CZ" dirty="0"/>
              <a:t>Neomezené a neomezitelné </a:t>
            </a:r>
            <a:r>
              <a:rPr lang="cs-CZ" dirty="0" err="1"/>
              <a:t>zástupčí</a:t>
            </a:r>
            <a:r>
              <a:rPr lang="cs-CZ" dirty="0"/>
              <a:t> oprávnění (§ 164/1 OZ)</a:t>
            </a:r>
          </a:p>
          <a:p>
            <a:r>
              <a:rPr lang="cs-CZ" u="sng" dirty="0"/>
              <a:t>Zastupování právnické osoby vůči 3 osobám</a:t>
            </a:r>
            <a:r>
              <a:rPr lang="cs-CZ" dirty="0"/>
              <a:t> (§ 161 OZ)</a:t>
            </a:r>
          </a:p>
          <a:p>
            <a:r>
              <a:rPr lang="cs-CZ" dirty="0"/>
              <a:t>Zápis do veřejného rejstříku, </a:t>
            </a:r>
            <a:r>
              <a:rPr lang="cs-CZ" u="sng" dirty="0"/>
              <a:t>princip materiální publicity</a:t>
            </a:r>
            <a:r>
              <a:rPr lang="cs-CZ" dirty="0"/>
              <a:t>, neúčinnost vnitřních omezení (§ 162 OZ)</a:t>
            </a:r>
          </a:p>
          <a:p>
            <a:r>
              <a:rPr lang="cs-CZ" dirty="0"/>
              <a:t>Zastupování </a:t>
            </a:r>
            <a:r>
              <a:rPr lang="cs-CZ" u="sng" dirty="0"/>
              <a:t>„ve všech záležitostech</a:t>
            </a:r>
            <a:r>
              <a:rPr lang="cs-CZ" dirty="0"/>
              <a:t>“ (§ 164 OZ)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54866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3084</Words>
  <Application>Microsoft Office PowerPoint</Application>
  <PresentationFormat>Předvádění na obrazovce (4:3)</PresentationFormat>
  <Paragraphs>277</Paragraphs>
  <Slides>31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Wingdings</vt:lpstr>
      <vt:lpstr>Motiv Office</vt:lpstr>
      <vt:lpstr>Právnické osoby (vnitřní poměry, jednání, zrušení/zánik) </vt:lpstr>
      <vt:lpstr>Právnická osoba</vt:lpstr>
      <vt:lpstr>Typologie právnických osob</vt:lpstr>
      <vt:lpstr>Účel právnických osob § 144 OZ</vt:lpstr>
      <vt:lpstr>Zakladatelské právní jednání právnické osoby – organizovanost</vt:lpstr>
      <vt:lpstr>„Projevy vůle“ právnické osoby</vt:lpstr>
      <vt:lpstr>Orgány právnické osoby</vt:lpstr>
      <vt:lpstr>Motivace k řádné správě</vt:lpstr>
      <vt:lpstr>Statutární orgán právnické osoby</vt:lpstr>
      <vt:lpstr>Volený orgán</vt:lpstr>
      <vt:lpstr>Soudný intelekt vs. odborník (§ 4 a § 5 OZ)</vt:lpstr>
      <vt:lpstr>Péče řádného hospodáře (§159 OZ)</vt:lpstr>
      <vt:lpstr>PÉČE ŘÁDNÉHO HOSPODÁŘE § 159 OZ (loajalita, pečlivost, znalost)</vt:lpstr>
      <vt:lpstr>Rizikovost jednání</vt:lpstr>
      <vt:lpstr>Loajalita člena voleného orgánu</vt:lpstr>
      <vt:lpstr>Povinnost k náhradě újmy při porušení péče řádného hospodáře </vt:lpstr>
      <vt:lpstr> JEDNÁNÍ ZA PRÁVNICKOU OSOBU § 161-166 OZ</vt:lpstr>
      <vt:lpstr>Zastoupení zaměstnancem §166 OZ</vt:lpstr>
      <vt:lpstr>Opatrovník podle § 165 OZ vs. § 198 ZOK</vt:lpstr>
      <vt:lpstr>Opatrovník při konfliktu zájmů</vt:lpstr>
      <vt:lpstr>Opatrovník podle § 165 OZ vs. § 198 ZOK</vt:lpstr>
      <vt:lpstr>Prokura (§ 450 an. OZ)</vt:lpstr>
      <vt:lpstr>„De facto“ a „shadow“ orgány</vt:lpstr>
      <vt:lpstr>Jiné orgány</vt:lpstr>
      <vt:lpstr>§ 167 OZ: podmínky přičitatelnosti deliktu </vt:lpstr>
      <vt:lpstr>ZRUŠENÍ PRÁVNICKÉ OSOBY (§ 168 OZ)</vt:lpstr>
      <vt:lpstr>Přeměny právnických osob – obecná úprava</vt:lpstr>
      <vt:lpstr>Likvidace právnické osoby I.</vt:lpstr>
      <vt:lpstr>Likvidace právnické osoby II.</vt:lpstr>
      <vt:lpstr>ZÁNIK PRÁVNICKÉ OSOBY</vt:lpstr>
      <vt:lpstr>děkuji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Havel Bohumil</dc:creator>
  <cp:lastModifiedBy>Kateřina Ronovská</cp:lastModifiedBy>
  <cp:revision>13</cp:revision>
  <dcterms:created xsi:type="dcterms:W3CDTF">2021-03-14T11:01:09Z</dcterms:created>
  <dcterms:modified xsi:type="dcterms:W3CDTF">2022-03-28T07:26:21Z</dcterms:modified>
</cp:coreProperties>
</file>