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498" r:id="rId3"/>
    <p:sldId id="397" r:id="rId4"/>
    <p:sldId id="475" r:id="rId5"/>
    <p:sldId id="496" r:id="rId6"/>
    <p:sldId id="466" r:id="rId7"/>
    <p:sldId id="468" r:id="rId8"/>
    <p:sldId id="467" r:id="rId9"/>
    <p:sldId id="482" r:id="rId10"/>
    <p:sldId id="479" r:id="rId11"/>
    <p:sldId id="405" r:id="rId12"/>
    <p:sldId id="497" r:id="rId13"/>
    <p:sldId id="499" r:id="rId14"/>
    <p:sldId id="451" r:id="rId15"/>
    <p:sldId id="452" r:id="rId16"/>
    <p:sldId id="454" r:id="rId17"/>
    <p:sldId id="455" r:id="rId18"/>
    <p:sldId id="566" r:id="rId19"/>
    <p:sldId id="502" r:id="rId20"/>
    <p:sldId id="567" r:id="rId21"/>
    <p:sldId id="500" r:id="rId22"/>
    <p:sldId id="472" r:id="rId23"/>
    <p:sldId id="484" r:id="rId24"/>
    <p:sldId id="563" r:id="rId25"/>
    <p:sldId id="485" r:id="rId26"/>
    <p:sldId id="488" r:id="rId27"/>
    <p:sldId id="564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855EB-83E1-45A6-BCD1-E7811178734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6D649-CD83-4909-9541-3B1AE2CE7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2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24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75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86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4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9" y="1125540"/>
            <a:ext cx="2271183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452" y="1125540"/>
            <a:ext cx="805048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339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769AF-8C0D-4ED5-BB93-D90C634BC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E800DD-B9D6-4603-9F2A-96F541CC9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24911B-41F9-452A-9749-29A02DA1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726A-EC6E-4588-91CC-870917579C65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AA63F-8EF3-4412-9080-4548CE48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901453-F734-41F9-B5D1-CD1E56DC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78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595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22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25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34534"/>
            <a:ext cx="10788649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159" y="2019301"/>
            <a:ext cx="517154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451" y="2915729"/>
            <a:ext cx="5165709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7493" y="2019301"/>
            <a:ext cx="517060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7285" y="2938735"/>
            <a:ext cx="5170817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5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4959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7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2" y="1134535"/>
            <a:ext cx="10788649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5" y="2019300"/>
            <a:ext cx="6701367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1" y="2019300"/>
            <a:ext cx="3662512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68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5087508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134533"/>
            <a:ext cx="73152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654247"/>
            <a:ext cx="73152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6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3" y="1125539"/>
            <a:ext cx="1078218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3" y="2017713"/>
            <a:ext cx="1077642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F04CFEEF-D16E-4E4D-9763-9155CF540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0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0BBBB8-D6ED-47CF-ACDD-2333F8FD3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36" y="944810"/>
            <a:ext cx="9144000" cy="3414126"/>
          </a:xfrm>
        </p:spPr>
        <p:txBody>
          <a:bodyPr/>
          <a:lstStyle/>
          <a:p>
            <a:r>
              <a:rPr lang="cs-CZ" dirty="0"/>
              <a:t>Spolky, fundace, ústavy</a:t>
            </a:r>
            <a:br>
              <a:rPr lang="cs-CZ" dirty="0"/>
            </a:br>
            <a:r>
              <a:rPr lang="cs-CZ" dirty="0"/>
              <a:t>soukromého práva</a:t>
            </a:r>
            <a:br>
              <a:rPr lang="cs-CZ" dirty="0"/>
            </a:br>
            <a:r>
              <a:rPr lang="cs-CZ" sz="4400" dirty="0"/>
              <a:t>(základní charakteristika)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2CEBCB-83AD-4D93-BEBA-986F8C0E5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325890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990" y="1142984"/>
            <a:ext cx="9654728" cy="557824"/>
          </a:xfrm>
        </p:spPr>
        <p:txBody>
          <a:bodyPr/>
          <a:lstStyle/>
          <a:p>
            <a:r>
              <a:rPr lang="en-US" dirty="0" err="1"/>
              <a:t>Spolková</a:t>
            </a:r>
            <a:r>
              <a:rPr lang="en-US" dirty="0"/>
              <a:t> </a:t>
            </a:r>
            <a:r>
              <a:rPr lang="cs-CZ" dirty="0"/>
              <a:t> rejstříková </a:t>
            </a:r>
            <a:r>
              <a:rPr lang="en-US" dirty="0" err="1"/>
              <a:t>regulace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Spolkový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en-US" dirty="0"/>
              <a:t> je </a:t>
            </a:r>
            <a:r>
              <a:rPr lang="en-US" dirty="0" err="1"/>
              <a:t>veřejný</a:t>
            </a:r>
            <a:r>
              <a:rPr lang="en-US" dirty="0"/>
              <a:t> </a:t>
            </a:r>
            <a:r>
              <a:rPr lang="en-US" dirty="0" err="1"/>
              <a:t>rejstřík</a:t>
            </a:r>
            <a:r>
              <a:rPr lang="cs-CZ" dirty="0"/>
              <a:t> v zákoně č. 304/2013 Sb. o veřejných rejstřících právnických a fyzických osob a evidenci </a:t>
            </a:r>
            <a:r>
              <a:rPr lang="cs-CZ" dirty="0" err="1"/>
              <a:t>svěřenských</a:t>
            </a:r>
            <a:r>
              <a:rPr lang="cs-CZ" dirty="0"/>
              <a:t> fondů</a:t>
            </a:r>
            <a:endParaRPr lang="en-US" dirty="0"/>
          </a:p>
          <a:p>
            <a:r>
              <a:rPr lang="en-US" dirty="0" err="1"/>
              <a:t>Překl</a:t>
            </a:r>
            <a:r>
              <a:rPr lang="cs-CZ" dirty="0"/>
              <a:t>opila se </a:t>
            </a:r>
            <a:r>
              <a:rPr lang="en-US" dirty="0"/>
              <a:t>data</a:t>
            </a:r>
            <a:r>
              <a:rPr lang="cs-CZ" dirty="0"/>
              <a:t> od MV</a:t>
            </a:r>
            <a:r>
              <a:rPr lang="en-US" dirty="0"/>
              <a:t> (§ 126</a:t>
            </a:r>
            <a:r>
              <a:rPr lang="cs-CZ" dirty="0"/>
              <a:t> </a:t>
            </a:r>
            <a:r>
              <a:rPr lang="cs-CZ" dirty="0" err="1"/>
              <a:t>VeřRej</a:t>
            </a:r>
            <a:r>
              <a:rPr lang="en-US" dirty="0"/>
              <a:t>)</a:t>
            </a:r>
            <a:r>
              <a:rPr lang="cs-CZ" dirty="0"/>
              <a:t> – 80 tis. Spolků + 40 tis. Pobočných </a:t>
            </a:r>
            <a:endParaRPr lang="en-US" dirty="0"/>
          </a:p>
          <a:p>
            <a:r>
              <a:rPr lang="en-US" dirty="0" err="1"/>
              <a:t>Zájmová</a:t>
            </a:r>
            <a:r>
              <a:rPr lang="en-US" dirty="0"/>
              <a:t> </a:t>
            </a:r>
            <a:r>
              <a:rPr lang="en-US" dirty="0" err="1"/>
              <a:t>sdružení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 se </a:t>
            </a:r>
            <a:r>
              <a:rPr lang="cs-CZ" dirty="0"/>
              <a:t>zapisují</a:t>
            </a:r>
            <a:r>
              <a:rPr lang="en-US" dirty="0"/>
              <a:t> do </a:t>
            </a:r>
            <a:r>
              <a:rPr lang="en-US" dirty="0" err="1"/>
              <a:t>spolkového</a:t>
            </a:r>
            <a:r>
              <a:rPr lang="en-US" dirty="0"/>
              <a:t> </a:t>
            </a:r>
            <a:r>
              <a:rPr lang="en-US" dirty="0" err="1"/>
              <a:t>rejstříku</a:t>
            </a:r>
            <a:r>
              <a:rPr lang="cs-CZ" dirty="0"/>
              <a:t> </a:t>
            </a:r>
            <a:endParaRPr lang="en-US" dirty="0"/>
          </a:p>
          <a:p>
            <a:r>
              <a:rPr lang="en-US" dirty="0" err="1"/>
              <a:t>Princip</a:t>
            </a:r>
            <a:r>
              <a:rPr lang="en-US" dirty="0"/>
              <a:t> publicity</a:t>
            </a:r>
            <a:r>
              <a:rPr lang="cs-CZ" dirty="0"/>
              <a:t> (formální, materiální)</a:t>
            </a:r>
            <a:endParaRPr lang="en-US" dirty="0"/>
          </a:p>
          <a:p>
            <a:r>
              <a:rPr lang="en-US" dirty="0" err="1"/>
              <a:t>Zapisují</a:t>
            </a:r>
            <a:r>
              <a:rPr lang="en-US" dirty="0"/>
              <a:t> se (</a:t>
            </a:r>
            <a:r>
              <a:rPr lang="en-US" dirty="0" err="1"/>
              <a:t>spolky</a:t>
            </a:r>
            <a:r>
              <a:rPr lang="en-US" dirty="0"/>
              <a:t>, </a:t>
            </a:r>
            <a:r>
              <a:rPr lang="en-US" dirty="0" err="1"/>
              <a:t>pobočné</a:t>
            </a:r>
            <a:r>
              <a:rPr lang="cs-CZ" dirty="0"/>
              <a:t>, zájmová sdružení právnických osob, odborové organizace, organizace zaměstnavatelů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Činnost</a:t>
            </a:r>
            <a:r>
              <a:rPr lang="en-US" dirty="0"/>
              <a:t>, </a:t>
            </a:r>
            <a:r>
              <a:rPr lang="en-US" dirty="0" err="1"/>
              <a:t>statutární</a:t>
            </a:r>
            <a:r>
              <a:rPr lang="en-US" dirty="0"/>
              <a:t> </a:t>
            </a:r>
            <a:r>
              <a:rPr lang="en-US" dirty="0" err="1"/>
              <a:t>orgán</a:t>
            </a:r>
            <a:r>
              <a:rPr lang="en-US" dirty="0"/>
              <a:t>, </a:t>
            </a:r>
            <a:r>
              <a:rPr lang="en-US" dirty="0" err="1"/>
              <a:t>název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Vedlejší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cs-CZ" dirty="0"/>
              <a:t> (podnikatelská)</a:t>
            </a:r>
            <a:r>
              <a:rPr lang="en-US" dirty="0"/>
              <a:t>, </a:t>
            </a:r>
            <a:r>
              <a:rPr lang="en-US" dirty="0" err="1"/>
              <a:t>označení</a:t>
            </a:r>
            <a:r>
              <a:rPr lang="en-US" dirty="0"/>
              <a:t> </a:t>
            </a:r>
            <a:r>
              <a:rPr lang="en-US" dirty="0" err="1"/>
              <a:t>nejvyššího</a:t>
            </a:r>
            <a:r>
              <a:rPr lang="en-US" dirty="0"/>
              <a:t> </a:t>
            </a:r>
            <a:r>
              <a:rPr lang="en-US" dirty="0" err="1"/>
              <a:t>orgánu</a:t>
            </a:r>
            <a:r>
              <a:rPr lang="en-US" dirty="0"/>
              <a:t>, </a:t>
            </a:r>
            <a:r>
              <a:rPr lang="en-US" dirty="0" err="1"/>
              <a:t>rozhodčí</a:t>
            </a:r>
            <a:r>
              <a:rPr lang="en-US" dirty="0"/>
              <a:t> </a:t>
            </a:r>
            <a:r>
              <a:rPr lang="en-US" dirty="0" err="1"/>
              <a:t>komise</a:t>
            </a:r>
            <a:r>
              <a:rPr lang="en-US" dirty="0"/>
              <a:t>, </a:t>
            </a:r>
            <a:r>
              <a:rPr lang="en-US" dirty="0" err="1"/>
              <a:t>pobočný</a:t>
            </a:r>
            <a:r>
              <a:rPr lang="en-US" dirty="0"/>
              <a:t> </a:t>
            </a:r>
            <a:r>
              <a:rPr lang="en-US" dirty="0" err="1"/>
              <a:t>spolek</a:t>
            </a:r>
            <a:endParaRPr lang="cs-CZ" dirty="0"/>
          </a:p>
          <a:p>
            <a:pPr marL="128019" lvl="1" indent="0">
              <a:buNone/>
            </a:pPr>
            <a:r>
              <a:rPr lang="cs-CZ" dirty="0"/>
              <a:t> Evidence skutečných majitelů - </a:t>
            </a:r>
            <a:r>
              <a:rPr lang="cs-CZ" dirty="0" err="1"/>
              <a:t>VeřRej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53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Stanovy (§ 218 </a:t>
            </a:r>
            <a:r>
              <a:rPr lang="cs-CZ" dirty="0" err="1"/>
              <a:t>an</a:t>
            </a:r>
            <a:r>
              <a:rPr lang="cs-CZ" dirty="0"/>
              <a:t>. OZ)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Nejdůležitější interní dokument, upravuje vnitřní poměry spolku a další důležité otázky </a:t>
            </a:r>
          </a:p>
          <a:p>
            <a:pPr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Jsou realizací zásady spolkové autonomie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Právní povaha stanov: soukromoprávní jednání – </a:t>
            </a:r>
            <a:r>
              <a:rPr lang="cs-CZ" dirty="0" err="1"/>
              <a:t>smoluva</a:t>
            </a:r>
            <a:r>
              <a:rPr lang="cs-CZ" dirty="0"/>
              <a:t> </a:t>
            </a:r>
            <a:r>
              <a:rPr lang="cs-CZ" dirty="0" err="1"/>
              <a:t>sui</a:t>
            </a:r>
            <a:r>
              <a:rPr lang="cs-CZ" dirty="0"/>
              <a:t> </a:t>
            </a:r>
            <a:r>
              <a:rPr lang="cs-CZ" dirty="0" err="1"/>
              <a:t>generis</a:t>
            </a:r>
            <a:r>
              <a:rPr lang="cs-CZ" dirty="0"/>
              <a:t>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Podstatní náležitosti  ( příliš nemění oproti úpravě do konce roku 2013 -ZSO) -  § 218</a:t>
            </a:r>
          </a:p>
          <a:p>
            <a:pPr>
              <a:buClr>
                <a:srgbClr val="DD6909"/>
              </a:buClr>
              <a:buNone/>
            </a:pPr>
            <a:r>
              <a:rPr lang="cs-CZ" dirty="0"/>
              <a:t>		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Pokud stanovy dle ZSO stručné – pozor na dopad dispozitivní zákonné úpravy, pokud stanovy nestanoví jinak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AA817-3680-40B7-8C03-5CAC1C555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272" y="3176280"/>
            <a:ext cx="10782180" cy="647700"/>
          </a:xfrm>
        </p:spPr>
        <p:txBody>
          <a:bodyPr/>
          <a:lstStyle/>
          <a:p>
            <a:r>
              <a:rPr lang="cs-CZ" dirty="0"/>
              <a:t>Blíže k tématu spolkového práva viz samostatná </a:t>
            </a:r>
            <a:r>
              <a:rPr lang="cs-CZ" dirty="0" err="1"/>
              <a:t>ppt</a:t>
            </a:r>
            <a:r>
              <a:rPr lang="cs-CZ" dirty="0"/>
              <a:t> prezentace a sylabus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726474-1A04-4DCA-9C71-6C03EE4F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818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Fundace</a:t>
            </a:r>
            <a:br>
              <a:rPr lang="cs-CZ" dirty="0"/>
            </a:br>
            <a:r>
              <a:rPr lang="cs-CZ" dirty="0"/>
              <a:t>nadace a nadační fond (úvod)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739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Trvalá</a:t>
            </a:r>
            <a:r>
              <a:rPr lang="cs-CZ" dirty="0"/>
              <a:t> služba účelu společensky nebo hospodářsky užitečnému</a:t>
            </a:r>
          </a:p>
          <a:p>
            <a:endParaRPr lang="cs-CZ" dirty="0"/>
          </a:p>
          <a:p>
            <a:r>
              <a:rPr lang="cs-CZ" u="sng" dirty="0"/>
              <a:t>Účel:</a:t>
            </a:r>
            <a:r>
              <a:rPr lang="cs-CZ" dirty="0"/>
              <a:t> veřejně prospěšný, dobročinný (i soukromě prospěšný)</a:t>
            </a:r>
          </a:p>
          <a:p>
            <a:endParaRPr lang="cs-CZ" dirty="0"/>
          </a:p>
          <a:p>
            <a:r>
              <a:rPr lang="cs-CZ" u="sng" dirty="0"/>
              <a:t>Podnikání nadací </a:t>
            </a:r>
            <a:r>
              <a:rPr lang="cs-CZ" dirty="0"/>
              <a:t>jako vedlejší činnost – přímé i „nepřímé“</a:t>
            </a:r>
          </a:p>
          <a:p>
            <a:endParaRPr lang="cs-CZ" dirty="0"/>
          </a:p>
          <a:p>
            <a:r>
              <a:rPr lang="cs-CZ" u="sng" dirty="0"/>
              <a:t>Preference vůle zakladatele</a:t>
            </a:r>
            <a:r>
              <a:rPr lang="cs-CZ" dirty="0"/>
              <a:t> - změna nadační listiny, změna nadačního účelu</a:t>
            </a:r>
          </a:p>
          <a:p>
            <a:endParaRPr lang="cs-CZ" dirty="0"/>
          </a:p>
          <a:p>
            <a:r>
              <a:rPr lang="cs-CZ" dirty="0"/>
              <a:t>Nové pojmy: nadační kapitál, nadační jistina (zvláštní režim)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27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Nadace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9536" y="1844824"/>
            <a:ext cx="8318228" cy="4298820"/>
          </a:xfrm>
        </p:spPr>
        <p:txBody>
          <a:bodyPr>
            <a:normAutofit fontScale="85000" lnSpcReduction="20000"/>
          </a:bodyPr>
          <a:lstStyle/>
          <a:p>
            <a:endParaRPr lang="cs-CZ" u="sng" dirty="0"/>
          </a:p>
          <a:p>
            <a:r>
              <a:rPr lang="cs-CZ" u="sng" dirty="0"/>
              <a:t>Dispozitivní úprava vnitřních poměrů </a:t>
            </a:r>
            <a:r>
              <a:rPr lang="cs-CZ" dirty="0"/>
              <a:t>(zákon požaduje i nadále existenci statutárního a kontrolního orgánu)</a:t>
            </a:r>
          </a:p>
          <a:p>
            <a:endParaRPr lang="cs-CZ" dirty="0"/>
          </a:p>
          <a:p>
            <a:r>
              <a:rPr lang="cs-CZ" u="sng" dirty="0"/>
              <a:t>Odstranění některých detailních regulací</a:t>
            </a:r>
            <a:r>
              <a:rPr lang="cs-CZ" dirty="0"/>
              <a:t>, např. investování majetku, pravidla o omezení nákladů, ALE!  </a:t>
            </a:r>
          </a:p>
          <a:p>
            <a:endParaRPr lang="cs-CZ" dirty="0"/>
          </a:p>
          <a:p>
            <a:r>
              <a:rPr lang="cs-CZ" dirty="0"/>
              <a:t>Jiná  detailní úprava včleněna: vklady do nadace, nadační kapitál (snižování a zvyšování nadačního kapitálu, přeměny fundací, zrušení nadace)</a:t>
            </a:r>
          </a:p>
          <a:p>
            <a:endParaRPr lang="cs-CZ" dirty="0"/>
          </a:p>
          <a:p>
            <a:r>
              <a:rPr lang="cs-CZ" dirty="0"/>
              <a:t>Detailní zvláštní úprava zrušení a zániku nadací/naložení s likvidačním zůstatkem u VP nadací</a:t>
            </a:r>
          </a:p>
          <a:p>
            <a:endParaRPr lang="cs-CZ" dirty="0"/>
          </a:p>
          <a:p>
            <a:r>
              <a:rPr lang="cs-CZ" dirty="0"/>
              <a:t>Možná </a:t>
            </a:r>
            <a:r>
              <a:rPr lang="cs-CZ" u="sng" dirty="0"/>
              <a:t>přeměna nadace na nadační fond a naopak </a:t>
            </a:r>
          </a:p>
          <a:p>
            <a:endParaRPr lang="cs-CZ" u="sng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94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3553" y="1916832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3500" dirty="0"/>
              <a:t>8 ustanovení </a:t>
            </a:r>
            <a:r>
              <a:rPr lang="cs-CZ" dirty="0"/>
              <a:t>– řeší pouze základní </a:t>
            </a:r>
            <a:r>
              <a:rPr lang="cs-CZ" dirty="0" err="1"/>
              <a:t>statusové</a:t>
            </a:r>
            <a:r>
              <a:rPr lang="cs-CZ" dirty="0"/>
              <a:t> otázky </a:t>
            </a:r>
          </a:p>
          <a:p>
            <a:pPr>
              <a:lnSpc>
                <a:spcPct val="80000"/>
              </a:lnSpc>
            </a:pPr>
            <a:r>
              <a:rPr lang="cs-CZ" dirty="0"/>
              <a:t>29 </a:t>
            </a:r>
            <a:r>
              <a:rPr lang="cs-CZ" dirty="0" err="1"/>
              <a:t>Cdo</a:t>
            </a:r>
            <a:r>
              <a:rPr lang="cs-CZ" dirty="0"/>
              <a:t> 3225/2016 – k možnosti změny zakladatelského právního jednání NF(vč. změny účelu)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Analogie nikoli subsidiarita k nadaci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dirty="0"/>
              <a:t>Účel: společensky nebo hospodářsky užitečný</a:t>
            </a:r>
          </a:p>
          <a:p>
            <a:pPr>
              <a:lnSpc>
                <a:spcPct val="80000"/>
              </a:lnSpc>
            </a:pPr>
            <a:r>
              <a:rPr lang="cs-CZ" dirty="0"/>
              <a:t>Nemusí (může) mít trvalý charakter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Ponechán značný prostor zakladateli </a:t>
            </a:r>
            <a:r>
              <a:rPr lang="cs-CZ" dirty="0"/>
              <a:t>(vnitřní organizační struktura a kontrolní mechanismy)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Vyšší flexibilita a variabilita využití </a:t>
            </a:r>
            <a:r>
              <a:rPr lang="cs-CZ" dirty="0"/>
              <a:t>(i pro soukromé účely, limit nikoli za účelem podnikání)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u="sng" dirty="0"/>
              <a:t>Zakladatel si může ponechat za trvání existence určitá práva a povinnosti</a:t>
            </a:r>
          </a:p>
          <a:p>
            <a:pPr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14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Nadační fond – základní charakteristika II.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2096" y="1844824"/>
            <a:ext cx="7290055" cy="4608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sz="2600" dirty="0"/>
              <a:t>Podnikání i nakládání s majetkem – méně omezení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Základ tvoří soubor majetku vzniklý v vkladů, které nemusí ( ale mohou) splňovat požadavek trvalého výnosu a darů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Nevytváří nadační jistinu ani nadační kapitál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Změna právní formy na nadaci /nadační fond??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Lze jednodušší režim vnitřních poměrů/není povinnost mít statut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Nemá obecně reportní povinnost ani povinnost auditu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88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NADAČNÍ LISTINA – ZAKLADATELSKÉ 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(OBLIGATORNÍ, PRAVIDELNÝ, FAKULTATIVNÍ)</a:t>
            </a:r>
          </a:p>
          <a:p>
            <a:r>
              <a:rPr lang="cs-CZ" dirty="0"/>
              <a:t>„TAILOR MADE“ FUNDAČNÍ STRUKTRY</a:t>
            </a:r>
          </a:p>
          <a:p>
            <a:r>
              <a:rPr lang="cs-CZ" dirty="0"/>
              <a:t>FORMA</a:t>
            </a:r>
          </a:p>
          <a:p>
            <a:r>
              <a:rPr lang="cs-CZ" dirty="0"/>
              <a:t>VÝKLAD </a:t>
            </a:r>
          </a:p>
          <a:p>
            <a:r>
              <a:rPr lang="cs-CZ" dirty="0"/>
              <a:t>MOŽNOST ZMĚNY NL, MOŽNOST ZMĚNY ÚČELU – velkorysá, dvousečná zbraň!!</a:t>
            </a:r>
          </a:p>
          <a:p>
            <a:r>
              <a:rPr lang="cs-CZ" i="1" dirty="0" err="1"/>
              <a:t>Pihera</a:t>
            </a:r>
            <a:r>
              <a:rPr lang="cs-CZ" i="1" dirty="0"/>
              <a:t>, V., Ronovská, K., Fundační principy a hranice jejich flexibility. K Otázce možnosti dodatečných změn podmínek fungování </a:t>
            </a:r>
            <a:r>
              <a:rPr lang="cs-CZ" i="1" dirty="0" err="1"/>
              <a:t>svěřenských</a:t>
            </a:r>
            <a:r>
              <a:rPr lang="cs-CZ" i="1" dirty="0"/>
              <a:t> fondů a fundací, </a:t>
            </a:r>
            <a:r>
              <a:rPr lang="cs-CZ" i="1" dirty="0" err="1"/>
              <a:t>Právík</a:t>
            </a:r>
            <a:r>
              <a:rPr lang="cs-CZ" i="1" dirty="0"/>
              <a:t>, č. 9/2018, str. 705 a násl.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18104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zakladatele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u="sng" dirty="0"/>
              <a:t>Při založení a vzniku nadace:</a:t>
            </a:r>
          </a:p>
          <a:p>
            <a:pPr>
              <a:buFontTx/>
              <a:buChar char="-"/>
            </a:pPr>
            <a:r>
              <a:rPr lang="cs-CZ" dirty="0"/>
              <a:t>Fundační svoboda (a její limity) – NEPSANÉ PRAVIDLO NADAČNÍHO PRÁVA </a:t>
            </a:r>
          </a:p>
          <a:p>
            <a:pPr>
              <a:buFontTx/>
              <a:buChar char="-"/>
            </a:pPr>
            <a:r>
              <a:rPr lang="cs-CZ" dirty="0"/>
              <a:t>Jednostranné právní jednání</a:t>
            </a:r>
          </a:p>
          <a:p>
            <a:pPr>
              <a:buFontTx/>
              <a:buChar char="-"/>
            </a:pPr>
            <a:r>
              <a:rPr lang="cs-CZ" dirty="0"/>
              <a:t>Osobní právo (nezcizitelné, nepřechází na dědice)</a:t>
            </a:r>
          </a:p>
          <a:p>
            <a:pPr>
              <a:buFontTx/>
              <a:buChar char="-"/>
            </a:pPr>
            <a:r>
              <a:rPr lang="cs-CZ" dirty="0"/>
              <a:t>Nastavení základních parametrů (podnikání, přeměny…)</a:t>
            </a:r>
          </a:p>
          <a:p>
            <a:r>
              <a:rPr lang="cs-CZ" u="sng" dirty="0"/>
              <a:t>Při existenci nadace (limitované):</a:t>
            </a:r>
          </a:p>
          <a:p>
            <a:pPr>
              <a:buFontTx/>
              <a:buChar char="-"/>
            </a:pPr>
            <a:r>
              <a:rPr lang="cs-CZ" dirty="0"/>
              <a:t>Spolupůsobení/ kontrola – pokud si vymezí v NL nebo stanoví zákon</a:t>
            </a:r>
          </a:p>
          <a:p>
            <a:pPr>
              <a:buFontTx/>
              <a:buChar char="-"/>
            </a:pPr>
            <a:r>
              <a:rPr lang="cs-CZ" dirty="0"/>
              <a:t>Riziko nedostatečné oddělenosti majetkových sfér (nefunguje ochrana majetku)</a:t>
            </a:r>
          </a:p>
          <a:p>
            <a:pPr>
              <a:buFontTx/>
              <a:buChar char="-"/>
            </a:pPr>
            <a:r>
              <a:rPr lang="cs-CZ" dirty="0"/>
              <a:t>TRENNUNGSPRINICP – SPÁDOVĚ ODDĚLENOST MAJETKOVÝCH SFÉR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Spolkové právo (úvod)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957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E9B35-8771-4AAF-A4EA-E5E422862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3" y="1125539"/>
            <a:ext cx="10782180" cy="2816146"/>
          </a:xfrm>
        </p:spPr>
        <p:txBody>
          <a:bodyPr/>
          <a:lstStyle/>
          <a:p>
            <a:r>
              <a:rPr lang="cs-CZ" dirty="0"/>
              <a:t>Blíže k fundacím </a:t>
            </a:r>
            <a:r>
              <a:rPr lang="cs-CZ" dirty="0" err="1"/>
              <a:t>ppt</a:t>
            </a:r>
            <a:r>
              <a:rPr lang="cs-CZ" dirty="0"/>
              <a:t> a sylabus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832242-FD31-4096-8D86-8CACCCCD5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248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A810-A281-4E1F-A2CD-2F6C82702C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Ústav soukromého práva (úvod)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46E253-0E80-479C-866D-3BDD81DE5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002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Ústavy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7" y="2084832"/>
            <a:ext cx="7290055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SPECIFIKA</a:t>
            </a:r>
            <a:r>
              <a:rPr lang="cs-CZ" b="1" u="sng" dirty="0"/>
              <a:t>: účel, postavení zakladatele, vnitřní organizační struktura</a:t>
            </a:r>
          </a:p>
          <a:p>
            <a:r>
              <a:rPr lang="cs-CZ" dirty="0"/>
              <a:t>- Ústav veřejného x soukromého práva</a:t>
            </a:r>
          </a:p>
          <a:p>
            <a:pPr>
              <a:buNone/>
            </a:pPr>
            <a:r>
              <a:rPr lang="cs-CZ" sz="2000" dirty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/>
              <a:t>- Vážný 1559: „</a:t>
            </a:r>
            <a:r>
              <a:rPr lang="cs-CZ" sz="2000" i="1" dirty="0"/>
              <a:t>ústav není než druh nadace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- Předchůdci („konkurenti“): příspěvkové organizace – obecně prospěšné společnosti</a:t>
            </a:r>
          </a:p>
          <a:p>
            <a:r>
              <a:rPr lang="cs-CZ" dirty="0"/>
              <a:t>- majetkový substrát (fundační charakter), povinný vklad</a:t>
            </a:r>
          </a:p>
          <a:p>
            <a:r>
              <a:rPr lang="cs-CZ" dirty="0"/>
              <a:t>- ústavy veřejného práva - </a:t>
            </a:r>
            <a:r>
              <a:rPr lang="cs-CZ" dirty="0" err="1"/>
              <a:t>v.v.i</a:t>
            </a:r>
            <a:r>
              <a:rPr lang="cs-CZ" dirty="0"/>
              <a:t>., ČT, ČTK, Národní galerie</a:t>
            </a:r>
          </a:p>
          <a:p>
            <a:r>
              <a:rPr lang="cs-CZ" dirty="0"/>
              <a:t>Obecně prospěšná společnost (předchůdce)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61" y="2050502"/>
            <a:ext cx="7290055" cy="42245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Zvláštní typ právnické osoby soukromého práva (§405 a násl.)</a:t>
            </a:r>
          </a:p>
          <a:p>
            <a:r>
              <a:rPr lang="cs-CZ" dirty="0"/>
              <a:t>- </a:t>
            </a:r>
            <a:r>
              <a:rPr lang="cs-CZ" u="sng" dirty="0"/>
              <a:t>Hybridní forma ex lege </a:t>
            </a:r>
          </a:p>
          <a:p>
            <a:r>
              <a:rPr lang="cs-CZ" dirty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/>
              <a:t>- Systematické zařazení</a:t>
            </a:r>
            <a:r>
              <a:rPr lang="cs-CZ" dirty="0"/>
              <a:t>: Oddíl 4, § 405  a násl. – odůvodněno „kombinací věcného základnu s osobním prvkem“</a:t>
            </a:r>
          </a:p>
          <a:p>
            <a:r>
              <a:rPr lang="cs-CZ" u="sng" dirty="0"/>
              <a:t>- Účel: </a:t>
            </a:r>
            <a:r>
              <a:rPr lang="cs-CZ" dirty="0"/>
              <a:t>provozování činnosti užitečné společensky nebo hospodářky s využitím své osobní a majetkové složky.</a:t>
            </a:r>
          </a:p>
          <a:p>
            <a:r>
              <a:rPr lang="cs-CZ" u="sng" dirty="0"/>
              <a:t>- Činnost, </a:t>
            </a:r>
            <a:r>
              <a:rPr lang="cs-CZ" dirty="0"/>
              <a:t>jejíž výsledky jsou každému rovnocenně dostupné za podmínek předem stanovených</a:t>
            </a:r>
          </a:p>
          <a:p>
            <a:r>
              <a:rPr lang="cs-CZ" dirty="0"/>
              <a:t>- Provozuje-li závod nebo jinou </a:t>
            </a:r>
            <a:r>
              <a:rPr lang="cs-CZ" u="sng" dirty="0"/>
              <a:t>vedlejší činnost</a:t>
            </a:r>
            <a:r>
              <a:rPr lang="cs-CZ" dirty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3712" y="2780928"/>
            <a:ext cx="4608512" cy="2320280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 Specifické postavení zakladatele ústavu</a:t>
            </a:r>
          </a:p>
          <a:p>
            <a:r>
              <a:rPr lang="cs-CZ" dirty="0"/>
              <a:t>(stojí mimo ústav, ex lege nadán řadou pravomocí, vč. zrušení)</a:t>
            </a:r>
          </a:p>
          <a:p>
            <a:r>
              <a:rPr lang="cs-CZ" dirty="0"/>
              <a:t>- </a:t>
            </a:r>
            <a:r>
              <a:rPr lang="cs-CZ" u="sng" dirty="0"/>
              <a:t>svoboda ustavování, svébytnost úpravy, </a:t>
            </a:r>
            <a:r>
              <a:rPr lang="cs-CZ" u="sng" dirty="0" err="1"/>
              <a:t>dispozitivita</a:t>
            </a:r>
            <a:r>
              <a:rPr lang="cs-CZ" u="sng" dirty="0"/>
              <a:t> úpravy</a:t>
            </a:r>
          </a:p>
          <a:p>
            <a:r>
              <a:rPr lang="cs-CZ" dirty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/>
              <a:t>- Na právní poměry ústavu se použije </a:t>
            </a:r>
            <a:r>
              <a:rPr lang="cs-CZ" u="sng" dirty="0"/>
              <a:t>„obdobně</a:t>
            </a:r>
            <a:r>
              <a:rPr lang="cs-CZ" dirty="0"/>
              <a:t>“  ustanovení o nadaci (problematické )</a:t>
            </a:r>
          </a:p>
          <a:p>
            <a:r>
              <a:rPr lang="cs-CZ" dirty="0"/>
              <a:t>Spíše vykládat jako „přiměřeně“ </a:t>
            </a:r>
          </a:p>
          <a:p>
            <a:r>
              <a:rPr lang="cs-CZ" dirty="0">
                <a:solidFill>
                  <a:srgbClr val="FF0000"/>
                </a:solidFill>
              </a:rPr>
              <a:t>Tématu viz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4197/2015!! – FORMA PROSTÁ PÍSEMNÁ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Zachována plná právní kontinuita existujících OPS – nadále se řídí „dosavadními předpisy“</a:t>
            </a:r>
          </a:p>
          <a:p>
            <a:r>
              <a:rPr lang="cs-CZ" dirty="0"/>
              <a:t>- Zrušen zákon č. 248/1995 Sb., o obecně prospěšných společnostech (již nebude možno novelizovat)</a:t>
            </a:r>
          </a:p>
          <a:p>
            <a:r>
              <a:rPr lang="cs-CZ" dirty="0"/>
              <a:t>- Nové nebude možno zakládat, existující „dožijí“</a:t>
            </a:r>
          </a:p>
          <a:p>
            <a:r>
              <a:rPr lang="cs-CZ" dirty="0"/>
              <a:t>§ 3050: možnost přeměny na ústav, nadaci, nadační fond</a:t>
            </a:r>
          </a:p>
          <a:p>
            <a:r>
              <a:rPr lang="cs-CZ" dirty="0"/>
              <a:t>- Ustanovení o přeměně právnických osob OZ se použijí „obdobně“ pro přeměnu OPS na ZÚ, N, NF</a:t>
            </a:r>
          </a:p>
          <a:p>
            <a:r>
              <a:rPr lang="cs-CZ" dirty="0"/>
              <a:t>aktuální judikatura k OPS: 29 </a:t>
            </a:r>
            <a:r>
              <a:rPr lang="cs-CZ" dirty="0" err="1"/>
              <a:t>Cdo</a:t>
            </a:r>
            <a:r>
              <a:rPr lang="cs-CZ" dirty="0"/>
              <a:t> 3478/2016 ze dne 28.6. 2018</a:t>
            </a:r>
          </a:p>
          <a:p>
            <a:r>
              <a:rPr lang="cs-CZ" dirty="0"/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6831A-9D5B-40E2-A3F5-556081393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3" y="1125539"/>
            <a:ext cx="10782180" cy="2505428"/>
          </a:xfrm>
        </p:spPr>
        <p:txBody>
          <a:bodyPr/>
          <a:lstStyle/>
          <a:p>
            <a:r>
              <a:rPr lang="cs-CZ" dirty="0"/>
              <a:t>Blíže viz samostatnou </a:t>
            </a:r>
            <a:r>
              <a:rPr lang="cs-CZ" dirty="0" err="1"/>
              <a:t>ppt</a:t>
            </a:r>
            <a:r>
              <a:rPr lang="cs-CZ" dirty="0"/>
              <a:t> a sylabus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A884CA-21A2-4AB3-814C-62600B3F4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841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8889" y="1142984"/>
            <a:ext cx="9574829" cy="485816"/>
          </a:xfrm>
        </p:spPr>
        <p:txBody>
          <a:bodyPr/>
          <a:lstStyle/>
          <a:p>
            <a:r>
              <a:rPr lang="cs-CZ" dirty="0"/>
              <a:t>Korporace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korporaci vytváří společenství osob (§ 210)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může mít však i jen jednoho člena, připouští-li to zákon</a:t>
            </a:r>
          </a:p>
          <a:p>
            <a:pPr marL="457200" lvl="1" indent="0">
              <a:buClr>
                <a:srgbClr val="DD6909"/>
              </a:buClr>
              <a:buNone/>
            </a:pPr>
            <a:r>
              <a:rPr lang="cs-CZ" dirty="0"/>
              <a:t>- </a:t>
            </a:r>
            <a:r>
              <a:rPr lang="cs-CZ" u="sng" dirty="0"/>
              <a:t>ne u spolků</a:t>
            </a:r>
            <a:r>
              <a:rPr lang="cs-CZ" dirty="0"/>
              <a:t>, OO, OZ, SVJ, CNS, PSH</a:t>
            </a:r>
          </a:p>
          <a:p>
            <a:pPr marL="201168" lvl="1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významné pravidlo (§ 212) – KORPORAČNÍ LOAJALITA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člen korporace musí být vůči ní loajální, tzn. </a:t>
            </a:r>
            <a:r>
              <a:rPr lang="cs-CZ" u="sng" dirty="0"/>
              <a:t>chovat se čestně a zachovávat její vnitřní řád, vč. členů navzájem k sobě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musí se podřídit společnému zájmu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i korporace musí ke všem svým členům přistupovat stejně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sankce za zneužití hlasovacího práva člena korporace k újmě celku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soud rozhodne, že se k hlasu člena v daném případě nepřihlíží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tzn., že v daném případě vůbec neexistuje, nepřihlíží se k němu ani při určování potřebného kvora apod.</a:t>
            </a:r>
          </a:p>
          <a:p>
            <a:pPr marL="0" indent="0">
              <a:buClr>
                <a:srgbClr val="DD6909"/>
              </a:buClr>
              <a:buNone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</p:cSld>
  <p:clrMapOvr>
    <a:masterClrMapping/>
  </p:clrMapOvr>
  <p:transition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430536"/>
            <a:ext cx="9855258" cy="557824"/>
          </a:xfrm>
        </p:spPr>
        <p:txBody>
          <a:bodyPr/>
          <a:lstStyle/>
          <a:p>
            <a:r>
              <a:rPr lang="cs-CZ" dirty="0"/>
              <a:t>Spolkové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pt-BR" dirty="0"/>
              <a:t>forma </a:t>
            </a:r>
            <a:r>
              <a:rPr lang="pt-BR" dirty="0" err="1"/>
              <a:t>realizace</a:t>
            </a:r>
            <a:r>
              <a:rPr lang="pt-BR" dirty="0"/>
              <a:t> </a:t>
            </a:r>
            <a:r>
              <a:rPr lang="pt-BR" dirty="0" err="1"/>
              <a:t>práva</a:t>
            </a:r>
            <a:r>
              <a:rPr lang="pt-BR" dirty="0"/>
              <a:t> na </a:t>
            </a:r>
            <a:r>
              <a:rPr lang="pt-BR" dirty="0" err="1"/>
              <a:t>svobodu</a:t>
            </a:r>
            <a:r>
              <a:rPr lang="pt-BR" dirty="0"/>
              <a:t> </a:t>
            </a:r>
            <a:r>
              <a:rPr lang="pt-BR" dirty="0" err="1"/>
              <a:t>sdružování</a:t>
            </a:r>
            <a:r>
              <a:rPr lang="cs-CZ" dirty="0"/>
              <a:t> (ústavní garance)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regulace musí vyhovovat jak malým </a:t>
            </a:r>
            <a:r>
              <a:rPr lang="cs-CZ" u="sng" dirty="0"/>
              <a:t>„vesnickým“ spolkům</a:t>
            </a:r>
            <a:r>
              <a:rPr lang="cs-CZ" dirty="0"/>
              <a:t>, tak spolkům se složitou vnitřní organizací a širokou členskou základnou (např. dobrovolní hasiči, skauti)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spolek </a:t>
            </a:r>
            <a:r>
              <a:rPr lang="cs-CZ" u="sng" dirty="0"/>
              <a:t>nahradil občanské sdružení </a:t>
            </a:r>
            <a:r>
              <a:rPr lang="cs-CZ" dirty="0"/>
              <a:t>podle zákona č. 83/1990 Sb., o sdružování občanů (tento zákon je zrušen) – JUDIKATORNÍ DOTVOŘENÍ A V ZÁSADĚ KONTINUITA S ÚPRAVOU PŘED 2013 (pozor! změna věcné příslušnosti soudů)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sdružení má právo změnit svoji právní formu na ústav nebo sociální družstvo podle zákona o obchodních korporacích (§ 3045)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Liberální úprava, </a:t>
            </a:r>
            <a:r>
              <a:rPr lang="cs-CZ" u="sng" dirty="0"/>
              <a:t>spolková autonomie</a:t>
            </a:r>
            <a:r>
              <a:rPr lang="cs-CZ" dirty="0"/>
              <a:t>, minimum kogentních ustanovení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dispozitivní právní úprava =&gt; často užívaná formulace „neurčí-li stanovy jinak“ (ale nejen tam)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Změna  ! Není-li nic ve stanovách – použije se zákon , „záchranná síť dispozitivních ustanovení“</a:t>
            </a:r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  <a:buNone/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Obecná otázka: Limity autonomie vůle při ustavování PO – k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jaké míry se lze odchýlit v ZPJ do zákona?</a:t>
            </a:r>
          </a:p>
          <a:p>
            <a:r>
              <a:rPr lang="cs-CZ" dirty="0"/>
              <a:t>Jakou roli hraje, o jaký typ PO se jedná?</a:t>
            </a:r>
          </a:p>
          <a:p>
            <a:r>
              <a:rPr lang="cs-CZ" dirty="0"/>
              <a:t>Je možné umožnit odchylku od zákona (obecné části OZ) např. u spolků, ale ne u např. akciové společnosti?</a:t>
            </a:r>
          </a:p>
          <a:p>
            <a:r>
              <a:rPr lang="cs-CZ" dirty="0"/>
              <a:t>Jaké jsou následky porušení zákonného pravidla?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58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485816"/>
          </a:xfrm>
        </p:spPr>
        <p:txBody>
          <a:bodyPr/>
          <a:lstStyle/>
          <a:p>
            <a:r>
              <a:rPr lang="cs-CZ" dirty="0"/>
              <a:t>Co je při regulaci spolků kogentní? – k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principy spolkového práva, </a:t>
            </a:r>
            <a:r>
              <a:rPr lang="cs-CZ" dirty="0"/>
              <a:t>jakož </a:t>
            </a:r>
            <a:r>
              <a:rPr lang="cs-CZ" u="sng" dirty="0"/>
              <a:t>i soukromého práva </a:t>
            </a:r>
            <a:r>
              <a:rPr lang="cs-CZ" dirty="0"/>
              <a:t>(svoboda ustavení a členství ve spolku, korporační loajalita atd.);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 vymezení spolku jako samostatné osoby v právním smyslu </a:t>
            </a:r>
            <a:r>
              <a:rPr lang="cs-CZ" dirty="0"/>
              <a:t>(právní osobnost, „status“ spolku) - název, sídlo, účel (vč. zakázaných účelů), dvoufázový proces vzniku a zániku spolku (vč. likvidace a přeměn), zastupování statutárním orgánem spolku, zákonem stanovený standard péče řádného hospodáře volených orgánů spolku, deliktní způsobilost spolku;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u="sng" dirty="0"/>
              <a:t>„minimální standard“ ochrany členům spolku</a:t>
            </a:r>
            <a:r>
              <a:rPr lang="cs-CZ" dirty="0"/>
              <a:t> (vč. ochrany soudní).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36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1142984"/>
            <a:ext cx="8501122" cy="629832"/>
          </a:xfrm>
        </p:spPr>
        <p:txBody>
          <a:bodyPr/>
          <a:lstStyle/>
          <a:p>
            <a:r>
              <a:rPr lang="cs-CZ" dirty="0"/>
              <a:t>„Status spolku“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osobnost (alespoň 3 osoby, shoda na obsahu stanov) </a:t>
            </a:r>
          </a:p>
          <a:p>
            <a:r>
              <a:rPr lang="cs-CZ" dirty="0"/>
              <a:t>Účel</a:t>
            </a:r>
          </a:p>
          <a:p>
            <a:r>
              <a:rPr lang="cs-CZ" dirty="0"/>
              <a:t>Název</a:t>
            </a:r>
          </a:p>
          <a:p>
            <a:r>
              <a:rPr lang="cs-CZ" dirty="0"/>
              <a:t>Sídlo</a:t>
            </a:r>
          </a:p>
          <a:p>
            <a:r>
              <a:rPr lang="cs-CZ" dirty="0"/>
              <a:t>Způsob vzniku/zániku/přeměny</a:t>
            </a:r>
          </a:p>
          <a:p>
            <a:r>
              <a:rPr lang="cs-CZ" dirty="0"/>
              <a:t>Minimální rámec pro vnitřní organizaci spolku/jednání za spolek vůči 3 os.)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176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19536" y="476672"/>
            <a:ext cx="8501122" cy="1224136"/>
          </a:xfrm>
        </p:spPr>
        <p:txBody>
          <a:bodyPr/>
          <a:lstStyle/>
          <a:p>
            <a:r>
              <a:rPr lang="cs-CZ" dirty="0"/>
              <a:t>Zásady spolkového práva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844824"/>
            <a:ext cx="8285168" cy="429882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Obecné zásady soukromého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autonomie vůle,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vše je dovoleno, co není zakázáno,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poctivosti  a ochrany dobré víry,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 zásada </a:t>
            </a:r>
            <a:r>
              <a:rPr lang="cs-CZ" sz="1900" dirty="0" err="1"/>
              <a:t>dispozitivnosti</a:t>
            </a:r>
            <a:r>
              <a:rPr lang="cs-CZ" sz="1900" dirty="0"/>
              <a:t> norem, </a:t>
            </a:r>
            <a:r>
              <a:rPr lang="cs-CZ" sz="1900" dirty="0" err="1"/>
              <a:t>atd</a:t>
            </a:r>
            <a:r>
              <a:rPr lang="cs-CZ" sz="1900" dirty="0"/>
              <a:t>….</a:t>
            </a:r>
          </a:p>
          <a:p>
            <a:pPr lvl="1">
              <a:buClr>
                <a:srgbClr val="DD6909"/>
              </a:buClr>
              <a:buNone/>
            </a:pPr>
            <a:endParaRPr lang="cs-CZ" sz="1900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sz="1900" dirty="0"/>
              <a:t>Specifické zásady spolkového práva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volnosti a dobrovolnosti sdružování (spolčování)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nevýdělečnosti účelu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spolkové samosprávy 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neručení člena za dluhy spolku (oddělenosti majetkových sfér)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osobně vázaného členství, neexistence vkladové povinnosti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soudní ochrany členských práv</a:t>
            </a:r>
          </a:p>
          <a:p>
            <a:pPr lvl="1">
              <a:buClr>
                <a:srgbClr val="DD6909"/>
              </a:buClr>
            </a:pPr>
            <a:r>
              <a:rPr lang="cs-CZ" sz="1900" dirty="0"/>
              <a:t>Zásada zrušitelnosti spolku pouze soudem</a:t>
            </a:r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  <a:p>
            <a:pPr lvl="1">
              <a:buClr>
                <a:srgbClr val="DD690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97085"/>
      </p:ext>
    </p:extLst>
  </p:cSld>
  <p:clrMapOvr>
    <a:masterClrMapping/>
  </p:clrMapOvr>
  <p:transition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Právní úprava SPOLKŮ DE LEGE LATA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11 Úmluvy (svoboda shromažďování a sdružování)</a:t>
            </a:r>
          </a:p>
          <a:p>
            <a:r>
              <a:rPr lang="cs-CZ" dirty="0"/>
              <a:t>Čl. 20 Listiny (svoboda sdružovací, včetně politických stran, oddělenost od státu, náboženské sdružování v čl. 16, sdružování v odborových organizacích v čl. 27)</a:t>
            </a:r>
          </a:p>
          <a:p>
            <a:pPr lvl="1"/>
            <a:r>
              <a:rPr lang="cs-CZ" dirty="0"/>
              <a:t>Právní osobnost</a:t>
            </a:r>
          </a:p>
          <a:p>
            <a:pPr lvl="1"/>
            <a:r>
              <a:rPr lang="cs-CZ" dirty="0"/>
              <a:t>Práva jednotlivců a práva spolku samotného</a:t>
            </a:r>
          </a:p>
          <a:p>
            <a:r>
              <a:rPr lang="cs-CZ" dirty="0"/>
              <a:t> především § 214–302 občanského zákoníku , ALE TÉŽ § 117 a násl.</a:t>
            </a:r>
          </a:p>
          <a:p>
            <a:r>
              <a:rPr lang="cs-CZ" dirty="0"/>
              <a:t>(dříve zákon č. 83/1990 Sb., o sdružování občanů, zrušen!)</a:t>
            </a:r>
          </a:p>
          <a:p>
            <a:r>
              <a:rPr lang="cs-CZ" dirty="0"/>
              <a:t>Liberální koncept, prostor pro spolkovou autonomii vůle jako jeden z projevů svobody sdružování v soukromém právu</a:t>
            </a:r>
          </a:p>
        </p:txBody>
      </p:sp>
    </p:spTree>
    <p:extLst>
      <p:ext uri="{BB962C8B-B14F-4D97-AF65-F5344CB8AC3E}">
        <p14:creationId xmlns:p14="http://schemas.microsoft.com/office/powerpoint/2010/main" val="10824845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120</TotalTime>
  <Words>1788</Words>
  <Application>Microsoft Office PowerPoint</Application>
  <PresentationFormat>Širokoúhlá obrazovka</PresentationFormat>
  <Paragraphs>212</Paragraphs>
  <Slides>27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Courier New</vt:lpstr>
      <vt:lpstr>Tahoma</vt:lpstr>
      <vt:lpstr>Wingdings</vt:lpstr>
      <vt:lpstr>Motiv1</vt:lpstr>
      <vt:lpstr>Spolky, fundace, ústavy soukromého práva (základní charakteristika) </vt:lpstr>
      <vt:lpstr>Spolkové právo (úvod)</vt:lpstr>
      <vt:lpstr>Korporace</vt:lpstr>
      <vt:lpstr>Spolkové právo</vt:lpstr>
      <vt:lpstr>Obecná otázka: Limity autonomie vůle při ustavování PO – k diskusi</vt:lpstr>
      <vt:lpstr>Co je při regulaci spolků kogentní? – k diskusi</vt:lpstr>
      <vt:lpstr>„Status spolku“</vt:lpstr>
      <vt:lpstr>Zásady spolkového práva</vt:lpstr>
      <vt:lpstr> Právní úprava SPOLKŮ DE LEGE LATA</vt:lpstr>
      <vt:lpstr>Spolková  rejstříková regulace</vt:lpstr>
      <vt:lpstr>Stanovy (§ 218 an. OZ)</vt:lpstr>
      <vt:lpstr>Blíže k tématu spolkového práva viz samostatná ppt prezentace a sylabus</vt:lpstr>
      <vt:lpstr>Fundace nadace a nadační fond (úvod)</vt:lpstr>
      <vt:lpstr>Nadace – základní charakteristika I.</vt:lpstr>
      <vt:lpstr>Nadace – základní charakteristika II.</vt:lpstr>
      <vt:lpstr>Nadační fond – základní charakteristika I.</vt:lpstr>
      <vt:lpstr>Nadační fond – základní charakteristika II.</vt:lpstr>
      <vt:lpstr>NADAČNÍ LISTINA – ZAKLADATELSKÉ PRÁVNÍ JEDNÁNÍ</vt:lpstr>
      <vt:lpstr>Postavení zakladatele</vt:lpstr>
      <vt:lpstr>Blíže k fundacím ppt a sylabus</vt:lpstr>
      <vt:lpstr>Ústav soukromého práva (úvod)</vt:lpstr>
      <vt:lpstr>Ústavy soukromého práva</vt:lpstr>
      <vt:lpstr>Ústav v OZ- základní charakteristika I.</vt:lpstr>
      <vt:lpstr>Prezentace aplikace PowerPoint</vt:lpstr>
      <vt:lpstr>Ústav v OZ- základní charakteristika II.</vt:lpstr>
      <vt:lpstr>Obecně prospěšná společnost</vt:lpstr>
      <vt:lpstr>Blíže viz samostatnou ppt a sylabus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Spolky, fudace,ústavy soukromého práva</dc:title>
  <dc:creator>Hewlett-Packard Company</dc:creator>
  <cp:lastModifiedBy>Hewlett-Packard Company</cp:lastModifiedBy>
  <cp:revision>8</cp:revision>
  <dcterms:created xsi:type="dcterms:W3CDTF">2021-04-17T09:52:52Z</dcterms:created>
  <dcterms:modified xsi:type="dcterms:W3CDTF">2021-04-17T11:53:45Z</dcterms:modified>
</cp:coreProperties>
</file>