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7"/>
  </p:notesMasterIdLst>
  <p:handoutMasterIdLst>
    <p:handoutMasterId r:id="rId18"/>
  </p:handoutMasterIdLst>
  <p:sldIdLst>
    <p:sldId id="256" r:id="rId2"/>
    <p:sldId id="257" r:id="rId3"/>
    <p:sldId id="274" r:id="rId4"/>
    <p:sldId id="259" r:id="rId5"/>
    <p:sldId id="270" r:id="rId6"/>
    <p:sldId id="276" r:id="rId7"/>
    <p:sldId id="278" r:id="rId8"/>
    <p:sldId id="279" r:id="rId9"/>
    <p:sldId id="280" r:id="rId10"/>
    <p:sldId id="281" r:id="rId11"/>
    <p:sldId id="282" r:id="rId12"/>
    <p:sldId id="285" r:id="rId13"/>
    <p:sldId id="286" r:id="rId14"/>
    <p:sldId id="287" r:id="rId15"/>
    <p:sldId id="269" r:id="rId16"/>
  </p:sldIdLst>
  <p:sldSz cx="9145588"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65992" autoAdjust="0"/>
  </p:normalViewPr>
  <p:slideViewPr>
    <p:cSldViewPr snapToGrid="0">
      <p:cViewPr varScale="1">
        <p:scale>
          <a:sx n="44" d="100"/>
          <a:sy n="44" d="100"/>
        </p:scale>
        <p:origin x="1988" y="32"/>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Právní pojetí věci vs. věc v laickém vyjadřování.</a:t>
            </a:r>
          </a:p>
          <a:p>
            <a:endParaRPr lang="cs-CZ" dirty="0"/>
          </a:p>
          <a:p>
            <a:r>
              <a:rPr lang="cs-CZ" dirty="0"/>
              <a:t>Věc - záležitost, podstata, hmotný předmět</a:t>
            </a:r>
          </a:p>
          <a:p>
            <a:endParaRPr lang="cs-CZ" dirty="0"/>
          </a:p>
          <a:p>
            <a:r>
              <a:rPr lang="cs-CZ" dirty="0"/>
              <a:t>Věc v právním smysl</a:t>
            </a:r>
            <a:r>
              <a:rPr lang="cs-CZ" baseline="0" dirty="0"/>
              <a:t>u je n</a:t>
            </a:r>
            <a:r>
              <a:rPr lang="cs-CZ" dirty="0"/>
              <a:t>ormativní konstrukce.</a:t>
            </a:r>
          </a:p>
          <a:p>
            <a:endParaRPr lang="cs-CZ" dirty="0"/>
          </a:p>
          <a:p>
            <a:r>
              <a:rPr lang="cs-CZ" dirty="0"/>
              <a:t>Věci slouží k uspokojování lidských potřeb – kritérium užitečnosti.</a:t>
            </a:r>
          </a:p>
          <a:p>
            <a:endParaRPr lang="cs-CZ" b="1" dirty="0"/>
          </a:p>
          <a:p>
            <a:r>
              <a:rPr lang="cs-CZ" b="1" dirty="0"/>
              <a:t>Člověk</a:t>
            </a:r>
            <a:r>
              <a:rPr lang="cs-CZ" b="1" baseline="0" dirty="0"/>
              <a:t> je účelem sám o sobě</a:t>
            </a:r>
            <a:r>
              <a:rPr lang="cs-CZ" baseline="0" dirty="0"/>
              <a:t>. Nikdo nemůže sloužit k uspokojování potřeb jiných jakožto předmět.</a:t>
            </a:r>
          </a:p>
          <a:p>
            <a:endParaRPr lang="cs-CZ" baseline="0" dirty="0"/>
          </a:p>
          <a:p>
            <a:r>
              <a:rPr lang="cs-CZ" baseline="0" dirty="0"/>
              <a:t>Otroctví, nevolnictví – teleologické hledisko.</a:t>
            </a: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Úzká koncepce – Německo, Polsko, ČR</a:t>
            </a:r>
            <a:r>
              <a:rPr kumimoji="1" lang="cs-CZ" sz="1200" kern="1200" baseline="0" dirty="0">
                <a:solidFill>
                  <a:schemeClr val="tx1"/>
                </a:solidFill>
                <a:effectLst/>
                <a:latin typeface="Arial" charset="0"/>
                <a:ea typeface="+mn-ea"/>
                <a:cs typeface="+mn-cs"/>
              </a:rPr>
              <a:t> – </a:t>
            </a:r>
            <a:r>
              <a:rPr kumimoji="1" lang="cs-CZ" sz="1200" kern="1200" baseline="0" dirty="0" err="1">
                <a:solidFill>
                  <a:schemeClr val="tx1"/>
                </a:solidFill>
                <a:effectLst/>
                <a:latin typeface="Arial" charset="0"/>
                <a:ea typeface="+mn-ea"/>
                <a:cs typeface="+mn-cs"/>
              </a:rPr>
              <a:t>ObčZ</a:t>
            </a:r>
            <a:r>
              <a:rPr kumimoji="1" lang="cs-CZ" sz="1200" kern="1200" baseline="0" dirty="0">
                <a:solidFill>
                  <a:schemeClr val="tx1"/>
                </a:solidFill>
                <a:effectLst/>
                <a:latin typeface="Arial" charset="0"/>
                <a:ea typeface="+mn-ea"/>
                <a:cs typeface="+mn-cs"/>
              </a:rPr>
              <a:t> 1964 – hmotné předměty – judikatura.</a:t>
            </a:r>
          </a:p>
          <a:p>
            <a:r>
              <a:rPr kumimoji="1" lang="cs-CZ" sz="1200" kern="1200" baseline="0" dirty="0">
                <a:solidFill>
                  <a:schemeClr val="tx1"/>
                </a:solidFill>
                <a:effectLst/>
                <a:latin typeface="Arial" charset="0"/>
                <a:ea typeface="+mn-ea"/>
                <a:cs typeface="+mn-cs"/>
              </a:rPr>
              <a:t>Široká koncepce – nehmotné věci – práva. </a:t>
            </a:r>
            <a:r>
              <a:rPr kumimoji="1" lang="cs-CZ" sz="1200" kern="1200" baseline="0" dirty="0" err="1">
                <a:solidFill>
                  <a:schemeClr val="tx1"/>
                </a:solidFill>
                <a:effectLst/>
                <a:latin typeface="Arial" charset="0"/>
                <a:ea typeface="+mn-ea"/>
                <a:cs typeface="+mn-cs"/>
              </a:rPr>
              <a:t>ObčZ</a:t>
            </a:r>
            <a:r>
              <a:rPr kumimoji="1" lang="cs-CZ" sz="1200" kern="1200" baseline="0" dirty="0">
                <a:solidFill>
                  <a:schemeClr val="tx1"/>
                </a:solidFill>
                <a:effectLst/>
                <a:latin typeface="Arial" charset="0"/>
                <a:ea typeface="+mn-ea"/>
                <a:cs typeface="+mn-cs"/>
              </a:rPr>
              <a:t> </a:t>
            </a:r>
            <a:r>
              <a:rPr kumimoji="1" lang="cs-CZ" sz="1200" kern="1200" baseline="0" dirty="0" err="1">
                <a:solidFill>
                  <a:schemeClr val="tx1"/>
                </a:solidFill>
                <a:effectLst/>
                <a:latin typeface="Arial" charset="0"/>
                <a:ea typeface="+mn-ea"/>
                <a:cs typeface="+mn-cs"/>
              </a:rPr>
              <a:t>insiprace</a:t>
            </a:r>
            <a:r>
              <a:rPr kumimoji="1" lang="cs-CZ" sz="1200" kern="1200" baseline="0" dirty="0">
                <a:solidFill>
                  <a:schemeClr val="tx1"/>
                </a:solidFill>
                <a:effectLst/>
                <a:latin typeface="Arial" charset="0"/>
                <a:ea typeface="+mn-ea"/>
                <a:cs typeface="+mn-cs"/>
              </a:rPr>
              <a:t> ABGB</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a:t>
            </a:fld>
            <a:endParaRPr lang="cs-CZ" altLang="cs-CZ"/>
          </a:p>
        </p:txBody>
      </p:sp>
    </p:spTree>
    <p:extLst>
      <p:ext uri="{BB962C8B-B14F-4D97-AF65-F5344CB8AC3E}">
        <p14:creationId xmlns:p14="http://schemas.microsoft.com/office/powerpoint/2010/main" val="2230341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kumimoji="1" lang="cs-CZ" sz="1200" b="1" kern="1200" dirty="0">
                <a:solidFill>
                  <a:schemeClr val="tx1"/>
                </a:solidFill>
                <a:effectLst/>
                <a:latin typeface="Arial" charset="0"/>
                <a:ea typeface="+mn-ea"/>
                <a:cs typeface="+mn-cs"/>
              </a:rPr>
              <a:t>Podstata věci hromadné</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S věcmi hromadnými bylo možné se setkat již v právu římském. Věcí hromadnou (</a:t>
            </a:r>
            <a:r>
              <a:rPr kumimoji="1" lang="cs-CZ" sz="1200" i="1" kern="1200" dirty="0" err="1">
                <a:solidFill>
                  <a:schemeClr val="tx1"/>
                </a:solidFill>
                <a:effectLst/>
                <a:latin typeface="Arial" charset="0"/>
                <a:ea typeface="+mn-ea"/>
                <a:cs typeface="+mn-cs"/>
              </a:rPr>
              <a:t>universitas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raerum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distantium</a:t>
            </a:r>
            <a:r>
              <a:rPr kumimoji="1" lang="cs-CZ" sz="1200" kern="1200" dirty="0">
                <a:solidFill>
                  <a:schemeClr val="tx1"/>
                </a:solidFill>
                <a:effectLst/>
                <a:latin typeface="Arial" charset="0"/>
                <a:ea typeface="+mn-ea"/>
                <a:cs typeface="+mn-cs"/>
              </a:rPr>
              <a:t>) byl soubor samostatných věcí, které měly stejný účel, a proto s nimi bylo zacházeno jako s celkem, a také nesly společný název. Typickou věcí hromadnou byla knihovna či stádo.</a:t>
            </a: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Spojení samostatných věcí k určitému společnému účelu se promítalo do některých </a:t>
            </a:r>
            <a:r>
              <a:rPr kumimoji="1" lang="cs-CZ" sz="1200" kern="1200" dirty="0" err="1">
                <a:solidFill>
                  <a:schemeClr val="tx1"/>
                </a:solidFill>
                <a:effectLst/>
                <a:latin typeface="Arial" charset="0"/>
                <a:ea typeface="+mn-ea"/>
                <a:cs typeface="+mn-cs"/>
              </a:rPr>
              <a:t>věcněprávních</a:t>
            </a:r>
            <a:r>
              <a:rPr kumimoji="1" lang="cs-CZ" sz="1200" kern="1200" dirty="0">
                <a:solidFill>
                  <a:schemeClr val="tx1"/>
                </a:solidFill>
                <a:effectLst/>
                <a:latin typeface="Arial" charset="0"/>
                <a:ea typeface="+mn-ea"/>
                <a:cs typeface="+mn-cs"/>
              </a:rPr>
              <a:t> institutů (</a:t>
            </a:r>
            <a:r>
              <a:rPr kumimoji="1" lang="cs-CZ" sz="1200" i="1" kern="1200" dirty="0" err="1">
                <a:solidFill>
                  <a:schemeClr val="tx1"/>
                </a:solidFill>
                <a:effectLst/>
                <a:latin typeface="Arial" charset="0"/>
                <a:ea typeface="+mn-ea"/>
                <a:cs typeface="+mn-cs"/>
              </a:rPr>
              <a:t>vindicatio</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pignus</a:t>
            </a:r>
            <a:r>
              <a:rPr kumimoji="1" lang="cs-CZ" sz="1200" kern="1200" dirty="0">
                <a:solidFill>
                  <a:schemeClr val="tx1"/>
                </a:solidFill>
                <a:effectLst/>
                <a:latin typeface="Arial" charset="0"/>
                <a:ea typeface="+mn-ea"/>
                <a:cs typeface="+mn-cs"/>
              </a:rPr>
              <a:t> či </a:t>
            </a:r>
            <a:r>
              <a:rPr kumimoji="1" lang="cs-CZ" sz="1200" i="1" kern="1200" dirty="0" err="1">
                <a:solidFill>
                  <a:schemeClr val="tx1"/>
                </a:solidFill>
                <a:effectLst/>
                <a:latin typeface="Arial" charset="0"/>
                <a:ea typeface="+mn-ea"/>
                <a:cs typeface="+mn-cs"/>
              </a:rPr>
              <a:t>ususfructus</a:t>
            </a:r>
            <a:r>
              <a:rPr kumimoji="1" lang="cs-CZ" sz="1200" kern="1200" dirty="0">
                <a:solidFill>
                  <a:schemeClr val="tx1"/>
                </a:solidFill>
                <a:effectLst/>
                <a:latin typeface="Arial" charset="0"/>
                <a:ea typeface="+mn-ea"/>
                <a:cs typeface="+mn-cs"/>
              </a:rPr>
              <a:t>). Žalobou </a:t>
            </a:r>
            <a:r>
              <a:rPr kumimoji="1" lang="cs-CZ" sz="1200" kern="1200" dirty="0" err="1">
                <a:solidFill>
                  <a:schemeClr val="tx1"/>
                </a:solidFill>
                <a:effectLst/>
                <a:latin typeface="Arial" charset="0"/>
                <a:ea typeface="+mn-ea"/>
                <a:cs typeface="+mn-cs"/>
              </a:rPr>
              <a:t>reivindikační</a:t>
            </a:r>
            <a:r>
              <a:rPr kumimoji="1" lang="cs-CZ" sz="1200" kern="1200" dirty="0">
                <a:solidFill>
                  <a:schemeClr val="tx1"/>
                </a:solidFill>
                <a:effectLst/>
                <a:latin typeface="Arial" charset="0"/>
                <a:ea typeface="+mn-ea"/>
                <a:cs typeface="+mn-cs"/>
              </a:rPr>
              <a:t> tak bylo možné např. požadovat jak vydání celého stáda, tak jednotlivých ovcí, stádo mohlo být předmětem zástavního nebo požívacího práva atd.</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Podstatou věci hromadné je </a:t>
            </a:r>
            <a:r>
              <a:rPr kumimoji="1" lang="cs-CZ" sz="1200" b="1" kern="1200" dirty="0">
                <a:solidFill>
                  <a:schemeClr val="tx1"/>
                </a:solidFill>
                <a:effectLst/>
                <a:latin typeface="Arial" charset="0"/>
                <a:ea typeface="+mn-ea"/>
                <a:cs typeface="+mn-cs"/>
              </a:rPr>
              <a:t>jednota</a:t>
            </a:r>
            <a:r>
              <a:rPr kumimoji="1" lang="cs-CZ" sz="1200"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universitas</a:t>
            </a:r>
            <a:r>
              <a:rPr kumimoji="1" lang="cs-CZ" sz="1200" kern="1200" dirty="0">
                <a:solidFill>
                  <a:schemeClr val="tx1"/>
                </a:solidFill>
                <a:effectLst/>
                <a:latin typeface="Arial" charset="0"/>
                <a:ea typeface="+mn-ea"/>
                <a:cs typeface="+mn-cs"/>
              </a:rPr>
              <a:t>) a </a:t>
            </a:r>
            <a:r>
              <a:rPr kumimoji="1" lang="cs-CZ" sz="1200" b="1" kern="1200" dirty="0">
                <a:solidFill>
                  <a:schemeClr val="tx1"/>
                </a:solidFill>
                <a:effectLst/>
                <a:latin typeface="Arial" charset="0"/>
                <a:ea typeface="+mn-ea"/>
                <a:cs typeface="+mn-cs"/>
              </a:rPr>
              <a:t>mnohost samostatných věcí </a:t>
            </a:r>
            <a:r>
              <a:rPr kumimoji="1" lang="cs-CZ" sz="1200"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pluralitas</a:t>
            </a:r>
            <a:r>
              <a:rPr kumimoji="1" lang="cs-CZ" sz="1200"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raerum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distantium</a:t>
            </a:r>
            <a:r>
              <a:rPr kumimoji="1" lang="cs-CZ" sz="1200" kern="1200" dirty="0">
                <a:solidFill>
                  <a:schemeClr val="tx1"/>
                </a:solidFill>
                <a:effectLst/>
                <a:latin typeface="Arial" charset="0"/>
                <a:ea typeface="+mn-ea"/>
                <a:cs typeface="+mn-cs"/>
              </a:rPr>
              <a:t>). Tak jako </a:t>
            </a:r>
            <a:r>
              <a:rPr kumimoji="1" lang="cs-CZ" sz="1200" i="1" kern="1200" dirty="0" err="1">
                <a:solidFill>
                  <a:schemeClr val="tx1"/>
                </a:solidFill>
                <a:effectLst/>
                <a:latin typeface="Arial" charset="0"/>
                <a:ea typeface="+mn-ea"/>
                <a:cs typeface="+mn-cs"/>
              </a:rPr>
              <a:t>universitas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personarum</a:t>
            </a:r>
            <a:r>
              <a:rPr kumimoji="1" lang="cs-CZ" sz="1200" kern="1200" dirty="0">
                <a:solidFill>
                  <a:schemeClr val="tx1"/>
                </a:solidFill>
                <a:effectLst/>
                <a:latin typeface="Arial" charset="0"/>
                <a:ea typeface="+mn-ea"/>
                <a:cs typeface="+mn-cs"/>
              </a:rPr>
              <a:t> (společenství osob) může vytvořit samostatný umělý právní subjekt (právnickou osobu - korporaci), </a:t>
            </a:r>
            <a:r>
              <a:rPr kumimoji="1" lang="cs-CZ" sz="1200" b="1" kern="1200" dirty="0">
                <a:solidFill>
                  <a:schemeClr val="tx1"/>
                </a:solidFill>
                <a:effectLst/>
                <a:latin typeface="Arial" charset="0"/>
                <a:ea typeface="+mn-ea"/>
                <a:cs typeface="+mn-cs"/>
              </a:rPr>
              <a:t>soubor věcí může vytvořit zvláštní právní předmět </a:t>
            </a:r>
            <a:r>
              <a:rPr kumimoji="1" lang="cs-CZ" sz="1200"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37; </a:t>
            </a:r>
            <a:r>
              <a:rPr kumimoji="1" lang="cs-CZ" sz="1200" i="1" kern="1200" dirty="0" err="1">
                <a:solidFill>
                  <a:schemeClr val="tx1"/>
                </a:solidFill>
                <a:effectLst/>
                <a:latin typeface="Arial" charset="0"/>
                <a:ea typeface="+mn-ea"/>
                <a:cs typeface="+mn-cs"/>
              </a:rPr>
              <a:t>Gschnitzer</a:t>
            </a:r>
            <a:r>
              <a:rPr kumimoji="1" lang="cs-CZ" sz="1200" kern="1200" dirty="0">
                <a:solidFill>
                  <a:schemeClr val="tx1"/>
                </a:solidFill>
                <a:effectLst/>
                <a:latin typeface="Arial" charset="0"/>
                <a:ea typeface="+mn-ea"/>
                <a:cs typeface="+mn-cs"/>
              </a:rPr>
              <a:t>, 1966, s. 125), se kterým se nakládá jako se samostatnou věcí.</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Soubor jednotlivých věcí</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Klíčovým definičním znakem věci hromadné je skutečnost, že se jedná o soubor samostatných věcí (</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1923, s. 48;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37). Musí tedy jít o věci, které </a:t>
            </a:r>
            <a:r>
              <a:rPr kumimoji="1" lang="cs-CZ" sz="1200" b="1" kern="1200" dirty="0">
                <a:solidFill>
                  <a:schemeClr val="tx1"/>
                </a:solidFill>
                <a:effectLst/>
                <a:latin typeface="Arial" charset="0"/>
                <a:ea typeface="+mn-ea"/>
                <a:cs typeface="+mn-cs"/>
              </a:rPr>
              <a:t>nejsou fyzicky spojené s jinými věcmi</a:t>
            </a:r>
            <a:r>
              <a:rPr kumimoji="1" lang="cs-CZ" sz="1200" kern="1200" dirty="0">
                <a:solidFill>
                  <a:schemeClr val="tx1"/>
                </a:solidFill>
                <a:effectLst/>
                <a:latin typeface="Arial" charset="0"/>
                <a:ea typeface="+mn-ea"/>
                <a:cs typeface="+mn-cs"/>
              </a:rPr>
              <a:t>. V tomto směru se věc hromadná (</a:t>
            </a:r>
            <a:r>
              <a:rPr kumimoji="1" lang="cs-CZ" sz="1200" i="1" kern="1200" dirty="0" err="1">
                <a:solidFill>
                  <a:schemeClr val="tx1"/>
                </a:solidFill>
                <a:effectLst/>
                <a:latin typeface="Arial" charset="0"/>
                <a:ea typeface="+mn-ea"/>
                <a:cs typeface="+mn-cs"/>
              </a:rPr>
              <a:t>universitas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raerum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distantium</a:t>
            </a:r>
            <a:r>
              <a:rPr kumimoji="1" lang="cs-CZ" sz="1200" kern="1200" dirty="0">
                <a:solidFill>
                  <a:schemeClr val="tx1"/>
                </a:solidFill>
                <a:effectLst/>
                <a:latin typeface="Arial" charset="0"/>
                <a:ea typeface="+mn-ea"/>
                <a:cs typeface="+mn-cs"/>
              </a:rPr>
              <a:t>) odlišuje od věci složené (</a:t>
            </a:r>
            <a:r>
              <a:rPr kumimoji="1" lang="cs-CZ" sz="1200" i="1" kern="1200" dirty="0">
                <a:solidFill>
                  <a:schemeClr val="tx1"/>
                </a:solidFill>
                <a:effectLst/>
                <a:latin typeface="Arial" charset="0"/>
                <a:ea typeface="+mn-ea"/>
                <a:cs typeface="+mn-cs"/>
              </a:rPr>
              <a:t>res </a:t>
            </a:r>
            <a:r>
              <a:rPr kumimoji="1" lang="cs-CZ" sz="1200" i="1" kern="1200" dirty="0" err="1">
                <a:solidFill>
                  <a:schemeClr val="tx1"/>
                </a:solidFill>
                <a:effectLst/>
                <a:latin typeface="Arial" charset="0"/>
                <a:ea typeface="+mn-ea"/>
                <a:cs typeface="+mn-cs"/>
              </a:rPr>
              <a:t>composita</a:t>
            </a:r>
            <a:r>
              <a:rPr kumimoji="1" lang="cs-CZ" sz="1200" kern="1200" dirty="0">
                <a:solidFill>
                  <a:schemeClr val="tx1"/>
                </a:solidFill>
                <a:effectLst/>
                <a:latin typeface="Arial" charset="0"/>
                <a:ea typeface="+mn-ea"/>
                <a:cs typeface="+mn-cs"/>
              </a:rPr>
              <a:t>), která je charakteristická tím, že je několik věcí fyzicky spojeno v jeden celek (§ 505). Věcí hromadnou dále není právní spojení věci hlavní a věci vedlejší v rámci institutu příslušenství (</a:t>
            </a:r>
            <a:r>
              <a:rPr kumimoji="1" lang="cs-CZ" sz="1200" i="1" kern="1200" dirty="0" err="1">
                <a:solidFill>
                  <a:schemeClr val="tx1"/>
                </a:solidFill>
                <a:effectLst/>
                <a:latin typeface="Arial" charset="0"/>
                <a:ea typeface="+mn-ea"/>
                <a:cs typeface="+mn-cs"/>
              </a:rPr>
              <a:t>Spielbüchler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Rummel</a:t>
            </a:r>
            <a:r>
              <a:rPr kumimoji="1" lang="cs-CZ" sz="1200" kern="1200" dirty="0">
                <a:solidFill>
                  <a:schemeClr val="tx1"/>
                </a:solidFill>
                <a:effectLst/>
                <a:latin typeface="Arial" charset="0"/>
                <a:ea typeface="+mn-ea"/>
                <a:cs typeface="+mn-cs"/>
              </a:rPr>
              <a:t>, 2000, s. 462; viz též komentář k § 510) nebo věci složené nesourodé (</a:t>
            </a:r>
            <a:r>
              <a:rPr kumimoji="1" lang="cs-CZ" sz="1200" i="1" kern="1200" dirty="0" err="1">
                <a:solidFill>
                  <a:schemeClr val="tx1"/>
                </a:solidFill>
                <a:effectLst/>
                <a:latin typeface="Arial" charset="0"/>
                <a:ea typeface="+mn-ea"/>
                <a:cs typeface="+mn-cs"/>
              </a:rPr>
              <a:t>universitas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raerum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cohaerentium</a:t>
            </a:r>
            <a:r>
              <a:rPr kumimoji="1" lang="cs-CZ" sz="1200" kern="1200" dirty="0">
                <a:solidFill>
                  <a:schemeClr val="tx1"/>
                </a:solidFill>
                <a:effectLst/>
                <a:latin typeface="Arial" charset="0"/>
                <a:ea typeface="+mn-ea"/>
                <a:cs typeface="+mn-cs"/>
              </a:rPr>
              <a:t> − viz komentář k § 505).</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U předmětů, které tvoří věc hromadnou, nemusí jít pouze o věci hmotné (tradičně šlo o stádo, soubor známek, uměleckou sbírku, knihovnu), ale může se jednat také o věci </a:t>
            </a:r>
            <a:r>
              <a:rPr kumimoji="1" lang="cs-CZ" sz="1200" b="1" kern="1200" dirty="0">
                <a:solidFill>
                  <a:schemeClr val="tx1"/>
                </a:solidFill>
                <a:effectLst/>
                <a:latin typeface="Arial" charset="0"/>
                <a:ea typeface="+mn-ea"/>
                <a:cs typeface="+mn-cs"/>
              </a:rPr>
              <a:t>nehmotné</a:t>
            </a:r>
            <a:r>
              <a:rPr kumimoji="1" lang="cs-CZ" sz="1200"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Eccher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Koziol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Bydlinski</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Bollenberger</a:t>
            </a:r>
            <a:r>
              <a:rPr kumimoji="1" lang="cs-CZ" sz="1200" kern="1200" dirty="0">
                <a:solidFill>
                  <a:schemeClr val="tx1"/>
                </a:solidFill>
                <a:effectLst/>
                <a:latin typeface="Arial" charset="0"/>
                <a:ea typeface="+mn-ea"/>
                <a:cs typeface="+mn-cs"/>
              </a:rPr>
              <a:t>, 2007, s. 280). Typickým souborem věcí nehmotných bude soubor pohledávek, označení nebo dat (například </a:t>
            </a:r>
            <a:r>
              <a:rPr kumimoji="1" lang="cs-CZ" sz="1200" b="1" kern="1200" dirty="0">
                <a:solidFill>
                  <a:schemeClr val="tx1"/>
                </a:solidFill>
                <a:effectLst/>
                <a:latin typeface="Arial" charset="0"/>
                <a:ea typeface="+mn-ea"/>
                <a:cs typeface="+mn-cs"/>
              </a:rPr>
              <a:t>databáze je nehmotnou věcí hromadnou</a:t>
            </a:r>
            <a:r>
              <a:rPr kumimoji="1" lang="cs-CZ" sz="1200" kern="1200" dirty="0">
                <a:solidFill>
                  <a:schemeClr val="tx1"/>
                </a:solidFill>
                <a:effectLst/>
                <a:latin typeface="Arial" charset="0"/>
                <a:ea typeface="+mn-ea"/>
                <a:cs typeface="+mn-cs"/>
              </a:rPr>
              <a:t>). Kombinací souboru věcí hmotných a nehmotných potom může být např. jmění (§ 495), obchodní závod (§ 502), pozůstalost (§ 1475) nebo osobní počítač (soubor, který tvoří hardware, počítačové programy a data).</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Soubor věcí náležejících jedné osobě</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Celý soubor věcí, který tvoří věc hromadnou, musí náležet jedné osobě. Pokud by se změnil vlastník jednotlivé věci, přestala by tvořit součást věci hromadné. Skutečnost, že veškeré složky souboru věcí náleží jednomu vlastníku, patří mezi pojmové znaky hromadné věci. Proto </a:t>
            </a:r>
            <a:r>
              <a:rPr kumimoji="1" lang="cs-CZ" sz="1200" b="1" kern="1200" dirty="0">
                <a:solidFill>
                  <a:schemeClr val="tx1"/>
                </a:solidFill>
                <a:effectLst/>
                <a:latin typeface="Arial" charset="0"/>
                <a:ea typeface="+mn-ea"/>
                <a:cs typeface="+mn-cs"/>
              </a:rPr>
              <a:t>se nemůže stát součástí věci hromadné věc, k níž svědčí vlastnické právo osobě, jež je odlišná od vlastníka hromadné věci </a:t>
            </a:r>
            <a:r>
              <a:rPr kumimoji="1" lang="cs-CZ" sz="1200" kern="1200" dirty="0">
                <a:solidFill>
                  <a:schemeClr val="tx1"/>
                </a:solidFill>
                <a:effectLst/>
                <a:latin typeface="Arial" charset="0"/>
                <a:ea typeface="+mn-ea"/>
                <a:cs typeface="+mn-cs"/>
              </a:rPr>
              <a:t>(</a:t>
            </a:r>
            <a:r>
              <a:rPr kumimoji="1" lang="cs-CZ" sz="1200" b="1" kern="1200" dirty="0">
                <a:solidFill>
                  <a:schemeClr val="tx1"/>
                </a:solidFill>
                <a:effectLst/>
                <a:latin typeface="Arial" charset="0"/>
                <a:ea typeface="+mn-ea"/>
                <a:cs typeface="+mn-cs"/>
              </a:rPr>
              <a:t>NS 32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2051/2014</a:t>
            </a:r>
            <a:r>
              <a:rPr kumimoji="1" lang="cs-CZ" sz="1200" kern="1200" dirty="0">
                <a:solidFill>
                  <a:schemeClr val="tx1"/>
                </a:solidFill>
                <a:effectLst/>
                <a:latin typeface="Arial" charset="0"/>
                <a:ea typeface="+mn-ea"/>
                <a:cs typeface="+mn-cs"/>
              </a:rPr>
              <a:t>).</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Vnitřní spojení, společné označení, zvláštní kvalita</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Věc hromadná </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universitas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raerum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distantium</a:t>
            </a:r>
            <a:r>
              <a:rPr kumimoji="1" lang="cs-CZ" sz="1200" i="1" kern="1200" dirty="0">
                <a:solidFill>
                  <a:schemeClr val="tx1"/>
                </a:solidFill>
                <a:effectLst/>
                <a:latin typeface="Arial" charset="0"/>
                <a:ea typeface="+mn-ea"/>
                <a:cs typeface="+mn-cs"/>
              </a:rPr>
              <a:t>)</a:t>
            </a:r>
            <a:r>
              <a:rPr kumimoji="1" lang="cs-CZ" sz="1200" kern="1200" dirty="0">
                <a:solidFill>
                  <a:schemeClr val="tx1"/>
                </a:solidFill>
                <a:effectLst/>
                <a:latin typeface="Arial" charset="0"/>
                <a:ea typeface="+mn-ea"/>
                <a:cs typeface="+mn-cs"/>
              </a:rPr>
              <a:t> je takovým souborem věcí, který je z hlediska jazykového označován jedním pojmem. V podstatě jde o to, že díky procesu abstrakce v běžném diskursu označujeme určité prvky společným pojmem (podobně je tomu u rodiny, kmene či národa), jejichž individualitu upozaďujeme a nakládáme s prvky společně.</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S ohledem na dikci § 501 je zřejmé, že ne každý soubor věcí je věcí hromadnou. Jde pouze o takový soubor, u něhož existuje takové vnitřní spojení jednotlivých prvků, že </a:t>
            </a:r>
            <a:r>
              <a:rPr kumimoji="1" lang="cs-CZ" sz="1200" i="1" kern="1200" dirty="0">
                <a:solidFill>
                  <a:schemeClr val="tx1"/>
                </a:solidFill>
                <a:effectLst/>
                <a:latin typeface="Arial" charset="0"/>
                <a:ea typeface="+mn-ea"/>
                <a:cs typeface="+mn-cs"/>
              </a:rPr>
              <a:t>„je považovaný za jeden předmět a jako takový nesoucí společné označení“.</a:t>
            </a:r>
            <a:r>
              <a:rPr kumimoji="1" lang="cs-CZ" sz="1200" kern="1200" dirty="0">
                <a:solidFill>
                  <a:schemeClr val="tx1"/>
                </a:solidFill>
                <a:effectLst/>
                <a:latin typeface="Arial" charset="0"/>
                <a:ea typeface="+mn-ea"/>
                <a:cs typeface="+mn-cs"/>
              </a:rPr>
              <a:t> Kromě samotného pojmu soubor věcí tak je definičním znakem věci hromadné vnitřní sounáležitost/spojení (obvykle funkční či ekonomické), a tomu odpovídající společné označení (mající jednotný sémantický rozsah i obsah).</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Vnitřní spojení má objektivní povahu, a nezáleží tak na vůli smluvních stran, zda určitý soubor označí za věc hromadnou (</a:t>
            </a:r>
            <a:r>
              <a:rPr kumimoji="1" lang="cs-CZ" sz="1200" i="1" kern="1200" dirty="0" err="1">
                <a:solidFill>
                  <a:schemeClr val="tx1"/>
                </a:solidFill>
                <a:effectLst/>
                <a:latin typeface="Arial" charset="0"/>
                <a:ea typeface="+mn-ea"/>
                <a:cs typeface="+mn-cs"/>
              </a:rPr>
              <a:t>Spielbüchler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Rummel</a:t>
            </a:r>
            <a:r>
              <a:rPr kumimoji="1" lang="cs-CZ" sz="1200" kern="1200" dirty="0">
                <a:solidFill>
                  <a:schemeClr val="tx1"/>
                </a:solidFill>
                <a:effectLst/>
                <a:latin typeface="Arial" charset="0"/>
                <a:ea typeface="+mn-ea"/>
                <a:cs typeface="+mn-cs"/>
              </a:rPr>
              <a:t>, 2000, s. 463). Vnitřní spojení nemusí být dáno u souboru věcí, který je určen pouhou kvantitou (</a:t>
            </a:r>
            <a:r>
              <a:rPr kumimoji="1" lang="cs-CZ" sz="1200" i="1" kern="1200" dirty="0" err="1">
                <a:solidFill>
                  <a:schemeClr val="tx1"/>
                </a:solidFill>
                <a:effectLst/>
                <a:latin typeface="Arial" charset="0"/>
                <a:ea typeface="+mn-ea"/>
                <a:cs typeface="+mn-cs"/>
              </a:rPr>
              <a:t>Gschnitzer</a:t>
            </a:r>
            <a:r>
              <a:rPr kumimoji="1" lang="cs-CZ" sz="1200" kern="1200" dirty="0">
                <a:solidFill>
                  <a:schemeClr val="tx1"/>
                </a:solidFill>
                <a:effectLst/>
                <a:latin typeface="Arial" charset="0"/>
                <a:ea typeface="+mn-ea"/>
                <a:cs typeface="+mn-cs"/>
              </a:rPr>
              <a:t>, 1966, s. 125; </a:t>
            </a:r>
            <a:r>
              <a:rPr kumimoji="1" lang="cs-CZ" sz="1200" i="1" kern="1200" dirty="0" err="1">
                <a:solidFill>
                  <a:schemeClr val="tx1"/>
                </a:solidFill>
                <a:effectLst/>
                <a:latin typeface="Arial" charset="0"/>
                <a:ea typeface="+mn-ea"/>
                <a:cs typeface="+mn-cs"/>
              </a:rPr>
              <a:t>Spielbüchler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Rummel</a:t>
            </a:r>
            <a:r>
              <a:rPr kumimoji="1" lang="cs-CZ" sz="1200" kern="1200" dirty="0">
                <a:solidFill>
                  <a:schemeClr val="tx1"/>
                </a:solidFill>
                <a:effectLst/>
                <a:latin typeface="Arial" charset="0"/>
                <a:ea typeface="+mn-ea"/>
                <a:cs typeface="+mn-cs"/>
              </a:rPr>
              <a:t>, 2000, s. 463). Například jedna tuna uhlí představuje toliko genericky určený soubor věcí a netvoří věc hromadnou. Věcí hromadnou tak není takový soubor věcí, který je vnitřně nesourodý či nahodile vzniknuvší (u tuny uhlí jde o sesypání jednotlivých kusů na jedno místo).</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Vnitřní spojení ve smyslu § 501 není dáno ani u takového souboru věcí, u něhož sice existuje společné pojmenování (pár rukavic, pár bot), nicméně jedná se toliko o věci párové (věci párové hromadnou věc netvoří). Vnitřní spojení jednotlivých věcí, které má na mysli § 501, totiž způsobuje, že věc hromadná má jinou kvalitu (a obvykle též větší hodnotu), než samotný soubor věcí.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například uvádí, že na bytové zařízení (v kontextu § 698 by se jednalo o obvyklé vybavení rodinné domácnosti) se obecně nedá pohlížet jako na věc hromadnou (obdobný závěr viz </a:t>
            </a:r>
            <a:r>
              <a:rPr kumimoji="1" lang="cs-CZ" sz="1200" i="1" kern="1200" dirty="0" err="1">
                <a:solidFill>
                  <a:schemeClr val="tx1"/>
                </a:solidFill>
                <a:effectLst/>
                <a:latin typeface="Arial" charset="0"/>
                <a:ea typeface="+mn-ea"/>
                <a:cs typeface="+mn-cs"/>
              </a:rPr>
              <a:t>Eccher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Koziol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Bydlinski</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Bollenberger</a:t>
            </a:r>
            <a:r>
              <a:rPr kumimoji="1" lang="cs-CZ" sz="1200" kern="1200" dirty="0">
                <a:solidFill>
                  <a:schemeClr val="tx1"/>
                </a:solidFill>
                <a:effectLst/>
                <a:latin typeface="Arial" charset="0"/>
                <a:ea typeface="+mn-ea"/>
                <a:cs typeface="+mn-cs"/>
              </a:rPr>
              <a:t>, 2007, s. 279), nicméně pokud zařízení tvoří umělecký soubor, který je charakteristický jednotným stylem a provedením, má takový soubor věcí jako celek vyšší hodnotu a může představovat věc hromadnou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37; obdobně viz </a:t>
            </a:r>
            <a:r>
              <a:rPr kumimoji="1" lang="cs-CZ" sz="1200" b="1" kern="1200" dirty="0">
                <a:solidFill>
                  <a:schemeClr val="tx1"/>
                </a:solidFill>
                <a:effectLst/>
                <a:latin typeface="Arial" charset="0"/>
                <a:ea typeface="+mn-ea"/>
                <a:cs typeface="+mn-cs"/>
              </a:rPr>
              <a:t>NS 33 Odo 447/2004</a:t>
            </a:r>
            <a:r>
              <a:rPr kumimoji="1" lang="cs-CZ" sz="1200" kern="1200" dirty="0">
                <a:solidFill>
                  <a:schemeClr val="tx1"/>
                </a:solidFill>
                <a:effectLst/>
                <a:latin typeface="Arial" charset="0"/>
                <a:ea typeface="+mn-ea"/>
                <a:cs typeface="+mn-cs"/>
              </a:rPr>
              <a:t>: „</a:t>
            </a:r>
            <a:r>
              <a:rPr kumimoji="1" lang="cs-CZ" sz="1200" i="1" kern="1200" dirty="0">
                <a:solidFill>
                  <a:schemeClr val="tx1"/>
                </a:solidFill>
                <a:effectLst/>
                <a:latin typeface="Arial" charset="0"/>
                <a:ea typeface="+mn-ea"/>
                <a:cs typeface="+mn-cs"/>
              </a:rPr>
              <a:t>Soubor jednotlivých dílů nábytku v počtu, provedení a uspořádání tvořícím účelový, stylový nebo architektonicky jednotný celek, určený k vybavení zcela konkrétní místnosti nebo sloužící ke zvláštnímu účelu, je věcí hromadnou, nelze-li jeho jednotlivé díly odstranit, aniž by došlo k narušení jednoty celku</a:t>
            </a:r>
            <a:r>
              <a:rPr kumimoji="1" lang="cs-CZ" sz="1200" kern="1200" dirty="0">
                <a:solidFill>
                  <a:schemeClr val="tx1"/>
                </a:solidFill>
                <a:effectLst/>
                <a:latin typeface="Arial" charset="0"/>
                <a:ea typeface="+mn-ea"/>
                <a:cs typeface="+mn-cs"/>
              </a:rPr>
              <a:t>“). Podobně ani </a:t>
            </a:r>
            <a:r>
              <a:rPr kumimoji="1" lang="cs-CZ" sz="1200" i="1" kern="1200" dirty="0">
                <a:solidFill>
                  <a:schemeClr val="tx1"/>
                </a:solidFill>
                <a:effectLst/>
                <a:latin typeface="Arial" charset="0"/>
                <a:ea typeface="+mn-ea"/>
                <a:cs typeface="+mn-cs"/>
              </a:rPr>
              <a:t>ad hoc</a:t>
            </a:r>
            <a:r>
              <a:rPr kumimoji="1" lang="cs-CZ" sz="1200" kern="1200" dirty="0">
                <a:solidFill>
                  <a:schemeClr val="tx1"/>
                </a:solidFill>
                <a:effectLst/>
                <a:latin typeface="Arial" charset="0"/>
                <a:ea typeface="+mn-ea"/>
                <a:cs typeface="+mn-cs"/>
              </a:rPr>
              <a:t> vzniknuvší soubor dámských šperků nebo kusů oblečení sám o sobě nepředstavuje věc hromadnou, přestože by třebas určitá osoba používala při slavnostních příležitostech vždy konkrétní esteticky působivou kombinaci šatů a šperků. Na druhou stranu však originální kolekce šatů a šperků vytvářená na zakázku věc hromadnou představovat může.</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Vnitřní spojení tedy u věci hromadné existuje, když soubor věcí má určitou zvláštní kvalitu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37; </a:t>
            </a:r>
            <a:r>
              <a:rPr kumimoji="1" lang="cs-CZ" sz="1200" i="1" kern="1200" dirty="0" err="1">
                <a:solidFill>
                  <a:schemeClr val="tx1"/>
                </a:solidFill>
                <a:effectLst/>
                <a:latin typeface="Arial" charset="0"/>
                <a:ea typeface="+mn-ea"/>
                <a:cs typeface="+mn-cs"/>
              </a:rPr>
              <a:t>Gschnitzer</a:t>
            </a:r>
            <a:r>
              <a:rPr kumimoji="1" lang="cs-CZ" sz="1200" kern="1200" dirty="0">
                <a:solidFill>
                  <a:schemeClr val="tx1"/>
                </a:solidFill>
                <a:effectLst/>
                <a:latin typeface="Arial" charset="0"/>
                <a:ea typeface="+mn-ea"/>
                <a:cs typeface="+mn-cs"/>
              </a:rPr>
              <a:t>, 1966, s. 126; </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Melzer</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2014, s. 285), která se projevuje ve zvláštních vlastnostech, funkčnosti, estetickém působení či hospodářském propojení. Příkladem souboru věcí, který tvoří věc hromadnou, tak jsou například knihovna, umělecká sbírka, sbírka známek, vědecká databáze, originální jídelní servis, stádo (</a:t>
            </a:r>
            <a:r>
              <a:rPr kumimoji="1" lang="cs-CZ" sz="1200" i="1" kern="1200" dirty="0" err="1">
                <a:solidFill>
                  <a:schemeClr val="tx1"/>
                </a:solidFill>
                <a:effectLst/>
                <a:latin typeface="Arial" charset="0"/>
                <a:ea typeface="+mn-ea"/>
                <a:cs typeface="+mn-cs"/>
              </a:rPr>
              <a:t>Spielbüchler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Rummel</a:t>
            </a:r>
            <a:r>
              <a:rPr kumimoji="1" lang="cs-CZ" sz="1200" kern="1200" dirty="0">
                <a:solidFill>
                  <a:schemeClr val="tx1"/>
                </a:solidFill>
                <a:effectLst/>
                <a:latin typeface="Arial" charset="0"/>
                <a:ea typeface="+mn-ea"/>
                <a:cs typeface="+mn-cs"/>
              </a:rPr>
              <a:t>, 2000, s. 463), sklad věcí (</a:t>
            </a:r>
            <a:r>
              <a:rPr kumimoji="1" lang="cs-CZ" sz="1200" b="1" kern="1200" dirty="0">
                <a:solidFill>
                  <a:schemeClr val="tx1"/>
                </a:solidFill>
                <a:effectLst/>
                <a:latin typeface="Arial" charset="0"/>
                <a:ea typeface="+mn-ea"/>
                <a:cs typeface="+mn-cs"/>
              </a:rPr>
              <a:t>NS 21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3757/2009</a:t>
            </a:r>
            <a:r>
              <a:rPr kumimoji="1" lang="cs-CZ" sz="1200" kern="1200" dirty="0">
                <a:solidFill>
                  <a:schemeClr val="tx1"/>
                </a:solidFill>
                <a:effectLst/>
                <a:latin typeface="Arial" charset="0"/>
                <a:ea typeface="+mn-ea"/>
                <a:cs typeface="+mn-cs"/>
              </a:rPr>
              <a:t>), apod. Věcí hromadnou je též obchodní závod (viz komentář k § 502).</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IV. Funkční význam věci hromadné</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Věc hromadná bude movitou věcí (§ 498 odst. 2). Z tohoto důvodu se na hromadnou věc obecně uplatní ustanovení o převodu vlastnického práva k věcem movitým individuálně určeným (§ 1099). Obdobný závěr platí i pro vydržení vlastnického práva (§ 1091 odst. 1), formu právních jednání (§ 560) nebo možnost reivindikace věci hromadné (§ 1040 odst. 1).</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U souboru věcí, k němuž bude náležet i věc nemovitá, nejspíše nepůjde o věc hromadnou, ale vztah těchto věcí musíme řešit s pomocí režimu věci hlavní a vedlejší v rámci institutu příslušenství věci (</a:t>
            </a:r>
            <a:r>
              <a:rPr kumimoji="1" lang="cs-CZ" sz="1200" i="1" kern="1200" dirty="0" err="1">
                <a:solidFill>
                  <a:schemeClr val="tx1"/>
                </a:solidFill>
                <a:effectLst/>
                <a:latin typeface="Arial" charset="0"/>
                <a:ea typeface="+mn-ea"/>
                <a:cs typeface="+mn-cs"/>
              </a:rPr>
              <a:t>Spielbüchler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Rummel</a:t>
            </a:r>
            <a:r>
              <a:rPr kumimoji="1" lang="cs-CZ" sz="1200" kern="1200" dirty="0">
                <a:solidFill>
                  <a:schemeClr val="tx1"/>
                </a:solidFill>
                <a:effectLst/>
                <a:latin typeface="Arial" charset="0"/>
                <a:ea typeface="+mn-ea"/>
                <a:cs typeface="+mn-cs"/>
              </a:rPr>
              <a:t>, 2000, s. 463). Hlavní věcí obvykle bude věc nemovitá, věci movité budou tvořit věci vedlejší. U souborů věcí nemovitých (například souborů bytových jednotek) potom obvykle bude chybět takové vnitřní spojení, které by dávalo danému souboru zvláštní kvalitu, jež se u věci hromadné vyžaduje. Nejvyšší soud sice v rozsudku </a:t>
            </a:r>
            <a:r>
              <a:rPr kumimoji="1" lang="cs-CZ" sz="1200" kern="1200" dirty="0" err="1">
                <a:solidFill>
                  <a:schemeClr val="tx1"/>
                </a:solidFill>
                <a:effectLst/>
                <a:latin typeface="Arial" charset="0"/>
                <a:ea typeface="+mn-ea"/>
                <a:cs typeface="+mn-cs"/>
              </a:rPr>
              <a:t>sp</a:t>
            </a:r>
            <a:r>
              <a:rPr kumimoji="1" lang="cs-CZ" sz="1200" kern="1200" dirty="0">
                <a:solidFill>
                  <a:schemeClr val="tx1"/>
                </a:solidFill>
                <a:effectLst/>
                <a:latin typeface="Arial" charset="0"/>
                <a:ea typeface="+mn-ea"/>
                <a:cs typeface="+mn-cs"/>
              </a:rPr>
              <a:t>. zn. </a:t>
            </a:r>
            <a:r>
              <a:rPr kumimoji="1" lang="cs-CZ" sz="1200" b="1" kern="1200" dirty="0">
                <a:solidFill>
                  <a:schemeClr val="tx1"/>
                </a:solidFill>
                <a:effectLst/>
                <a:latin typeface="Arial" charset="0"/>
                <a:ea typeface="+mn-ea"/>
                <a:cs typeface="+mn-cs"/>
              </a:rPr>
              <a:t>28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1080/2005</a:t>
            </a:r>
            <a:r>
              <a:rPr kumimoji="1" lang="cs-CZ" sz="1200" kern="1200" dirty="0">
                <a:solidFill>
                  <a:schemeClr val="tx1"/>
                </a:solidFill>
                <a:effectLst/>
                <a:latin typeface="Arial" charset="0"/>
                <a:ea typeface="+mn-ea"/>
                <a:cs typeface="+mn-cs"/>
              </a:rPr>
              <a:t> dovodil, že „</a:t>
            </a:r>
            <a:r>
              <a:rPr kumimoji="1" lang="cs-CZ" sz="1200" i="1" kern="1200" dirty="0">
                <a:solidFill>
                  <a:schemeClr val="tx1"/>
                </a:solidFill>
                <a:effectLst/>
                <a:latin typeface="Arial" charset="0"/>
                <a:ea typeface="+mn-ea"/>
                <a:cs typeface="+mn-cs"/>
              </a:rPr>
              <a:t>nepřímým předmětem nájmu byl ucelený soubor bytových a nebytových prostor k účelům specifickým jako věc hromadná (</a:t>
            </a:r>
            <a:r>
              <a:rPr kumimoji="1" lang="cs-CZ" sz="1200" i="1" kern="1200" dirty="0" err="1">
                <a:solidFill>
                  <a:schemeClr val="tx1"/>
                </a:solidFill>
                <a:effectLst/>
                <a:latin typeface="Arial" charset="0"/>
                <a:ea typeface="+mn-ea"/>
                <a:cs typeface="+mn-cs"/>
              </a:rPr>
              <a:t>universitas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rerum</a:t>
            </a:r>
            <a:r>
              <a:rPr kumimoji="1" lang="cs-CZ" sz="1200" i="1" kern="1200" dirty="0">
                <a:solidFill>
                  <a:schemeClr val="tx1"/>
                </a:solidFill>
                <a:effectLst/>
                <a:latin typeface="Arial" charset="0"/>
                <a:ea typeface="+mn-ea"/>
                <a:cs typeface="+mn-cs"/>
              </a:rPr>
              <a:t>)</a:t>
            </a:r>
            <a:r>
              <a:rPr kumimoji="1" lang="cs-CZ" sz="1200" kern="1200" dirty="0">
                <a:solidFill>
                  <a:schemeClr val="tx1"/>
                </a:solidFill>
                <a:effectLst/>
                <a:latin typeface="Arial" charset="0"/>
                <a:ea typeface="+mn-ea"/>
                <a:cs typeface="+mn-cs"/>
              </a:rPr>
              <a:t>“, nicméně dané rozhodnutí se týkalo staré právní úpravy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1964) a soud se v něm vůbec nezabývá pojmovými znaky hromadné věci. Možnost hromadných věcí nemovitých potom můžeme obtížně dovodit z ustanovení § 1319 odst. 2, který hovoří o movitých věcech hromadných. Ze samotného mlčení zákonodárce totiž nemusí vyplývat závěr, že zákonodárce v kontextu § 498 odst. 2 připouští i možnost nemovité věci hromadné (opačný názor viz </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Melzer</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2014, s. 283).</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U věci hromadné platí, že se právní dispozice s ní vztahují na všechny věci, které ji tvoří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38). Účelem konstrukce hromadné věci je usnadnění právních dispozic se soubory věcí (</a:t>
            </a:r>
            <a:r>
              <a:rPr kumimoji="1" lang="cs-CZ" sz="1200" b="1" kern="1200" dirty="0">
                <a:solidFill>
                  <a:schemeClr val="tx1"/>
                </a:solidFill>
                <a:effectLst/>
                <a:latin typeface="Arial" charset="0"/>
                <a:ea typeface="+mn-ea"/>
                <a:cs typeface="+mn-cs"/>
              </a:rPr>
              <a:t>NS 32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669/2015</a:t>
            </a:r>
            <a:r>
              <a:rPr kumimoji="1" lang="cs-CZ" sz="1200" kern="1200" dirty="0">
                <a:solidFill>
                  <a:schemeClr val="tx1"/>
                </a:solidFill>
                <a:effectLst/>
                <a:latin typeface="Arial" charset="0"/>
                <a:ea typeface="+mn-ea"/>
                <a:cs typeface="+mn-cs"/>
              </a:rPr>
              <a:t>) v případech, kdy je nepraktické, aby bylo samostatně disponováno s jednotlivými složkami zvlášť (</a:t>
            </a:r>
            <a:r>
              <a:rPr kumimoji="1" lang="cs-CZ" sz="1200" b="1" kern="1200" dirty="0">
                <a:solidFill>
                  <a:schemeClr val="tx1"/>
                </a:solidFill>
                <a:effectLst/>
                <a:latin typeface="Arial" charset="0"/>
                <a:ea typeface="+mn-ea"/>
                <a:cs typeface="+mn-cs"/>
              </a:rPr>
              <a:t>NS 32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3051/2014</a:t>
            </a:r>
            <a:r>
              <a:rPr kumimoji="1" lang="cs-CZ" sz="1200" kern="1200" dirty="0">
                <a:solidFill>
                  <a:schemeClr val="tx1"/>
                </a:solidFill>
                <a:effectLst/>
                <a:latin typeface="Arial" charset="0"/>
                <a:ea typeface="+mn-ea"/>
                <a:cs typeface="+mn-cs"/>
              </a:rPr>
              <a:t>).</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Věc hromadná si zachovává svou samostatnou povahu, přestože jsou od ní dočasně odděleny věci, které ji tvoří (například vyjmutí knihy z knihovny nemá vliv na knihovnu jako věc hromadnou; stejně tak ani oddělení několika kusů dobytka ze stáda nemá vliv na samotné stádo). Jednotlivé věci nicméně svým začleněním do věci hromadné nepozbývají svou samostatnou povahu (zde je rozdíl oproti součástem věci - § 505) a lze s nimi i nadále samostatně právně disponovat (</a:t>
            </a:r>
            <a:r>
              <a:rPr kumimoji="1" lang="cs-CZ" sz="1200" b="1" kern="1200" dirty="0">
                <a:solidFill>
                  <a:schemeClr val="tx1"/>
                </a:solidFill>
                <a:effectLst/>
                <a:latin typeface="Arial" charset="0"/>
                <a:ea typeface="+mn-ea"/>
                <a:cs typeface="+mn-cs"/>
              </a:rPr>
              <a:t>NS 32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3051/2014</a:t>
            </a:r>
            <a:r>
              <a:rPr kumimoji="1" lang="cs-CZ" sz="1200" kern="1200" dirty="0">
                <a:solidFill>
                  <a:schemeClr val="tx1"/>
                </a:solidFill>
                <a:effectLst/>
                <a:latin typeface="Arial" charset="0"/>
                <a:ea typeface="+mn-ea"/>
                <a:cs typeface="+mn-cs"/>
              </a:rPr>
              <a:t>). Jestliže by však jednotlivá věc byla samostatně prodána, přestala by tvořit věc hromadnou, neboť podmínkou věci hromadné je, že soubor věcí patří jedné osobě (</a:t>
            </a:r>
            <a:r>
              <a:rPr kumimoji="1" lang="cs-CZ" sz="1200" b="1" kern="1200" dirty="0">
                <a:solidFill>
                  <a:schemeClr val="tx1"/>
                </a:solidFill>
                <a:effectLst/>
                <a:latin typeface="Arial" charset="0"/>
                <a:ea typeface="+mn-ea"/>
                <a:cs typeface="+mn-cs"/>
              </a:rPr>
              <a:t>NS 32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2051/2014</a:t>
            </a:r>
            <a:r>
              <a:rPr kumimoji="1" lang="cs-CZ" sz="1200" kern="1200" dirty="0">
                <a:solidFill>
                  <a:schemeClr val="tx1"/>
                </a:solidFill>
                <a:effectLst/>
                <a:latin typeface="Arial" charset="0"/>
                <a:ea typeface="+mn-ea"/>
                <a:cs typeface="+mn-cs"/>
              </a:rPr>
              <a:t>).</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U hromadných věcí plodonosných (viz komentář k § 491) je třeba rozlišovat mezi plody věci hromadné a plody věcí, které věc hromadnou tvoří (</a:t>
            </a:r>
            <a:r>
              <a:rPr kumimoji="1" lang="cs-CZ" sz="1200" i="1" kern="1200" dirty="0" err="1">
                <a:solidFill>
                  <a:schemeClr val="tx1"/>
                </a:solidFill>
                <a:effectLst/>
                <a:latin typeface="Arial" charset="0"/>
                <a:ea typeface="+mn-ea"/>
                <a:cs typeface="+mn-cs"/>
              </a:rPr>
              <a:t>Gschnitzer</a:t>
            </a:r>
            <a:r>
              <a:rPr kumimoji="1" lang="cs-CZ" sz="1200" kern="1200" dirty="0">
                <a:solidFill>
                  <a:schemeClr val="tx1"/>
                </a:solidFill>
                <a:effectLst/>
                <a:latin typeface="Arial" charset="0"/>
                <a:ea typeface="+mn-ea"/>
                <a:cs typeface="+mn-cs"/>
              </a:rPr>
              <a:t>, 1966, s. 126). Plodem zvířete je mládě; plodem stáda je naproti tomu zvíře, které je podle své povahy hotové k prodeji nebo k porážce. Maso z poraženého zvířete nikdy nemůže být plodem tohoto zvířete, </a:t>
            </a:r>
            <a:r>
              <a:rPr kumimoji="1" lang="cs-CZ" sz="1200" kern="1200" dirty="0" err="1">
                <a:solidFill>
                  <a:schemeClr val="tx1"/>
                </a:solidFill>
                <a:effectLst/>
                <a:latin typeface="Arial" charset="0"/>
                <a:ea typeface="+mn-ea"/>
                <a:cs typeface="+mn-cs"/>
              </a:rPr>
              <a:t>nicměně</a:t>
            </a:r>
            <a:r>
              <a:rPr kumimoji="1" lang="cs-CZ" sz="1200" kern="1200" dirty="0">
                <a:solidFill>
                  <a:schemeClr val="tx1"/>
                </a:solidFill>
                <a:effectLst/>
                <a:latin typeface="Arial" charset="0"/>
                <a:ea typeface="+mn-ea"/>
                <a:cs typeface="+mn-cs"/>
              </a:rPr>
              <a:t> může být plodem stáda jako věci hromadné.</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Ke věci hromadné vzniká zvláštním způsobem zástavní právo. Je-li zástavou věc hromadná, vyžaduje zástavní smlouva formu veřejné listiny (§ 1314 odst. 2) a zástavní právo vzniká zápisem do rejstříku zástav (§ 1319 odst. 2). Při zastavení hromadné věci se zástavní právo vztahuje na </a:t>
            </a:r>
            <a:r>
              <a:rPr kumimoji="1" lang="cs-CZ" sz="1200" kern="1200" dirty="0" err="1">
                <a:solidFill>
                  <a:schemeClr val="tx1"/>
                </a:solidFill>
                <a:effectLst/>
                <a:latin typeface="Arial" charset="0"/>
                <a:ea typeface="+mn-ea"/>
                <a:cs typeface="+mn-cs"/>
              </a:rPr>
              <a:t>zástavcovy</a:t>
            </a:r>
            <a:r>
              <a:rPr kumimoji="1" lang="cs-CZ" sz="1200" kern="1200" dirty="0">
                <a:solidFill>
                  <a:schemeClr val="tx1"/>
                </a:solidFill>
                <a:effectLst/>
                <a:latin typeface="Arial" charset="0"/>
                <a:ea typeface="+mn-ea"/>
                <a:cs typeface="+mn-cs"/>
              </a:rPr>
              <a:t> jednotlivé věci náležející k zástavě (§ 1347). Zástavní právo se vztahuje na každou jednotlivou věc, která k hromadné věci přibude, a zanikne ke každé jednotlivé věci, která se od hromadné věci odloučí.</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11</a:t>
            </a:fld>
            <a:endParaRPr lang="cs-CZ" altLang="cs-CZ"/>
          </a:p>
        </p:txBody>
      </p:sp>
    </p:spTree>
    <p:extLst>
      <p:ext uri="{BB962C8B-B14F-4D97-AF65-F5344CB8AC3E}">
        <p14:creationId xmlns:p14="http://schemas.microsoft.com/office/powerpoint/2010/main" val="1503739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kumimoji="1" lang="cs-CZ" sz="1200" kern="1200" dirty="0">
                <a:solidFill>
                  <a:schemeClr val="tx1"/>
                </a:solidFill>
                <a:effectLst/>
                <a:latin typeface="Arial" charset="0"/>
                <a:ea typeface="+mn-ea"/>
                <a:cs typeface="+mn-cs"/>
              </a:rPr>
              <a:t>Jednoduchými věcmi (</a:t>
            </a:r>
            <a:r>
              <a:rPr kumimoji="1" lang="cs-CZ" sz="1200" i="1" kern="1200" dirty="0">
                <a:solidFill>
                  <a:schemeClr val="tx1"/>
                </a:solidFill>
                <a:effectLst/>
                <a:latin typeface="Arial" charset="0"/>
                <a:ea typeface="+mn-ea"/>
                <a:cs typeface="+mn-cs"/>
              </a:rPr>
              <a:t>res </a:t>
            </a:r>
            <a:r>
              <a:rPr kumimoji="1" lang="cs-CZ" sz="1200" i="1" kern="1200" dirty="0" err="1">
                <a:solidFill>
                  <a:schemeClr val="tx1"/>
                </a:solidFill>
                <a:effectLst/>
                <a:latin typeface="Arial" charset="0"/>
                <a:ea typeface="+mn-ea"/>
                <a:cs typeface="+mn-cs"/>
              </a:rPr>
              <a:t>unitum</a:t>
            </a:r>
            <a:r>
              <a:rPr kumimoji="1" lang="cs-CZ" sz="1200" kern="1200" dirty="0">
                <a:solidFill>
                  <a:schemeClr val="tx1"/>
                </a:solidFill>
                <a:effectLst/>
                <a:latin typeface="Arial" charset="0"/>
                <a:ea typeface="+mn-ea"/>
                <a:cs typeface="+mn-cs"/>
              </a:rPr>
              <a:t>) jsou takové hmotné předměty, které jsou přirozeně nebo uměle vytvořeny tak, že je nelze rozebrat bez jejich úplného zničení, resp. </a:t>
            </a:r>
            <a:r>
              <a:rPr kumimoji="1" lang="cs-CZ" sz="1200" kern="1200" dirty="0" err="1">
                <a:solidFill>
                  <a:schemeClr val="tx1"/>
                </a:solidFill>
                <a:effectLst/>
                <a:latin typeface="Arial" charset="0"/>
                <a:ea typeface="+mn-ea"/>
                <a:cs typeface="+mn-cs"/>
              </a:rPr>
              <a:t>znefunkčnění</a:t>
            </a:r>
            <a:r>
              <a:rPr kumimoji="1" lang="cs-CZ" sz="1200" kern="1200" dirty="0">
                <a:solidFill>
                  <a:schemeClr val="tx1"/>
                </a:solidFill>
                <a:effectLst/>
                <a:latin typeface="Arial" charset="0"/>
                <a:ea typeface="+mn-ea"/>
                <a:cs typeface="+mn-cs"/>
              </a:rPr>
              <a:t>. Příkladem může být obraz nebo sklenice vína (</a:t>
            </a:r>
            <a:r>
              <a:rPr kumimoji="1" lang="cs-CZ" sz="1200" i="1" kern="1200" dirty="0" err="1">
                <a:solidFill>
                  <a:schemeClr val="tx1"/>
                </a:solidFill>
                <a:effectLst/>
                <a:latin typeface="Arial" charset="0"/>
                <a:ea typeface="+mn-ea"/>
                <a:cs typeface="+mn-cs"/>
              </a:rPr>
              <a:t>Koziol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Welser</a:t>
            </a:r>
            <a:r>
              <a:rPr kumimoji="1" lang="cs-CZ" sz="1200" i="1" kern="1200" dirty="0">
                <a:solidFill>
                  <a:schemeClr val="tx1"/>
                </a:solidFill>
                <a:effectLst/>
                <a:latin typeface="Arial" charset="0"/>
                <a:ea typeface="+mn-ea"/>
                <a:cs typeface="+mn-cs"/>
              </a:rPr>
              <a:t>-Kletečka</a:t>
            </a:r>
            <a:r>
              <a:rPr kumimoji="1" lang="cs-CZ" sz="1200" kern="1200" dirty="0">
                <a:solidFill>
                  <a:schemeClr val="tx1"/>
                </a:solidFill>
                <a:effectLst/>
                <a:latin typeface="Arial" charset="0"/>
                <a:ea typeface="+mn-ea"/>
                <a:cs typeface="+mn-cs"/>
              </a:rPr>
              <a:t>, 2015, s. 272).</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Složené věci (</a:t>
            </a:r>
            <a:r>
              <a:rPr kumimoji="1" lang="cs-CZ" sz="1200" i="1" kern="1200" dirty="0">
                <a:solidFill>
                  <a:schemeClr val="tx1"/>
                </a:solidFill>
                <a:effectLst/>
                <a:latin typeface="Arial" charset="0"/>
                <a:ea typeface="+mn-ea"/>
                <a:cs typeface="+mn-cs"/>
              </a:rPr>
              <a:t>res </a:t>
            </a:r>
            <a:r>
              <a:rPr kumimoji="1" lang="cs-CZ" sz="1200" i="1" kern="1200" dirty="0" err="1">
                <a:solidFill>
                  <a:schemeClr val="tx1"/>
                </a:solidFill>
                <a:effectLst/>
                <a:latin typeface="Arial" charset="0"/>
                <a:ea typeface="+mn-ea"/>
                <a:cs typeface="+mn-cs"/>
              </a:rPr>
              <a:t>composita</a:t>
            </a:r>
            <a:r>
              <a:rPr kumimoji="1" lang="cs-CZ" sz="1200" kern="1200" dirty="0">
                <a:solidFill>
                  <a:schemeClr val="tx1"/>
                </a:solidFill>
                <a:effectLst/>
                <a:latin typeface="Arial" charset="0"/>
                <a:ea typeface="+mn-ea"/>
                <a:cs typeface="+mn-cs"/>
              </a:rPr>
              <a:t>) jsou oproti tomu obvykle vyrobeny či složeny z různých částí tak, že zakomponované části ztrácí svou fyzickou existenci (například může jít o list papíru, který je součástí knihy; cihlu, která je součástí domu; nitě vetkané do plátna; potrubí zabudované do zdi apod.;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14; </a:t>
            </a:r>
            <a:r>
              <a:rPr kumimoji="1" lang="cs-CZ" sz="1200" i="1" kern="1200" dirty="0" err="1">
                <a:solidFill>
                  <a:schemeClr val="tx1"/>
                </a:solidFill>
                <a:effectLst/>
                <a:latin typeface="Arial" charset="0"/>
                <a:ea typeface="+mn-ea"/>
                <a:cs typeface="+mn-cs"/>
              </a:rPr>
              <a:t>Spielbüchler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Rummel</a:t>
            </a:r>
            <a:r>
              <a:rPr kumimoji="1" lang="cs-CZ" sz="1200" kern="1200" dirty="0">
                <a:solidFill>
                  <a:schemeClr val="tx1"/>
                </a:solidFill>
                <a:effectLst/>
                <a:latin typeface="Arial" charset="0"/>
                <a:ea typeface="+mn-ea"/>
                <a:cs typeface="+mn-cs"/>
              </a:rPr>
              <a:t>, 2000, s. 454). Pokud je tedy spojení součásti věci s hlavní věcí tak úzké, že od ní součást lze oddělit pouze tak, že se změní podstata věci, je součást věci na zbytku závislá (jde o součást neoddělitelnou).</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Složené věci nicméně mohou být také tvořeny součástmi, které mají relativně samostatnou povahu (</a:t>
            </a:r>
            <a:r>
              <a:rPr kumimoji="1" lang="cs-CZ" sz="1200" b="1" kern="1200" dirty="0">
                <a:solidFill>
                  <a:schemeClr val="tx1"/>
                </a:solidFill>
                <a:effectLst/>
                <a:latin typeface="Arial" charset="0"/>
                <a:ea typeface="+mn-ea"/>
                <a:cs typeface="+mn-cs"/>
              </a:rPr>
              <a:t>NS 22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2548/98</a:t>
            </a:r>
            <a:r>
              <a:rPr kumimoji="1" lang="cs-CZ" sz="1200" kern="1200" dirty="0">
                <a:solidFill>
                  <a:schemeClr val="tx1"/>
                </a:solidFill>
                <a:effectLst/>
                <a:latin typeface="Arial" charset="0"/>
                <a:ea typeface="+mn-ea"/>
                <a:cs typeface="+mn-cs"/>
              </a:rPr>
              <a:t>) a lze je jednoduše oddělit (např. kola automobilu; baterie v mobilním telefonu; vestavěná trouba v kuchyňské lince; stěžeň lodi), aniž by docházelo ke </a:t>
            </a:r>
            <a:r>
              <a:rPr kumimoji="1" lang="cs-CZ" sz="1200" kern="1200" dirty="0" err="1">
                <a:solidFill>
                  <a:schemeClr val="tx1"/>
                </a:solidFill>
                <a:effectLst/>
                <a:latin typeface="Arial" charset="0"/>
                <a:ea typeface="+mn-ea"/>
                <a:cs typeface="+mn-cs"/>
              </a:rPr>
              <a:t>znefunkčnění</a:t>
            </a:r>
            <a:r>
              <a:rPr kumimoji="1" lang="cs-CZ" sz="1200" kern="1200" dirty="0">
                <a:solidFill>
                  <a:schemeClr val="tx1"/>
                </a:solidFill>
                <a:effectLst/>
                <a:latin typeface="Arial" charset="0"/>
                <a:ea typeface="+mn-ea"/>
                <a:cs typeface="+mn-cs"/>
              </a:rPr>
              <a:t> věci. Věc si i nadále uchovává svou původní povahu (užitný účel).</a:t>
            </a:r>
          </a:p>
          <a:p>
            <a:endParaRPr kumimoji="1" lang="cs-CZ"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II. Oddělení, znehodnocení</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 uvedeném směru (</a:t>
            </a:r>
            <a:r>
              <a:rPr kumimoji="1" lang="cs-CZ" sz="1200" i="1" kern="1200" dirty="0">
                <a:solidFill>
                  <a:schemeClr val="tx1"/>
                </a:solidFill>
                <a:effectLst/>
                <a:latin typeface="Arial" charset="0"/>
                <a:ea typeface="+mn-ea"/>
                <a:cs typeface="+mn-cs"/>
              </a:rPr>
              <a:t>Krčmář</a:t>
            </a:r>
            <a:r>
              <a:rPr kumimoji="1" lang="cs-CZ" sz="1200" kern="1200" dirty="0">
                <a:solidFill>
                  <a:schemeClr val="tx1"/>
                </a:solidFill>
                <a:effectLst/>
                <a:latin typeface="Arial" charset="0"/>
                <a:ea typeface="+mn-ea"/>
                <a:cs typeface="+mn-cs"/>
              </a:rPr>
              <a:t>, 1946, s. 178;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14; </a:t>
            </a:r>
            <a:r>
              <a:rPr kumimoji="1" lang="cs-CZ" sz="1200" i="1" kern="1200" dirty="0" err="1">
                <a:solidFill>
                  <a:schemeClr val="tx1"/>
                </a:solidFill>
                <a:effectLst/>
                <a:latin typeface="Arial" charset="0"/>
                <a:ea typeface="+mn-ea"/>
                <a:cs typeface="+mn-cs"/>
              </a:rPr>
              <a:t>Gschnitzer</a:t>
            </a:r>
            <a:r>
              <a:rPr kumimoji="1" lang="cs-CZ" sz="1200" kern="1200" dirty="0">
                <a:solidFill>
                  <a:schemeClr val="tx1"/>
                </a:solidFill>
                <a:effectLst/>
                <a:latin typeface="Arial" charset="0"/>
                <a:ea typeface="+mn-ea"/>
                <a:cs typeface="+mn-cs"/>
              </a:rPr>
              <a:t>, 1968, s. 120) hovoříme o částech složené věci, které jsou </a:t>
            </a:r>
            <a:r>
              <a:rPr kumimoji="1" lang="cs-CZ" sz="1200" b="1" kern="1200" dirty="0">
                <a:solidFill>
                  <a:schemeClr val="tx1"/>
                </a:solidFill>
                <a:effectLst/>
                <a:latin typeface="Arial" charset="0"/>
                <a:ea typeface="+mn-ea"/>
                <a:cs typeface="+mn-cs"/>
              </a:rPr>
              <a:t>neoddělitelné</a:t>
            </a:r>
            <a:r>
              <a:rPr kumimoji="1" lang="cs-CZ" sz="1200" kern="1200" dirty="0">
                <a:solidFill>
                  <a:schemeClr val="tx1"/>
                </a:solidFill>
                <a:effectLst/>
                <a:latin typeface="Arial" charset="0"/>
                <a:ea typeface="+mn-ea"/>
                <a:cs typeface="+mn-cs"/>
              </a:rPr>
              <a:t> (</a:t>
            </a:r>
            <a:r>
              <a:rPr kumimoji="1" lang="cs-CZ" sz="1200" b="1" kern="1200" dirty="0">
                <a:solidFill>
                  <a:schemeClr val="tx1"/>
                </a:solidFill>
                <a:effectLst/>
                <a:latin typeface="Arial" charset="0"/>
                <a:ea typeface="+mn-ea"/>
                <a:cs typeface="+mn-cs"/>
              </a:rPr>
              <a:t>nesamostatné</a:t>
            </a:r>
            <a:r>
              <a:rPr kumimoji="1" lang="cs-CZ" sz="1200" kern="1200" dirty="0">
                <a:solidFill>
                  <a:schemeClr val="tx1"/>
                </a:solidFill>
                <a:effectLst/>
                <a:latin typeface="Arial" charset="0"/>
                <a:ea typeface="+mn-ea"/>
                <a:cs typeface="+mn-cs"/>
              </a:rPr>
              <a:t>) a </a:t>
            </a:r>
            <a:r>
              <a:rPr kumimoji="1" lang="cs-CZ" sz="1200" b="1" kern="1200" dirty="0">
                <a:solidFill>
                  <a:schemeClr val="tx1"/>
                </a:solidFill>
                <a:effectLst/>
                <a:latin typeface="Arial" charset="0"/>
                <a:ea typeface="+mn-ea"/>
                <a:cs typeface="+mn-cs"/>
              </a:rPr>
              <a:t>oddělitelné</a:t>
            </a:r>
            <a:r>
              <a:rPr kumimoji="1" lang="cs-CZ" sz="1200" kern="1200" dirty="0">
                <a:solidFill>
                  <a:schemeClr val="tx1"/>
                </a:solidFill>
                <a:effectLst/>
                <a:latin typeface="Arial" charset="0"/>
                <a:ea typeface="+mn-ea"/>
                <a:cs typeface="+mn-cs"/>
              </a:rPr>
              <a:t> (</a:t>
            </a:r>
            <a:r>
              <a:rPr kumimoji="1" lang="cs-CZ" sz="1200" b="1" kern="1200" dirty="0">
                <a:solidFill>
                  <a:schemeClr val="tx1"/>
                </a:solidFill>
                <a:effectLst/>
                <a:latin typeface="Arial" charset="0"/>
                <a:ea typeface="+mn-ea"/>
                <a:cs typeface="+mn-cs"/>
              </a:rPr>
              <a:t>samostatné</a:t>
            </a:r>
            <a:r>
              <a:rPr kumimoji="1" lang="cs-CZ" sz="1200" kern="1200" dirty="0">
                <a:solidFill>
                  <a:schemeClr val="tx1"/>
                </a:solidFill>
                <a:effectLst/>
                <a:latin typeface="Arial" charset="0"/>
                <a:ea typeface="+mn-ea"/>
                <a:cs typeface="+mn-cs"/>
              </a:rPr>
              <a:t>). Míra sounáležitosti („</a:t>
            </a:r>
            <a:r>
              <a:rPr kumimoji="1" lang="cs-CZ" sz="1200" i="1" kern="1200" dirty="0">
                <a:solidFill>
                  <a:schemeClr val="tx1"/>
                </a:solidFill>
                <a:effectLst/>
                <a:latin typeface="Arial" charset="0"/>
                <a:ea typeface="+mn-ea"/>
                <a:cs typeface="+mn-cs"/>
              </a:rPr>
              <a:t>vše, co k ní podle povahy náleží</a:t>
            </a:r>
            <a:r>
              <a:rPr kumimoji="1" lang="cs-CZ" sz="1200" kern="1200" dirty="0">
                <a:solidFill>
                  <a:schemeClr val="tx1"/>
                </a:solidFill>
                <a:effectLst/>
                <a:latin typeface="Arial" charset="0"/>
                <a:ea typeface="+mn-ea"/>
                <a:cs typeface="+mn-cs"/>
              </a:rPr>
              <a:t>“) je u součástí primárně dána povahou věci (</a:t>
            </a:r>
            <a:r>
              <a:rPr kumimoji="1" lang="cs-CZ" sz="1200" b="1" kern="1200" dirty="0">
                <a:solidFill>
                  <a:schemeClr val="tx1"/>
                </a:solidFill>
                <a:effectLst/>
                <a:latin typeface="Arial" charset="0"/>
                <a:ea typeface="+mn-ea"/>
                <a:cs typeface="+mn-cs"/>
              </a:rPr>
              <a:t>NS 20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1781/2006</a:t>
            </a:r>
            <a:r>
              <a:rPr kumimoji="1" lang="cs-CZ" sz="1200" kern="1200" dirty="0">
                <a:solidFill>
                  <a:schemeClr val="tx1"/>
                </a:solidFill>
                <a:effectLst/>
                <a:latin typeface="Arial" charset="0"/>
                <a:ea typeface="+mn-ea"/>
                <a:cs typeface="+mn-cs"/>
              </a:rPr>
              <a:t>). Rozhodující jsou zde nicméně i zvyklosti a lidská zkušenost vztahující se ke konkrétní věci (</a:t>
            </a:r>
            <a:r>
              <a:rPr kumimoji="1" lang="cs-CZ" sz="1200" b="1" kern="1200" dirty="0">
                <a:solidFill>
                  <a:schemeClr val="tx1"/>
                </a:solidFill>
                <a:effectLst/>
                <a:latin typeface="Arial" charset="0"/>
                <a:ea typeface="+mn-ea"/>
                <a:cs typeface="+mn-cs"/>
              </a:rPr>
              <a:t>NS</a:t>
            </a:r>
            <a:r>
              <a:rPr kumimoji="1" lang="cs-CZ" sz="1200" kern="1200" dirty="0">
                <a:solidFill>
                  <a:schemeClr val="tx1"/>
                </a:solidFill>
                <a:effectLst/>
                <a:latin typeface="Arial" charset="0"/>
                <a:ea typeface="+mn-ea"/>
                <a:cs typeface="+mn-cs"/>
              </a:rPr>
              <a:t> </a:t>
            </a:r>
            <a:r>
              <a:rPr kumimoji="1" lang="cs-CZ" sz="1200" b="1" kern="1200" dirty="0">
                <a:solidFill>
                  <a:schemeClr val="tx1"/>
                </a:solidFill>
                <a:effectLst/>
                <a:latin typeface="Arial" charset="0"/>
                <a:ea typeface="+mn-ea"/>
                <a:cs typeface="+mn-cs"/>
              </a:rPr>
              <a:t>22 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2250/99</a:t>
            </a:r>
            <a:r>
              <a:rPr kumimoji="1" lang="cs-CZ" sz="1200" kern="1200" dirty="0">
                <a:solidFill>
                  <a:schemeClr val="tx1"/>
                </a:solidFill>
                <a:effectLst/>
                <a:latin typeface="Arial" charset="0"/>
                <a:ea typeface="+mn-ea"/>
                <a:cs typeface="+mn-cs"/>
              </a:rPr>
              <a:t>, </a:t>
            </a:r>
            <a:r>
              <a:rPr kumimoji="1" lang="cs-CZ" sz="1200" b="1" kern="1200" dirty="0">
                <a:solidFill>
                  <a:schemeClr val="tx1"/>
                </a:solidFill>
                <a:effectLst/>
                <a:latin typeface="Arial" charset="0"/>
                <a:ea typeface="+mn-ea"/>
                <a:cs typeface="+mn-cs"/>
              </a:rPr>
              <a:t>30 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3034/2006</a:t>
            </a:r>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Oddělením součásti od zbytku věci rozumíme stav, kdy součást nabývá povahu samostatného předmětu a již není s věcí složenou fyzicky spojena (oddělení kola od automobilu, rozbourání domu na cihly).</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 závislosti na tom, zda jde o součást oddělitelnou či neoddělitelnou, odlišujeme </a:t>
            </a:r>
            <a:r>
              <a:rPr kumimoji="1" lang="cs-CZ" sz="1200" b="1" kern="1200" dirty="0">
                <a:solidFill>
                  <a:schemeClr val="tx1"/>
                </a:solidFill>
                <a:effectLst/>
                <a:latin typeface="Arial" charset="0"/>
                <a:ea typeface="+mn-ea"/>
                <a:cs typeface="+mn-cs"/>
              </a:rPr>
              <a:t>prosté oddělení </a:t>
            </a:r>
            <a:r>
              <a:rPr kumimoji="1" lang="cs-CZ" sz="1200" kern="1200" dirty="0">
                <a:solidFill>
                  <a:schemeClr val="tx1"/>
                </a:solidFill>
                <a:effectLst/>
                <a:latin typeface="Arial" charset="0"/>
                <a:ea typeface="+mn-ea"/>
                <a:cs typeface="+mn-cs"/>
              </a:rPr>
              <a:t>od </a:t>
            </a:r>
            <a:r>
              <a:rPr kumimoji="1" lang="cs-CZ" sz="1200" b="1" kern="1200" dirty="0">
                <a:solidFill>
                  <a:schemeClr val="tx1"/>
                </a:solidFill>
                <a:effectLst/>
                <a:latin typeface="Arial" charset="0"/>
                <a:ea typeface="+mn-ea"/>
                <a:cs typeface="+mn-cs"/>
              </a:rPr>
              <a:t>zničení (</a:t>
            </a:r>
            <a:r>
              <a:rPr kumimoji="1" lang="cs-CZ" sz="1200" b="1" kern="1200" dirty="0" err="1">
                <a:solidFill>
                  <a:schemeClr val="tx1"/>
                </a:solidFill>
                <a:effectLst/>
                <a:latin typeface="Arial" charset="0"/>
                <a:ea typeface="+mn-ea"/>
                <a:cs typeface="+mn-cs"/>
              </a:rPr>
              <a:t>znefunkčnění</a:t>
            </a:r>
            <a:r>
              <a:rPr kumimoji="1" lang="cs-CZ" sz="1200" b="1" kern="1200" dirty="0">
                <a:solidFill>
                  <a:schemeClr val="tx1"/>
                </a:solidFill>
                <a:effectLst/>
                <a:latin typeface="Arial" charset="0"/>
                <a:ea typeface="+mn-ea"/>
                <a:cs typeface="+mn-cs"/>
              </a:rPr>
              <a:t>) celé věci</a:t>
            </a:r>
            <a:r>
              <a:rPr kumimoji="1" lang="cs-CZ" sz="1200" kern="1200" dirty="0">
                <a:solidFill>
                  <a:schemeClr val="tx1"/>
                </a:solidFill>
                <a:effectLst/>
                <a:latin typeface="Arial" charset="0"/>
                <a:ea typeface="+mn-ea"/>
                <a:cs typeface="+mn-cs"/>
              </a:rPr>
              <a:t>. Ke </a:t>
            </a:r>
            <a:r>
              <a:rPr kumimoji="1" lang="cs-CZ" sz="1200" kern="1200" dirty="0" err="1">
                <a:solidFill>
                  <a:schemeClr val="tx1"/>
                </a:solidFill>
                <a:effectLst/>
                <a:latin typeface="Arial" charset="0"/>
                <a:ea typeface="+mn-ea"/>
                <a:cs typeface="+mn-cs"/>
              </a:rPr>
              <a:t>znefunkčnění</a:t>
            </a:r>
            <a:r>
              <a:rPr kumimoji="1" lang="cs-CZ" sz="1200" kern="1200" dirty="0">
                <a:solidFill>
                  <a:schemeClr val="tx1"/>
                </a:solidFill>
                <a:effectLst/>
                <a:latin typeface="Arial" charset="0"/>
                <a:ea typeface="+mn-ea"/>
                <a:cs typeface="+mn-cs"/>
              </a:rPr>
              <a:t> může snadno dojít např. v situaci, kdy se osoba snaží vyjmout </a:t>
            </a:r>
            <a:r>
              <a:rPr kumimoji="1" lang="cs-CZ" sz="1200" b="1" kern="1200" dirty="0">
                <a:solidFill>
                  <a:schemeClr val="tx1"/>
                </a:solidFill>
                <a:effectLst/>
                <a:latin typeface="Arial" charset="0"/>
                <a:ea typeface="+mn-ea"/>
                <a:cs typeface="+mn-cs"/>
              </a:rPr>
              <a:t>baterii z mobilního telefonu </a:t>
            </a:r>
            <a:r>
              <a:rPr kumimoji="1" lang="cs-CZ" sz="1200" kern="1200" dirty="0">
                <a:solidFill>
                  <a:schemeClr val="tx1"/>
                </a:solidFill>
                <a:effectLst/>
                <a:latin typeface="Arial" charset="0"/>
                <a:ea typeface="+mn-ea"/>
                <a:cs typeface="+mn-cs"/>
              </a:rPr>
              <a:t>a při této příležitosti se celý mobilní telefon rozpadne na kusy. Zde dojde k rozpadu složené věci na součásti a současně dojde i k zániku podstaty složené věci. Naproti tomu při pouhé výměně baterie zůstává podstata mobilního telefonu stejná.</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 závislosti na tom, o jakou součást se jedná, při oddělení součásti od zbytku věci rozlišujeme také různé </a:t>
            </a:r>
            <a:r>
              <a:rPr kumimoji="1" lang="cs-CZ" sz="1200" b="1" kern="1200" dirty="0">
                <a:solidFill>
                  <a:schemeClr val="tx1"/>
                </a:solidFill>
                <a:effectLst/>
                <a:latin typeface="Arial" charset="0"/>
                <a:ea typeface="+mn-ea"/>
                <a:cs typeface="+mn-cs"/>
              </a:rPr>
              <a:t>stupně znehodnocení</a:t>
            </a:r>
            <a:r>
              <a:rPr kumimoji="1" lang="cs-CZ" sz="1200" kern="1200" dirty="0">
                <a:solidFill>
                  <a:schemeClr val="tx1"/>
                </a:solidFill>
                <a:effectLst/>
                <a:latin typeface="Arial" charset="0"/>
                <a:ea typeface="+mn-ea"/>
                <a:cs typeface="+mn-cs"/>
              </a:rPr>
              <a:t>. Oddělením součásti nesamostatné (motor automobilu) věc složená nemůže plnit svou hlavní funkci, a znehodnocením proto dochází i ke </a:t>
            </a:r>
            <a:r>
              <a:rPr kumimoji="1" lang="cs-CZ" sz="1200" b="1" kern="1200" dirty="0" err="1">
                <a:solidFill>
                  <a:schemeClr val="tx1"/>
                </a:solidFill>
                <a:effectLst/>
                <a:latin typeface="Arial" charset="0"/>
                <a:ea typeface="+mn-ea"/>
                <a:cs typeface="+mn-cs"/>
              </a:rPr>
              <a:t>znefunkčnění</a:t>
            </a:r>
            <a:r>
              <a:rPr kumimoji="1" lang="cs-CZ" sz="1200" kern="1200" dirty="0">
                <a:solidFill>
                  <a:schemeClr val="tx1"/>
                </a:solidFill>
                <a:effectLst/>
                <a:latin typeface="Arial" charset="0"/>
                <a:ea typeface="+mn-ea"/>
                <a:cs typeface="+mn-cs"/>
              </a:rPr>
              <a:t>. Naopak oddělením samostatné (oddělitelné) součásti věc složená i nadále funkční je, nicméně se pouze sníží její hodnota, ať již jde o hodnotu estetickou, uměleckou či hodnotu peněžní (</a:t>
            </a:r>
            <a:r>
              <a:rPr kumimoji="1" lang="cs-CZ" sz="1200" b="1" kern="1200" dirty="0">
                <a:solidFill>
                  <a:schemeClr val="tx1"/>
                </a:solidFill>
                <a:effectLst/>
                <a:latin typeface="Arial" charset="0"/>
                <a:ea typeface="+mn-ea"/>
                <a:cs typeface="+mn-cs"/>
              </a:rPr>
              <a:t>NS 25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770/98, 22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2250/99</a:t>
            </a:r>
            <a:r>
              <a:rPr kumimoji="1" lang="cs-CZ" sz="1200" kern="1200" dirty="0">
                <a:solidFill>
                  <a:schemeClr val="tx1"/>
                </a:solidFill>
                <a:effectLst/>
                <a:latin typeface="Arial" charset="0"/>
                <a:ea typeface="+mn-ea"/>
                <a:cs typeface="+mn-cs"/>
              </a:rPr>
              <a:t>).</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Prostým oddělením součásti věci je tudíž takový stav, kdy si součást věci i věc složená ponechávají svou individualitu (např. vyjmutí autobaterie z osobního automobilu). Oddělení může zahrnovat </a:t>
            </a:r>
            <a:r>
              <a:rPr kumimoji="1" lang="cs-CZ" sz="1200" i="1" kern="1200" dirty="0">
                <a:solidFill>
                  <a:schemeClr val="tx1"/>
                </a:solidFill>
                <a:effectLst/>
                <a:latin typeface="Arial" charset="0"/>
                <a:ea typeface="+mn-ea"/>
                <a:cs typeface="+mn-cs"/>
              </a:rPr>
              <a:t>„celou škálu způsobů od přímých zásahů do hmotné podstaty věci (např. vybourání vestavěných oken domu), přes manipulaci neničící podstatu věci (např. odmontování kola automobilu), po pouhé volně proveditelné odnětí věci (např. odnesení bezdrátového sluchátka od telefonního aparátu)“</a:t>
            </a:r>
            <a:r>
              <a:rPr kumimoji="1" lang="cs-CZ" sz="1200" kern="1200" dirty="0">
                <a:solidFill>
                  <a:schemeClr val="tx1"/>
                </a:solidFill>
                <a:effectLst/>
                <a:latin typeface="Arial" charset="0"/>
                <a:ea typeface="+mn-ea"/>
                <a:cs typeface="+mn-cs"/>
              </a:rPr>
              <a:t> (</a:t>
            </a:r>
            <a:r>
              <a:rPr kumimoji="1" lang="cs-CZ" sz="1200" b="1" kern="1200" dirty="0">
                <a:solidFill>
                  <a:schemeClr val="tx1"/>
                </a:solidFill>
                <a:effectLst/>
                <a:latin typeface="Arial" charset="0"/>
                <a:ea typeface="+mn-ea"/>
                <a:cs typeface="+mn-cs"/>
              </a:rPr>
              <a:t>NS 22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2548/98, 30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351/2002</a:t>
            </a:r>
            <a:r>
              <a:rPr kumimoji="1" lang="cs-CZ" sz="1200" kern="1200" dirty="0">
                <a:solidFill>
                  <a:schemeClr val="tx1"/>
                </a:solidFill>
                <a:effectLst/>
                <a:latin typeface="Arial" charset="0"/>
                <a:ea typeface="+mn-ea"/>
                <a:cs typeface="+mn-cs"/>
              </a:rPr>
              <a:t>).</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III. Součást věci a přírůstek</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Součástí věci je také </a:t>
            </a:r>
            <a:r>
              <a:rPr kumimoji="1" lang="cs-CZ" sz="1200" b="1" kern="1200" dirty="0">
                <a:solidFill>
                  <a:schemeClr val="tx1"/>
                </a:solidFill>
                <a:effectLst/>
                <a:latin typeface="Arial" charset="0"/>
                <a:ea typeface="+mn-ea"/>
                <a:cs typeface="+mn-cs"/>
              </a:rPr>
              <a:t>přirozený</a:t>
            </a:r>
            <a:r>
              <a:rPr kumimoji="1" lang="cs-CZ" sz="1200" kern="1200" dirty="0">
                <a:solidFill>
                  <a:schemeClr val="tx1"/>
                </a:solidFill>
                <a:effectLst/>
                <a:latin typeface="Arial" charset="0"/>
                <a:ea typeface="+mn-ea"/>
                <a:cs typeface="+mn-cs"/>
              </a:rPr>
              <a:t> (§ 1066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nebo </a:t>
            </a:r>
            <a:r>
              <a:rPr kumimoji="1" lang="cs-CZ" sz="1200" b="1" kern="1200" dirty="0">
                <a:solidFill>
                  <a:schemeClr val="tx1"/>
                </a:solidFill>
                <a:effectLst/>
                <a:latin typeface="Arial" charset="0"/>
                <a:ea typeface="+mn-ea"/>
                <a:cs typeface="+mn-cs"/>
              </a:rPr>
              <a:t>umělý přírůstek </a:t>
            </a:r>
            <a:r>
              <a:rPr kumimoji="1" lang="cs-CZ" sz="1200" kern="1200" dirty="0">
                <a:solidFill>
                  <a:schemeClr val="tx1"/>
                </a:solidFill>
                <a:effectLst/>
                <a:latin typeface="Arial" charset="0"/>
                <a:ea typeface="+mn-ea"/>
                <a:cs typeface="+mn-cs"/>
              </a:rPr>
              <a:t>(§ 1074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dokud není od hlavní věci oddělen. Všechno, co přirozeně vzniká z plodonosné věci (např. rostliny rostoucí na pozemku) je její součástí. Také stavby postavené na pozemku jsou jeho součástí (§ 506 odst. 1, § 1084 odst. 1). U smíšeného přírůstku (osetí pozemku cizím semenem nebo osázení cizími rostlinami) se však stávají rostliny součástí pozemku až poté, co zapustí kořeny (§ 1088 odst. 1).</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 některých případech nicméně zákon stanoví, že určité předměty, které, ačkoliv jsou spojeny s určitou věcí (pozemkem, stavbou), jsou považovány za samostatný předmět práv. Jedná se zejména o dočasné stavby (§ 506 odst. 1), podzemní stavby se samostatným hospodářským určením (§ 498 odst. 2), stroje, u nichž je ve veřejném seznamu zapsána výhrada (§ 508 odst. 1), liniové stavby (§ 509), stavby, které jsou součástí práva stavby (§ 1242), jednotky (§ 1159), nebo </a:t>
            </a:r>
            <a:r>
              <a:rPr kumimoji="1" lang="cs-CZ" sz="1200" kern="1200" dirty="0" err="1">
                <a:solidFill>
                  <a:schemeClr val="tx1"/>
                </a:solidFill>
                <a:effectLst/>
                <a:latin typeface="Arial" charset="0"/>
                <a:ea typeface="+mn-ea"/>
                <a:cs typeface="+mn-cs"/>
              </a:rPr>
              <a:t>intertemporální</a:t>
            </a:r>
            <a:r>
              <a:rPr kumimoji="1" lang="cs-CZ" sz="1200" kern="1200" dirty="0">
                <a:solidFill>
                  <a:schemeClr val="tx1"/>
                </a:solidFill>
                <a:effectLst/>
                <a:latin typeface="Arial" charset="0"/>
                <a:ea typeface="+mn-ea"/>
                <a:cs typeface="+mn-cs"/>
              </a:rPr>
              <a:t> stavby (§ 3055 odst. 1).</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IV. Věc složená a věc hromadná</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Věc složená je oproti věci hromadné (</a:t>
            </a:r>
            <a:r>
              <a:rPr kumimoji="1" lang="cs-CZ" sz="1200" i="1" kern="1200" dirty="0" err="1">
                <a:solidFill>
                  <a:schemeClr val="tx1"/>
                </a:solidFill>
                <a:effectLst/>
                <a:latin typeface="Arial" charset="0"/>
                <a:ea typeface="+mn-ea"/>
                <a:cs typeface="+mn-cs"/>
              </a:rPr>
              <a:t>universitas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raerum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distantium</a:t>
            </a:r>
            <a:r>
              <a:rPr kumimoji="1" lang="cs-CZ" sz="1200" kern="1200" dirty="0">
                <a:solidFill>
                  <a:schemeClr val="tx1"/>
                </a:solidFill>
                <a:effectLst/>
                <a:latin typeface="Arial" charset="0"/>
                <a:ea typeface="+mn-ea"/>
                <a:cs typeface="+mn-cs"/>
              </a:rPr>
              <a:t>) odlišná v tom, že součásti věci hromadné si ponechávají svou individualitu i po začlenění do celku, přičemž s celkem je jak sémanticky, tak právně zacházeno jako s jedním předmětem (§ 501). U věci hromadné rovněž chybí kritérium fyzického spojení věcí. Věci tvořící věc hromadnou také mohou být samostatným předmětem věcných práv (například věci tvořící obchodní závod mohou být samostatně zastaveny), což u součásti věci obecně možné není.</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V. Věc složená a příslušenství věci</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Zatímco ABGB v § 294 legislativně-technicky neobsahuje výslovné oddělení institutů </a:t>
            </a:r>
            <a:r>
              <a:rPr kumimoji="1" lang="cs-CZ" sz="1200" i="1" kern="1200" dirty="0">
                <a:solidFill>
                  <a:schemeClr val="tx1"/>
                </a:solidFill>
                <a:effectLst/>
                <a:latin typeface="Arial" charset="0"/>
                <a:ea typeface="+mn-ea"/>
                <a:cs typeface="+mn-cs"/>
              </a:rPr>
              <a:t>„součást věci“</a:t>
            </a:r>
            <a:r>
              <a:rPr kumimoji="1" lang="cs-CZ" sz="1200"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pars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rei</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Bestandteile</a:t>
            </a:r>
            <a:r>
              <a:rPr kumimoji="1" lang="cs-CZ" sz="1200" kern="1200" dirty="0">
                <a:solidFill>
                  <a:schemeClr val="tx1"/>
                </a:solidFill>
                <a:effectLst/>
                <a:latin typeface="Arial" charset="0"/>
                <a:ea typeface="+mn-ea"/>
                <a:cs typeface="+mn-cs"/>
              </a:rPr>
              <a:t>) a </a:t>
            </a:r>
            <a:r>
              <a:rPr kumimoji="1" lang="cs-CZ" sz="1200" i="1" kern="1200" dirty="0">
                <a:solidFill>
                  <a:schemeClr val="tx1"/>
                </a:solidFill>
                <a:effectLst/>
                <a:latin typeface="Arial" charset="0"/>
                <a:ea typeface="+mn-ea"/>
                <a:cs typeface="+mn-cs"/>
              </a:rPr>
              <a:t>„příslušenství“</a:t>
            </a:r>
            <a:r>
              <a:rPr kumimoji="1" lang="cs-CZ" sz="1200" kern="1200" dirty="0">
                <a:solidFill>
                  <a:schemeClr val="tx1"/>
                </a:solidFill>
                <a:effectLst/>
                <a:latin typeface="Arial" charset="0"/>
                <a:ea typeface="+mn-ea"/>
                <a:cs typeface="+mn-cs"/>
              </a:rPr>
              <a:t> (</a:t>
            </a:r>
            <a:r>
              <a:rPr kumimoji="1" lang="cs-CZ" sz="1200" i="1" kern="1200" dirty="0">
                <a:solidFill>
                  <a:schemeClr val="tx1"/>
                </a:solidFill>
                <a:effectLst/>
                <a:latin typeface="Arial" charset="0"/>
                <a:ea typeface="+mn-ea"/>
                <a:cs typeface="+mn-cs"/>
              </a:rPr>
              <a:t>quasi </a:t>
            </a:r>
            <a:r>
              <a:rPr kumimoji="1" lang="cs-CZ" sz="1200" i="1" kern="1200" dirty="0" err="1">
                <a:solidFill>
                  <a:schemeClr val="tx1"/>
                </a:solidFill>
                <a:effectLst/>
                <a:latin typeface="Arial" charset="0"/>
                <a:ea typeface="+mn-ea"/>
                <a:cs typeface="+mn-cs"/>
              </a:rPr>
              <a:t>pars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rei</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Zubehör</a:t>
            </a:r>
            <a:r>
              <a:rPr kumimoji="1" lang="cs-CZ" sz="1200" kern="1200" dirty="0">
                <a:solidFill>
                  <a:schemeClr val="tx1"/>
                </a:solidFill>
                <a:effectLst/>
                <a:latin typeface="Arial" charset="0"/>
                <a:ea typeface="+mn-ea"/>
                <a:cs typeface="+mn-cs"/>
              </a:rPr>
              <a:t>), občanský zákoník rozlišuje mezi předměty, které jsou jakožto části věci spojené fyzicky ve věc jedinou, a spojením několika samostatných věcí, z nichž jedna je věc hlavní a jiné jsou věcmi vedlejšími, poutem právním.</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Věc složená se tedy od příslušenství věci odlišuje především v kritériu fyzického spojení věcí [příslušenství (věc vedlejší) si zachovává povahu samostatného předmětu a je pouze z hlediska svého účelu právně spojeno s věcí hlavní]. Z judikatury nicméně vyplývá, že </a:t>
            </a:r>
            <a:r>
              <a:rPr kumimoji="1" lang="cs-CZ" sz="1200" b="1" kern="1200" dirty="0">
                <a:solidFill>
                  <a:schemeClr val="tx1"/>
                </a:solidFill>
                <a:effectLst/>
                <a:latin typeface="Arial" charset="0"/>
                <a:ea typeface="+mn-ea"/>
                <a:cs typeface="+mn-cs"/>
              </a:rPr>
              <a:t>určitý předmět může být v určitém okamžiku součástí věci a v jiném okamžiku jejím příslušenstvím </a:t>
            </a:r>
            <a:r>
              <a:rPr kumimoji="1" lang="cs-CZ" sz="1200" kern="1200" dirty="0">
                <a:solidFill>
                  <a:schemeClr val="tx1"/>
                </a:solidFill>
                <a:effectLst/>
                <a:latin typeface="Arial" charset="0"/>
                <a:ea typeface="+mn-ea"/>
                <a:cs typeface="+mn-cs"/>
              </a:rPr>
              <a:t>(</a:t>
            </a:r>
            <a:r>
              <a:rPr kumimoji="1" lang="cs-CZ" sz="1200" b="1" kern="1200" dirty="0">
                <a:solidFill>
                  <a:schemeClr val="tx1"/>
                </a:solidFill>
                <a:effectLst/>
                <a:latin typeface="Arial" charset="0"/>
                <a:ea typeface="+mn-ea"/>
                <a:cs typeface="+mn-cs"/>
              </a:rPr>
              <a:t>NS 22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1964/2003</a:t>
            </a:r>
            <a:r>
              <a:rPr kumimoji="1" lang="cs-CZ" sz="1200" kern="1200" dirty="0">
                <a:solidFill>
                  <a:schemeClr val="tx1"/>
                </a:solidFill>
                <a:effectLst/>
                <a:latin typeface="Arial" charset="0"/>
                <a:ea typeface="+mn-ea"/>
                <a:cs typeface="+mn-cs"/>
              </a:rPr>
              <a:t>). Jako příklad lze uvést letní a zimní kola (pneumatiky) automobilu. V létě jsou letní kola součástí automobilu, zatímco zimní kola tvoří příslušenství.</a:t>
            </a:r>
            <a:endParaRPr kumimoji="1" lang="en-US" sz="1200" kern="1200" dirty="0">
              <a:solidFill>
                <a:schemeClr val="tx1"/>
              </a:solidFill>
              <a:effectLst/>
              <a:latin typeface="Arial" charset="0"/>
              <a:ea typeface="+mn-ea"/>
              <a:cs typeface="+mn-cs"/>
            </a:endParaRPr>
          </a:p>
          <a:p>
            <a:endParaRPr lang="cs-CZ" dirty="0"/>
          </a:p>
          <a:p>
            <a:r>
              <a:rPr kumimoji="1" lang="cs-CZ" sz="1200" b="1" kern="1200" dirty="0">
                <a:solidFill>
                  <a:schemeClr val="tx1"/>
                </a:solidFill>
                <a:effectLst/>
                <a:latin typeface="Arial" charset="0"/>
                <a:ea typeface="+mn-ea"/>
                <a:cs typeface="+mn-cs"/>
              </a:rPr>
              <a:t>VI. Věc nesourodá </a:t>
            </a:r>
            <a:r>
              <a:rPr kumimoji="1" lang="cs-CZ" sz="1200" b="1" i="1" kern="1200" dirty="0">
                <a:solidFill>
                  <a:schemeClr val="tx1"/>
                </a:solidFill>
                <a:effectLst/>
                <a:latin typeface="Arial" charset="0"/>
                <a:ea typeface="+mn-ea"/>
                <a:cs typeface="+mn-cs"/>
              </a:rPr>
              <a:t>(</a:t>
            </a:r>
            <a:r>
              <a:rPr kumimoji="1" lang="cs-CZ" sz="1200" b="1" i="1" kern="1200" dirty="0" err="1">
                <a:solidFill>
                  <a:schemeClr val="tx1"/>
                </a:solidFill>
                <a:effectLst/>
                <a:latin typeface="Arial" charset="0"/>
                <a:ea typeface="+mn-ea"/>
                <a:cs typeface="+mn-cs"/>
              </a:rPr>
              <a:t>universitas</a:t>
            </a:r>
            <a:r>
              <a:rPr kumimoji="1" lang="cs-CZ" sz="1200" b="1" i="1" kern="1200" dirty="0">
                <a:solidFill>
                  <a:schemeClr val="tx1"/>
                </a:solidFill>
                <a:effectLst/>
                <a:latin typeface="Arial" charset="0"/>
                <a:ea typeface="+mn-ea"/>
                <a:cs typeface="+mn-cs"/>
              </a:rPr>
              <a:t> </a:t>
            </a:r>
            <a:r>
              <a:rPr kumimoji="1" lang="cs-CZ" sz="1200" b="1" i="1" kern="1200" dirty="0" err="1">
                <a:solidFill>
                  <a:schemeClr val="tx1"/>
                </a:solidFill>
                <a:effectLst/>
                <a:latin typeface="Arial" charset="0"/>
                <a:ea typeface="+mn-ea"/>
                <a:cs typeface="+mn-cs"/>
              </a:rPr>
              <a:t>raerum</a:t>
            </a:r>
            <a:r>
              <a:rPr kumimoji="1" lang="cs-CZ" sz="1200" b="1" i="1" kern="1200" dirty="0">
                <a:solidFill>
                  <a:schemeClr val="tx1"/>
                </a:solidFill>
                <a:effectLst/>
                <a:latin typeface="Arial" charset="0"/>
                <a:ea typeface="+mn-ea"/>
                <a:cs typeface="+mn-cs"/>
              </a:rPr>
              <a:t> </a:t>
            </a:r>
            <a:r>
              <a:rPr kumimoji="1" lang="cs-CZ" sz="1200" b="1" i="1" kern="1200" dirty="0" err="1">
                <a:solidFill>
                  <a:schemeClr val="tx1"/>
                </a:solidFill>
                <a:effectLst/>
                <a:latin typeface="Arial" charset="0"/>
                <a:ea typeface="+mn-ea"/>
                <a:cs typeface="+mn-cs"/>
              </a:rPr>
              <a:t>cohaerentium</a:t>
            </a:r>
            <a:r>
              <a:rPr kumimoji="1" lang="cs-CZ" sz="1200" b="1" i="1" kern="1200" dirty="0">
                <a:solidFill>
                  <a:schemeClr val="tx1"/>
                </a:solidFill>
                <a:effectLst/>
                <a:latin typeface="Arial" charset="0"/>
                <a:ea typeface="+mn-ea"/>
                <a:cs typeface="+mn-cs"/>
              </a:rPr>
              <a:t>)</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U věcí, které jsou sice fyzicky spojeny, avšak ponechávají si svou vlastní individualitu (včetně hospodářského účelu), hovoříme o tzv. </a:t>
            </a:r>
            <a:r>
              <a:rPr kumimoji="1" lang="cs-CZ" sz="1200" i="1" kern="1200" dirty="0" err="1">
                <a:solidFill>
                  <a:schemeClr val="tx1"/>
                </a:solidFill>
                <a:effectLst/>
                <a:latin typeface="Arial" charset="0"/>
                <a:ea typeface="+mn-ea"/>
                <a:cs typeface="+mn-cs"/>
              </a:rPr>
              <a:t>universitas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raerum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cohaerentium</a:t>
            </a:r>
            <a:r>
              <a:rPr kumimoji="1" lang="cs-CZ" sz="1200" kern="1200" dirty="0">
                <a:solidFill>
                  <a:schemeClr val="tx1"/>
                </a:solidFill>
                <a:effectLst/>
                <a:latin typeface="Arial" charset="0"/>
                <a:ea typeface="+mn-ea"/>
                <a:cs typeface="+mn-cs"/>
              </a:rPr>
              <a:t> (doslova o souboru věcí nesourodých). Podmínkou věci nesourodé je skutečnost, že se skládá z </a:t>
            </a:r>
            <a:r>
              <a:rPr kumimoji="1" lang="cs-CZ" sz="1200" b="1" kern="1200" dirty="0">
                <a:solidFill>
                  <a:schemeClr val="tx1"/>
                </a:solidFill>
                <a:effectLst/>
                <a:latin typeface="Arial" charset="0"/>
                <a:ea typeface="+mn-ea"/>
                <a:cs typeface="+mn-cs"/>
              </a:rPr>
              <a:t>oddělitelných</a:t>
            </a:r>
            <a:r>
              <a:rPr kumimoji="1" lang="cs-CZ" sz="1200" kern="1200" dirty="0">
                <a:solidFill>
                  <a:schemeClr val="tx1"/>
                </a:solidFill>
                <a:effectLst/>
                <a:latin typeface="Arial" charset="0"/>
                <a:ea typeface="+mn-ea"/>
                <a:cs typeface="+mn-cs"/>
              </a:rPr>
              <a:t> (tj. samostatných) částí, které si přes fyzické spojení ponechávají svou právní samostatnost, a to zejména v situaci, kdy mají vazby k několika ostatním věcem. Z judikatury je znám příklad trafostanice mající fyzické propojení s několika nemovitými věcmi (</a:t>
            </a:r>
            <a:r>
              <a:rPr kumimoji="1" lang="cs-CZ" sz="1200" b="1" kern="1200" dirty="0">
                <a:solidFill>
                  <a:schemeClr val="tx1"/>
                </a:solidFill>
                <a:effectLst/>
                <a:latin typeface="Arial" charset="0"/>
                <a:ea typeface="+mn-ea"/>
                <a:cs typeface="+mn-cs"/>
              </a:rPr>
              <a:t>NS 22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2958/98, 22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2548/98</a:t>
            </a:r>
            <a:r>
              <a:rPr kumimoji="1" lang="cs-CZ" sz="1200" kern="1200" dirty="0">
                <a:solidFill>
                  <a:schemeClr val="tx1"/>
                </a:solidFill>
                <a:effectLst/>
                <a:latin typeface="Arial" charset="0"/>
                <a:ea typeface="+mn-ea"/>
                <a:cs typeface="+mn-cs"/>
              </a:rPr>
              <a:t>). Příkladem movité věci nesourodé nicméně může být i soubor mobilního telefonu a sim karty. Rakouská literatura potom uvádí, že za určitých okolností také automobil může představovat věc nesourodou. Například prodejce pneumatik k automobilu si může vyhradit vlastnické právo k pneumatikám až do úplného zaplacení kupní ceny (§ 2132). Výhrada vlastnického práva, a tedy o oddělené vlastnické právo k </a:t>
            </a:r>
            <a:r>
              <a:rPr kumimoji="1" lang="cs-CZ" sz="1200" kern="1200" dirty="0" err="1">
                <a:solidFill>
                  <a:schemeClr val="tx1"/>
                </a:solidFill>
                <a:effectLst/>
                <a:latin typeface="Arial" charset="0"/>
                <a:ea typeface="+mn-ea"/>
                <a:cs typeface="+mn-cs"/>
              </a:rPr>
              <a:t>pnematikám</a:t>
            </a:r>
            <a:r>
              <a:rPr kumimoji="1" lang="cs-CZ" sz="1200" kern="1200" dirty="0">
                <a:solidFill>
                  <a:schemeClr val="tx1"/>
                </a:solidFill>
                <a:effectLst/>
                <a:latin typeface="Arial" charset="0"/>
                <a:ea typeface="+mn-ea"/>
                <a:cs typeface="+mn-cs"/>
              </a:rPr>
              <a:t> a ke zbytku automobilu, není ovlivněna skutečností, že kupující instaluje pneumatiky na své auto (</a:t>
            </a:r>
            <a:r>
              <a:rPr kumimoji="1" lang="cs-CZ" sz="1200" i="1" kern="1200" dirty="0" err="1">
                <a:solidFill>
                  <a:schemeClr val="tx1"/>
                </a:solidFill>
                <a:effectLst/>
                <a:latin typeface="Arial" charset="0"/>
                <a:ea typeface="+mn-ea"/>
                <a:cs typeface="+mn-cs"/>
              </a:rPr>
              <a:t>Koziol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Welser</a:t>
            </a:r>
            <a:r>
              <a:rPr kumimoji="1" lang="cs-CZ" sz="1200" i="1" kern="1200" dirty="0">
                <a:solidFill>
                  <a:schemeClr val="tx1"/>
                </a:solidFill>
                <a:effectLst/>
                <a:latin typeface="Arial" charset="0"/>
                <a:ea typeface="+mn-ea"/>
                <a:cs typeface="+mn-cs"/>
              </a:rPr>
              <a:t>-Kletečka</a:t>
            </a:r>
            <a:r>
              <a:rPr kumimoji="1" lang="cs-CZ" sz="1200" kern="1200" dirty="0">
                <a:solidFill>
                  <a:schemeClr val="tx1"/>
                </a:solidFill>
                <a:effectLst/>
                <a:latin typeface="Arial" charset="0"/>
                <a:ea typeface="+mn-ea"/>
                <a:cs typeface="+mn-cs"/>
              </a:rPr>
              <a:t>, 2015, s. 273). Podobně i </a:t>
            </a:r>
            <a:r>
              <a:rPr kumimoji="1" lang="cs-CZ" sz="1200" i="1" kern="1200" dirty="0">
                <a:solidFill>
                  <a:schemeClr val="tx1"/>
                </a:solidFill>
                <a:effectLst/>
                <a:latin typeface="Arial" charset="0"/>
                <a:ea typeface="+mn-ea"/>
                <a:cs typeface="+mn-cs"/>
              </a:rPr>
              <a:t>Krčmář</a:t>
            </a:r>
            <a:r>
              <a:rPr kumimoji="1" lang="cs-CZ" sz="1200" kern="1200" dirty="0">
                <a:solidFill>
                  <a:schemeClr val="tx1"/>
                </a:solidFill>
                <a:effectLst/>
                <a:latin typeface="Arial" charset="0"/>
                <a:ea typeface="+mn-ea"/>
                <a:cs typeface="+mn-cs"/>
              </a:rPr>
              <a:t> dovodil, že kolo od vozu nebo rám obrazu mohou zůstat ve vlastnictví dosavadního vlastníka, i když bude kolo přiděláno k cizímu vozu nebo do rámu zarámován cizí obraz (</a:t>
            </a:r>
            <a:r>
              <a:rPr kumimoji="1" lang="cs-CZ" sz="1200" i="1" kern="1200" dirty="0">
                <a:solidFill>
                  <a:schemeClr val="tx1"/>
                </a:solidFill>
                <a:effectLst/>
                <a:latin typeface="Arial" charset="0"/>
                <a:ea typeface="+mn-ea"/>
                <a:cs typeface="+mn-cs"/>
              </a:rPr>
              <a:t>Krčmář</a:t>
            </a:r>
            <a:r>
              <a:rPr kumimoji="1" lang="cs-CZ" sz="1200" kern="1200" dirty="0">
                <a:solidFill>
                  <a:schemeClr val="tx1"/>
                </a:solidFill>
                <a:effectLst/>
                <a:latin typeface="Arial" charset="0"/>
                <a:ea typeface="+mn-ea"/>
                <a:cs typeface="+mn-cs"/>
              </a:rPr>
              <a:t>, 1946, s. 179). </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potom dovozuje, že vývěsní štít obchodu nemusí být ve vlastnictví vlastníka budovy, resp. pozemku (</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1923, s. 29).</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VII. Funkční význam součásti věci</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Součást věci nemůže být samostatným předmětem věcných práv a sdílí věcně právní osud věci složené (</a:t>
            </a:r>
            <a:r>
              <a:rPr kumimoji="1" lang="cs-CZ" sz="1200" b="1" kern="1200" dirty="0">
                <a:solidFill>
                  <a:schemeClr val="tx1"/>
                </a:solidFill>
                <a:effectLst/>
                <a:latin typeface="Arial" charset="0"/>
                <a:ea typeface="+mn-ea"/>
                <a:cs typeface="+mn-cs"/>
              </a:rPr>
              <a:t>NS 25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770/98</a:t>
            </a:r>
            <a:r>
              <a:rPr kumimoji="1" lang="cs-CZ" sz="1200" kern="1200" dirty="0">
                <a:solidFill>
                  <a:schemeClr val="tx1"/>
                </a:solidFill>
                <a:effectLst/>
                <a:latin typeface="Arial" charset="0"/>
                <a:ea typeface="+mn-ea"/>
                <a:cs typeface="+mn-cs"/>
              </a:rPr>
              <a:t>). Součást věci proto přechází společně se zbytkem věci na nového nabyvatele při převodu vlastnického práva, na součást věci se vztahuje zřízené zástavní právo, součást věci je zatížena společně se zbytkem věci reálným břemenem apod. Výjimku tvoří pouze případy, kdy je několik oddělitelných věcí spojena v rámci </a:t>
            </a:r>
            <a:r>
              <a:rPr kumimoji="1" lang="cs-CZ" sz="1200" i="1" kern="1200" dirty="0" err="1">
                <a:solidFill>
                  <a:schemeClr val="tx1"/>
                </a:solidFill>
                <a:effectLst/>
                <a:latin typeface="Arial" charset="0"/>
                <a:ea typeface="+mn-ea"/>
                <a:cs typeface="+mn-cs"/>
              </a:rPr>
              <a:t>universitas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raerum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cohaerentium</a:t>
            </a:r>
            <a:r>
              <a:rPr kumimoji="1" lang="cs-CZ" sz="1200" kern="1200" dirty="0">
                <a:solidFill>
                  <a:schemeClr val="tx1"/>
                </a:solidFill>
                <a:effectLst/>
                <a:latin typeface="Arial" charset="0"/>
                <a:ea typeface="+mn-ea"/>
                <a:cs typeface="+mn-cs"/>
              </a:rPr>
              <a:t>. Zde je přípustné, aby i několik fyzicky spojených věcí mělo samostatný </a:t>
            </a:r>
            <a:r>
              <a:rPr kumimoji="1" lang="cs-CZ" sz="1200" kern="1200" dirty="0" err="1">
                <a:solidFill>
                  <a:schemeClr val="tx1"/>
                </a:solidFill>
                <a:effectLst/>
                <a:latin typeface="Arial" charset="0"/>
                <a:ea typeface="+mn-ea"/>
                <a:cs typeface="+mn-cs"/>
              </a:rPr>
              <a:t>věcněprávní</a:t>
            </a:r>
            <a:r>
              <a:rPr kumimoji="1" lang="cs-CZ" sz="1200" kern="1200" dirty="0">
                <a:solidFill>
                  <a:schemeClr val="tx1"/>
                </a:solidFill>
                <a:effectLst/>
                <a:latin typeface="Arial" charset="0"/>
                <a:ea typeface="+mn-ea"/>
                <a:cs typeface="+mn-cs"/>
              </a:rPr>
              <a:t> režim.</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Oproti tomu součást věci může být samostatným předmětem </a:t>
            </a:r>
            <a:r>
              <a:rPr kumimoji="1" lang="cs-CZ" sz="1200" b="1" kern="1200" dirty="0">
                <a:solidFill>
                  <a:schemeClr val="tx1"/>
                </a:solidFill>
                <a:effectLst/>
                <a:latin typeface="Arial" charset="0"/>
                <a:ea typeface="+mn-ea"/>
                <a:cs typeface="+mn-cs"/>
              </a:rPr>
              <a:t>obligačních práv </a:t>
            </a:r>
            <a:r>
              <a:rPr kumimoji="1" lang="cs-CZ" sz="1200"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Tégl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Melzer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Melzer</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2014, s. 298). Příkladem může být nájem části věci (§ 2202 odst. 1; § 2235), pacht části věci, výpůjčka části věci, nebo ujednání, kterým se prodávající zaváže kupujícímu převést vlastnické právo k předmětu (například ke střešní krytině domu), který je v době uzavření kupní smlouvy ještě součástí věci. Na platnost takového ujednání nemá žádný vliv skutečnost, že v době uzavření smlouvy se ještě nejednalo o samostatný předmět. K samotnému převodu vlastnického práva však může dojít až v okamžiku, kdy bude součást identifikovatelná a oddělena od mateřské věci (</a:t>
            </a:r>
            <a:r>
              <a:rPr kumimoji="1" lang="cs-CZ" sz="1200" b="1" kern="1200" dirty="0">
                <a:solidFill>
                  <a:schemeClr val="tx1"/>
                </a:solidFill>
                <a:effectLst/>
                <a:latin typeface="Arial" charset="0"/>
                <a:ea typeface="+mn-ea"/>
                <a:cs typeface="+mn-cs"/>
              </a:rPr>
              <a:t>NS 22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4253/2014</a:t>
            </a:r>
            <a:r>
              <a:rPr kumimoji="1" lang="cs-CZ" sz="1200" kern="1200" dirty="0">
                <a:solidFill>
                  <a:schemeClr val="tx1"/>
                </a:solidFill>
                <a:effectLst/>
                <a:latin typeface="Arial" charset="0"/>
                <a:ea typeface="+mn-ea"/>
                <a:cs typeface="+mn-cs"/>
              </a:rPr>
              <a:t>).</a:t>
            </a:r>
            <a:endParaRPr kumimoji="1" lang="en-US" sz="1200" kern="1200" dirty="0">
              <a:solidFill>
                <a:schemeClr val="tx1"/>
              </a:solidFill>
              <a:effectLst/>
              <a:latin typeface="Arial" charset="0"/>
              <a:ea typeface="+mn-ea"/>
              <a:cs typeface="+mn-cs"/>
            </a:endParaRPr>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12</a:t>
            </a:fld>
            <a:endParaRPr lang="cs-CZ" altLang="cs-CZ"/>
          </a:p>
        </p:txBody>
      </p:sp>
    </p:spTree>
    <p:extLst>
      <p:ext uri="{BB962C8B-B14F-4D97-AF65-F5344CB8AC3E}">
        <p14:creationId xmlns:p14="http://schemas.microsoft.com/office/powerpoint/2010/main" val="3482456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kumimoji="1" lang="cs-CZ" sz="1200" b="1" kern="1200" dirty="0">
                <a:solidFill>
                  <a:schemeClr val="tx1"/>
                </a:solidFill>
                <a:effectLst/>
                <a:latin typeface="Arial" charset="0"/>
                <a:ea typeface="+mn-ea"/>
                <a:cs typeface="+mn-cs"/>
              </a:rPr>
              <a:t>I. Vývoj právní úpravy</a:t>
            </a:r>
          </a:p>
          <a:p>
            <a:r>
              <a:rPr kumimoji="1" lang="cs-CZ" sz="1200" kern="1200" dirty="0">
                <a:solidFill>
                  <a:schemeClr val="tx1"/>
                </a:solidFill>
                <a:effectLst/>
                <a:latin typeface="Arial" charset="0"/>
                <a:ea typeface="+mn-ea"/>
                <a:cs typeface="+mn-cs"/>
              </a:rPr>
              <a:t>Zásadu </a:t>
            </a:r>
            <a:r>
              <a:rPr kumimoji="1" lang="cs-CZ" sz="1200" i="1" kern="1200" dirty="0" err="1">
                <a:solidFill>
                  <a:schemeClr val="tx1"/>
                </a:solidFill>
                <a:effectLst/>
                <a:latin typeface="Arial" charset="0"/>
                <a:ea typeface="+mn-ea"/>
                <a:cs typeface="+mn-cs"/>
              </a:rPr>
              <a:t>superficies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solo</a:t>
            </a:r>
            <a:r>
              <a:rPr kumimoji="1" lang="cs-CZ" sz="1200" i="1" kern="1200" dirty="0">
                <a:solidFill>
                  <a:schemeClr val="tx1"/>
                </a:solidFill>
                <a:effectLst/>
                <a:latin typeface="Arial" charset="0"/>
                <a:ea typeface="+mn-ea"/>
                <a:cs typeface="+mn-cs"/>
              </a:rPr>
              <a:t> cedit</a:t>
            </a:r>
            <a:r>
              <a:rPr kumimoji="1" lang="cs-CZ" sz="1200" kern="1200" dirty="0">
                <a:solidFill>
                  <a:schemeClr val="tx1"/>
                </a:solidFill>
                <a:effectLst/>
                <a:latin typeface="Arial" charset="0"/>
                <a:ea typeface="+mn-ea"/>
                <a:cs typeface="+mn-cs"/>
              </a:rPr>
              <a:t> (povrch ustupuje půdě) znalo již římské právo. </a:t>
            </a:r>
            <a:r>
              <a:rPr kumimoji="1" lang="cs-CZ" sz="1200" kern="1200" dirty="0" err="1">
                <a:solidFill>
                  <a:schemeClr val="tx1"/>
                </a:solidFill>
                <a:effectLst/>
                <a:latin typeface="Arial" charset="0"/>
                <a:ea typeface="+mn-ea"/>
                <a:cs typeface="+mn-cs"/>
              </a:rPr>
              <a:t>Gaius</a:t>
            </a:r>
            <a:r>
              <a:rPr kumimoji="1" lang="cs-CZ" sz="1200" kern="1200" dirty="0">
                <a:solidFill>
                  <a:schemeClr val="tx1"/>
                </a:solidFill>
                <a:effectLst/>
                <a:latin typeface="Arial" charset="0"/>
                <a:ea typeface="+mn-ea"/>
                <a:cs typeface="+mn-cs"/>
              </a:rPr>
              <a:t> jej zmiňuje ve své druhé knize (</a:t>
            </a:r>
            <a:r>
              <a:rPr kumimoji="1" lang="cs-CZ" sz="1200" i="1" kern="1200" dirty="0" err="1">
                <a:solidFill>
                  <a:schemeClr val="tx1"/>
                </a:solidFill>
                <a:effectLst/>
                <a:latin typeface="Arial" charset="0"/>
                <a:ea typeface="+mn-ea"/>
                <a:cs typeface="+mn-cs"/>
              </a:rPr>
              <a:t>Praeterea</a:t>
            </a:r>
            <a:r>
              <a:rPr kumimoji="1" lang="cs-CZ" sz="1200" i="1" kern="1200" dirty="0">
                <a:solidFill>
                  <a:schemeClr val="tx1"/>
                </a:solidFill>
                <a:effectLst/>
                <a:latin typeface="Arial" charset="0"/>
                <a:ea typeface="+mn-ea"/>
                <a:cs typeface="+mn-cs"/>
              </a:rPr>
              <a:t> id, </a:t>
            </a:r>
            <a:r>
              <a:rPr kumimoji="1" lang="cs-CZ" sz="1200" i="1" kern="1200" dirty="0" err="1">
                <a:solidFill>
                  <a:schemeClr val="tx1"/>
                </a:solidFill>
                <a:effectLst/>
                <a:latin typeface="Arial" charset="0"/>
                <a:ea typeface="+mn-ea"/>
                <a:cs typeface="+mn-cs"/>
              </a:rPr>
              <a:t>quod</a:t>
            </a:r>
            <a:r>
              <a:rPr kumimoji="1" lang="cs-CZ" sz="1200" i="1"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solo</a:t>
            </a:r>
            <a:r>
              <a:rPr kumimoji="1" lang="cs-CZ" sz="1200" i="1" kern="1200" dirty="0">
                <a:solidFill>
                  <a:schemeClr val="tx1"/>
                </a:solidFill>
                <a:effectLst/>
                <a:latin typeface="Arial" charset="0"/>
                <a:ea typeface="+mn-ea"/>
                <a:cs typeface="+mn-cs"/>
              </a:rPr>
              <a:t> nostro ab </a:t>
            </a:r>
            <a:r>
              <a:rPr kumimoji="1" lang="cs-CZ" sz="1200" i="1" kern="1200" dirty="0" err="1">
                <a:solidFill>
                  <a:schemeClr val="tx1"/>
                </a:solidFill>
                <a:effectLst/>
                <a:latin typeface="Arial" charset="0"/>
                <a:ea typeface="+mn-ea"/>
                <a:cs typeface="+mn-cs"/>
              </a:rPr>
              <a:t>aliquo</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aedificatum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est</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quamuis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ille</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suo</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nomine</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aedificauerit</a:t>
            </a:r>
            <a:r>
              <a:rPr kumimoji="1" lang="cs-CZ" sz="1200" i="1" kern="1200" dirty="0">
                <a:solidFill>
                  <a:schemeClr val="tx1"/>
                </a:solidFill>
                <a:effectLst/>
                <a:latin typeface="Arial" charset="0"/>
                <a:ea typeface="+mn-ea"/>
                <a:cs typeface="+mn-cs"/>
              </a:rPr>
              <a:t>, iure </a:t>
            </a:r>
            <a:r>
              <a:rPr kumimoji="1" lang="cs-CZ" sz="1200" i="1" kern="1200" dirty="0" err="1">
                <a:solidFill>
                  <a:schemeClr val="tx1"/>
                </a:solidFill>
                <a:effectLst/>
                <a:latin typeface="Arial" charset="0"/>
                <a:ea typeface="+mn-ea"/>
                <a:cs typeface="+mn-cs"/>
              </a:rPr>
              <a:t>naturali</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nostrum</a:t>
            </a:r>
            <a:r>
              <a:rPr kumimoji="1" lang="cs-CZ" sz="1200" i="1" kern="1200" dirty="0">
                <a:solidFill>
                  <a:schemeClr val="tx1"/>
                </a:solidFill>
                <a:effectLst/>
                <a:latin typeface="Arial" charset="0"/>
                <a:ea typeface="+mn-ea"/>
                <a:cs typeface="+mn-cs"/>
              </a:rPr>
              <a:t> fit, </a:t>
            </a:r>
            <a:r>
              <a:rPr kumimoji="1" lang="cs-CZ" sz="1200" i="1" kern="1200" dirty="0" err="1">
                <a:solidFill>
                  <a:schemeClr val="tx1"/>
                </a:solidFill>
                <a:effectLst/>
                <a:latin typeface="Arial" charset="0"/>
                <a:ea typeface="+mn-ea"/>
                <a:cs typeface="+mn-cs"/>
              </a:rPr>
              <a:t>quia</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superficies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solo</a:t>
            </a:r>
            <a:r>
              <a:rPr kumimoji="1" lang="cs-CZ" sz="1200" i="1" kern="1200" dirty="0">
                <a:solidFill>
                  <a:schemeClr val="tx1"/>
                </a:solidFill>
                <a:effectLst/>
                <a:latin typeface="Arial" charset="0"/>
                <a:ea typeface="+mn-ea"/>
                <a:cs typeface="+mn-cs"/>
              </a:rPr>
              <a:t> cedit</a:t>
            </a:r>
            <a:r>
              <a:rPr kumimoji="1" lang="cs-CZ" sz="1200" kern="1200" dirty="0">
                <a:solidFill>
                  <a:schemeClr val="tx1"/>
                </a:solidFill>
                <a:effectLst/>
                <a:latin typeface="Arial" charset="0"/>
                <a:ea typeface="+mn-ea"/>
                <a:cs typeface="+mn-cs"/>
              </a:rPr>
              <a:t>; </a:t>
            </a:r>
            <a:r>
              <a:rPr kumimoji="1" lang="cs-CZ" sz="1200" i="1" kern="1200" dirty="0">
                <a:solidFill>
                  <a:schemeClr val="tx1"/>
                </a:solidFill>
                <a:effectLst/>
                <a:latin typeface="Arial" charset="0"/>
                <a:ea typeface="+mn-ea"/>
                <a:cs typeface="+mn-cs"/>
              </a:rPr>
              <a:t>„Kromě toho se podle přirozeného práva stává naším vlastnictvím to, co někdo vystaví na naší půdě, a to i pokud by stavěl pro sebe: protože povrch ustupuje půdě“</a:t>
            </a:r>
            <a:r>
              <a:rPr kumimoji="1" lang="cs-CZ" sz="1200" kern="1200" dirty="0">
                <a:solidFill>
                  <a:schemeClr val="tx1"/>
                </a:solidFill>
                <a:effectLst/>
                <a:latin typeface="Arial" charset="0"/>
                <a:ea typeface="+mn-ea"/>
                <a:cs typeface="+mn-cs"/>
              </a:rPr>
              <a:t> GAI INSTITVTIONVM, 2.73).</a:t>
            </a:r>
          </a:p>
          <a:p>
            <a:endParaRPr kumimoji="1" lang="cs-CZ" sz="1200" b="1"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OZO obsahoval superficiální zásadu v § 295 a zejména § 297 </a:t>
            </a:r>
            <a:r>
              <a:rPr kumimoji="1" lang="cs-CZ" sz="1200" i="1" kern="1200" dirty="0">
                <a:solidFill>
                  <a:schemeClr val="tx1"/>
                </a:solidFill>
                <a:effectLst/>
                <a:latin typeface="Arial" charset="0"/>
                <a:ea typeface="+mn-ea"/>
                <a:cs typeface="+mn-cs"/>
              </a:rPr>
              <a:t>(„Rovněž tak patří k nemovitým věcem ty, které byly na zemi a půdě zřízeny s tím úmyslem, aby tam trvale zůstaly, jako: domy a jiné budovy se vzduchovým prostorem v kolmé čáře nad nimi; rovněž: nejen vše, co do země je zapuštěno, ve zdi upevněno, přinýtováno a přibito</a:t>
            </a:r>
            <a:r>
              <a:rPr kumimoji="1" lang="cs-CZ" sz="1200" kern="1200" dirty="0">
                <a:solidFill>
                  <a:schemeClr val="tx1"/>
                </a:solidFill>
                <a:effectLst/>
                <a:latin typeface="Arial" charset="0"/>
                <a:ea typeface="+mn-ea"/>
                <a:cs typeface="+mn-cs"/>
              </a:rPr>
              <a:t>...</a:t>
            </a:r>
            <a:r>
              <a:rPr kumimoji="1" lang="cs-CZ" sz="1200" i="1" kern="1200" dirty="0">
                <a:solidFill>
                  <a:schemeClr val="tx1"/>
                </a:solidFill>
                <a:effectLst/>
                <a:latin typeface="Arial" charset="0"/>
                <a:ea typeface="+mn-ea"/>
                <a:cs typeface="+mn-cs"/>
              </a:rPr>
              <a:t>“)</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VlN</a:t>
            </a:r>
            <a:r>
              <a:rPr kumimoji="1" lang="cs-CZ" sz="1200" kern="1200" dirty="0">
                <a:solidFill>
                  <a:schemeClr val="tx1"/>
                </a:solidFill>
                <a:effectLst/>
                <a:latin typeface="Arial" charset="0"/>
                <a:ea typeface="+mn-ea"/>
                <a:cs typeface="+mn-cs"/>
              </a:rPr>
              <a:t> 1937 zakotvoval obsahově totožné pravidlo v § 84 </a:t>
            </a:r>
            <a:r>
              <a:rPr kumimoji="1" lang="cs-CZ" sz="1200" i="1" kern="1200" dirty="0">
                <a:solidFill>
                  <a:schemeClr val="tx1"/>
                </a:solidFill>
                <a:effectLst/>
                <a:latin typeface="Arial" charset="0"/>
                <a:ea typeface="+mn-ea"/>
                <a:cs typeface="+mn-cs"/>
              </a:rPr>
              <a:t>(„Části pozemku je prostor nad povrchem a pod povrchem, všechny stavby na pozemku, vyjímajíc stavby uvedené v § 192, a jiná díla a všechno rostlinstvo na něm vzešlé“).</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Odlišný přístup přinesl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1950, který v § 25 výslovně stanovil, že </a:t>
            </a:r>
            <a:r>
              <a:rPr kumimoji="1" lang="cs-CZ" sz="1200" i="1" kern="1200" dirty="0">
                <a:solidFill>
                  <a:schemeClr val="tx1"/>
                </a:solidFill>
                <a:effectLst/>
                <a:latin typeface="Arial" charset="0"/>
                <a:ea typeface="+mn-ea"/>
                <a:cs typeface="+mn-cs"/>
              </a:rPr>
              <a:t>„stavby nejsou součástí pozemku“, </a:t>
            </a:r>
            <a:r>
              <a:rPr kumimoji="1" lang="cs-CZ" sz="1200" kern="1200" dirty="0">
                <a:solidFill>
                  <a:schemeClr val="tx1"/>
                </a:solidFill>
                <a:effectLst/>
                <a:latin typeface="Arial" charset="0"/>
                <a:ea typeface="+mn-ea"/>
                <a:cs typeface="+mn-cs"/>
              </a:rPr>
              <a:t>a zavedl tak zásadu </a:t>
            </a:r>
            <a:r>
              <a:rPr kumimoji="1" lang="cs-CZ" sz="1200" i="1" kern="1200" dirty="0" err="1">
                <a:solidFill>
                  <a:schemeClr val="tx1"/>
                </a:solidFill>
                <a:effectLst/>
                <a:latin typeface="Arial" charset="0"/>
                <a:ea typeface="+mn-ea"/>
                <a:cs typeface="+mn-cs"/>
              </a:rPr>
              <a:t>superficies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solo</a:t>
            </a:r>
            <a:r>
              <a:rPr kumimoji="1" lang="cs-CZ" sz="1200" i="1" kern="1200" dirty="0">
                <a:solidFill>
                  <a:schemeClr val="tx1"/>
                </a:solidFill>
                <a:effectLst/>
                <a:latin typeface="Arial" charset="0"/>
                <a:ea typeface="+mn-ea"/>
                <a:cs typeface="+mn-cs"/>
              </a:rPr>
              <a:t> non cedit</a:t>
            </a:r>
            <a:r>
              <a:rPr kumimoji="1" lang="cs-CZ" sz="1200" kern="1200" dirty="0">
                <a:solidFill>
                  <a:schemeClr val="tx1"/>
                </a:solidFill>
                <a:effectLst/>
                <a:latin typeface="Arial" charset="0"/>
                <a:ea typeface="+mn-ea"/>
                <a:cs typeface="+mn-cs"/>
              </a:rPr>
              <a:t>. Obdobný přístup zvolil zákonodárce při velké novele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1964 č. 509/1991 Sb., kdy byl do § 120 doplněn druhý odstavec, který stanovil totéž. V důvodové zprávě k novele č. 509/1991 Sb. se v této souvislosti dočteme, že </a:t>
            </a:r>
            <a:r>
              <a:rPr kumimoji="1" lang="cs-CZ" sz="1200" i="1" kern="1200" dirty="0">
                <a:solidFill>
                  <a:schemeClr val="tx1"/>
                </a:solidFill>
                <a:effectLst/>
                <a:latin typeface="Arial" charset="0"/>
                <a:ea typeface="+mn-ea"/>
                <a:cs typeface="+mn-cs"/>
              </a:rPr>
              <a:t>„doplněním tohoto ustanovení bude napříště výslovně vyjádřeno, že stavby nejsou součástí pozemku, a proto také až do příští možné koncepční změny v této zásadě odpadnou pochybnosti, k nimž ještě docházelo v praxi“</a:t>
            </a:r>
            <a:r>
              <a:rPr kumimoji="1" lang="cs-CZ" sz="1200" kern="1200" dirty="0">
                <a:solidFill>
                  <a:schemeClr val="tx1"/>
                </a:solidFill>
                <a:effectLst/>
                <a:latin typeface="Arial" charset="0"/>
                <a:ea typeface="+mn-ea"/>
                <a:cs typeface="+mn-cs"/>
              </a:rPr>
              <a:t> (FS ČSFR, VI. volební období, tisk č. 685). </a:t>
            </a:r>
            <a:r>
              <a:rPr kumimoji="1" lang="cs-CZ" sz="1200" i="1" kern="1200" dirty="0">
                <a:solidFill>
                  <a:schemeClr val="tx1"/>
                </a:solidFill>
                <a:effectLst/>
                <a:latin typeface="Arial" charset="0"/>
                <a:ea typeface="+mn-ea"/>
                <a:cs typeface="+mn-cs"/>
              </a:rPr>
              <a:t>„Příští možnou koncepční změnou“</a:t>
            </a:r>
            <a:r>
              <a:rPr kumimoji="1" lang="cs-CZ" sz="1200" kern="1200" dirty="0">
                <a:solidFill>
                  <a:schemeClr val="tx1"/>
                </a:solidFill>
                <a:effectLst/>
                <a:latin typeface="Arial" charset="0"/>
                <a:ea typeface="+mn-ea"/>
                <a:cs typeface="+mn-cs"/>
              </a:rPr>
              <a:t> je § 506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a:t>
            </a:r>
            <a:endParaRPr kumimoji="1" lang="cs-CZ" sz="1200" b="1" kern="1200" dirty="0">
              <a:solidFill>
                <a:schemeClr val="tx1"/>
              </a:solidFill>
              <a:effectLst/>
              <a:latin typeface="Arial" charset="0"/>
              <a:ea typeface="+mn-ea"/>
              <a:cs typeface="+mn-cs"/>
            </a:endParaRPr>
          </a:p>
          <a:p>
            <a:endParaRPr kumimoji="1" lang="cs-CZ" sz="1200" b="1"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II. Prostor nad povrchem i pod povrchem</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Pozemek je část zemského povrchu nějakým způsobem ohraničená, obvykle vlastnickou hranicí, nicméně může jít i o hranici držby (NS </a:t>
            </a:r>
            <a:r>
              <a:rPr kumimoji="1" lang="cs-CZ" sz="1200" kern="1200" dirty="0" err="1">
                <a:solidFill>
                  <a:schemeClr val="tx1"/>
                </a:solidFill>
                <a:effectLst/>
                <a:latin typeface="Arial" charset="0"/>
                <a:ea typeface="+mn-ea"/>
                <a:cs typeface="+mn-cs"/>
              </a:rPr>
              <a:t>sp</a:t>
            </a:r>
            <a:r>
              <a:rPr kumimoji="1" lang="cs-CZ" sz="1200" kern="1200" dirty="0">
                <a:solidFill>
                  <a:schemeClr val="tx1"/>
                </a:solidFill>
                <a:effectLst/>
                <a:latin typeface="Arial" charset="0"/>
                <a:ea typeface="+mn-ea"/>
                <a:cs typeface="+mn-cs"/>
              </a:rPr>
              <a:t>. zn. 3 </a:t>
            </a:r>
            <a:r>
              <a:rPr kumimoji="1" lang="cs-CZ" sz="1200" kern="1200" dirty="0" err="1">
                <a:solidFill>
                  <a:schemeClr val="tx1"/>
                </a:solidFill>
                <a:effectLst/>
                <a:latin typeface="Arial" charset="0"/>
                <a:ea typeface="+mn-ea"/>
                <a:cs typeface="+mn-cs"/>
              </a:rPr>
              <a:t>Cdon</a:t>
            </a:r>
            <a:r>
              <a:rPr kumimoji="1" lang="cs-CZ" sz="1200" kern="1200" dirty="0">
                <a:solidFill>
                  <a:schemeClr val="tx1"/>
                </a:solidFill>
                <a:effectLst/>
                <a:latin typeface="Arial" charset="0"/>
                <a:ea typeface="+mn-ea"/>
                <a:cs typeface="+mn-cs"/>
              </a:rPr>
              <a:t> 279/96, 22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837/98).</a:t>
            </a: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stanoví, že součástí pozemku je prostor, tedy oblast nad povrchem i pod povrchem (obdobně viz NS </a:t>
            </a:r>
            <a:r>
              <a:rPr kumimoji="1" lang="cs-CZ" sz="1200" kern="1200" dirty="0" err="1">
                <a:solidFill>
                  <a:schemeClr val="tx1"/>
                </a:solidFill>
                <a:effectLst/>
                <a:latin typeface="Arial" charset="0"/>
                <a:ea typeface="+mn-ea"/>
                <a:cs typeface="+mn-cs"/>
              </a:rPr>
              <a:t>sp</a:t>
            </a:r>
            <a:r>
              <a:rPr kumimoji="1" lang="cs-CZ" sz="1200" kern="1200" dirty="0">
                <a:solidFill>
                  <a:schemeClr val="tx1"/>
                </a:solidFill>
                <a:effectLst/>
                <a:latin typeface="Arial" charset="0"/>
                <a:ea typeface="+mn-ea"/>
                <a:cs typeface="+mn-cs"/>
              </a:rPr>
              <a:t>. zn. 22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1000/2010). Souhlasu vlastníka sousedního pozemku k umístění zateplení zasahujícího do vzdušného prostoru nad pozemkem (NS </a:t>
            </a:r>
            <a:r>
              <a:rPr kumimoji="1" lang="cs-CZ" sz="1200" kern="1200" dirty="0" err="1">
                <a:solidFill>
                  <a:schemeClr val="tx1"/>
                </a:solidFill>
                <a:effectLst/>
                <a:latin typeface="Arial" charset="0"/>
                <a:ea typeface="+mn-ea"/>
                <a:cs typeface="+mn-cs"/>
              </a:rPr>
              <a:t>sp</a:t>
            </a:r>
            <a:r>
              <a:rPr kumimoji="1" lang="cs-CZ" sz="1200" kern="1200" dirty="0">
                <a:solidFill>
                  <a:schemeClr val="tx1"/>
                </a:solidFill>
                <a:effectLst/>
                <a:latin typeface="Arial" charset="0"/>
                <a:ea typeface="+mn-ea"/>
                <a:cs typeface="+mn-cs"/>
              </a:rPr>
              <a:t>. zn. 22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1000/2010) nebo k přesahu střechy (NS </a:t>
            </a:r>
            <a:r>
              <a:rPr kumimoji="1" lang="cs-CZ" sz="1200" kern="1200" dirty="0" err="1">
                <a:solidFill>
                  <a:schemeClr val="tx1"/>
                </a:solidFill>
                <a:effectLst/>
                <a:latin typeface="Arial" charset="0"/>
                <a:ea typeface="+mn-ea"/>
                <a:cs typeface="+mn-cs"/>
              </a:rPr>
              <a:t>sp</a:t>
            </a:r>
            <a:r>
              <a:rPr kumimoji="1" lang="cs-CZ" sz="1200" kern="1200" dirty="0">
                <a:solidFill>
                  <a:schemeClr val="tx1"/>
                </a:solidFill>
                <a:effectLst/>
                <a:latin typeface="Arial" charset="0"/>
                <a:ea typeface="+mn-ea"/>
                <a:cs typeface="+mn-cs"/>
              </a:rPr>
              <a:t>. zn. 22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2500/2008, 22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1342/2004).</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Vyjádření není šťastné, jedná se spíše o to, že vlastník má</a:t>
            </a:r>
            <a:r>
              <a:rPr kumimoji="1" lang="cs-CZ" sz="1200" kern="1200" baseline="0" dirty="0">
                <a:solidFill>
                  <a:schemeClr val="tx1"/>
                </a:solidFill>
                <a:effectLst/>
                <a:latin typeface="Arial" charset="0"/>
                <a:ea typeface="+mn-ea"/>
                <a:cs typeface="+mn-cs"/>
              </a:rPr>
              <a:t> právo se bránit zásahům třetích osob a pouze </a:t>
            </a:r>
            <a:r>
              <a:rPr kumimoji="1" lang="cs-CZ" sz="1200" i="1" kern="1200" dirty="0">
                <a:solidFill>
                  <a:schemeClr val="tx1"/>
                </a:solidFill>
                <a:effectLst/>
                <a:latin typeface="Arial" charset="0"/>
                <a:ea typeface="+mn-ea"/>
                <a:cs typeface="+mn-cs"/>
              </a:rPr>
              <a:t>„je-li pro to důležitý důvod“</a:t>
            </a:r>
            <a:r>
              <a:rPr kumimoji="1" lang="cs-CZ" sz="1200" kern="1200" dirty="0">
                <a:solidFill>
                  <a:schemeClr val="tx1"/>
                </a:solidFill>
                <a:effectLst/>
                <a:latin typeface="Arial" charset="0"/>
                <a:ea typeface="+mn-ea"/>
                <a:cs typeface="+mn-cs"/>
              </a:rPr>
              <a:t>, je nicméně vlastník pozemku povinen strpět užívání prostoru nad pozemkem a pod pozemkem (§ 1023 odst. 1).</a:t>
            </a:r>
          </a:p>
          <a:p>
            <a:endParaRPr kumimoji="1" lang="cs-CZ"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III. „Stavba“ jako legislativní zkratka</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Zákon zavádí v § 506 legislativní zkratku pojmu stavba. Jedná se jak o stavby zřízené na pozemku, tak o jiná zařízení. Za stavbu lze považovat pouze výsledek stavební činnosti, statický,</a:t>
            </a:r>
            <a:r>
              <a:rPr kumimoji="1" lang="cs-CZ" sz="1200" kern="1200" baseline="0" dirty="0">
                <a:solidFill>
                  <a:schemeClr val="tx1"/>
                </a:solidFill>
                <a:effectLst/>
                <a:latin typeface="Arial" charset="0"/>
                <a:ea typeface="+mn-ea"/>
                <a:cs typeface="+mn-cs"/>
              </a:rPr>
              <a:t> který má samostatný hospodářský význam.</a:t>
            </a:r>
          </a:p>
          <a:p>
            <a:endParaRPr kumimoji="1" lang="cs-CZ" sz="1200" kern="1200" baseline="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Dočasné stavby jsou také stavbami, jenom nejsou součástí pozemku, a jedná se buď o věci movité nebo nemovité, v závislosti na jejich povaze (§ 498 odst. 2).</a:t>
            </a:r>
            <a:endParaRPr kumimoji="1" lang="en-US" sz="1200" kern="1200" dirty="0">
              <a:solidFill>
                <a:schemeClr val="tx1"/>
              </a:solidFill>
              <a:effectLst/>
              <a:latin typeface="Arial" charset="0"/>
              <a:ea typeface="+mn-ea"/>
              <a:cs typeface="+mn-cs"/>
            </a:endParaRPr>
          </a:p>
          <a:p>
            <a:endParaRPr kumimoji="1" lang="cs-CZ"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IV. Stavba jako součást pozemku</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Každá stavba spojená s pozemkem fakticky součástí pozemku je. Jestliže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1964 v § 120 odst. 2 stanovil, že stavba součástí pozemku není, jednalo se o právní fikci.</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S problematikou stavby jako součásti pozemku souvisí zejména otázka nabývání vlastnického práva ke stavbě. Jestliže vlastník pozemku provádí na svém pozemku stavbu, dochází z občanskoprávního hlediska k akrescenci, tedy k nabývání vlastnického práva umělým přírůstkem.</a:t>
            </a: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Otázku nabývání vlastnického práva stavbou řeší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také v případě, kdy někdo realizuje stavbu na cizím pozemku. Zde se uplatní základní pravidlo, že kdo </a:t>
            </a:r>
            <a:r>
              <a:rPr kumimoji="1" lang="cs-CZ" sz="1200" i="1" kern="1200" dirty="0">
                <a:solidFill>
                  <a:schemeClr val="tx1"/>
                </a:solidFill>
                <a:effectLst/>
                <a:latin typeface="Arial" charset="0"/>
                <a:ea typeface="+mn-ea"/>
                <a:cs typeface="+mn-cs"/>
              </a:rPr>
              <a:t>„staví na cizím pozemku, staví pro cizího“</a:t>
            </a:r>
            <a:r>
              <a:rPr kumimoji="1" lang="cs-CZ" sz="1200" kern="1200" dirty="0">
                <a:solidFill>
                  <a:schemeClr val="tx1"/>
                </a:solidFill>
                <a:effectLst/>
                <a:latin typeface="Arial" charset="0"/>
                <a:ea typeface="+mn-ea"/>
                <a:cs typeface="+mn-cs"/>
              </a:rPr>
              <a:t> (§ 1084 odst. 1) s modifikací ve vztahu k </a:t>
            </a:r>
            <a:r>
              <a:rPr kumimoji="1" lang="cs-CZ" sz="1200" kern="1200" dirty="0" err="1">
                <a:solidFill>
                  <a:schemeClr val="tx1"/>
                </a:solidFill>
                <a:effectLst/>
                <a:latin typeface="Arial" charset="0"/>
                <a:ea typeface="+mn-ea"/>
                <a:cs typeface="+mn-cs"/>
              </a:rPr>
              <a:t>dobrověrnému</a:t>
            </a:r>
            <a:r>
              <a:rPr kumimoji="1" lang="cs-CZ" sz="1200" kern="1200" dirty="0">
                <a:solidFill>
                  <a:schemeClr val="tx1"/>
                </a:solidFill>
                <a:effectLst/>
                <a:latin typeface="Arial" charset="0"/>
                <a:ea typeface="+mn-ea"/>
                <a:cs typeface="+mn-cs"/>
              </a:rPr>
              <a:t> stavebníku (§ 1084 odst. 2, § 1086) a s výjimkou tzv. </a:t>
            </a:r>
            <a:r>
              <a:rPr kumimoji="1" lang="cs-CZ" sz="1200" kern="1200" dirty="0" err="1">
                <a:solidFill>
                  <a:schemeClr val="tx1"/>
                </a:solidFill>
                <a:effectLst/>
                <a:latin typeface="Arial" charset="0"/>
                <a:ea typeface="+mn-ea"/>
                <a:cs typeface="+mn-cs"/>
              </a:rPr>
              <a:t>přestavku</a:t>
            </a:r>
            <a:r>
              <a:rPr kumimoji="1" lang="cs-CZ" sz="1200" kern="1200" dirty="0">
                <a:solidFill>
                  <a:schemeClr val="tx1"/>
                </a:solidFill>
                <a:effectLst/>
                <a:latin typeface="Arial" charset="0"/>
                <a:ea typeface="+mn-ea"/>
                <a:cs typeface="+mn-cs"/>
              </a:rPr>
              <a:t> (§ 1087).</a:t>
            </a: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Stavba jako součást pozemku sdílí jeho právní osud. Jestliže se tedy bude převádět vlastnické právo k pozemku, bude se tím automaticky převádět vlastnické právo i </a:t>
            </a:r>
            <a:r>
              <a:rPr kumimoji="1" lang="cs-CZ" sz="1200" b="1" kern="1200" dirty="0">
                <a:solidFill>
                  <a:schemeClr val="tx1"/>
                </a:solidFill>
                <a:effectLst/>
                <a:latin typeface="Arial" charset="0"/>
                <a:ea typeface="+mn-ea"/>
                <a:cs typeface="+mn-cs"/>
              </a:rPr>
              <a:t>ke všem jeho součástem, tedy i ke stavbě</a:t>
            </a:r>
            <a:r>
              <a:rPr kumimoji="1" lang="cs-CZ" sz="1200" kern="1200" dirty="0">
                <a:solidFill>
                  <a:schemeClr val="tx1"/>
                </a:solidFill>
                <a:effectLst/>
                <a:latin typeface="Arial" charset="0"/>
                <a:ea typeface="+mn-ea"/>
                <a:cs typeface="+mn-cs"/>
              </a:rPr>
              <a:t>.</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V. Stavba jako samostatný předmět práv</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Z dikce § 506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vyplývá, že ne všechny stavby jsou součástí pozemku.</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Především součástí pozemku nejsou stavby dočasné. Těmi se rozumí stavby, které se na pozemku nachází pouze na časově omezenou dobu. U těchto staveb by se mělo primárně postupovat tak, že stavebník pro sebe nechá zřídit právo stavby (§ 1240), přičemž dočasná stavba bude součástí tohoto práva, nikoliv pozemku (§ 1242). Právo stavby je ze zákona věcí nehmotnou nemovitou (§ 1242) a je časově omezeno na 99 let (§ 1244 odst. 1).</a:t>
            </a:r>
          </a:p>
          <a:p>
            <a:endParaRPr kumimoji="1" lang="cs-CZ" sz="1200" kern="1200" dirty="0">
              <a:solidFill>
                <a:schemeClr val="tx1"/>
              </a:solidFill>
              <a:effectLst/>
              <a:latin typeface="Arial" charset="0"/>
              <a:ea typeface="+mn-ea"/>
              <a:cs typeface="+mn-cs"/>
            </a:endParaRPr>
          </a:p>
          <a:p>
            <a:r>
              <a:rPr kumimoji="1" lang="cs-CZ" sz="1200" b="0" i="0" kern="1200" dirty="0">
                <a:solidFill>
                  <a:schemeClr val="tx1"/>
                </a:solidFill>
                <a:effectLst/>
                <a:latin typeface="Arial" charset="0"/>
                <a:ea typeface="+mn-ea"/>
                <a:cs typeface="+mn-cs"/>
              </a:rPr>
              <a:t>Na</a:t>
            </a:r>
            <a:r>
              <a:rPr kumimoji="1" lang="cs-CZ" sz="1200" b="0" i="0" kern="1200" baseline="0" dirty="0">
                <a:solidFill>
                  <a:schemeClr val="tx1"/>
                </a:solidFill>
                <a:effectLst/>
                <a:latin typeface="Arial" charset="0"/>
                <a:ea typeface="+mn-ea"/>
                <a:cs typeface="+mn-cs"/>
              </a:rPr>
              <a:t> to, co jsou dočasné stavby, se názory liší. </a:t>
            </a:r>
            <a:r>
              <a:rPr kumimoji="1" lang="en-US" sz="1200" b="0" i="0" kern="1200" dirty="0">
                <a:solidFill>
                  <a:schemeClr val="tx1"/>
                </a:solidFill>
                <a:effectLst/>
                <a:latin typeface="Arial" charset="0"/>
                <a:ea typeface="+mn-ea"/>
                <a:cs typeface="+mn-cs"/>
              </a:rPr>
              <a:t>To</a:t>
            </a:r>
            <a:r>
              <a:rPr kumimoji="1" lang="cs-CZ" sz="1200" b="0" i="0" kern="1200" dirty="0">
                <a:solidFill>
                  <a:schemeClr val="tx1"/>
                </a:solidFill>
                <a:effectLst/>
                <a:latin typeface="Arial" charset="0"/>
                <a:ea typeface="+mn-ea"/>
                <a:cs typeface="+mn-cs"/>
              </a:rPr>
              <a:t>,</a:t>
            </a:r>
            <a:r>
              <a:rPr kumimoji="1" lang="cs-CZ" sz="1200" b="0" i="0" kern="1200" baseline="0" dirty="0">
                <a:solidFill>
                  <a:schemeClr val="tx1"/>
                </a:solidFill>
                <a:effectLst/>
                <a:latin typeface="Arial" charset="0"/>
                <a:ea typeface="+mn-ea"/>
                <a:cs typeface="+mn-cs"/>
              </a:rPr>
              <a:t> </a:t>
            </a:r>
            <a:r>
              <a:rPr kumimoji="1" lang="en-US" sz="1200" b="0" i="0" kern="1200" dirty="0">
                <a:solidFill>
                  <a:schemeClr val="tx1"/>
                </a:solidFill>
                <a:effectLst/>
                <a:latin typeface="Arial" charset="0"/>
                <a:ea typeface="+mn-ea"/>
                <a:cs typeface="+mn-cs"/>
              </a:rPr>
              <a:t>co je </a:t>
            </a:r>
            <a:r>
              <a:rPr kumimoji="1" lang="en-US" sz="1200" b="0" i="0" kern="1200" dirty="0" err="1">
                <a:solidFill>
                  <a:schemeClr val="tx1"/>
                </a:solidFill>
                <a:effectLst/>
                <a:latin typeface="Arial" charset="0"/>
                <a:ea typeface="+mn-ea"/>
                <a:cs typeface="+mn-cs"/>
              </a:rPr>
              <a:t>dočasná</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stavba</a:t>
            </a:r>
            <a:r>
              <a:rPr kumimoji="1" lang="en-US" sz="1200" b="0" i="0" kern="1200" dirty="0">
                <a:solidFill>
                  <a:schemeClr val="tx1"/>
                </a:solidFill>
                <a:effectLst/>
                <a:latin typeface="Arial" charset="0"/>
                <a:ea typeface="+mn-ea"/>
                <a:cs typeface="+mn-cs"/>
              </a:rPr>
              <a:t>, </a:t>
            </a:r>
            <a:r>
              <a:rPr kumimoji="1" lang="cs-CZ" sz="1200" b="0" i="0" kern="1200" dirty="0">
                <a:solidFill>
                  <a:schemeClr val="tx1"/>
                </a:solidFill>
                <a:effectLst/>
                <a:latin typeface="Arial" charset="0"/>
                <a:ea typeface="+mn-ea"/>
                <a:cs typeface="+mn-cs"/>
              </a:rPr>
              <a:t>nicméně obvykle </a:t>
            </a:r>
            <a:r>
              <a:rPr kumimoji="1" lang="en-US" sz="1200" b="0" i="0" kern="1200" dirty="0" err="1">
                <a:solidFill>
                  <a:schemeClr val="tx1"/>
                </a:solidFill>
                <a:effectLst/>
                <a:latin typeface="Arial" charset="0"/>
                <a:ea typeface="+mn-ea"/>
                <a:cs typeface="+mn-cs"/>
              </a:rPr>
              <a:t>posoudíme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podle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jejího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stavebně</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technického</a:t>
            </a:r>
            <a:r>
              <a:rPr kumimoji="1" lang="en-US" sz="1200" b="0" i="0" kern="1200" dirty="0">
                <a:solidFill>
                  <a:schemeClr val="tx1"/>
                </a:solidFill>
                <a:effectLst/>
                <a:latin typeface="Arial" charset="0"/>
                <a:ea typeface="+mn-ea"/>
                <a:cs typeface="+mn-cs"/>
              </a:rPr>
              <a:t>, resp. </a:t>
            </a:r>
            <a:r>
              <a:rPr kumimoji="1" lang="en-US" sz="1200" b="1" i="0" kern="1200" dirty="0" err="1">
                <a:solidFill>
                  <a:schemeClr val="tx1"/>
                </a:solidFill>
                <a:effectLst/>
                <a:latin typeface="Arial" charset="0"/>
                <a:ea typeface="+mn-ea"/>
                <a:cs typeface="+mn-cs"/>
              </a:rPr>
              <a:t>účelového</a:t>
            </a:r>
            <a:r>
              <a:rPr kumimoji="1" lang="en-US" sz="1200" b="1" i="0" kern="1200" dirty="0">
                <a:solidFill>
                  <a:schemeClr val="tx1"/>
                </a:solidFill>
                <a:effectLst/>
                <a:latin typeface="Arial" charset="0"/>
                <a:ea typeface="+mn-ea"/>
                <a:cs typeface="+mn-cs"/>
              </a:rPr>
              <a:t> </a:t>
            </a:r>
            <a:r>
              <a:rPr kumimoji="1" lang="en-US" sz="1200" b="1" i="0" kern="1200" dirty="0" err="1">
                <a:solidFill>
                  <a:schemeClr val="tx1"/>
                </a:solidFill>
                <a:effectLst/>
                <a:latin typeface="Arial" charset="0"/>
                <a:ea typeface="+mn-ea"/>
                <a:cs typeface="+mn-cs"/>
              </a:rPr>
              <a:t>určení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Pokud</a:t>
            </a:r>
            <a:r>
              <a:rPr kumimoji="1" lang="en-US" sz="1200" b="0" i="0" kern="1200" dirty="0">
                <a:solidFill>
                  <a:schemeClr val="tx1"/>
                </a:solidFill>
                <a:effectLst/>
                <a:latin typeface="Arial" charset="0"/>
                <a:ea typeface="+mn-ea"/>
                <a:cs typeface="+mn-cs"/>
              </a:rPr>
              <a:t> je </a:t>
            </a:r>
            <a:r>
              <a:rPr kumimoji="1" lang="en-US" sz="1200" b="0" i="0" kern="1200" dirty="0" err="1">
                <a:solidFill>
                  <a:schemeClr val="tx1"/>
                </a:solidFill>
                <a:effectLst/>
                <a:latin typeface="Arial" charset="0"/>
                <a:ea typeface="+mn-ea"/>
                <a:cs typeface="+mn-cs"/>
              </a:rPr>
              <a:t>navenek</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patrné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že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stavba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má</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být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umístěna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pozemku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pouze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dočasně</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např</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stánky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sloužící</a:t>
            </a:r>
            <a:r>
              <a:rPr kumimoji="1" lang="en-US" sz="1200" b="0" i="0" kern="1200" dirty="0">
                <a:solidFill>
                  <a:schemeClr val="tx1"/>
                </a:solidFill>
                <a:effectLst/>
                <a:latin typeface="Arial" charset="0"/>
                <a:ea typeface="+mn-ea"/>
                <a:cs typeface="+mn-cs"/>
              </a:rPr>
              <a:t> k </a:t>
            </a:r>
            <a:r>
              <a:rPr kumimoji="1" lang="en-US" sz="1200" b="0" i="0" kern="1200" dirty="0" err="1">
                <a:solidFill>
                  <a:schemeClr val="tx1"/>
                </a:solidFill>
                <a:effectLst/>
                <a:latin typeface="Arial" charset="0"/>
                <a:ea typeface="+mn-ea"/>
                <a:cs typeface="+mn-cs"/>
              </a:rPr>
              <a:t>sezónnímu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prodeji</a:t>
            </a:r>
            <a:r>
              <a:rPr kumimoji="1" lang="en-US" sz="1200" b="0" i="0" kern="1200" dirty="0">
                <a:solidFill>
                  <a:schemeClr val="tx1"/>
                </a:solidFill>
                <a:effectLst/>
                <a:latin typeface="Arial" charset="0"/>
                <a:ea typeface="+mn-ea"/>
                <a:cs typeface="+mn-cs"/>
              </a:rPr>
              <a:t>, </a:t>
            </a:r>
            <a:r>
              <a:rPr kumimoji="1" lang="cs-CZ" sz="1200" b="0" i="0" kern="1200" dirty="0">
                <a:solidFill>
                  <a:schemeClr val="tx1"/>
                </a:solidFill>
                <a:effectLst/>
                <a:latin typeface="Arial" charset="0"/>
                <a:ea typeface="+mn-ea"/>
                <a:cs typeface="+mn-cs"/>
              </a:rPr>
              <a:t>unimobuňky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stavby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účelem</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konání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koncertu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veletrhu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apod</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pak</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jde</a:t>
            </a:r>
            <a:r>
              <a:rPr kumimoji="1" lang="en-US" sz="1200" b="0" i="0" kern="1200" dirty="0">
                <a:solidFill>
                  <a:schemeClr val="tx1"/>
                </a:solidFill>
                <a:effectLst/>
                <a:latin typeface="Arial" charset="0"/>
                <a:ea typeface="+mn-ea"/>
                <a:cs typeface="+mn-cs"/>
              </a:rPr>
              <a:t> o </a:t>
            </a:r>
            <a:r>
              <a:rPr kumimoji="1" lang="en-US" sz="1200" b="0" i="0" kern="1200" dirty="0" err="1">
                <a:solidFill>
                  <a:schemeClr val="tx1"/>
                </a:solidFill>
                <a:effectLst/>
                <a:latin typeface="Arial" charset="0"/>
                <a:ea typeface="+mn-ea"/>
                <a:cs typeface="+mn-cs"/>
              </a:rPr>
              <a:t>dočasné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stavby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Naopak</a:t>
            </a:r>
            <a:r>
              <a:rPr kumimoji="1" lang="en-US" sz="1200" b="0" i="0" kern="1200" dirty="0">
                <a:solidFill>
                  <a:schemeClr val="tx1"/>
                </a:solidFill>
                <a:effectLst/>
                <a:latin typeface="Arial" charset="0"/>
                <a:ea typeface="+mn-ea"/>
                <a:cs typeface="+mn-cs"/>
              </a:rPr>
              <a:t> tam, </a:t>
            </a:r>
            <a:r>
              <a:rPr kumimoji="1" lang="en-US" sz="1200" b="0" i="0" kern="1200" dirty="0" err="1">
                <a:solidFill>
                  <a:schemeClr val="tx1"/>
                </a:solidFill>
                <a:effectLst/>
                <a:latin typeface="Arial" charset="0"/>
                <a:ea typeface="+mn-ea"/>
                <a:cs typeface="+mn-cs"/>
              </a:rPr>
              <a:t>kde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objektivní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účel</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bude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hovořit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prospěch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trvalosti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stavby</a:t>
            </a:r>
            <a:r>
              <a:rPr kumimoji="1" lang="en-US" sz="1200" b="0" i="0" kern="1200" dirty="0">
                <a:solidFill>
                  <a:schemeClr val="tx1"/>
                </a:solidFill>
                <a:effectLst/>
                <a:latin typeface="Arial" charset="0"/>
                <a:ea typeface="+mn-ea"/>
                <a:cs typeface="+mn-cs"/>
              </a:rPr>
              <a:t>, resp. tam, </a:t>
            </a:r>
            <a:r>
              <a:rPr kumimoji="1" lang="en-US" sz="1200" b="0" i="0" kern="1200" dirty="0" err="1">
                <a:solidFill>
                  <a:schemeClr val="tx1"/>
                </a:solidFill>
                <a:effectLst/>
                <a:latin typeface="Arial" charset="0"/>
                <a:ea typeface="+mn-ea"/>
                <a:cs typeface="+mn-cs"/>
              </a:rPr>
              <a:t>kde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účel</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nebude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jasně</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patrný</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měli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bychom</a:t>
            </a:r>
            <a:r>
              <a:rPr kumimoji="1" lang="en-US" sz="1200" b="0" i="0" kern="1200" dirty="0">
                <a:solidFill>
                  <a:schemeClr val="tx1"/>
                </a:solidFill>
                <a:effectLst/>
                <a:latin typeface="Arial" charset="0"/>
                <a:ea typeface="+mn-ea"/>
                <a:cs typeface="+mn-cs"/>
              </a:rPr>
              <a:t> se v </a:t>
            </a:r>
            <a:r>
              <a:rPr kumimoji="1" lang="en-US" sz="1200" b="0" i="0" kern="1200" dirty="0" err="1">
                <a:solidFill>
                  <a:schemeClr val="tx1"/>
                </a:solidFill>
                <a:effectLst/>
                <a:latin typeface="Arial" charset="0"/>
                <a:ea typeface="+mn-ea"/>
                <a:cs typeface="+mn-cs"/>
              </a:rPr>
              <a:t>souladu</a:t>
            </a:r>
            <a:r>
              <a:rPr kumimoji="1" lang="en-US" sz="1200" b="0" i="0" kern="1200" dirty="0">
                <a:solidFill>
                  <a:schemeClr val="tx1"/>
                </a:solidFill>
                <a:effectLst/>
                <a:latin typeface="Arial" charset="0"/>
                <a:ea typeface="+mn-ea"/>
                <a:cs typeface="+mn-cs"/>
              </a:rPr>
              <a:t> s </a:t>
            </a:r>
            <a:r>
              <a:rPr kumimoji="1" lang="en-US" sz="1200" b="0" i="0" kern="1200" dirty="0" err="1">
                <a:solidFill>
                  <a:schemeClr val="tx1"/>
                </a:solidFill>
                <a:effectLst/>
                <a:latin typeface="Arial" charset="0"/>
                <a:ea typeface="+mn-ea"/>
                <a:cs typeface="+mn-cs"/>
              </a:rPr>
              <a:t>principem</a:t>
            </a:r>
            <a:r>
              <a:rPr kumimoji="1" lang="en-US" sz="1200" b="0" i="0" kern="1200" dirty="0">
                <a:solidFill>
                  <a:schemeClr val="tx1"/>
                </a:solidFill>
                <a:effectLst/>
                <a:latin typeface="Arial" charset="0"/>
                <a:ea typeface="+mn-ea"/>
                <a:cs typeface="+mn-cs"/>
              </a:rPr>
              <a:t> superficies solo </a:t>
            </a:r>
            <a:r>
              <a:rPr kumimoji="1" lang="en-US" sz="1200" b="0" i="0" kern="1200" dirty="0" err="1">
                <a:solidFill>
                  <a:schemeClr val="tx1"/>
                </a:solidFill>
                <a:effectLst/>
                <a:latin typeface="Arial" charset="0"/>
                <a:ea typeface="+mn-ea"/>
                <a:cs typeface="+mn-cs"/>
              </a:rPr>
              <a:t>cedit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přiklonit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spíše</a:t>
            </a:r>
            <a:r>
              <a:rPr kumimoji="1" lang="en-US" sz="1200" b="0" i="0" kern="1200" dirty="0">
                <a:solidFill>
                  <a:schemeClr val="tx1"/>
                </a:solidFill>
                <a:effectLst/>
                <a:latin typeface="Arial" charset="0"/>
                <a:ea typeface="+mn-ea"/>
                <a:cs typeface="+mn-cs"/>
              </a:rPr>
              <a:t> k </a:t>
            </a:r>
            <a:r>
              <a:rPr kumimoji="1" lang="en-US" sz="1200" b="0" i="0" kern="1200" dirty="0" err="1">
                <a:solidFill>
                  <a:schemeClr val="tx1"/>
                </a:solidFill>
                <a:effectLst/>
                <a:latin typeface="Arial" charset="0"/>
                <a:ea typeface="+mn-ea"/>
                <a:cs typeface="+mn-cs"/>
              </a:rPr>
              <a:t>řešení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že</a:t>
            </a:r>
            <a:r>
              <a:rPr kumimoji="1" lang="en-US" sz="1200" b="0" i="0" kern="1200" dirty="0">
                <a:solidFill>
                  <a:schemeClr val="tx1"/>
                </a:solidFill>
                <a:effectLst/>
                <a:latin typeface="Arial" charset="0"/>
                <a:ea typeface="+mn-ea"/>
                <a:cs typeface="+mn-cs"/>
              </a:rPr>
              <a:t> v </a:t>
            </a:r>
            <a:r>
              <a:rPr kumimoji="1" lang="en-US" sz="1200" b="0" i="0" kern="1200" dirty="0" err="1">
                <a:solidFill>
                  <a:schemeClr val="tx1"/>
                </a:solidFill>
                <a:effectLst/>
                <a:latin typeface="Arial" charset="0"/>
                <a:ea typeface="+mn-ea"/>
                <a:cs typeface="+mn-cs"/>
              </a:rPr>
              <a:t>pochybnostech</a:t>
            </a:r>
            <a:r>
              <a:rPr kumimoji="1" lang="en-US" sz="1200" b="0" i="0" kern="1200" dirty="0">
                <a:solidFill>
                  <a:schemeClr val="tx1"/>
                </a:solidFill>
                <a:effectLst/>
                <a:latin typeface="Arial" charset="0"/>
                <a:ea typeface="+mn-ea"/>
                <a:cs typeface="+mn-cs"/>
              </a:rPr>
              <a:t> je </a:t>
            </a:r>
            <a:r>
              <a:rPr kumimoji="1" lang="en-US" sz="1200" b="0" i="0" kern="1200" dirty="0" err="1">
                <a:solidFill>
                  <a:schemeClr val="tx1"/>
                </a:solidFill>
                <a:effectLst/>
                <a:latin typeface="Arial" charset="0"/>
                <a:ea typeface="+mn-ea"/>
                <a:cs typeface="+mn-cs"/>
              </a:rPr>
              <a:t>stavba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součástí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pozemku</a:t>
            </a:r>
            <a:r>
              <a:rPr kumimoji="1" lang="en-US" sz="1200" b="0" i="0" kern="1200" dirty="0">
                <a:solidFill>
                  <a:schemeClr val="tx1"/>
                </a:solidFill>
                <a:effectLst/>
                <a:latin typeface="Arial" charset="0"/>
                <a:ea typeface="+mn-ea"/>
                <a:cs typeface="+mn-cs"/>
              </a:rPr>
              <a:t>.</a:t>
            </a:r>
            <a:endParaRPr kumimoji="1" lang="cs-CZ" sz="1200" b="0" i="0" kern="1200" dirty="0">
              <a:solidFill>
                <a:schemeClr val="tx1"/>
              </a:solidFill>
              <a:effectLst/>
              <a:latin typeface="Arial" charset="0"/>
              <a:ea typeface="+mn-ea"/>
              <a:cs typeface="+mn-cs"/>
            </a:endParaRPr>
          </a:p>
          <a:p>
            <a:endParaRPr kumimoji="1" lang="cs-CZ" sz="1200" b="0" i="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Samostatným předmětem práv (hmotnou věcí nemovitou) je rovněž stavba </a:t>
            </a:r>
            <a:r>
              <a:rPr kumimoji="1" lang="cs-CZ" sz="1200" b="1" kern="1200" dirty="0">
                <a:solidFill>
                  <a:schemeClr val="tx1"/>
                </a:solidFill>
                <a:effectLst/>
                <a:latin typeface="Arial" charset="0"/>
                <a:ea typeface="+mn-ea"/>
                <a:cs typeface="+mn-cs"/>
              </a:rPr>
              <a:t>podzemní se samostatným hospodářským určením</a:t>
            </a:r>
            <a:r>
              <a:rPr kumimoji="1" lang="cs-CZ" sz="1200" kern="1200" dirty="0">
                <a:solidFill>
                  <a:schemeClr val="tx1"/>
                </a:solidFill>
                <a:effectLst/>
                <a:latin typeface="Arial" charset="0"/>
                <a:ea typeface="+mn-ea"/>
                <a:cs typeface="+mn-cs"/>
              </a:rPr>
              <a:t>. To vyplývá z dikce § 506 odst. 2 a § 498 odst. 1. Podzemní stavby se samostatným účelovým určením (metro, podchod, garáže, vinný sklípek) jsou samostatnými nemovitými věcmi (§ 498 odst. 1), přičemž pouze ve výjimečných případech (studna, kanál, šachta) podzemní stavba, která nemá samostatné účelové určení, součástí pozemku je (§ 506 odst. 2).</a:t>
            </a: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Pokud taková stavba zasahuje i pod jiný (vedlejší) pozemek, je součástí pozemku hlavního. U některých podzemních staveb (např. meliorace) je nicméně třeba přihlédnout k tomu, že může jít o liniové stavby, a proto se na ně uplatní § 509.</a:t>
            </a:r>
          </a:p>
          <a:p>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Samostatným předmětem práv jsou dále i liniové stavby, nebo samostatně jiné věci přirozeně nemovité (§ 498 odst. 1 věta druhá).</a:t>
            </a:r>
          </a:p>
          <a:p>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Ze přechodných ustanovení je třeba ve vztahu ke stavbě jakožto samostatnému předmětu práv zmínit především § 3055 odst. 1, dle kterého se </a:t>
            </a:r>
            <a:r>
              <a:rPr kumimoji="1" lang="cs-CZ" sz="1200" i="1" kern="1200" dirty="0">
                <a:solidFill>
                  <a:schemeClr val="tx1"/>
                </a:solidFill>
                <a:effectLst/>
                <a:latin typeface="Arial" charset="0"/>
                <a:ea typeface="+mn-ea"/>
                <a:cs typeface="+mn-cs"/>
              </a:rPr>
              <a:t>„stavba spojená se zemí pevným základem, která není podle dosavadních právních předpisů součástí pozemku, na němž je zřízena, a je ke dni nabytí účinnosti tohoto zákona ve vlastnictví osoby odlišné od vlastníka pozemku, dnem nabytí účinnosti tohoto zákona nestává součástí pozemku a je nemovitou věcí“</a:t>
            </a:r>
            <a:r>
              <a:rPr kumimoji="1" lang="cs-CZ" sz="1200" kern="1200" dirty="0">
                <a:solidFill>
                  <a:schemeClr val="tx1"/>
                </a:solidFill>
                <a:effectLst/>
                <a:latin typeface="Arial" charset="0"/>
                <a:ea typeface="+mn-ea"/>
                <a:cs typeface="+mn-cs"/>
              </a:rPr>
              <a:t>.</a:t>
            </a:r>
          </a:p>
          <a:p>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Ze společných ustanovení lze zmínit § 3023, který stanoví, že </a:t>
            </a:r>
            <a:r>
              <a:rPr kumimoji="1" lang="cs-CZ" sz="1200" i="1" kern="1200" dirty="0">
                <a:solidFill>
                  <a:schemeClr val="tx1"/>
                </a:solidFill>
                <a:effectLst/>
                <a:latin typeface="Arial" charset="0"/>
                <a:ea typeface="+mn-ea"/>
                <a:cs typeface="+mn-cs"/>
              </a:rPr>
              <a:t>„ustanovení tohoto zákona o vlastníku pozemku platí obdobně pro vlastníka nemovité věci, která není součástí pozemku“.</a:t>
            </a:r>
            <a:endParaRPr kumimoji="1" lang="cs-CZ" sz="1200" i="0" kern="1200" dirty="0">
              <a:solidFill>
                <a:schemeClr val="tx1"/>
              </a:solidFill>
              <a:effectLst/>
              <a:latin typeface="Arial" charset="0"/>
              <a:ea typeface="+mn-ea"/>
              <a:cs typeface="+mn-cs"/>
            </a:endParaRPr>
          </a:p>
          <a:p>
            <a:endParaRPr kumimoji="1" lang="cs-CZ" sz="1200" i="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Např. pro podzemní stavby se samostatným hospodářským určením se tedy uplatní obdobně všechna ustanovení, jako je tomu u vlastníka pozemku. Zejména se jedná o úpravu sousedských práv (§ 1013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a pro zřízení tzv. práva nezbytné cesty (§ 1029).</a:t>
            </a: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Dočasné porosty - § 2 odst. 2 zák. č. 229/1991 Sb. - </a:t>
            </a:r>
            <a:r>
              <a:rPr kumimoji="1" lang="en-US" sz="1200" b="0" i="0" kern="1200" dirty="0">
                <a:solidFill>
                  <a:schemeClr val="tx1"/>
                </a:solidFill>
                <a:effectLst/>
                <a:latin typeface="Arial" charset="0"/>
                <a:ea typeface="+mn-ea"/>
                <a:cs typeface="+mn-cs"/>
              </a:rPr>
              <a:t>U </a:t>
            </a:r>
            <a:r>
              <a:rPr kumimoji="1" lang="en-US" sz="1200" b="0" i="0" kern="1200" dirty="0" err="1">
                <a:solidFill>
                  <a:schemeClr val="tx1"/>
                </a:solidFill>
                <a:effectLst/>
                <a:latin typeface="Arial" charset="0"/>
                <a:ea typeface="+mn-ea"/>
                <a:cs typeface="+mn-cs"/>
              </a:rPr>
              <a:t>pozemků</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daných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smluvně</a:t>
            </a:r>
            <a:r>
              <a:rPr kumimoji="1" lang="en-US" sz="1200" b="0" i="0" kern="1200" dirty="0">
                <a:solidFill>
                  <a:schemeClr val="tx1"/>
                </a:solidFill>
                <a:effectLst/>
                <a:latin typeface="Arial" charset="0"/>
                <a:ea typeface="+mn-ea"/>
                <a:cs typeface="+mn-cs"/>
              </a:rPr>
              <a:t> do </a:t>
            </a:r>
            <a:r>
              <a:rPr kumimoji="1" lang="en-US" sz="1200" b="0" i="0" kern="1200" dirty="0" err="1">
                <a:solidFill>
                  <a:schemeClr val="tx1"/>
                </a:solidFill>
                <a:effectLst/>
                <a:latin typeface="Arial" charset="0"/>
                <a:ea typeface="+mn-ea"/>
                <a:cs typeface="+mn-cs"/>
              </a:rPr>
              <a:t>užívání</a:t>
            </a:r>
            <a:r>
              <a:rPr kumimoji="1" lang="en-US" sz="1200" b="0" i="0" kern="1200" dirty="0">
                <a:solidFill>
                  <a:schemeClr val="tx1"/>
                </a:solidFill>
                <a:effectLst/>
                <a:latin typeface="Arial" charset="0"/>
                <a:ea typeface="+mn-ea"/>
                <a:cs typeface="+mn-cs"/>
              </a:rPr>
              <a:t> je </a:t>
            </a:r>
            <a:r>
              <a:rPr kumimoji="1" lang="en-US" sz="1200" b="0" i="0" kern="1200" dirty="0" err="1">
                <a:solidFill>
                  <a:schemeClr val="tx1"/>
                </a:solidFill>
                <a:effectLst/>
                <a:latin typeface="Arial" charset="0"/>
                <a:ea typeface="+mn-ea"/>
                <a:cs typeface="+mn-cs"/>
              </a:rPr>
              <a:t>vlastníkem</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jiných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než</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trvalých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porostů</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uživatel</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pokud</a:t>
            </a:r>
            <a:r>
              <a:rPr kumimoji="1" lang="en-US" sz="1200" b="0" i="0" kern="1200" dirty="0">
                <a:solidFill>
                  <a:schemeClr val="tx1"/>
                </a:solidFill>
                <a:effectLst/>
                <a:latin typeface="Arial" charset="0"/>
                <a:ea typeface="+mn-ea"/>
                <a:cs typeface="+mn-cs"/>
              </a:rPr>
              <a:t> se s </a:t>
            </a:r>
            <a:r>
              <a:rPr kumimoji="1" lang="en-US" sz="1200" b="0" i="0" kern="1200" dirty="0" err="1">
                <a:solidFill>
                  <a:schemeClr val="tx1"/>
                </a:solidFill>
                <a:effectLst/>
                <a:latin typeface="Arial" charset="0"/>
                <a:ea typeface="+mn-ea"/>
                <a:cs typeface="+mn-cs"/>
              </a:rPr>
              <a:t>vlastníkem</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nedohodne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jinak</a:t>
            </a:r>
            <a:r>
              <a:rPr kumimoji="1" lang="en-US" sz="1200" b="0" i="0" kern="1200" dirty="0">
                <a:solidFill>
                  <a:schemeClr val="tx1"/>
                </a:solidFill>
                <a:effectLst/>
                <a:latin typeface="Arial" charset="0"/>
                <a:ea typeface="+mn-ea"/>
                <a:cs typeface="+mn-cs"/>
              </a:rPr>
              <a:t>.</a:t>
            </a:r>
            <a:endParaRPr kumimoji="1" lang="en-US" sz="1200" kern="1200" dirty="0">
              <a:solidFill>
                <a:schemeClr val="tx1"/>
              </a:solidFill>
              <a:effectLst/>
              <a:latin typeface="Arial" charset="0"/>
              <a:ea typeface="+mn-ea"/>
              <a:cs typeface="+mn-cs"/>
            </a:endParaRPr>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13</a:t>
            </a:fld>
            <a:endParaRPr lang="cs-CZ" altLang="cs-CZ"/>
          </a:p>
        </p:txBody>
      </p:sp>
    </p:spTree>
    <p:extLst>
      <p:ext uri="{BB962C8B-B14F-4D97-AF65-F5344CB8AC3E}">
        <p14:creationId xmlns:p14="http://schemas.microsoft.com/office/powerpoint/2010/main" val="2684888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85750" marR="0" lvl="0" indent="-285750" algn="l" defTabSz="914400" rtl="0" eaLnBrk="0" fontAlgn="base" latinLnBrk="0" hangingPunct="0">
              <a:lnSpc>
                <a:spcPct val="100000"/>
              </a:lnSpc>
              <a:spcBef>
                <a:spcPct val="30000"/>
              </a:spcBef>
              <a:spcAft>
                <a:spcPct val="0"/>
              </a:spcAft>
              <a:buClrTx/>
              <a:buSzTx/>
              <a:buFontTx/>
              <a:buAutoNum type="romanUcPeriod"/>
              <a:tabLst/>
              <a:defRPr/>
            </a:pPr>
            <a:r>
              <a:rPr lang="cs-CZ" b="1" dirty="0"/>
              <a:t>Vývoj institutu</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Pojem </a:t>
            </a:r>
            <a:r>
              <a:rPr kumimoji="1" lang="cs-CZ" sz="1200" i="1" kern="1200" dirty="0">
                <a:solidFill>
                  <a:schemeClr val="tx1"/>
                </a:solidFill>
                <a:effectLst/>
                <a:latin typeface="Arial" charset="0"/>
                <a:ea typeface="+mn-ea"/>
                <a:cs typeface="+mn-cs"/>
              </a:rPr>
              <a:t>„quasi </a:t>
            </a:r>
            <a:r>
              <a:rPr kumimoji="1" lang="cs-CZ" sz="1200" i="1" kern="1200" dirty="0" err="1">
                <a:solidFill>
                  <a:schemeClr val="tx1"/>
                </a:solidFill>
                <a:effectLst/>
                <a:latin typeface="Arial" charset="0"/>
                <a:ea typeface="+mn-ea"/>
                <a:cs typeface="+mn-cs"/>
              </a:rPr>
              <a:t>pars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rei</a:t>
            </a:r>
            <a:r>
              <a:rPr kumimoji="1" lang="cs-CZ" sz="1200" i="1" kern="1200" dirty="0">
                <a:solidFill>
                  <a:schemeClr val="tx1"/>
                </a:solidFill>
                <a:effectLst/>
                <a:latin typeface="Arial" charset="0"/>
                <a:ea typeface="+mn-ea"/>
                <a:cs typeface="+mn-cs"/>
              </a:rPr>
              <a:t>“</a:t>
            </a:r>
            <a:r>
              <a:rPr kumimoji="1" lang="cs-CZ" sz="1200" kern="1200" dirty="0">
                <a:solidFill>
                  <a:schemeClr val="tx1"/>
                </a:solidFill>
                <a:effectLst/>
                <a:latin typeface="Arial" charset="0"/>
                <a:ea typeface="+mn-ea"/>
                <a:cs typeface="+mn-cs"/>
              </a:rPr>
              <a:t> (</a:t>
            </a:r>
            <a:r>
              <a:rPr kumimoji="1" lang="cs-CZ" sz="1200" i="1" kern="1200" dirty="0">
                <a:solidFill>
                  <a:schemeClr val="tx1"/>
                </a:solidFill>
                <a:effectLst/>
                <a:latin typeface="Arial" charset="0"/>
                <a:ea typeface="+mn-ea"/>
                <a:cs typeface="+mn-cs"/>
              </a:rPr>
              <a:t>pertinence, </a:t>
            </a:r>
            <a:r>
              <a:rPr kumimoji="1" lang="cs-CZ" sz="1200" i="1" kern="1200" dirty="0" err="1">
                <a:solidFill>
                  <a:schemeClr val="tx1"/>
                </a:solidFill>
                <a:effectLst/>
                <a:latin typeface="Arial" charset="0"/>
                <a:ea typeface="+mn-ea"/>
                <a:cs typeface="+mn-cs"/>
              </a:rPr>
              <a:t>accessorium</a:t>
            </a:r>
            <a:r>
              <a:rPr kumimoji="1" lang="cs-CZ" sz="1200" kern="1200" dirty="0">
                <a:solidFill>
                  <a:schemeClr val="tx1"/>
                </a:solidFill>
                <a:effectLst/>
                <a:latin typeface="Arial" charset="0"/>
                <a:ea typeface="+mn-ea"/>
                <a:cs typeface="+mn-cs"/>
              </a:rPr>
              <a:t>) se objevil až ve středověku, a to v souvislosti s realitními obchody, u nichž bylo nezbytné určit, které movité věci sloužící k hospodaření na pozemku, byly převedeny na nabyvatele. V tomto období se také objevila i právní doktrína spočívající v tom, že příslušenství sdílí právní osud věci hlavní (</a:t>
            </a:r>
            <a:r>
              <a:rPr kumimoji="1" lang="cs-CZ" sz="1200" i="1" kern="1200" dirty="0" err="1">
                <a:solidFill>
                  <a:schemeClr val="tx1"/>
                </a:solidFill>
                <a:effectLst/>
                <a:latin typeface="Arial" charset="0"/>
                <a:ea typeface="+mn-ea"/>
                <a:cs typeface="+mn-cs"/>
              </a:rPr>
              <a:t>accessorium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sequitur</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principale</a:t>
            </a:r>
            <a:r>
              <a:rPr kumimoji="1" lang="cs-CZ" sz="1200" kern="1200" dirty="0">
                <a:solidFill>
                  <a:schemeClr val="tx1"/>
                </a:solidFill>
                <a:effectLst/>
                <a:latin typeface="Arial" charset="0"/>
                <a:ea typeface="+mn-ea"/>
                <a:cs typeface="+mn-cs"/>
              </a:rPr>
              <a:t>).</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r>
              <a:rPr kumimoji="1" lang="cs-CZ" sz="1200" i="1" kern="1200" dirty="0">
                <a:solidFill>
                  <a:schemeClr val="tx1"/>
                </a:solidFill>
                <a:effectLst/>
                <a:latin typeface="Arial" charset="0"/>
                <a:ea typeface="+mn-ea"/>
                <a:cs typeface="+mn-cs"/>
              </a:rPr>
              <a:t>1. Primární (věc hlavní) a sekundární (věc vedlejší) předmět</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Oproti věci hromadné (</a:t>
            </a:r>
            <a:r>
              <a:rPr kumimoji="1" lang="cs-CZ" sz="1200" i="1" kern="1200" dirty="0" err="1">
                <a:solidFill>
                  <a:schemeClr val="tx1"/>
                </a:solidFill>
                <a:effectLst/>
                <a:latin typeface="Arial" charset="0"/>
                <a:ea typeface="+mn-ea"/>
                <a:cs typeface="+mn-cs"/>
              </a:rPr>
              <a:t>universitas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raerum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distantium</a:t>
            </a:r>
            <a:r>
              <a:rPr kumimoji="1" lang="cs-CZ" sz="1200" kern="1200" dirty="0">
                <a:solidFill>
                  <a:schemeClr val="tx1"/>
                </a:solidFill>
                <a:effectLst/>
                <a:latin typeface="Arial" charset="0"/>
                <a:ea typeface="+mn-ea"/>
                <a:cs typeface="+mn-cs"/>
              </a:rPr>
              <a:t>), kde neexistuje </a:t>
            </a:r>
            <a:r>
              <a:rPr kumimoji="1" lang="cs-CZ" sz="1200" i="1" kern="1200" dirty="0">
                <a:solidFill>
                  <a:schemeClr val="tx1"/>
                </a:solidFill>
                <a:effectLst/>
                <a:latin typeface="Arial" charset="0"/>
                <a:ea typeface="+mn-ea"/>
                <a:cs typeface="+mn-cs"/>
              </a:rPr>
              <a:t>„dominantní předmět/věc“</a:t>
            </a:r>
            <a:r>
              <a:rPr kumimoji="1" lang="cs-CZ" sz="1200" kern="1200" dirty="0">
                <a:solidFill>
                  <a:schemeClr val="tx1"/>
                </a:solidFill>
                <a:effectLst/>
                <a:latin typeface="Arial" charset="0"/>
                <a:ea typeface="+mn-ea"/>
                <a:cs typeface="+mn-cs"/>
              </a:rPr>
              <a:t>, je příslušenství definováno tím, že existuje </a:t>
            </a:r>
            <a:r>
              <a:rPr kumimoji="1" lang="cs-CZ" sz="1200" b="1" kern="1200" dirty="0">
                <a:solidFill>
                  <a:schemeClr val="tx1"/>
                </a:solidFill>
                <a:effectLst/>
                <a:latin typeface="Arial" charset="0"/>
                <a:ea typeface="+mn-ea"/>
                <a:cs typeface="+mn-cs"/>
              </a:rPr>
              <a:t>věc hlavní </a:t>
            </a:r>
            <a:r>
              <a:rPr kumimoji="1" lang="cs-CZ" sz="1200" kern="1200" dirty="0">
                <a:solidFill>
                  <a:schemeClr val="tx1"/>
                </a:solidFill>
                <a:effectLst/>
                <a:latin typeface="Arial" charset="0"/>
                <a:ea typeface="+mn-ea"/>
                <a:cs typeface="+mn-cs"/>
              </a:rPr>
              <a:t>(primární předmět) a k ní je určena </a:t>
            </a:r>
            <a:r>
              <a:rPr kumimoji="1" lang="cs-CZ" sz="1200" b="1" kern="1200" dirty="0">
                <a:solidFill>
                  <a:schemeClr val="tx1"/>
                </a:solidFill>
                <a:effectLst/>
                <a:latin typeface="Arial" charset="0"/>
                <a:ea typeface="+mn-ea"/>
                <a:cs typeface="+mn-cs"/>
              </a:rPr>
              <a:t>věc vedlejší </a:t>
            </a:r>
            <a:r>
              <a:rPr kumimoji="1" lang="cs-CZ" sz="1200" kern="1200" dirty="0">
                <a:solidFill>
                  <a:schemeClr val="tx1"/>
                </a:solidFill>
                <a:effectLst/>
                <a:latin typeface="Arial" charset="0"/>
                <a:ea typeface="+mn-ea"/>
                <a:cs typeface="+mn-cs"/>
              </a:rPr>
              <a:t>(sekundární předmět), přičemž vedlejší věc, buď přímo, nebo nepřímo, ovlivňuje funkční využití věci hlavní.</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Přímým ovlivněním funkčního využití se rozumí takový případ, kdy věc hlavní bez příslušenství vůbec nemůže sloužit svému účelu (např. klíč a zámek). V tomto případě hovoříme o </a:t>
            </a:r>
            <a:r>
              <a:rPr kumimoji="1" lang="cs-CZ" sz="1200" b="1" kern="1200" dirty="0">
                <a:solidFill>
                  <a:schemeClr val="tx1"/>
                </a:solidFill>
                <a:effectLst/>
                <a:latin typeface="Arial" charset="0"/>
                <a:ea typeface="+mn-ea"/>
                <a:cs typeface="+mn-cs"/>
              </a:rPr>
              <a:t>příslušenství přirozeném </a:t>
            </a:r>
            <a:r>
              <a:rPr kumimoji="1" lang="cs-CZ" sz="1200" kern="1200" dirty="0">
                <a:solidFill>
                  <a:schemeClr val="tx1"/>
                </a:solidFill>
                <a:effectLst/>
                <a:latin typeface="Arial" charset="0"/>
                <a:ea typeface="+mn-ea"/>
                <a:cs typeface="+mn-cs"/>
              </a:rPr>
              <a:t>(též podstatném). Nepřímým ovlivněním (</a:t>
            </a:r>
            <a:r>
              <a:rPr kumimoji="1" lang="cs-CZ" sz="1200" b="1" kern="1200" dirty="0">
                <a:solidFill>
                  <a:schemeClr val="tx1"/>
                </a:solidFill>
                <a:effectLst/>
                <a:latin typeface="Arial" charset="0"/>
                <a:ea typeface="+mn-ea"/>
                <a:cs typeface="+mn-cs"/>
              </a:rPr>
              <a:t>příslušenství umělé</a:t>
            </a:r>
            <a:r>
              <a:rPr kumimoji="1" lang="cs-CZ" sz="1200" kern="1200" dirty="0">
                <a:solidFill>
                  <a:schemeClr val="tx1"/>
                </a:solidFill>
                <a:effectLst/>
                <a:latin typeface="Arial" charset="0"/>
                <a:ea typeface="+mn-ea"/>
                <a:cs typeface="+mn-cs"/>
              </a:rPr>
              <a:t>) je potom případ, kdy příslušenství zlepšuje užitné vlastnosti věci hlavní (slouží např. k údržbě věci či např. získávání plodů).</a:t>
            </a:r>
            <a:endParaRPr kumimoji="1" lang="en-US" sz="1200" kern="1200" dirty="0">
              <a:solidFill>
                <a:schemeClr val="tx1"/>
              </a:solidFill>
              <a:effectLst/>
              <a:latin typeface="Arial" charset="0"/>
              <a:ea typeface="+mn-ea"/>
              <a:cs typeface="+mn-cs"/>
            </a:endParaRP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Podstatné je, že jak věc hlavní, tak věc vedlejší musí být </a:t>
            </a:r>
            <a:r>
              <a:rPr kumimoji="1" lang="cs-CZ" sz="1200" b="1" kern="1200" dirty="0">
                <a:solidFill>
                  <a:schemeClr val="tx1"/>
                </a:solidFill>
                <a:effectLst/>
                <a:latin typeface="Arial" charset="0"/>
                <a:ea typeface="+mn-ea"/>
                <a:cs typeface="+mn-cs"/>
              </a:rPr>
              <a:t>předmětem vlastnického práva téže osoby</a:t>
            </a:r>
            <a:r>
              <a:rPr kumimoji="1" lang="cs-CZ" sz="1200" kern="1200" dirty="0">
                <a:solidFill>
                  <a:schemeClr val="tx1"/>
                </a:solidFill>
                <a:effectLst/>
                <a:latin typeface="Arial" charset="0"/>
                <a:ea typeface="+mn-ea"/>
                <a:cs typeface="+mn-cs"/>
              </a:rPr>
              <a:t>. Proto např. sim karta vyjmutá z mobilního telefonu není jeho příslušenstvím, neboť je obvykle vlastnictvím provozovatele telekomunikačních služeb (zde tedy hovoříme o věci složené − </a:t>
            </a:r>
            <a:r>
              <a:rPr kumimoji="1" lang="cs-CZ" sz="1200" i="1" kern="1200" dirty="0" err="1">
                <a:solidFill>
                  <a:schemeClr val="tx1"/>
                </a:solidFill>
                <a:effectLst/>
                <a:latin typeface="Arial" charset="0"/>
                <a:ea typeface="+mn-ea"/>
                <a:cs typeface="+mn-cs"/>
              </a:rPr>
              <a:t>universitas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raerum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cohaerentium</a:t>
            </a:r>
            <a:r>
              <a:rPr kumimoji="1" lang="cs-CZ" sz="1200" kern="1200" dirty="0">
                <a:solidFill>
                  <a:schemeClr val="tx1"/>
                </a:solidFill>
                <a:effectLst/>
                <a:latin typeface="Arial" charset="0"/>
                <a:ea typeface="+mn-ea"/>
                <a:cs typeface="+mn-cs"/>
              </a:rPr>
              <a:t>).</a:t>
            </a: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Příslušenství není určeno primárně vůlí vlastníka (subjektivní kritérium dříve obsažené v § 121 odst. 1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1964), ale hospodářským určením věci hlavní (objektivní kritérium).</a:t>
            </a: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Vlastník automobilu určuje, zda příslušenstvím budou náhradní kola s náhradními pneumatikami, nebo pouze náhradní pneumatiky, určité příslušenství však vyplývá již z toho, že jde o automobil (např. klíče nebo tzv. povinná výbava).</a:t>
            </a:r>
          </a:p>
          <a:p>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Ohledně vymezení hospodářského určení ve sporných případech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obsahuje výkladové pravidlo v § 511, dle kterého se má </a:t>
            </a:r>
            <a:r>
              <a:rPr kumimoji="1" lang="cs-CZ" sz="1200" b="1" kern="1200" dirty="0">
                <a:solidFill>
                  <a:schemeClr val="tx1"/>
                </a:solidFill>
                <a:effectLst/>
                <a:latin typeface="Arial" charset="0"/>
                <a:ea typeface="+mn-ea"/>
                <a:cs typeface="+mn-cs"/>
              </a:rPr>
              <a:t>přihlédnout ke zvyklostem</a:t>
            </a:r>
            <a:r>
              <a:rPr kumimoji="1" lang="cs-CZ" sz="1200" kern="1200" dirty="0">
                <a:solidFill>
                  <a:schemeClr val="tx1"/>
                </a:solidFill>
                <a:effectLst/>
                <a:latin typeface="Arial" charset="0"/>
                <a:ea typeface="+mn-ea"/>
                <a:cs typeface="+mn-cs"/>
              </a:rPr>
              <a:t>.</a:t>
            </a:r>
          </a:p>
          <a:p>
            <a:endParaRPr kumimoji="1" lang="cs-CZ" sz="1200" kern="1200" dirty="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Ze zvyklostí může vyplývat např. to, že </a:t>
            </a:r>
            <a:r>
              <a:rPr kumimoji="1" lang="cs-CZ" sz="1200" b="1" kern="1200" dirty="0">
                <a:solidFill>
                  <a:schemeClr val="tx1"/>
                </a:solidFill>
                <a:effectLst/>
                <a:latin typeface="Arial" charset="0"/>
                <a:ea typeface="+mn-ea"/>
                <a:cs typeface="+mn-cs"/>
              </a:rPr>
              <a:t>přirozeným příslušenstvím automobilu </a:t>
            </a:r>
            <a:r>
              <a:rPr kumimoji="1" lang="cs-CZ" sz="1200" kern="1200" dirty="0">
                <a:solidFill>
                  <a:schemeClr val="tx1"/>
                </a:solidFill>
                <a:effectLst/>
                <a:latin typeface="Arial" charset="0"/>
                <a:ea typeface="+mn-ea"/>
                <a:cs typeface="+mn-cs"/>
              </a:rPr>
              <a:t>je povinná výbava a sada nářadí na výměnu rezervní pneumatiky, přirozeným příslušenstvím mobilního telefonu jsou sluchátka a nabíječka, přirozeným příslušenstvím osobního počítače je klávesnice, myš a monitor atd.</a:t>
            </a:r>
            <a:endParaRPr kumimoji="1" lang="en-US"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Společné užívání hlavní a vedlejší věci musí být </a:t>
            </a:r>
            <a:r>
              <a:rPr kumimoji="1" lang="cs-CZ" sz="1200" b="1" kern="1200" dirty="0">
                <a:solidFill>
                  <a:schemeClr val="tx1"/>
                </a:solidFill>
                <a:effectLst/>
                <a:latin typeface="Arial" charset="0"/>
                <a:ea typeface="+mn-ea"/>
                <a:cs typeface="+mn-cs"/>
              </a:rPr>
              <a:t>trvalé</a:t>
            </a:r>
            <a:r>
              <a:rPr kumimoji="1" lang="cs-CZ" sz="1200" kern="1200" dirty="0">
                <a:solidFill>
                  <a:schemeClr val="tx1"/>
                </a:solidFill>
                <a:effectLst/>
                <a:latin typeface="Arial" charset="0"/>
                <a:ea typeface="+mn-ea"/>
                <a:cs typeface="+mn-cs"/>
              </a:rPr>
              <a:t>. Proto není příslušenstvím taková vedlejší věc, kterou vlastník určil k užívání s věcí hlavní pouze </a:t>
            </a:r>
            <a:r>
              <a:rPr kumimoji="1" lang="cs-CZ" sz="1200" b="1" kern="1200" dirty="0">
                <a:solidFill>
                  <a:schemeClr val="tx1"/>
                </a:solidFill>
                <a:effectLst/>
                <a:latin typeface="Arial" charset="0"/>
                <a:ea typeface="+mn-ea"/>
                <a:cs typeface="+mn-cs"/>
              </a:rPr>
              <a:t>přechodně</a:t>
            </a:r>
            <a:r>
              <a:rPr kumimoji="1" lang="cs-CZ" sz="1200" kern="1200" dirty="0">
                <a:solidFill>
                  <a:schemeClr val="tx1"/>
                </a:solidFill>
                <a:effectLst/>
                <a:latin typeface="Arial" charset="0"/>
                <a:ea typeface="+mn-ea"/>
                <a:cs typeface="+mn-cs"/>
              </a:rPr>
              <a:t>. Tak např. CD nosič s oblíbenými nahrávkami obvykle nebude trvale určen k užívání společně s přehrávačem zabudovaným v automobilu. Stejně tak externí harddisk nemusí být trvale určen k užívání konkrétního osobního počítače, zimní skútr nemusí být trvale určen k užívání lyžařského svahu atd.</a:t>
            </a:r>
            <a:endParaRPr kumimoji="1" lang="en-US"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Jestliže jde o věc vedlejší, která je trvale určena k užívání s věcí hlavní (např. externí harddisk, který slouží výhradně k nahrávání filmů pro jeden televizní přístroj), nepůsobí </a:t>
            </a:r>
            <a:r>
              <a:rPr kumimoji="1" lang="cs-CZ" sz="1200" b="1" kern="1200" dirty="0">
                <a:solidFill>
                  <a:schemeClr val="tx1"/>
                </a:solidFill>
                <a:effectLst/>
                <a:latin typeface="Arial" charset="0"/>
                <a:ea typeface="+mn-ea"/>
                <a:cs typeface="+mn-cs"/>
              </a:rPr>
              <a:t>přechodné odloučení vedlejší věci (např. oprava) od věci hlavní zánik charakteru příslušenství </a:t>
            </a:r>
            <a:r>
              <a:rPr kumimoji="1" lang="cs-CZ" sz="1200" kern="1200" dirty="0">
                <a:solidFill>
                  <a:schemeClr val="tx1"/>
                </a:solidFill>
                <a:effectLst/>
                <a:latin typeface="Arial" charset="0"/>
                <a:ea typeface="+mn-ea"/>
                <a:cs typeface="+mn-cs"/>
              </a:rPr>
              <a:t>(</a:t>
            </a:r>
            <a:r>
              <a:rPr kumimoji="1" lang="cs-CZ" sz="1200" i="1" kern="1200" dirty="0">
                <a:solidFill>
                  <a:schemeClr val="tx1"/>
                </a:solidFill>
                <a:effectLst/>
                <a:latin typeface="Arial" charset="0"/>
                <a:ea typeface="+mn-ea"/>
                <a:cs typeface="+mn-cs"/>
              </a:rPr>
              <a:t>„byla-li vedlejší věc od hlavní věci přechodně odloučena, nepřestává být příslušenstvím“</a:t>
            </a:r>
            <a:r>
              <a:rPr kumimoji="1" lang="cs-CZ" sz="1200" kern="1200" dirty="0">
                <a:solidFill>
                  <a:schemeClr val="tx1"/>
                </a:solidFill>
                <a:effectLst/>
                <a:latin typeface="Arial" charset="0"/>
                <a:ea typeface="+mn-ea"/>
                <a:cs typeface="+mn-cs"/>
              </a:rPr>
              <a:t> − § 510 odst. 1).</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Zákonodárce se v § 510 odst. 2 výslovně vymezil proti judikatuře Nejvyššího soudu (NS </a:t>
            </a:r>
            <a:r>
              <a:rPr kumimoji="1" lang="cs-CZ" sz="1200" kern="1200" dirty="0" err="1">
                <a:solidFill>
                  <a:schemeClr val="tx1"/>
                </a:solidFill>
                <a:effectLst/>
                <a:latin typeface="Arial" charset="0"/>
                <a:ea typeface="+mn-ea"/>
                <a:cs typeface="+mn-cs"/>
              </a:rPr>
              <a:t>sp</a:t>
            </a:r>
            <a:r>
              <a:rPr kumimoji="1" lang="cs-CZ" sz="1200" kern="1200" dirty="0">
                <a:solidFill>
                  <a:schemeClr val="tx1"/>
                </a:solidFill>
                <a:effectLst/>
                <a:latin typeface="Arial" charset="0"/>
                <a:ea typeface="+mn-ea"/>
                <a:cs typeface="+mn-cs"/>
              </a:rPr>
              <a:t>. zn. R 7/1987, 31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2772/2000, 22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1844/2004). Nejvyšší soud nejdříve zcela pravidlo </a:t>
            </a:r>
            <a:r>
              <a:rPr kumimoji="1" lang="cs-CZ" sz="1200" i="1" kern="1200" dirty="0" err="1">
                <a:solidFill>
                  <a:schemeClr val="tx1"/>
                </a:solidFill>
                <a:effectLst/>
                <a:latin typeface="Arial" charset="0"/>
                <a:ea typeface="+mn-ea"/>
                <a:cs typeface="+mn-cs"/>
              </a:rPr>
              <a:t>accessorium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sequitur</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principale</a:t>
            </a:r>
            <a:r>
              <a:rPr kumimoji="1" lang="cs-CZ" sz="1200" kern="1200" dirty="0">
                <a:solidFill>
                  <a:schemeClr val="tx1"/>
                </a:solidFill>
                <a:effectLst/>
                <a:latin typeface="Arial" charset="0"/>
                <a:ea typeface="+mn-ea"/>
                <a:cs typeface="+mn-cs"/>
              </a:rPr>
              <a:t> odmítal, později požadoval, aby v případě převodu vlastnického práva byla v právním úkonu vyjádřena vůle převést nejen věc hlavní, ale i příslušenství (NS 31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2772/2000).</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S ohledem na znění § 510 odst. 2 se nicméně uplatní vyvratitelná právní domněnka, že se jak účinky převodu, tak přechodu vlastnického práva, ohledně věci hlavní týkají i příslušenství. Není tedy nezbytné při právním jednání projevit výslovnou vůli převést i příslušenství. Příslušenství (pokud strany neprojeví jinou vůli) přejde automaticky s převodem vlastnického práva k věci hlavní.</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Zvláštním druhem příslušenství je tzv. inventář u pachtu (§ 2342), přičemž zde se zřejmě díky doslovné dikci zákona </a:t>
            </a:r>
            <a:r>
              <a:rPr kumimoji="1" lang="cs-CZ" sz="1200" i="1" kern="1200" dirty="0">
                <a:solidFill>
                  <a:schemeClr val="tx1"/>
                </a:solidFill>
                <a:effectLst/>
                <a:latin typeface="Arial" charset="0"/>
                <a:ea typeface="+mn-ea"/>
                <a:cs typeface="+mn-cs"/>
              </a:rPr>
              <a:t>(„propachtuje-li se věc společně s inventářem“)</a:t>
            </a:r>
            <a:r>
              <a:rPr kumimoji="1" lang="cs-CZ" sz="1200" kern="1200" dirty="0">
                <a:solidFill>
                  <a:schemeClr val="tx1"/>
                </a:solidFill>
                <a:effectLst/>
                <a:latin typeface="Arial" charset="0"/>
                <a:ea typeface="+mn-ea"/>
                <a:cs typeface="+mn-cs"/>
              </a:rPr>
              <a:t> pravidlo </a:t>
            </a:r>
            <a:r>
              <a:rPr kumimoji="1" lang="cs-CZ" sz="1200" i="1" kern="1200" dirty="0" err="1">
                <a:solidFill>
                  <a:schemeClr val="tx1"/>
                </a:solidFill>
                <a:effectLst/>
                <a:latin typeface="Arial" charset="0"/>
                <a:ea typeface="+mn-ea"/>
                <a:cs typeface="+mn-cs"/>
              </a:rPr>
              <a:t>accessorium</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sequitur</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principale</a:t>
            </a:r>
            <a:r>
              <a:rPr kumimoji="1" lang="cs-CZ" sz="1200" kern="1200" dirty="0">
                <a:solidFill>
                  <a:schemeClr val="tx1"/>
                </a:solidFill>
                <a:effectLst/>
                <a:latin typeface="Arial" charset="0"/>
                <a:ea typeface="+mn-ea"/>
                <a:cs typeface="+mn-cs"/>
              </a:rPr>
              <a:t> bude aplikovat pouze v případě, že si tak strany výslovně sjednají.</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II. Příslušenství pohledávky a jeho funkční vymezení</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Pohledávka je, jakožto právo, typickou nehmotnou movitou věcí (§ 496 odst. 2, § 498 odst. 2). Ustanovení § 513 proto stanoví taxativním výčtem příslušenství tohoto typizovaného nehmotného předmětu práv.</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 </a:t>
            </a:r>
            <a:endParaRPr kumimoji="1" lang="en-US"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Zákonným příslušenstvím pohledávky zřejmě nejsou úroky z úroků (§ 1806), neboť výčet toho, co tvoří příslušenství pohledávky, je taxativní. Stejný závěr platí i pro smluvní pokutu (NS </a:t>
            </a:r>
            <a:r>
              <a:rPr kumimoji="1" lang="cs-CZ" sz="1200" kern="1200" dirty="0" err="1">
                <a:solidFill>
                  <a:schemeClr val="tx1"/>
                </a:solidFill>
                <a:effectLst/>
                <a:latin typeface="Arial" charset="0"/>
                <a:ea typeface="+mn-ea"/>
                <a:cs typeface="+mn-cs"/>
              </a:rPr>
              <a:t>sp</a:t>
            </a:r>
            <a:r>
              <a:rPr kumimoji="1" lang="cs-CZ" sz="1200" kern="1200" dirty="0">
                <a:solidFill>
                  <a:schemeClr val="tx1"/>
                </a:solidFill>
                <a:effectLst/>
                <a:latin typeface="Arial" charset="0"/>
                <a:ea typeface="+mn-ea"/>
                <a:cs typeface="+mn-cs"/>
              </a:rPr>
              <a:t>. zn. 26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4503/2009).</a:t>
            </a:r>
            <a:endParaRPr kumimoji="1" lang="en-US"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14</a:t>
            </a:fld>
            <a:endParaRPr lang="cs-CZ" altLang="cs-CZ"/>
          </a:p>
        </p:txBody>
      </p:sp>
    </p:spTree>
    <p:extLst>
      <p:ext uri="{BB962C8B-B14F-4D97-AF65-F5344CB8AC3E}">
        <p14:creationId xmlns:p14="http://schemas.microsoft.com/office/powerpoint/2010/main" val="34183420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15</a:t>
            </a:fld>
            <a:endParaRPr lang="cs-CZ" altLang="cs-CZ"/>
          </a:p>
        </p:txBody>
      </p:sp>
    </p:spTree>
    <p:extLst>
      <p:ext uri="{BB962C8B-B14F-4D97-AF65-F5344CB8AC3E}">
        <p14:creationId xmlns:p14="http://schemas.microsoft.com/office/powerpoint/2010/main" val="4155964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Systematika, která vyplývá z § 9.</a:t>
            </a:r>
          </a:p>
          <a:p>
            <a:endParaRPr lang="cs-CZ" dirty="0"/>
          </a:p>
          <a:p>
            <a:r>
              <a:rPr kumimoji="1" lang="cs-CZ" sz="1200" b="0" i="0" kern="1200" dirty="0">
                <a:solidFill>
                  <a:schemeClr val="tx1"/>
                </a:solidFill>
                <a:effectLst/>
                <a:latin typeface="Arial" charset="0"/>
                <a:ea typeface="+mn-ea"/>
                <a:cs typeface="+mn-cs"/>
              </a:rPr>
              <a:t>§</a:t>
            </a:r>
            <a:r>
              <a:rPr kumimoji="1" lang="cs-CZ" sz="1200" b="0" i="0" kern="1200" baseline="0" dirty="0">
                <a:solidFill>
                  <a:schemeClr val="tx1"/>
                </a:solidFill>
                <a:effectLst/>
                <a:latin typeface="Arial" charset="0"/>
                <a:ea typeface="+mn-ea"/>
                <a:cs typeface="+mn-cs"/>
              </a:rPr>
              <a:t> 9 odst. 2 „</a:t>
            </a:r>
            <a:r>
              <a:rPr kumimoji="1" lang="en-US" sz="1200" b="0" i="1" kern="1200" dirty="0" err="1">
                <a:solidFill>
                  <a:schemeClr val="tx1"/>
                </a:solidFill>
                <a:effectLst/>
                <a:latin typeface="Arial" charset="0"/>
                <a:ea typeface="+mn-ea"/>
                <a:cs typeface="+mn-cs"/>
              </a:rPr>
              <a:t>Soukromá</a:t>
            </a:r>
            <a:r>
              <a:rPr kumimoji="1" lang="en-US" sz="1200" b="0" i="1" kern="1200" dirty="0">
                <a:solidFill>
                  <a:schemeClr val="tx1"/>
                </a:solidFill>
                <a:effectLst/>
                <a:latin typeface="Arial" charset="0"/>
                <a:ea typeface="+mn-ea"/>
                <a:cs typeface="+mn-cs"/>
              </a:rPr>
              <a:t> </a:t>
            </a:r>
            <a:r>
              <a:rPr kumimoji="1" lang="en-US" sz="1200" b="0" i="1" kern="1200" dirty="0" err="1">
                <a:solidFill>
                  <a:schemeClr val="tx1"/>
                </a:solidFill>
                <a:effectLst/>
                <a:latin typeface="Arial" charset="0"/>
                <a:ea typeface="+mn-ea"/>
                <a:cs typeface="+mn-cs"/>
              </a:rPr>
              <a:t>práva</a:t>
            </a:r>
            <a:r>
              <a:rPr kumimoji="1" lang="en-US" sz="1200" b="0" i="1" kern="1200" dirty="0">
                <a:solidFill>
                  <a:schemeClr val="tx1"/>
                </a:solidFill>
                <a:effectLst/>
                <a:latin typeface="Arial" charset="0"/>
                <a:ea typeface="+mn-ea"/>
                <a:cs typeface="+mn-cs"/>
              </a:rPr>
              <a:t> a </a:t>
            </a:r>
            <a:r>
              <a:rPr kumimoji="1" lang="en-US" sz="1200" b="0" i="1" kern="1200" dirty="0" err="1">
                <a:solidFill>
                  <a:schemeClr val="tx1"/>
                </a:solidFill>
                <a:effectLst/>
                <a:latin typeface="Arial" charset="0"/>
                <a:ea typeface="+mn-ea"/>
                <a:cs typeface="+mn-cs"/>
              </a:rPr>
              <a:t>povinnosti</a:t>
            </a:r>
            <a:r>
              <a:rPr kumimoji="1" lang="en-US" sz="1200" b="0" i="1" kern="1200" dirty="0">
                <a:solidFill>
                  <a:schemeClr val="tx1"/>
                </a:solidFill>
                <a:effectLst/>
                <a:latin typeface="Arial" charset="0"/>
                <a:ea typeface="+mn-ea"/>
                <a:cs typeface="+mn-cs"/>
              </a:rPr>
              <a:t> </a:t>
            </a:r>
            <a:r>
              <a:rPr kumimoji="1" lang="en-US" sz="1200" b="0" i="1" kern="1200" dirty="0" err="1">
                <a:solidFill>
                  <a:schemeClr val="tx1"/>
                </a:solidFill>
                <a:effectLst/>
                <a:latin typeface="Arial" charset="0"/>
                <a:ea typeface="+mn-ea"/>
                <a:cs typeface="+mn-cs"/>
              </a:rPr>
              <a:t>osobní</a:t>
            </a:r>
            <a:r>
              <a:rPr kumimoji="1" lang="en-US" sz="1200" b="0" i="1" kern="1200" dirty="0">
                <a:solidFill>
                  <a:schemeClr val="tx1"/>
                </a:solidFill>
                <a:effectLst/>
                <a:latin typeface="Arial" charset="0"/>
                <a:ea typeface="+mn-ea"/>
                <a:cs typeface="+mn-cs"/>
              </a:rPr>
              <a:t> a </a:t>
            </a:r>
            <a:r>
              <a:rPr kumimoji="1" lang="en-US" sz="1200" b="0" i="1" kern="1200" dirty="0" err="1">
                <a:solidFill>
                  <a:schemeClr val="tx1"/>
                </a:solidFill>
                <a:effectLst/>
                <a:latin typeface="Arial" charset="0"/>
                <a:ea typeface="+mn-ea"/>
                <a:cs typeface="+mn-cs"/>
              </a:rPr>
              <a:t>majetkové</a:t>
            </a:r>
            <a:r>
              <a:rPr kumimoji="1" lang="en-US" sz="1200" b="0" i="1" kern="1200" dirty="0">
                <a:solidFill>
                  <a:schemeClr val="tx1"/>
                </a:solidFill>
                <a:effectLst/>
                <a:latin typeface="Arial" charset="0"/>
                <a:ea typeface="+mn-ea"/>
                <a:cs typeface="+mn-cs"/>
              </a:rPr>
              <a:t> </a:t>
            </a:r>
            <a:r>
              <a:rPr kumimoji="1" lang="en-US" sz="1200" b="0" i="1" kern="1200" dirty="0" err="1">
                <a:solidFill>
                  <a:schemeClr val="tx1"/>
                </a:solidFill>
                <a:effectLst/>
                <a:latin typeface="Arial" charset="0"/>
                <a:ea typeface="+mn-ea"/>
                <a:cs typeface="+mn-cs"/>
              </a:rPr>
              <a:t>povahy</a:t>
            </a:r>
            <a:r>
              <a:rPr kumimoji="1" lang="en-US" sz="1200" b="0" i="1" kern="1200" dirty="0">
                <a:solidFill>
                  <a:schemeClr val="tx1"/>
                </a:solidFill>
                <a:effectLst/>
                <a:latin typeface="Arial" charset="0"/>
                <a:ea typeface="+mn-ea"/>
                <a:cs typeface="+mn-cs"/>
              </a:rPr>
              <a:t> se </a:t>
            </a:r>
            <a:r>
              <a:rPr kumimoji="1" lang="en-US" sz="1200" b="0" i="1" kern="1200" dirty="0" err="1">
                <a:solidFill>
                  <a:schemeClr val="tx1"/>
                </a:solidFill>
                <a:effectLst/>
                <a:latin typeface="Arial" charset="0"/>
                <a:ea typeface="+mn-ea"/>
                <a:cs typeface="+mn-cs"/>
              </a:rPr>
              <a:t>řídí</a:t>
            </a:r>
            <a:r>
              <a:rPr kumimoji="1" lang="en-US" sz="1200" b="0" i="1" kern="1200" dirty="0">
                <a:solidFill>
                  <a:schemeClr val="tx1"/>
                </a:solidFill>
                <a:effectLst/>
                <a:latin typeface="Arial" charset="0"/>
                <a:ea typeface="+mn-ea"/>
                <a:cs typeface="+mn-cs"/>
              </a:rPr>
              <a:t> </a:t>
            </a:r>
            <a:r>
              <a:rPr kumimoji="1" lang="en-US" sz="1200" b="0" i="1" kern="1200" dirty="0" err="1">
                <a:solidFill>
                  <a:schemeClr val="tx1"/>
                </a:solidFill>
                <a:effectLst/>
                <a:latin typeface="Arial" charset="0"/>
                <a:ea typeface="+mn-ea"/>
                <a:cs typeface="+mn-cs"/>
              </a:rPr>
              <a:t>občanským</a:t>
            </a:r>
            <a:r>
              <a:rPr kumimoji="1" lang="en-US" sz="1200" b="0" i="1" kern="1200" dirty="0">
                <a:solidFill>
                  <a:schemeClr val="tx1"/>
                </a:solidFill>
                <a:effectLst/>
                <a:latin typeface="Arial" charset="0"/>
                <a:ea typeface="+mn-ea"/>
                <a:cs typeface="+mn-cs"/>
              </a:rPr>
              <a:t> </a:t>
            </a:r>
            <a:r>
              <a:rPr kumimoji="1" lang="en-US" sz="1200" b="0" i="1" kern="1200" dirty="0" err="1">
                <a:solidFill>
                  <a:schemeClr val="tx1"/>
                </a:solidFill>
                <a:effectLst/>
                <a:latin typeface="Arial" charset="0"/>
                <a:ea typeface="+mn-ea"/>
                <a:cs typeface="+mn-cs"/>
              </a:rPr>
              <a:t>zákoníkem</a:t>
            </a:r>
            <a:r>
              <a:rPr kumimoji="1" lang="en-US" sz="1200" b="0" i="1" kern="1200" dirty="0">
                <a:solidFill>
                  <a:schemeClr val="tx1"/>
                </a:solidFill>
                <a:effectLst/>
                <a:latin typeface="Arial" charset="0"/>
                <a:ea typeface="+mn-ea"/>
                <a:cs typeface="+mn-cs"/>
              </a:rPr>
              <a:t> v tom </a:t>
            </a:r>
            <a:r>
              <a:rPr kumimoji="1" lang="en-US" sz="1200" b="0" i="1" kern="1200" dirty="0" err="1">
                <a:solidFill>
                  <a:schemeClr val="tx1"/>
                </a:solidFill>
                <a:effectLst/>
                <a:latin typeface="Arial" charset="0"/>
                <a:ea typeface="+mn-ea"/>
                <a:cs typeface="+mn-cs"/>
              </a:rPr>
              <a:t>rozsahu</a:t>
            </a:r>
            <a:r>
              <a:rPr kumimoji="1" lang="en-US" sz="1200" b="0" i="1" kern="1200" dirty="0">
                <a:solidFill>
                  <a:schemeClr val="tx1"/>
                </a:solidFill>
                <a:effectLst/>
                <a:latin typeface="Arial" charset="0"/>
                <a:ea typeface="+mn-ea"/>
                <a:cs typeface="+mn-cs"/>
              </a:rPr>
              <a:t>, v </a:t>
            </a:r>
            <a:r>
              <a:rPr kumimoji="1" lang="en-US" sz="1200" b="0" i="1" kern="1200" dirty="0" err="1">
                <a:solidFill>
                  <a:schemeClr val="tx1"/>
                </a:solidFill>
                <a:effectLst/>
                <a:latin typeface="Arial" charset="0"/>
                <a:ea typeface="+mn-ea"/>
                <a:cs typeface="+mn-cs"/>
              </a:rPr>
              <a:t>jakém</a:t>
            </a:r>
            <a:r>
              <a:rPr kumimoji="1" lang="en-US" sz="1200" b="0" i="1" kern="1200" dirty="0">
                <a:solidFill>
                  <a:schemeClr val="tx1"/>
                </a:solidFill>
                <a:effectLst/>
                <a:latin typeface="Arial" charset="0"/>
                <a:ea typeface="+mn-ea"/>
                <a:cs typeface="+mn-cs"/>
              </a:rPr>
              <a:t> je </a:t>
            </a:r>
            <a:r>
              <a:rPr kumimoji="1" lang="en-US" sz="1200" b="0" i="1" kern="1200" dirty="0" err="1">
                <a:solidFill>
                  <a:schemeClr val="tx1"/>
                </a:solidFill>
                <a:effectLst/>
                <a:latin typeface="Arial" charset="0"/>
                <a:ea typeface="+mn-ea"/>
                <a:cs typeface="+mn-cs"/>
              </a:rPr>
              <a:t>neupravují</a:t>
            </a:r>
            <a:r>
              <a:rPr kumimoji="1" lang="en-US" sz="1200" b="0" i="1" kern="1200" dirty="0">
                <a:solidFill>
                  <a:schemeClr val="tx1"/>
                </a:solidFill>
                <a:effectLst/>
                <a:latin typeface="Arial" charset="0"/>
                <a:ea typeface="+mn-ea"/>
                <a:cs typeface="+mn-cs"/>
              </a:rPr>
              <a:t> </a:t>
            </a:r>
            <a:r>
              <a:rPr kumimoji="1" lang="en-US" sz="1200" b="0" i="1" kern="1200" dirty="0" err="1">
                <a:solidFill>
                  <a:schemeClr val="tx1"/>
                </a:solidFill>
                <a:effectLst/>
                <a:latin typeface="Arial" charset="0"/>
                <a:ea typeface="+mn-ea"/>
                <a:cs typeface="+mn-cs"/>
              </a:rPr>
              <a:t>jiné</a:t>
            </a:r>
            <a:r>
              <a:rPr kumimoji="1" lang="en-US" sz="1200" b="0" i="1" kern="1200" dirty="0">
                <a:solidFill>
                  <a:schemeClr val="tx1"/>
                </a:solidFill>
                <a:effectLst/>
                <a:latin typeface="Arial" charset="0"/>
                <a:ea typeface="+mn-ea"/>
                <a:cs typeface="+mn-cs"/>
              </a:rPr>
              <a:t> </a:t>
            </a:r>
            <a:r>
              <a:rPr kumimoji="1" lang="en-US" sz="1200" b="0" i="1" kern="1200" dirty="0" err="1">
                <a:solidFill>
                  <a:schemeClr val="tx1"/>
                </a:solidFill>
                <a:effectLst/>
                <a:latin typeface="Arial" charset="0"/>
                <a:ea typeface="+mn-ea"/>
                <a:cs typeface="+mn-cs"/>
              </a:rPr>
              <a:t>právní</a:t>
            </a:r>
            <a:r>
              <a:rPr kumimoji="1" lang="en-US" sz="1200" b="0" i="1" kern="1200" dirty="0">
                <a:solidFill>
                  <a:schemeClr val="tx1"/>
                </a:solidFill>
                <a:effectLst/>
                <a:latin typeface="Arial" charset="0"/>
                <a:ea typeface="+mn-ea"/>
                <a:cs typeface="+mn-cs"/>
              </a:rPr>
              <a:t> </a:t>
            </a:r>
            <a:r>
              <a:rPr kumimoji="1" lang="en-US" sz="1200" b="0" i="1" kern="1200" dirty="0" err="1">
                <a:solidFill>
                  <a:schemeClr val="tx1"/>
                </a:solidFill>
                <a:effectLst/>
                <a:latin typeface="Arial" charset="0"/>
                <a:ea typeface="+mn-ea"/>
                <a:cs typeface="+mn-cs"/>
              </a:rPr>
              <a:t>předpisy</a:t>
            </a:r>
            <a:r>
              <a:rPr kumimoji="1" lang="en-US" sz="1200" b="0" i="1" kern="1200" dirty="0">
                <a:solidFill>
                  <a:schemeClr val="tx1"/>
                </a:solidFill>
                <a:effectLst/>
                <a:latin typeface="Arial" charset="0"/>
                <a:ea typeface="+mn-ea"/>
                <a:cs typeface="+mn-cs"/>
              </a:rPr>
              <a:t>. K </a:t>
            </a:r>
            <a:r>
              <a:rPr kumimoji="1" lang="en-US" sz="1200" b="0" i="1" kern="1200" dirty="0" err="1">
                <a:solidFill>
                  <a:schemeClr val="tx1"/>
                </a:solidFill>
                <a:effectLst/>
                <a:latin typeface="Arial" charset="0"/>
                <a:ea typeface="+mn-ea"/>
                <a:cs typeface="+mn-cs"/>
              </a:rPr>
              <a:t>zvyklostem</a:t>
            </a:r>
            <a:r>
              <a:rPr kumimoji="1" lang="en-US" sz="1200" b="0" i="1" kern="1200" dirty="0">
                <a:solidFill>
                  <a:schemeClr val="tx1"/>
                </a:solidFill>
                <a:effectLst/>
                <a:latin typeface="Arial" charset="0"/>
                <a:ea typeface="+mn-ea"/>
                <a:cs typeface="+mn-cs"/>
              </a:rPr>
              <a:t> </a:t>
            </a:r>
            <a:r>
              <a:rPr kumimoji="1" lang="en-US" sz="1200" b="0" i="1" kern="1200" dirty="0" err="1">
                <a:solidFill>
                  <a:schemeClr val="tx1"/>
                </a:solidFill>
                <a:effectLst/>
                <a:latin typeface="Arial" charset="0"/>
                <a:ea typeface="+mn-ea"/>
                <a:cs typeface="+mn-cs"/>
              </a:rPr>
              <a:t>lze</a:t>
            </a:r>
            <a:r>
              <a:rPr kumimoji="1" lang="en-US" sz="1200" b="0" i="1" kern="1200" dirty="0">
                <a:solidFill>
                  <a:schemeClr val="tx1"/>
                </a:solidFill>
                <a:effectLst/>
                <a:latin typeface="Arial" charset="0"/>
                <a:ea typeface="+mn-ea"/>
                <a:cs typeface="+mn-cs"/>
              </a:rPr>
              <a:t> </a:t>
            </a:r>
            <a:r>
              <a:rPr kumimoji="1" lang="en-US" sz="1200" b="0" i="1" kern="1200" dirty="0" err="1">
                <a:solidFill>
                  <a:schemeClr val="tx1"/>
                </a:solidFill>
                <a:effectLst/>
                <a:latin typeface="Arial" charset="0"/>
                <a:ea typeface="+mn-ea"/>
                <a:cs typeface="+mn-cs"/>
              </a:rPr>
              <a:t>hledět</a:t>
            </a:r>
            <a:r>
              <a:rPr kumimoji="1" lang="en-US" sz="1200" b="0" i="1" kern="1200" dirty="0">
                <a:solidFill>
                  <a:schemeClr val="tx1"/>
                </a:solidFill>
                <a:effectLst/>
                <a:latin typeface="Arial" charset="0"/>
                <a:ea typeface="+mn-ea"/>
                <a:cs typeface="+mn-cs"/>
              </a:rPr>
              <a:t> </a:t>
            </a:r>
            <a:r>
              <a:rPr kumimoji="1" lang="en-US" sz="1200" b="0" i="1" kern="1200" dirty="0" err="1">
                <a:solidFill>
                  <a:schemeClr val="tx1"/>
                </a:solidFill>
                <a:effectLst/>
                <a:latin typeface="Arial" charset="0"/>
                <a:ea typeface="+mn-ea"/>
                <a:cs typeface="+mn-cs"/>
              </a:rPr>
              <a:t>tehdy</a:t>
            </a:r>
            <a:r>
              <a:rPr kumimoji="1" lang="en-US" sz="1200" b="0" i="1" kern="1200" dirty="0">
                <a:solidFill>
                  <a:schemeClr val="tx1"/>
                </a:solidFill>
                <a:effectLst/>
                <a:latin typeface="Arial" charset="0"/>
                <a:ea typeface="+mn-ea"/>
                <a:cs typeface="+mn-cs"/>
              </a:rPr>
              <a:t>, </a:t>
            </a:r>
            <a:r>
              <a:rPr kumimoji="1" lang="en-US" sz="1200" b="0" i="1" kern="1200" dirty="0" err="1">
                <a:solidFill>
                  <a:schemeClr val="tx1"/>
                </a:solidFill>
                <a:effectLst/>
                <a:latin typeface="Arial" charset="0"/>
                <a:ea typeface="+mn-ea"/>
                <a:cs typeface="+mn-cs"/>
              </a:rPr>
              <a:t>dovolává</a:t>
            </a:r>
            <a:r>
              <a:rPr kumimoji="1" lang="en-US" sz="1200" b="0" i="1" kern="1200" dirty="0">
                <a:solidFill>
                  <a:schemeClr val="tx1"/>
                </a:solidFill>
                <a:effectLst/>
                <a:latin typeface="Arial" charset="0"/>
                <a:ea typeface="+mn-ea"/>
                <a:cs typeface="+mn-cs"/>
              </a:rPr>
              <a:t>-li se </a:t>
            </a:r>
            <a:r>
              <a:rPr kumimoji="1" lang="en-US" sz="1200" b="0" i="1" kern="1200" dirty="0" err="1">
                <a:solidFill>
                  <a:schemeClr val="tx1"/>
                </a:solidFill>
                <a:effectLst/>
                <a:latin typeface="Arial" charset="0"/>
                <a:ea typeface="+mn-ea"/>
                <a:cs typeface="+mn-cs"/>
              </a:rPr>
              <a:t>jich</a:t>
            </a:r>
            <a:r>
              <a:rPr kumimoji="1" lang="en-US" sz="1200" b="0" i="1" kern="1200" dirty="0">
                <a:solidFill>
                  <a:schemeClr val="tx1"/>
                </a:solidFill>
                <a:effectLst/>
                <a:latin typeface="Arial" charset="0"/>
                <a:ea typeface="+mn-ea"/>
                <a:cs typeface="+mn-cs"/>
              </a:rPr>
              <a:t> </a:t>
            </a:r>
            <a:r>
              <a:rPr kumimoji="1" lang="en-US" sz="1200" b="0" i="1" kern="1200" dirty="0" err="1">
                <a:solidFill>
                  <a:schemeClr val="tx1"/>
                </a:solidFill>
                <a:effectLst/>
                <a:latin typeface="Arial" charset="0"/>
                <a:ea typeface="+mn-ea"/>
                <a:cs typeface="+mn-cs"/>
              </a:rPr>
              <a:t>zákon</a:t>
            </a:r>
            <a:r>
              <a:rPr kumimoji="1" lang="cs-CZ" sz="1200" b="0" i="0" kern="1200" dirty="0">
                <a:solidFill>
                  <a:schemeClr val="tx1"/>
                </a:solidFill>
                <a:effectLst/>
                <a:latin typeface="Arial" charset="0"/>
                <a:ea typeface="+mn-ea"/>
                <a:cs typeface="+mn-cs"/>
              </a:rPr>
              <a:t>“</a:t>
            </a:r>
            <a:r>
              <a:rPr kumimoji="1" lang="en-US" sz="1200" b="0" i="0" kern="1200" dirty="0">
                <a:solidFill>
                  <a:schemeClr val="tx1"/>
                </a:solidFill>
                <a:effectLst/>
                <a:latin typeface="Arial" charset="0"/>
                <a:ea typeface="+mn-ea"/>
                <a:cs typeface="+mn-cs"/>
              </a:rPr>
              <a:t>.</a:t>
            </a:r>
            <a:endParaRPr kumimoji="1" lang="cs-CZ" sz="1200" b="0" i="0" kern="1200" dirty="0">
              <a:solidFill>
                <a:schemeClr val="tx1"/>
              </a:solidFill>
              <a:effectLst/>
              <a:latin typeface="Arial" charset="0"/>
              <a:ea typeface="+mn-ea"/>
              <a:cs typeface="+mn-cs"/>
            </a:endParaRPr>
          </a:p>
          <a:p>
            <a:endParaRPr kumimoji="1" lang="cs-CZ" sz="1200" b="0" i="0" kern="1200" dirty="0">
              <a:solidFill>
                <a:schemeClr val="tx1"/>
              </a:solidFill>
              <a:effectLst/>
              <a:latin typeface="Arial" charset="0"/>
              <a:ea typeface="+mn-ea"/>
              <a:cs typeface="+mn-cs"/>
            </a:endParaRPr>
          </a:p>
          <a:p>
            <a:r>
              <a:rPr kumimoji="1" lang="cs-CZ" sz="1200" b="0" i="0" kern="1200" dirty="0">
                <a:solidFill>
                  <a:schemeClr val="tx1"/>
                </a:solidFill>
                <a:effectLst/>
                <a:latin typeface="Arial" charset="0"/>
                <a:ea typeface="+mn-ea"/>
                <a:cs typeface="+mn-cs"/>
              </a:rPr>
              <a:t>Jak se liší absolutní a</a:t>
            </a:r>
            <a:r>
              <a:rPr kumimoji="1" lang="cs-CZ" sz="1200" b="0" i="0" kern="1200" baseline="0" dirty="0">
                <a:solidFill>
                  <a:schemeClr val="tx1"/>
                </a:solidFill>
                <a:effectLst/>
                <a:latin typeface="Arial" charset="0"/>
                <a:ea typeface="+mn-ea"/>
                <a:cs typeface="+mn-cs"/>
              </a:rPr>
              <a:t> relativní práva. Některá práva mohou být pouze absolutní, jiná mohou být absolutní i relativní.</a:t>
            </a:r>
          </a:p>
          <a:p>
            <a:endParaRPr kumimoji="1" lang="cs-CZ" sz="1200" b="0" i="0" kern="1200" baseline="0" dirty="0">
              <a:solidFill>
                <a:schemeClr val="tx1"/>
              </a:solidFill>
              <a:effectLst/>
              <a:latin typeface="Arial" charset="0"/>
              <a:ea typeface="+mn-ea"/>
              <a:cs typeface="+mn-cs"/>
            </a:endParaRPr>
          </a:p>
          <a:p>
            <a:r>
              <a:rPr kumimoji="1" lang="cs-CZ" sz="1200" b="0" i="0" kern="1200" baseline="0" dirty="0">
                <a:solidFill>
                  <a:schemeClr val="tx1"/>
                </a:solidFill>
                <a:effectLst/>
                <a:latin typeface="Arial" charset="0"/>
                <a:ea typeface="+mn-ea"/>
                <a:cs typeface="+mn-cs"/>
              </a:rPr>
              <a:t>Absolutní majetková práva – kogentní úprava, numerus clausus; pouze na celé věci, individuálně určené, již existující;</a:t>
            </a:r>
          </a:p>
          <a:p>
            <a:endParaRPr kumimoji="1" lang="cs-CZ" sz="1200" b="0" i="0" kern="1200" baseline="0" dirty="0">
              <a:solidFill>
                <a:schemeClr val="tx1"/>
              </a:solidFill>
              <a:effectLst/>
              <a:latin typeface="Arial" charset="0"/>
              <a:ea typeface="+mn-ea"/>
              <a:cs typeface="+mn-cs"/>
            </a:endParaRPr>
          </a:p>
          <a:p>
            <a:r>
              <a:rPr kumimoji="1" lang="cs-CZ" sz="1200" b="0" i="0" kern="1200" baseline="0" dirty="0">
                <a:solidFill>
                  <a:schemeClr val="tx1"/>
                </a:solidFill>
                <a:effectLst/>
                <a:latin typeface="Arial" charset="0"/>
                <a:ea typeface="+mn-ea"/>
                <a:cs typeface="+mn-cs"/>
              </a:rPr>
              <a:t>Relativní majetková práva – dispozitivní úprava; </a:t>
            </a:r>
            <a:r>
              <a:rPr kumimoji="1" lang="cs-CZ" sz="1200" b="0" i="0" kern="1200" baseline="0" dirty="0" err="1">
                <a:solidFill>
                  <a:schemeClr val="tx1"/>
                </a:solidFill>
                <a:effectLst/>
                <a:latin typeface="Arial" charset="0"/>
                <a:ea typeface="+mn-ea"/>
                <a:cs typeface="+mn-cs"/>
              </a:rPr>
              <a:t>innominátní</a:t>
            </a:r>
            <a:r>
              <a:rPr kumimoji="1" lang="cs-CZ" sz="1200" b="0" i="0" kern="1200" baseline="0" dirty="0">
                <a:solidFill>
                  <a:schemeClr val="tx1"/>
                </a:solidFill>
                <a:effectLst/>
                <a:latin typeface="Arial" charset="0"/>
                <a:ea typeface="+mn-ea"/>
                <a:cs typeface="+mn-cs"/>
              </a:rPr>
              <a:t> závazky; i na části věci, generická věc; věc, která neexistuje a která vznikne toliko v budoucnu</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a:t>
            </a:fld>
            <a:endParaRPr lang="cs-CZ" altLang="cs-CZ"/>
          </a:p>
        </p:txBody>
      </p:sp>
    </p:spTree>
    <p:extLst>
      <p:ext uri="{BB962C8B-B14F-4D97-AF65-F5344CB8AC3E}">
        <p14:creationId xmlns:p14="http://schemas.microsoft.com/office/powerpoint/2010/main" val="1026670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cs-CZ" i="1" dirty="0"/>
              <a:t>Marginální případy – zrnko</a:t>
            </a:r>
            <a:r>
              <a:rPr lang="cs-CZ" i="1" baseline="0" dirty="0"/>
              <a:t> písku, kapka tekutiny</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cs-CZ" baseline="0" dirty="0"/>
              <a:t>Živé zvíře (§ 494) – </a:t>
            </a:r>
            <a:r>
              <a:rPr lang="cs-CZ" baseline="0" dirty="0" err="1"/>
              <a:t>dereifikace</a:t>
            </a:r>
            <a:r>
              <a:rPr lang="cs-CZ" baseline="0" dirty="0"/>
              <a:t> zvířat</a:t>
            </a:r>
          </a:p>
          <a:p>
            <a:endParaRPr kumimoji="1" lang="cs-CZ" sz="1200" b="1" i="0" kern="1200" dirty="0">
              <a:solidFill>
                <a:schemeClr val="tx1"/>
              </a:solidFill>
              <a:effectLst/>
              <a:latin typeface="Arial" charset="0"/>
              <a:ea typeface="+mn-ea"/>
              <a:cs typeface="+mn-cs"/>
            </a:endParaRPr>
          </a:p>
          <a:p>
            <a:r>
              <a:rPr kumimoji="1" lang="en-US" sz="1200" b="1" i="0" kern="1200" dirty="0">
                <a:solidFill>
                  <a:schemeClr val="tx1"/>
                </a:solidFill>
                <a:effectLst/>
                <a:latin typeface="Arial" charset="0"/>
                <a:ea typeface="+mn-ea"/>
                <a:cs typeface="+mn-cs"/>
              </a:rPr>
              <a:t>§ 494</a:t>
            </a:r>
          </a:p>
          <a:p>
            <a:r>
              <a:rPr kumimoji="1" lang="en-US" sz="1200" b="0" i="0" kern="1200" dirty="0" err="1">
                <a:solidFill>
                  <a:schemeClr val="tx1"/>
                </a:solidFill>
                <a:effectLst/>
                <a:latin typeface="Arial" charset="0"/>
                <a:ea typeface="+mn-ea"/>
                <a:cs typeface="+mn-cs"/>
              </a:rPr>
              <a:t>Živé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zvíře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má</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zvláštní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význam</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hodnotu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již</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jako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smysly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nadaný</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živý</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tvor</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Živé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zvíře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věcí</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ustanovení</a:t>
            </a:r>
            <a:r>
              <a:rPr kumimoji="1" lang="en-US" sz="1200" b="0" i="0" kern="1200" dirty="0">
                <a:solidFill>
                  <a:schemeClr val="tx1"/>
                </a:solidFill>
                <a:effectLst/>
                <a:latin typeface="Arial" charset="0"/>
                <a:ea typeface="+mn-ea"/>
                <a:cs typeface="+mn-cs"/>
              </a:rPr>
              <a:t> o </a:t>
            </a:r>
            <a:r>
              <a:rPr kumimoji="1" lang="en-US" sz="1200" b="0" i="0" kern="1200" dirty="0" err="1">
                <a:solidFill>
                  <a:schemeClr val="tx1"/>
                </a:solidFill>
                <a:effectLst/>
                <a:latin typeface="Arial" charset="0"/>
                <a:ea typeface="+mn-ea"/>
                <a:cs typeface="+mn-cs"/>
              </a:rPr>
              <a:t>věcech</a:t>
            </a:r>
            <a:r>
              <a:rPr kumimoji="1" lang="en-US" sz="1200" b="0" i="0" kern="1200" dirty="0">
                <a:solidFill>
                  <a:schemeClr val="tx1"/>
                </a:solidFill>
                <a:effectLst/>
                <a:latin typeface="Arial" charset="0"/>
                <a:ea typeface="+mn-ea"/>
                <a:cs typeface="+mn-cs"/>
              </a:rPr>
              <a:t> se </a:t>
            </a:r>
            <a:r>
              <a:rPr kumimoji="1" lang="en-US" sz="1200" b="0" i="0" kern="1200" dirty="0" err="1">
                <a:solidFill>
                  <a:schemeClr val="tx1"/>
                </a:solidFill>
                <a:effectLst/>
                <a:latin typeface="Arial" charset="0"/>
                <a:ea typeface="+mn-ea"/>
                <a:cs typeface="+mn-cs"/>
              </a:rPr>
              <a:t>na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živé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zvíře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použijí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obdobně</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jen</a:t>
            </a:r>
            <a:r>
              <a:rPr kumimoji="1" lang="en-US" sz="1200" b="0" i="0" kern="1200" dirty="0">
                <a:solidFill>
                  <a:schemeClr val="tx1"/>
                </a:solidFill>
                <a:effectLst/>
                <a:latin typeface="Arial" charset="0"/>
                <a:ea typeface="+mn-ea"/>
                <a:cs typeface="+mn-cs"/>
              </a:rPr>
              <a:t> v </a:t>
            </a:r>
            <a:r>
              <a:rPr kumimoji="1" lang="en-US" sz="1200" b="0" i="0" kern="1200" dirty="0" err="1">
                <a:solidFill>
                  <a:schemeClr val="tx1"/>
                </a:solidFill>
                <a:effectLst/>
                <a:latin typeface="Arial" charset="0"/>
                <a:ea typeface="+mn-ea"/>
                <a:cs typeface="+mn-cs"/>
              </a:rPr>
              <a:t>rozsahu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kterém</a:t>
            </a:r>
            <a:r>
              <a:rPr kumimoji="1" lang="en-US" sz="1200" b="0" i="0" kern="1200" dirty="0">
                <a:solidFill>
                  <a:schemeClr val="tx1"/>
                </a:solidFill>
                <a:effectLst/>
                <a:latin typeface="Arial" charset="0"/>
                <a:ea typeface="+mn-ea"/>
                <a:cs typeface="+mn-cs"/>
              </a:rPr>
              <a:t> to </a:t>
            </a:r>
            <a:r>
              <a:rPr kumimoji="1" lang="en-US" sz="1200" b="0" i="0" kern="1200" dirty="0" err="1">
                <a:solidFill>
                  <a:schemeClr val="tx1"/>
                </a:solidFill>
                <a:effectLst/>
                <a:latin typeface="Arial" charset="0"/>
                <a:ea typeface="+mn-ea"/>
                <a:cs typeface="+mn-cs"/>
              </a:rPr>
              <a:t>neodporuje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jeho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povaze</a:t>
            </a:r>
            <a:r>
              <a:rPr kumimoji="1" lang="en-US" sz="1200" b="0" i="0" kern="1200" dirty="0">
                <a:solidFill>
                  <a:schemeClr val="tx1"/>
                </a:solidFill>
                <a:effectLst/>
                <a:latin typeface="Arial" charset="0"/>
                <a:ea typeface="+mn-ea"/>
                <a:cs typeface="+mn-cs"/>
              </a:rPr>
              <a: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baseline="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baseline="0" dirty="0"/>
          </a:p>
          <a:p>
            <a:r>
              <a:rPr kumimoji="1" lang="en-US" sz="1200" b="1" i="0" kern="1200" dirty="0">
                <a:solidFill>
                  <a:schemeClr val="tx1"/>
                </a:solidFill>
                <a:effectLst/>
                <a:latin typeface="Arial" charset="0"/>
                <a:ea typeface="+mn-ea"/>
                <a:cs typeface="+mn-cs"/>
              </a:rPr>
              <a:t>2970</a:t>
            </a:r>
            <a:r>
              <a:rPr kumimoji="1" lang="cs-CZ" sz="1200" b="1" i="0" kern="1200" dirty="0">
                <a:solidFill>
                  <a:schemeClr val="tx1"/>
                </a:solidFill>
                <a:effectLst/>
                <a:latin typeface="Arial" charset="0"/>
                <a:ea typeface="+mn-ea"/>
                <a:cs typeface="+mn-cs"/>
              </a:rPr>
              <a:t> – totální škoda; zvláštní hodnota zvířete – náklady na uvedení do původního stavu mohou přesahovat hodnotu</a:t>
            </a:r>
            <a:r>
              <a:rPr kumimoji="1" lang="cs-CZ" sz="1200" b="1" i="0" kern="1200" baseline="0" dirty="0">
                <a:solidFill>
                  <a:schemeClr val="tx1"/>
                </a:solidFill>
                <a:effectLst/>
                <a:latin typeface="Arial" charset="0"/>
                <a:ea typeface="+mn-ea"/>
                <a:cs typeface="+mn-cs"/>
              </a:rPr>
              <a:t> zvířete</a:t>
            </a:r>
          </a:p>
          <a:p>
            <a:endParaRPr kumimoji="1" lang="en-US" sz="1200" b="1" i="0" kern="1200" dirty="0">
              <a:solidFill>
                <a:schemeClr val="tx1"/>
              </a:solidFill>
              <a:effectLst/>
              <a:latin typeface="Arial" charset="0"/>
              <a:ea typeface="+mn-ea"/>
              <a:cs typeface="+mn-cs"/>
            </a:endParaRPr>
          </a:p>
          <a:p>
            <a:r>
              <a:rPr kumimoji="1" lang="en-US" sz="1200" b="1" i="0" kern="1200" dirty="0" err="1">
                <a:solidFill>
                  <a:schemeClr val="tx1"/>
                </a:solidFill>
                <a:effectLst/>
                <a:latin typeface="Arial" charset="0"/>
                <a:ea typeface="+mn-ea"/>
                <a:cs typeface="+mn-cs"/>
              </a:rPr>
              <a:t>Náhrada</a:t>
            </a:r>
            <a:r>
              <a:rPr kumimoji="1" lang="en-US" sz="1200" b="1" i="0" kern="1200" dirty="0">
                <a:solidFill>
                  <a:schemeClr val="tx1"/>
                </a:solidFill>
                <a:effectLst/>
                <a:latin typeface="Arial" charset="0"/>
                <a:ea typeface="+mn-ea"/>
                <a:cs typeface="+mn-cs"/>
              </a:rPr>
              <a:t> </a:t>
            </a:r>
            <a:r>
              <a:rPr kumimoji="1" lang="en-US" sz="1200" b="1" i="0" kern="1200" dirty="0" err="1">
                <a:solidFill>
                  <a:schemeClr val="tx1"/>
                </a:solidFill>
                <a:effectLst/>
                <a:latin typeface="Arial" charset="0"/>
                <a:ea typeface="+mn-ea"/>
                <a:cs typeface="+mn-cs"/>
              </a:rPr>
              <a:t>při</a:t>
            </a:r>
            <a:r>
              <a:rPr kumimoji="1" lang="en-US" sz="1200" b="1" i="0" kern="1200" dirty="0">
                <a:solidFill>
                  <a:schemeClr val="tx1"/>
                </a:solidFill>
                <a:effectLst/>
                <a:latin typeface="Arial" charset="0"/>
                <a:ea typeface="+mn-ea"/>
                <a:cs typeface="+mn-cs"/>
              </a:rPr>
              <a:t> </a:t>
            </a:r>
            <a:r>
              <a:rPr kumimoji="1" lang="en-US" sz="1200" b="1" i="0" kern="1200" dirty="0" err="1">
                <a:solidFill>
                  <a:schemeClr val="tx1"/>
                </a:solidFill>
                <a:effectLst/>
                <a:latin typeface="Arial" charset="0"/>
                <a:ea typeface="+mn-ea"/>
                <a:cs typeface="+mn-cs"/>
              </a:rPr>
              <a:t>poranění</a:t>
            </a:r>
            <a:r>
              <a:rPr kumimoji="1" lang="en-US" sz="1200" b="1" i="0" kern="1200" dirty="0">
                <a:solidFill>
                  <a:schemeClr val="tx1"/>
                </a:solidFill>
                <a:effectLst/>
                <a:latin typeface="Arial" charset="0"/>
                <a:ea typeface="+mn-ea"/>
                <a:cs typeface="+mn-cs"/>
              </a:rPr>
              <a:t> </a:t>
            </a:r>
            <a:r>
              <a:rPr kumimoji="1" lang="en-US" sz="1200" b="1" i="0" kern="1200" dirty="0" err="1">
                <a:solidFill>
                  <a:schemeClr val="tx1"/>
                </a:solidFill>
                <a:effectLst/>
                <a:latin typeface="Arial" charset="0"/>
                <a:ea typeface="+mn-ea"/>
                <a:cs typeface="+mn-cs"/>
              </a:rPr>
              <a:t>zvířete</a:t>
            </a:r>
            <a:endParaRPr kumimoji="1" lang="en-US" sz="1200" b="1" i="0" kern="1200" dirty="0">
              <a:solidFill>
                <a:schemeClr val="tx1"/>
              </a:solidFill>
              <a:effectLst/>
              <a:latin typeface="Arial" charset="0"/>
              <a:ea typeface="+mn-ea"/>
              <a:cs typeface="+mn-cs"/>
            </a:endParaRPr>
          </a:p>
          <a:p>
            <a:r>
              <a:rPr kumimoji="1" lang="en-US" sz="1200" b="0" i="0" kern="1200" dirty="0" err="1">
                <a:solidFill>
                  <a:schemeClr val="tx1"/>
                </a:solidFill>
                <a:effectLst/>
                <a:latin typeface="Arial" charset="0"/>
                <a:ea typeface="+mn-ea"/>
                <a:cs typeface="+mn-cs"/>
              </a:rPr>
              <a:t>Při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poranění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zvířete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nahradí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škůdce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účelně</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vynaložené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náklady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spojené</a:t>
            </a:r>
            <a:r>
              <a:rPr kumimoji="1" lang="en-US" sz="1200" b="0" i="0" kern="1200" dirty="0">
                <a:solidFill>
                  <a:schemeClr val="tx1"/>
                </a:solidFill>
                <a:effectLst/>
                <a:latin typeface="Arial" charset="0"/>
                <a:ea typeface="+mn-ea"/>
                <a:cs typeface="+mn-cs"/>
              </a:rPr>
              <a:t> s </a:t>
            </a:r>
            <a:r>
              <a:rPr kumimoji="1" lang="en-US" sz="1200" b="0" i="0" kern="1200" dirty="0" err="1">
                <a:solidFill>
                  <a:schemeClr val="tx1"/>
                </a:solidFill>
                <a:effectLst/>
                <a:latin typeface="Arial" charset="0"/>
                <a:ea typeface="+mn-ea"/>
                <a:cs typeface="+mn-cs"/>
              </a:rPr>
              <a:t>péčí</a:t>
            </a:r>
            <a:r>
              <a:rPr kumimoji="1" lang="en-US" sz="1200" b="0" i="0" kern="1200" dirty="0">
                <a:solidFill>
                  <a:schemeClr val="tx1"/>
                </a:solidFill>
                <a:effectLst/>
                <a:latin typeface="Arial" charset="0"/>
                <a:ea typeface="+mn-ea"/>
                <a:cs typeface="+mn-cs"/>
              </a:rPr>
              <a:t> o </a:t>
            </a:r>
            <a:r>
              <a:rPr kumimoji="1" lang="en-US" sz="1200" b="0" i="0" kern="1200" dirty="0" err="1">
                <a:solidFill>
                  <a:schemeClr val="tx1"/>
                </a:solidFill>
                <a:effectLst/>
                <a:latin typeface="Arial" charset="0"/>
                <a:ea typeface="+mn-ea"/>
                <a:cs typeface="+mn-cs"/>
              </a:rPr>
              <a:t>zdraví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zraněného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zvířete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tomu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kdo</a:t>
            </a:r>
            <a:r>
              <a:rPr kumimoji="1" lang="en-US" sz="1200" b="0" i="0" kern="1200" dirty="0">
                <a:solidFill>
                  <a:schemeClr val="tx1"/>
                </a:solidFill>
                <a:effectLst/>
                <a:latin typeface="Arial" charset="0"/>
                <a:ea typeface="+mn-ea"/>
                <a:cs typeface="+mn-cs"/>
              </a:rPr>
              <a:t> je </a:t>
            </a:r>
            <a:r>
              <a:rPr kumimoji="1" lang="en-US" sz="1200" b="0" i="0" kern="1200" dirty="0" err="1">
                <a:solidFill>
                  <a:schemeClr val="tx1"/>
                </a:solidFill>
                <a:effectLst/>
                <a:latin typeface="Arial" charset="0"/>
                <a:ea typeface="+mn-ea"/>
                <a:cs typeface="+mn-cs"/>
              </a:rPr>
              <a:t>vynaložil</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požádá</a:t>
            </a:r>
            <a:r>
              <a:rPr kumimoji="1" lang="en-US" sz="1200" b="0" i="0" kern="1200" dirty="0">
                <a:solidFill>
                  <a:schemeClr val="tx1"/>
                </a:solidFill>
                <a:effectLst/>
                <a:latin typeface="Arial" charset="0"/>
                <a:ea typeface="+mn-ea"/>
                <a:cs typeface="+mn-cs"/>
              </a:rPr>
              <a:t>-li o to, </a:t>
            </a:r>
            <a:r>
              <a:rPr kumimoji="1" lang="en-US" sz="1200" b="0" i="0" kern="1200" dirty="0" err="1">
                <a:solidFill>
                  <a:schemeClr val="tx1"/>
                </a:solidFill>
                <a:effectLst/>
                <a:latin typeface="Arial" charset="0"/>
                <a:ea typeface="+mn-ea"/>
                <a:cs typeface="+mn-cs"/>
              </a:rPr>
              <a:t>složí</a:t>
            </a:r>
            <a:r>
              <a:rPr kumimoji="1" lang="en-US" sz="1200" b="0" i="0" kern="1200" dirty="0">
                <a:solidFill>
                  <a:schemeClr val="tx1"/>
                </a:solidFill>
                <a:effectLst/>
                <a:latin typeface="Arial" charset="0"/>
                <a:ea typeface="+mn-ea"/>
                <a:cs typeface="+mn-cs"/>
              </a:rPr>
              <a:t> mu </a:t>
            </a:r>
            <a:r>
              <a:rPr kumimoji="1" lang="en-US" sz="1200" b="0" i="0" kern="1200" dirty="0" err="1">
                <a:solidFill>
                  <a:schemeClr val="tx1"/>
                </a:solidFill>
                <a:effectLst/>
                <a:latin typeface="Arial" charset="0"/>
                <a:ea typeface="+mn-ea"/>
                <a:cs typeface="+mn-cs"/>
              </a:rPr>
              <a:t>škůdce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tyto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náklady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přiměřenou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zálohu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Náklady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spojené</a:t>
            </a:r>
            <a:r>
              <a:rPr kumimoji="1" lang="en-US" sz="1200" b="0" i="0" kern="1200" dirty="0">
                <a:solidFill>
                  <a:schemeClr val="tx1"/>
                </a:solidFill>
                <a:effectLst/>
                <a:latin typeface="Arial" charset="0"/>
                <a:ea typeface="+mn-ea"/>
                <a:cs typeface="+mn-cs"/>
              </a:rPr>
              <a:t> s </a:t>
            </a:r>
            <a:r>
              <a:rPr kumimoji="1" lang="en-US" sz="1200" b="0" i="0" kern="1200" dirty="0" err="1">
                <a:solidFill>
                  <a:schemeClr val="tx1"/>
                </a:solidFill>
                <a:effectLst/>
                <a:latin typeface="Arial" charset="0"/>
                <a:ea typeface="+mn-ea"/>
                <a:cs typeface="+mn-cs"/>
              </a:rPr>
              <a:t>péčí</a:t>
            </a:r>
            <a:r>
              <a:rPr kumimoji="1" lang="en-US" sz="1200" b="0" i="0" kern="1200" dirty="0">
                <a:solidFill>
                  <a:schemeClr val="tx1"/>
                </a:solidFill>
                <a:effectLst/>
                <a:latin typeface="Arial" charset="0"/>
                <a:ea typeface="+mn-ea"/>
                <a:cs typeface="+mn-cs"/>
              </a:rPr>
              <a:t> o </a:t>
            </a:r>
            <a:r>
              <a:rPr kumimoji="1" lang="en-US" sz="1200" b="0" i="0" kern="1200" dirty="0" err="1">
                <a:solidFill>
                  <a:schemeClr val="tx1"/>
                </a:solidFill>
                <a:effectLst/>
                <a:latin typeface="Arial" charset="0"/>
                <a:ea typeface="+mn-ea"/>
                <a:cs typeface="+mn-cs"/>
              </a:rPr>
              <a:t>zdraví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nejsou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neúčelné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když</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podstatně</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převyšují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cenu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zvířete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pokud</a:t>
            </a:r>
            <a:r>
              <a:rPr kumimoji="1" lang="en-US" sz="1200" b="0" i="0" kern="1200" dirty="0">
                <a:solidFill>
                  <a:schemeClr val="tx1"/>
                </a:solidFill>
                <a:effectLst/>
                <a:latin typeface="Arial" charset="0"/>
                <a:ea typeface="+mn-ea"/>
                <a:cs typeface="+mn-cs"/>
              </a:rPr>
              <a:t> by je </a:t>
            </a:r>
            <a:r>
              <a:rPr kumimoji="1" lang="en-US" sz="1200" b="0" i="0" kern="1200" dirty="0" err="1">
                <a:solidFill>
                  <a:schemeClr val="tx1"/>
                </a:solidFill>
                <a:effectLst/>
                <a:latin typeface="Arial" charset="0"/>
                <a:ea typeface="+mn-ea"/>
                <a:cs typeface="+mn-cs"/>
              </a:rPr>
              <a:t>vynaložil</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rozumný</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chovatel</a:t>
            </a:r>
            <a:r>
              <a:rPr kumimoji="1" lang="en-US" sz="1200" b="0" i="0" kern="1200" dirty="0">
                <a:solidFill>
                  <a:schemeClr val="tx1"/>
                </a:solidFill>
                <a:effectLst/>
                <a:latin typeface="Arial" charset="0"/>
                <a:ea typeface="+mn-ea"/>
                <a:cs typeface="+mn-cs"/>
              </a:rPr>
              <a:t> v </a:t>
            </a:r>
            <a:r>
              <a:rPr kumimoji="1" lang="en-US" sz="1200" b="0" i="0" kern="1200" dirty="0" err="1">
                <a:solidFill>
                  <a:schemeClr val="tx1"/>
                </a:solidFill>
                <a:effectLst/>
                <a:latin typeface="Arial" charset="0"/>
                <a:ea typeface="+mn-ea"/>
                <a:cs typeface="+mn-cs"/>
              </a:rPr>
              <a:t>postavení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poškozeného</a:t>
            </a:r>
            <a:r>
              <a:rPr kumimoji="1" lang="en-US" sz="1200" b="0" i="0" kern="1200" dirty="0">
                <a:solidFill>
                  <a:schemeClr val="tx1"/>
                </a:solidFill>
                <a:effectLst/>
                <a:latin typeface="Arial" charset="0"/>
                <a:ea typeface="+mn-ea"/>
                <a:cs typeface="+mn-cs"/>
              </a:rPr>
              <a:t>.</a:t>
            </a:r>
            <a:endParaRPr kumimoji="1" lang="cs-CZ" sz="1200" b="0" i="0" kern="1200" dirty="0">
              <a:solidFill>
                <a:schemeClr val="tx1"/>
              </a:solidFill>
              <a:effectLst/>
              <a:latin typeface="Arial" charset="0"/>
              <a:ea typeface="+mn-ea"/>
              <a:cs typeface="+mn-cs"/>
            </a:endParaRPr>
          </a:p>
          <a:p>
            <a:endParaRPr kumimoji="1" lang="cs-CZ" sz="1200" b="0" i="0" kern="1200" dirty="0">
              <a:solidFill>
                <a:schemeClr val="tx1"/>
              </a:solidFill>
              <a:effectLst/>
              <a:latin typeface="Arial" charset="0"/>
              <a:ea typeface="+mn-ea"/>
              <a:cs typeface="+mn-cs"/>
            </a:endParaRPr>
          </a:p>
          <a:p>
            <a:r>
              <a:rPr kumimoji="1" lang="cs-CZ" sz="1200" b="0" i="0" kern="1200" dirty="0">
                <a:solidFill>
                  <a:schemeClr val="tx1"/>
                </a:solidFill>
                <a:effectLst/>
                <a:latin typeface="Arial" charset="0"/>
                <a:ea typeface="+mn-ea"/>
                <a:cs typeface="+mn-cs"/>
              </a:rPr>
              <a:t>Zákon č. 246/1992 Sb.</a:t>
            </a:r>
          </a:p>
          <a:p>
            <a:r>
              <a:rPr kumimoji="1" lang="en-US" sz="1200" b="1" i="0" kern="1200" dirty="0">
                <a:solidFill>
                  <a:schemeClr val="tx1"/>
                </a:solidFill>
                <a:effectLst/>
                <a:latin typeface="Arial" charset="0"/>
                <a:ea typeface="+mn-ea"/>
                <a:cs typeface="+mn-cs"/>
              </a:rPr>
              <a:t>§ 6</a:t>
            </a:r>
          </a:p>
          <a:p>
            <a:r>
              <a:rPr kumimoji="1" lang="en-US" sz="1200" b="0" i="0" kern="1200" dirty="0" err="1">
                <a:solidFill>
                  <a:schemeClr val="tx1"/>
                </a:solidFill>
                <a:effectLst/>
                <a:latin typeface="Arial" charset="0"/>
                <a:ea typeface="+mn-ea"/>
                <a:cs typeface="+mn-cs"/>
              </a:rPr>
              <a:t>Nikdo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nesmí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zvíře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opustit</a:t>
            </a:r>
            <a:r>
              <a:rPr kumimoji="1" lang="en-US" sz="1200" b="0" i="0" kern="1200" dirty="0">
                <a:solidFill>
                  <a:schemeClr val="tx1"/>
                </a:solidFill>
                <a:effectLst/>
                <a:latin typeface="Arial" charset="0"/>
                <a:ea typeface="+mn-ea"/>
                <a:cs typeface="+mn-cs"/>
              </a:rPr>
              <a:t> s </a:t>
            </a:r>
            <a:r>
              <a:rPr kumimoji="1" lang="en-US" sz="1200" b="0" i="0" kern="1200" dirty="0" err="1">
                <a:solidFill>
                  <a:schemeClr val="tx1"/>
                </a:solidFill>
                <a:effectLst/>
                <a:latin typeface="Arial" charset="0"/>
                <a:ea typeface="+mn-ea"/>
                <a:cs typeface="+mn-cs"/>
              </a:rPr>
              <a:t>úmyslem</a:t>
            </a:r>
            <a:r>
              <a:rPr kumimoji="1" lang="en-US" sz="1200" b="0" i="0" kern="1200" dirty="0">
                <a:solidFill>
                  <a:schemeClr val="tx1"/>
                </a:solidFill>
                <a:effectLst/>
                <a:latin typeface="Arial" charset="0"/>
                <a:ea typeface="+mn-ea"/>
                <a:cs typeface="+mn-cs"/>
              </a:rPr>
              <a:t> se ho </a:t>
            </a:r>
            <a:r>
              <a:rPr kumimoji="1" lang="en-US" sz="1200" b="0" i="0" kern="1200" dirty="0" err="1">
                <a:solidFill>
                  <a:schemeClr val="tx1"/>
                </a:solidFill>
                <a:effectLst/>
                <a:latin typeface="Arial" charset="0"/>
                <a:ea typeface="+mn-ea"/>
                <a:cs typeface="+mn-cs"/>
              </a:rPr>
              <a:t>zbavit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nebo</a:t>
            </a:r>
            <a:r>
              <a:rPr kumimoji="1" lang="en-US" sz="1200" b="0" i="0" kern="1200" dirty="0">
                <a:solidFill>
                  <a:schemeClr val="tx1"/>
                </a:solidFill>
                <a:effectLst/>
                <a:latin typeface="Arial" charset="0"/>
                <a:ea typeface="+mn-ea"/>
                <a:cs typeface="+mn-cs"/>
              </a:rPr>
              <a:t> je </a:t>
            </a:r>
            <a:r>
              <a:rPr kumimoji="1" lang="en-US" sz="1200" b="0" i="0" kern="1200" dirty="0" err="1">
                <a:solidFill>
                  <a:schemeClr val="tx1"/>
                </a:solidFill>
                <a:effectLst/>
                <a:latin typeface="Arial" charset="0"/>
                <a:ea typeface="+mn-ea"/>
                <a:cs typeface="+mn-cs"/>
              </a:rPr>
              <a:t>vyhnat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opuštění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zvířete</a:t>
            </a:r>
            <a:r>
              <a:rPr kumimoji="1" lang="en-US" sz="1200" b="0" i="0" kern="1200" dirty="0">
                <a:solidFill>
                  <a:schemeClr val="tx1"/>
                </a:solidFill>
                <a:effectLst/>
                <a:latin typeface="Arial" charset="0"/>
                <a:ea typeface="+mn-ea"/>
                <a:cs typeface="+mn-cs"/>
              </a:rPr>
              <a:t> se </a:t>
            </a:r>
            <a:r>
              <a:rPr kumimoji="1" lang="en-US" sz="1200" b="0" i="0" kern="1200" dirty="0" err="1">
                <a:solidFill>
                  <a:schemeClr val="tx1"/>
                </a:solidFill>
                <a:effectLst/>
                <a:latin typeface="Arial" charset="0"/>
                <a:ea typeface="+mn-ea"/>
                <a:cs typeface="+mn-cs"/>
              </a:rPr>
              <a:t>nepovažuje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vypuštění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zvířete</a:t>
            </a:r>
            <a:r>
              <a:rPr kumimoji="1" lang="en-US" sz="1200" b="0" i="0" kern="1200" dirty="0">
                <a:solidFill>
                  <a:schemeClr val="tx1"/>
                </a:solidFill>
                <a:effectLst/>
                <a:latin typeface="Arial" charset="0"/>
                <a:ea typeface="+mn-ea"/>
                <a:cs typeface="+mn-cs"/>
              </a:rPr>
              <a:t> do </a:t>
            </a:r>
            <a:r>
              <a:rPr kumimoji="1" lang="en-US" sz="1200" b="0" i="0" kern="1200" dirty="0" err="1">
                <a:solidFill>
                  <a:schemeClr val="tx1"/>
                </a:solidFill>
                <a:effectLst/>
                <a:latin typeface="Arial" charset="0"/>
                <a:ea typeface="+mn-ea"/>
                <a:cs typeface="+mn-cs"/>
              </a:rPr>
              <a:t>jeho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přirozeného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prostředí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pokud</a:t>
            </a:r>
            <a:r>
              <a:rPr kumimoji="1" lang="en-US" sz="1200" b="0" i="0" kern="1200" dirty="0">
                <a:solidFill>
                  <a:schemeClr val="tx1"/>
                </a:solidFill>
                <a:effectLst/>
                <a:latin typeface="Arial" charset="0"/>
                <a:ea typeface="+mn-ea"/>
                <a:cs typeface="+mn-cs"/>
              </a:rPr>
              <a:t> je to </a:t>
            </a:r>
            <a:r>
              <a:rPr kumimoji="1" lang="en-US" sz="1200" b="0" i="0" kern="1200" dirty="0" err="1">
                <a:solidFill>
                  <a:schemeClr val="tx1"/>
                </a:solidFill>
                <a:effectLst/>
                <a:latin typeface="Arial" charset="0"/>
                <a:ea typeface="+mn-ea"/>
                <a:cs typeface="+mn-cs"/>
              </a:rPr>
              <a:t>vhodné</a:t>
            </a:r>
            <a:r>
              <a:rPr kumimoji="1" lang="en-US" sz="1200" b="0" i="0" kern="1200" dirty="0">
                <a:solidFill>
                  <a:schemeClr val="tx1"/>
                </a:solidFill>
                <a:effectLst/>
                <a:latin typeface="Arial" charset="0"/>
                <a:ea typeface="+mn-ea"/>
                <a:cs typeface="+mn-cs"/>
              </a:rPr>
              <a:t> z </a:t>
            </a:r>
            <a:r>
              <a:rPr kumimoji="1" lang="en-US" sz="1200" b="0" i="0" kern="1200" dirty="0" err="1">
                <a:solidFill>
                  <a:schemeClr val="tx1"/>
                </a:solidFill>
                <a:effectLst/>
                <a:latin typeface="Arial" charset="0"/>
                <a:ea typeface="+mn-ea"/>
                <a:cs typeface="+mn-cs"/>
              </a:rPr>
              <a:t>hlediska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stavu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zvířete</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podmínek</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prostředí</a:t>
            </a:r>
            <a:r>
              <a:rPr kumimoji="1" lang="en-US" sz="1200" b="0" i="0" kern="1200" dirty="0">
                <a:solidFill>
                  <a:schemeClr val="tx1"/>
                </a:solidFill>
                <a:effectLst/>
                <a:latin typeface="Arial" charset="0"/>
                <a:ea typeface="+mn-ea"/>
                <a:cs typeface="+mn-cs"/>
              </a:rPr>
              <a:t>.</a:t>
            </a:r>
          </a:p>
          <a:p>
            <a:endParaRPr kumimoji="1" lang="cs-CZ" sz="1200" b="0" i="0" kern="1200" dirty="0">
              <a:solidFill>
                <a:schemeClr val="tx1"/>
              </a:solidFill>
              <a:effectLst/>
              <a:latin typeface="Arial" charset="0"/>
              <a:ea typeface="+mn-ea"/>
              <a:cs typeface="+mn-cs"/>
            </a:endParaRPr>
          </a:p>
          <a:p>
            <a:r>
              <a:rPr kumimoji="1" lang="cs-CZ" sz="1200" b="0" i="0" kern="1200" dirty="0">
                <a:solidFill>
                  <a:schemeClr val="tx1"/>
                </a:solidFill>
                <a:effectLst/>
                <a:latin typeface="Arial" charset="0"/>
                <a:ea typeface="+mn-ea"/>
                <a:cs typeface="+mn-cs"/>
              </a:rPr>
              <a:t>Zákon o myslivosti,</a:t>
            </a:r>
            <a:r>
              <a:rPr kumimoji="1" lang="cs-CZ" sz="1200" b="0" i="0" kern="1200" baseline="0" dirty="0">
                <a:solidFill>
                  <a:schemeClr val="tx1"/>
                </a:solidFill>
                <a:effectLst/>
                <a:latin typeface="Arial" charset="0"/>
                <a:ea typeface="+mn-ea"/>
                <a:cs typeface="+mn-cs"/>
              </a:rPr>
              <a:t> zákon o lesích</a:t>
            </a:r>
          </a:p>
          <a:p>
            <a:r>
              <a:rPr kumimoji="1" lang="cs-CZ" sz="1200" b="0" i="0" kern="1200" baseline="0" dirty="0">
                <a:solidFill>
                  <a:schemeClr val="tx1"/>
                </a:solidFill>
                <a:effectLst/>
                <a:latin typeface="Arial" charset="0"/>
                <a:ea typeface="+mn-ea"/>
                <a:cs typeface="+mn-cs"/>
              </a:rPr>
              <a:t>Terminologie – zvíře, živočich</a:t>
            </a:r>
            <a:endParaRPr kumimoji="1" lang="cs-CZ" sz="1200" b="0" i="0" kern="1200" dirty="0">
              <a:solidFill>
                <a:schemeClr val="tx1"/>
              </a:solidFill>
              <a:effectLst/>
              <a:latin typeface="Arial" charset="0"/>
              <a:ea typeface="+mn-ea"/>
              <a:cs typeface="+mn-cs"/>
            </a:endParaRPr>
          </a:p>
          <a:p>
            <a:endParaRPr kumimoji="1" lang="cs-CZ" sz="1200" b="0" i="0" kern="1200" dirty="0">
              <a:solidFill>
                <a:schemeClr val="tx1"/>
              </a:solidFill>
              <a:effectLst/>
              <a:latin typeface="Arial" charset="0"/>
              <a:ea typeface="+mn-ea"/>
              <a:cs typeface="+mn-cs"/>
            </a:endParaRPr>
          </a:p>
          <a:p>
            <a:r>
              <a:rPr kumimoji="1" lang="en-US" sz="1200" b="1" i="0" kern="1200" dirty="0">
                <a:solidFill>
                  <a:schemeClr val="tx1"/>
                </a:solidFill>
                <a:effectLst/>
                <a:latin typeface="Arial" charset="0"/>
                <a:ea typeface="+mn-ea"/>
                <a:cs typeface="+mn-cs"/>
              </a:rPr>
              <a:t>§ 493</a:t>
            </a:r>
          </a:p>
          <a:p>
            <a:r>
              <a:rPr kumimoji="1" lang="en-US" sz="1200" b="0" i="0" kern="1200" dirty="0" err="1">
                <a:solidFill>
                  <a:schemeClr val="tx1"/>
                </a:solidFill>
                <a:effectLst/>
                <a:latin typeface="Arial" charset="0"/>
                <a:ea typeface="+mn-ea"/>
                <a:cs typeface="+mn-cs"/>
              </a:rPr>
              <a:t>Lidské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tělo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ani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jeho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části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třebaže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byly</a:t>
            </a:r>
            <a:r>
              <a:rPr kumimoji="1" lang="en-US" sz="1200" b="0" i="0" kern="1200" dirty="0">
                <a:solidFill>
                  <a:schemeClr val="tx1"/>
                </a:solidFill>
                <a:effectLst/>
                <a:latin typeface="Arial" charset="0"/>
                <a:ea typeface="+mn-ea"/>
                <a:cs typeface="+mn-cs"/>
              </a:rPr>
              <a:t> od </a:t>
            </a:r>
            <a:r>
              <a:rPr kumimoji="1" lang="en-US" sz="1200" b="0" i="0" kern="1200" dirty="0" err="1">
                <a:solidFill>
                  <a:schemeClr val="tx1"/>
                </a:solidFill>
                <a:effectLst/>
                <a:latin typeface="Arial" charset="0"/>
                <a:ea typeface="+mn-ea"/>
                <a:cs typeface="+mn-cs"/>
              </a:rPr>
              <a:t>těla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odděleny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nejsou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věcí</a:t>
            </a:r>
            <a:r>
              <a:rPr kumimoji="1" lang="en-US" sz="1200" b="0" i="0" kern="1200" dirty="0">
                <a:solidFill>
                  <a:schemeClr val="tx1"/>
                </a:solidFill>
                <a:effectLst/>
                <a:latin typeface="Arial" charset="0"/>
                <a:ea typeface="+mn-ea"/>
                <a:cs typeface="+mn-cs"/>
              </a:rPr>
              <a:t>.</a:t>
            </a:r>
            <a:endParaRPr kumimoji="1" lang="cs-CZ" sz="1200" b="0" i="0" kern="1200" dirty="0">
              <a:solidFill>
                <a:schemeClr val="tx1"/>
              </a:solidFill>
              <a:effectLst/>
              <a:latin typeface="Arial" charset="0"/>
              <a:ea typeface="+mn-ea"/>
              <a:cs typeface="+mn-cs"/>
            </a:endParaRPr>
          </a:p>
          <a:p>
            <a:endParaRPr kumimoji="1" lang="cs-CZ" sz="1200" b="0" i="0" kern="1200" dirty="0">
              <a:solidFill>
                <a:schemeClr val="tx1"/>
              </a:solidFill>
              <a:effectLst/>
              <a:latin typeface="Arial" charset="0"/>
              <a:ea typeface="+mn-ea"/>
              <a:cs typeface="+mn-cs"/>
            </a:endParaRPr>
          </a:p>
          <a:p>
            <a:r>
              <a:rPr kumimoji="1" lang="cs-CZ" sz="1200" b="1" i="0" kern="1200" dirty="0">
                <a:solidFill>
                  <a:schemeClr val="tx1"/>
                </a:solidFill>
                <a:effectLst/>
                <a:latin typeface="Arial" charset="0"/>
                <a:ea typeface="+mn-ea"/>
                <a:cs typeface="+mn-cs"/>
              </a:rPr>
              <a:t>§ 112</a:t>
            </a:r>
            <a:endParaRPr kumimoji="1" lang="en-US" sz="1200" b="1" i="0" kern="1200" dirty="0">
              <a:solidFill>
                <a:schemeClr val="tx1"/>
              </a:solidFill>
              <a:effectLst/>
              <a:latin typeface="Arial" charset="0"/>
              <a:ea typeface="+mn-ea"/>
              <a:cs typeface="+mn-cs"/>
            </a:endParaRPr>
          </a:p>
          <a:p>
            <a:r>
              <a:rPr kumimoji="1" lang="en-US" sz="1200" b="0" i="0" kern="1200" dirty="0" err="1">
                <a:solidFill>
                  <a:schemeClr val="tx1"/>
                </a:solidFill>
                <a:effectLst/>
                <a:latin typeface="Arial" charset="0"/>
                <a:ea typeface="+mn-ea"/>
                <a:cs typeface="+mn-cs"/>
              </a:rPr>
              <a:t>Člověk</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může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přenechat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část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svého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těla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jinému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jen</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podmínek</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stanovených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jiným</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právním</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předpisem</a:t>
            </a:r>
            <a:r>
              <a:rPr kumimoji="1" lang="en-US" sz="1200" b="0" i="0" kern="1200" dirty="0">
                <a:solidFill>
                  <a:schemeClr val="tx1"/>
                </a:solidFill>
                <a:effectLst/>
                <a:latin typeface="Arial" charset="0"/>
                <a:ea typeface="+mn-ea"/>
                <a:cs typeface="+mn-cs"/>
              </a:rPr>
              <a:t>. To </a:t>
            </a:r>
            <a:r>
              <a:rPr kumimoji="1" lang="en-US" sz="1200" b="0" i="0" kern="1200" dirty="0" err="1">
                <a:solidFill>
                  <a:schemeClr val="tx1"/>
                </a:solidFill>
                <a:effectLst/>
                <a:latin typeface="Arial" charset="0"/>
                <a:ea typeface="+mn-ea"/>
                <a:cs typeface="+mn-cs"/>
              </a:rPr>
              <a:t>neplatí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jedná</a:t>
            </a:r>
            <a:r>
              <a:rPr kumimoji="1" lang="en-US" sz="1200" b="0" i="0" kern="1200" dirty="0">
                <a:solidFill>
                  <a:schemeClr val="tx1"/>
                </a:solidFill>
                <a:effectLst/>
                <a:latin typeface="Arial" charset="0"/>
                <a:ea typeface="+mn-ea"/>
                <a:cs typeface="+mn-cs"/>
              </a:rPr>
              <a:t>-li se o </a:t>
            </a:r>
            <a:r>
              <a:rPr kumimoji="1" lang="en-US" sz="1200" b="0" i="0" kern="1200" dirty="0" err="1">
                <a:solidFill>
                  <a:schemeClr val="tx1"/>
                </a:solidFill>
                <a:effectLst/>
                <a:latin typeface="Arial" charset="0"/>
                <a:ea typeface="+mn-ea"/>
                <a:cs typeface="+mn-cs"/>
              </a:rPr>
              <a:t>vlasy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nebo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podobné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části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lidského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těla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které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lze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bezbolestně</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odejmout</a:t>
            </a:r>
            <a:r>
              <a:rPr kumimoji="1" lang="en-US" sz="1200" b="0" i="0" kern="1200" dirty="0">
                <a:solidFill>
                  <a:schemeClr val="tx1"/>
                </a:solidFill>
                <a:effectLst/>
                <a:latin typeface="Arial" charset="0"/>
                <a:ea typeface="+mn-ea"/>
                <a:cs typeface="+mn-cs"/>
              </a:rPr>
              <a:t> bez </a:t>
            </a:r>
            <a:r>
              <a:rPr kumimoji="1" lang="en-US" sz="1200" b="0" i="0" kern="1200" dirty="0" err="1">
                <a:solidFill>
                  <a:schemeClr val="tx1"/>
                </a:solidFill>
                <a:effectLst/>
                <a:latin typeface="Arial" charset="0"/>
                <a:ea typeface="+mn-ea"/>
                <a:cs typeface="+mn-cs"/>
              </a:rPr>
              <a:t>znecitlivění</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které</a:t>
            </a:r>
            <a:r>
              <a:rPr kumimoji="1" lang="en-US" sz="1200" b="0" i="0" kern="1200" dirty="0">
                <a:solidFill>
                  <a:schemeClr val="tx1"/>
                </a:solidFill>
                <a:effectLst/>
                <a:latin typeface="Arial" charset="0"/>
                <a:ea typeface="+mn-ea"/>
                <a:cs typeface="+mn-cs"/>
              </a:rPr>
              <a:t> se </a:t>
            </a:r>
            <a:r>
              <a:rPr kumimoji="1" lang="en-US" sz="1200" b="0" i="0" kern="1200" dirty="0" err="1">
                <a:solidFill>
                  <a:schemeClr val="tx1"/>
                </a:solidFill>
                <a:effectLst/>
                <a:latin typeface="Arial" charset="0"/>
                <a:ea typeface="+mn-ea"/>
                <a:cs typeface="+mn-cs"/>
              </a:rPr>
              <a:t>přirozenou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cestou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obnovují</a:t>
            </a:r>
            <a:r>
              <a:rPr kumimoji="1" lang="en-US" sz="1200" b="0" i="0" kern="1200" dirty="0">
                <a:solidFill>
                  <a:schemeClr val="tx1"/>
                </a:solidFill>
                <a:effectLst/>
                <a:latin typeface="Arial" charset="0"/>
                <a:ea typeface="+mn-ea"/>
                <a:cs typeface="+mn-cs"/>
              </a:rPr>
              <a:t>; ty </a:t>
            </a:r>
            <a:r>
              <a:rPr kumimoji="1" lang="en-US" sz="1200" b="0" i="0" kern="1200" dirty="0" err="1">
                <a:solidFill>
                  <a:schemeClr val="tx1"/>
                </a:solidFill>
                <a:effectLst/>
                <a:latin typeface="Arial" charset="0"/>
                <a:ea typeface="+mn-ea"/>
                <a:cs typeface="+mn-cs"/>
              </a:rPr>
              <a:t>lze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přenechat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jinému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odměnu</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hledí</a:t>
            </a:r>
            <a:r>
              <a:rPr kumimoji="1" lang="en-US" sz="1200" b="0" i="0" kern="1200" dirty="0">
                <a:solidFill>
                  <a:schemeClr val="tx1"/>
                </a:solidFill>
                <a:effectLst/>
                <a:latin typeface="Arial" charset="0"/>
                <a:ea typeface="+mn-ea"/>
                <a:cs typeface="+mn-cs"/>
              </a:rPr>
              <a:t> se </a:t>
            </a:r>
            <a:r>
              <a:rPr kumimoji="1" lang="en-US" sz="1200" b="0" i="0" kern="1200" dirty="0" err="1">
                <a:solidFill>
                  <a:schemeClr val="tx1"/>
                </a:solidFill>
                <a:effectLst/>
                <a:latin typeface="Arial" charset="0"/>
                <a:ea typeface="+mn-ea"/>
                <a:cs typeface="+mn-cs"/>
              </a:rPr>
              <a:t>na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ně</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jako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věc</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movitou</a:t>
            </a:r>
            <a:r>
              <a:rPr kumimoji="1" lang="en-US" sz="1200" b="0" i="0" kern="1200" dirty="0">
                <a:solidFill>
                  <a:schemeClr val="tx1"/>
                </a:solidFill>
                <a:effectLst/>
                <a:latin typeface="Arial" charset="0"/>
                <a:ea typeface="+mn-ea"/>
                <a:cs typeface="+mn-cs"/>
              </a:rPr>
              <a:t>.</a:t>
            </a:r>
          </a:p>
          <a:p>
            <a:endParaRPr kumimoji="1" lang="cs-CZ" sz="1200" b="0" i="0" kern="1200" dirty="0">
              <a:solidFill>
                <a:schemeClr val="tx1"/>
              </a:solidFill>
              <a:effectLst/>
              <a:latin typeface="Arial" charset="0"/>
              <a:ea typeface="+mn-ea"/>
              <a:cs typeface="+mn-cs"/>
            </a:endParaRPr>
          </a:p>
          <a:p>
            <a:r>
              <a:rPr kumimoji="1" lang="cs-CZ" sz="1200" b="0" i="0" kern="1200" dirty="0">
                <a:solidFill>
                  <a:schemeClr val="tx1"/>
                </a:solidFill>
                <a:effectLst/>
                <a:latin typeface="Arial" charset="0"/>
                <a:ea typeface="+mn-ea"/>
                <a:cs typeface="+mn-cs"/>
              </a:rPr>
              <a:t>Ochrana osobnosti – lidské tělo je osobnostním statkem</a:t>
            </a:r>
          </a:p>
          <a:p>
            <a:endParaRPr kumimoji="1" lang="cs-CZ" sz="1200" b="0" i="0" kern="1200" dirty="0">
              <a:solidFill>
                <a:schemeClr val="tx1"/>
              </a:solidFill>
              <a:effectLst/>
              <a:latin typeface="Arial" charset="0"/>
              <a:ea typeface="+mn-ea"/>
              <a:cs typeface="+mn-cs"/>
            </a:endParaRPr>
          </a:p>
          <a:p>
            <a:r>
              <a:rPr kumimoji="1" lang="cs-CZ" sz="1200" b="0" i="0" kern="1200" dirty="0">
                <a:solidFill>
                  <a:schemeClr val="tx1"/>
                </a:solidFill>
                <a:effectLst/>
                <a:latin typeface="Arial" charset="0"/>
                <a:ea typeface="+mn-ea"/>
                <a:cs typeface="+mn-cs"/>
              </a:rPr>
              <a:t>Lidská mrtvola</a:t>
            </a:r>
          </a:p>
          <a:p>
            <a:endParaRPr kumimoji="1" lang="cs-CZ" sz="1200" b="0" i="0" kern="1200" dirty="0">
              <a:solidFill>
                <a:schemeClr val="tx1"/>
              </a:solidFill>
              <a:effectLst/>
              <a:latin typeface="Arial" charset="0"/>
              <a:ea typeface="+mn-ea"/>
              <a:cs typeface="+mn-cs"/>
            </a:endParaRPr>
          </a:p>
          <a:p>
            <a:r>
              <a:rPr kumimoji="1" lang="cs-CZ" sz="1200" b="0" i="0" kern="1200" dirty="0">
                <a:solidFill>
                  <a:schemeClr val="tx1"/>
                </a:solidFill>
                <a:effectLst/>
                <a:latin typeface="Arial" charset="0"/>
                <a:ea typeface="+mn-ea"/>
                <a:cs typeface="+mn-cs"/>
              </a:rPr>
              <a:t>Kosterní pozůstatky, mumie;</a:t>
            </a:r>
            <a:r>
              <a:rPr kumimoji="1" lang="cs-CZ" sz="1200" b="0" i="0" kern="1200" baseline="0" dirty="0">
                <a:solidFill>
                  <a:schemeClr val="tx1"/>
                </a:solidFill>
                <a:effectLst/>
                <a:latin typeface="Arial" charset="0"/>
                <a:ea typeface="+mn-ea"/>
                <a:cs typeface="+mn-cs"/>
              </a:rPr>
              <a:t> individualizace, existence živých dědiců, určitá hodnota ve společnosti</a:t>
            </a:r>
          </a:p>
          <a:p>
            <a:endParaRPr kumimoji="1" lang="cs-CZ" sz="1200" b="0" i="0" kern="1200" baseline="0" dirty="0">
              <a:solidFill>
                <a:schemeClr val="tx1"/>
              </a:solidFill>
              <a:effectLst/>
              <a:latin typeface="Arial" charset="0"/>
              <a:ea typeface="+mn-ea"/>
              <a:cs typeface="+mn-cs"/>
            </a:endParaRPr>
          </a:p>
          <a:p>
            <a:r>
              <a:rPr kumimoji="1" lang="cs-CZ" sz="1200" b="0" i="0" kern="1200" baseline="0" dirty="0">
                <a:solidFill>
                  <a:schemeClr val="tx1"/>
                </a:solidFill>
                <a:effectLst/>
                <a:latin typeface="Arial" charset="0"/>
                <a:ea typeface="+mn-ea"/>
                <a:cs typeface="+mn-cs"/>
              </a:rPr>
              <a:t>Transplantační zákon – lex </a:t>
            </a:r>
            <a:r>
              <a:rPr kumimoji="1" lang="cs-CZ" sz="1200" b="0" i="0" kern="1200" baseline="0" dirty="0" err="1">
                <a:solidFill>
                  <a:schemeClr val="tx1"/>
                </a:solidFill>
                <a:effectLst/>
                <a:latin typeface="Arial" charset="0"/>
                <a:ea typeface="+mn-ea"/>
                <a:cs typeface="+mn-cs"/>
              </a:rPr>
              <a:t>specialis</a:t>
            </a:r>
            <a:endParaRPr kumimoji="1" lang="cs-CZ" sz="1200" b="0" i="0" kern="1200" baseline="0" dirty="0">
              <a:solidFill>
                <a:schemeClr val="tx1"/>
              </a:solidFill>
              <a:effectLst/>
              <a:latin typeface="Arial" charset="0"/>
              <a:ea typeface="+mn-ea"/>
              <a:cs typeface="+mn-cs"/>
            </a:endParaRPr>
          </a:p>
          <a:p>
            <a:endParaRPr kumimoji="1" lang="cs-CZ" sz="1200" b="0" i="0" kern="1200" baseline="0" dirty="0">
              <a:solidFill>
                <a:schemeClr val="tx1"/>
              </a:solidFill>
              <a:effectLst/>
              <a:latin typeface="Arial" charset="0"/>
              <a:ea typeface="+mn-ea"/>
              <a:cs typeface="+mn-cs"/>
            </a:endParaRPr>
          </a:p>
          <a:p>
            <a:r>
              <a:rPr kumimoji="1" lang="en-US" sz="1200" b="1" i="0" kern="1200" dirty="0">
                <a:solidFill>
                  <a:schemeClr val="tx1"/>
                </a:solidFill>
                <a:effectLst/>
                <a:latin typeface="Arial" charset="0"/>
                <a:ea typeface="+mn-ea"/>
                <a:cs typeface="+mn-cs"/>
              </a:rPr>
              <a:t>§ 2</a:t>
            </a:r>
          </a:p>
          <a:p>
            <a:r>
              <a:rPr kumimoji="1" lang="en-US" sz="1200" b="1" i="0" kern="1200" dirty="0" err="1">
                <a:solidFill>
                  <a:schemeClr val="tx1"/>
                </a:solidFill>
                <a:effectLst/>
                <a:latin typeface="Arial" charset="0"/>
                <a:ea typeface="+mn-ea"/>
                <a:cs typeface="+mn-cs"/>
              </a:rPr>
              <a:t>Základní</a:t>
            </a:r>
            <a:r>
              <a:rPr kumimoji="1" lang="en-US" sz="1200" b="1" i="0" kern="1200" dirty="0">
                <a:solidFill>
                  <a:schemeClr val="tx1"/>
                </a:solidFill>
                <a:effectLst/>
                <a:latin typeface="Arial" charset="0"/>
                <a:ea typeface="+mn-ea"/>
                <a:cs typeface="+mn-cs"/>
              </a:rPr>
              <a:t> </a:t>
            </a:r>
            <a:r>
              <a:rPr kumimoji="1" lang="en-US" sz="1200" b="1" i="0" kern="1200" dirty="0" err="1">
                <a:solidFill>
                  <a:schemeClr val="tx1"/>
                </a:solidFill>
                <a:effectLst/>
                <a:latin typeface="Arial" charset="0"/>
                <a:ea typeface="+mn-ea"/>
                <a:cs typeface="+mn-cs"/>
              </a:rPr>
              <a:t>pojmy</a:t>
            </a:r>
            <a:endParaRPr kumimoji="1" lang="en-US" sz="1200" b="1" i="0" kern="1200" dirty="0">
              <a:solidFill>
                <a:schemeClr val="tx1"/>
              </a:solidFill>
              <a:effectLst/>
              <a:latin typeface="Arial" charset="0"/>
              <a:ea typeface="+mn-ea"/>
              <a:cs typeface="+mn-cs"/>
            </a:endParaRPr>
          </a:p>
          <a:p>
            <a:r>
              <a:rPr kumimoji="1" lang="en-US" sz="1200" b="0" i="0" kern="1200" dirty="0">
                <a:solidFill>
                  <a:schemeClr val="tx1"/>
                </a:solidFill>
                <a:effectLst/>
                <a:latin typeface="Arial" charset="0"/>
                <a:ea typeface="+mn-ea"/>
                <a:cs typeface="+mn-cs"/>
              </a:rPr>
              <a:t>Pro </a:t>
            </a:r>
            <a:r>
              <a:rPr kumimoji="1" lang="en-US" sz="1200" b="0" i="0" kern="1200" dirty="0" err="1">
                <a:solidFill>
                  <a:schemeClr val="tx1"/>
                </a:solidFill>
                <a:effectLst/>
                <a:latin typeface="Arial" charset="0"/>
                <a:ea typeface="+mn-ea"/>
                <a:cs typeface="+mn-cs"/>
              </a:rPr>
              <a:t>účely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tohoto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zákona</a:t>
            </a:r>
            <a:r>
              <a:rPr kumimoji="1" lang="en-US" sz="1200" b="0" i="0" kern="1200" dirty="0">
                <a:solidFill>
                  <a:schemeClr val="tx1"/>
                </a:solidFill>
                <a:effectLst/>
                <a:latin typeface="Arial" charset="0"/>
                <a:ea typeface="+mn-ea"/>
                <a:cs typeface="+mn-cs"/>
              </a:rPr>
              <a:t> se </a:t>
            </a:r>
            <a:r>
              <a:rPr kumimoji="1" lang="en-US" sz="1200" b="0" i="0" kern="1200" dirty="0" err="1">
                <a:solidFill>
                  <a:schemeClr val="tx1"/>
                </a:solidFill>
                <a:effectLst/>
                <a:latin typeface="Arial" charset="0"/>
                <a:ea typeface="+mn-ea"/>
                <a:cs typeface="+mn-cs"/>
              </a:rPr>
              <a:t>rozumí</a:t>
            </a:r>
            <a:endParaRPr kumimoji="1" lang="en-US" sz="1200" b="0" i="0" kern="1200" dirty="0">
              <a:solidFill>
                <a:schemeClr val="tx1"/>
              </a:solidFill>
              <a:effectLst/>
              <a:latin typeface="Arial" charset="0"/>
              <a:ea typeface="+mn-ea"/>
              <a:cs typeface="+mn-cs"/>
            </a:endParaRPr>
          </a:p>
          <a:p>
            <a:r>
              <a:rPr kumimoji="1" lang="en-US" sz="1200" b="1" i="0" kern="1200" dirty="0">
                <a:solidFill>
                  <a:schemeClr val="tx1"/>
                </a:solidFill>
                <a:effectLst/>
                <a:latin typeface="Arial" charset="0"/>
                <a:ea typeface="+mn-ea"/>
                <a:cs typeface="+mn-cs"/>
              </a:rPr>
              <a:t>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orgánem</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samostatná</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životaschopná</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část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lidského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těla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tvořená</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strukturovaným</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uspořádáním</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různých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tkání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která</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má</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zachovánu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svoji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strukturu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cévní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zásobení</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schopnost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vykonávat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fyziologické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funkce</a:t>
            </a:r>
            <a:r>
              <a:rPr kumimoji="1" lang="en-US" sz="1200" b="0" i="0" kern="1200" dirty="0">
                <a:solidFill>
                  <a:schemeClr val="tx1"/>
                </a:solidFill>
                <a:effectLst/>
                <a:latin typeface="Arial" charset="0"/>
                <a:ea typeface="+mn-ea"/>
                <a:cs typeface="+mn-cs"/>
              </a:rPr>
              <a:t> s </a:t>
            </a:r>
            <a:r>
              <a:rPr kumimoji="1" lang="en-US" sz="1200" b="0" i="0" kern="1200" dirty="0" err="1">
                <a:solidFill>
                  <a:schemeClr val="tx1"/>
                </a:solidFill>
                <a:effectLst/>
                <a:latin typeface="Arial" charset="0"/>
                <a:ea typeface="+mn-ea"/>
                <a:cs typeface="+mn-cs"/>
              </a:rPr>
              <a:t>významnou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mírou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autonomie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orgán</a:t>
            </a:r>
            <a:r>
              <a:rPr kumimoji="1" lang="en-US" sz="1200" b="0" i="0" kern="1200" dirty="0">
                <a:solidFill>
                  <a:schemeClr val="tx1"/>
                </a:solidFill>
                <a:effectLst/>
                <a:latin typeface="Arial" charset="0"/>
                <a:ea typeface="+mn-ea"/>
                <a:cs typeface="+mn-cs"/>
              </a:rPr>
              <a:t> se </a:t>
            </a:r>
            <a:r>
              <a:rPr kumimoji="1" lang="en-US" sz="1200" b="0" i="0" kern="1200" dirty="0" err="1">
                <a:solidFill>
                  <a:schemeClr val="tx1"/>
                </a:solidFill>
                <a:effectLst/>
                <a:latin typeface="Arial" charset="0"/>
                <a:ea typeface="+mn-ea"/>
                <a:cs typeface="+mn-cs"/>
              </a:rPr>
              <a:t>rovněž</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považuje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část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orgánu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má</a:t>
            </a:r>
            <a:r>
              <a:rPr kumimoji="1" lang="en-US" sz="1200" b="0" i="0" kern="1200" dirty="0">
                <a:solidFill>
                  <a:schemeClr val="tx1"/>
                </a:solidFill>
                <a:effectLst/>
                <a:latin typeface="Arial" charset="0"/>
                <a:ea typeface="+mn-ea"/>
                <a:cs typeface="+mn-cs"/>
              </a:rPr>
              <a:t>-li v </a:t>
            </a:r>
            <a:r>
              <a:rPr kumimoji="1" lang="en-US" sz="1200" b="0" i="0" kern="1200" dirty="0" err="1">
                <a:solidFill>
                  <a:schemeClr val="tx1"/>
                </a:solidFill>
                <a:effectLst/>
                <a:latin typeface="Arial" charset="0"/>
                <a:ea typeface="+mn-ea"/>
                <a:cs typeface="+mn-cs"/>
              </a:rPr>
              <a:t>lidském</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těle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sloužit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stejnému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účelu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jako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celý</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orgán</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při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zachování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požadavků</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strukturu</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cévní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zásobení</a:t>
            </a:r>
            <a:r>
              <a:rPr kumimoji="1" lang="en-US" sz="1200" b="0" i="0" kern="1200" dirty="0">
                <a:solidFill>
                  <a:schemeClr val="tx1"/>
                </a:solidFill>
                <a:effectLst/>
                <a:latin typeface="Arial" charset="0"/>
                <a:ea typeface="+mn-ea"/>
                <a:cs typeface="+mn-cs"/>
              </a:rPr>
              <a:t>,</a:t>
            </a:r>
          </a:p>
          <a:p>
            <a:r>
              <a:rPr kumimoji="1" lang="en-US" sz="1200" b="1" i="0" kern="1200" dirty="0">
                <a:solidFill>
                  <a:schemeClr val="tx1"/>
                </a:solidFill>
                <a:effectLst/>
                <a:latin typeface="Arial" charset="0"/>
                <a:ea typeface="+mn-ea"/>
                <a:cs typeface="+mn-cs"/>
              </a:rPr>
              <a:t>b)</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tkáněmi</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buňkami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stavební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součásti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lidského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těla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včetně</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pozůstatků</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získaných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při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chirurgických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operacích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dále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krvetvorné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buňky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získané</a:t>
            </a:r>
            <a:r>
              <a:rPr kumimoji="1" lang="en-US" sz="1200" b="0" i="0" kern="1200" dirty="0">
                <a:solidFill>
                  <a:schemeClr val="tx1"/>
                </a:solidFill>
                <a:effectLst/>
                <a:latin typeface="Arial" charset="0"/>
                <a:ea typeface="+mn-ea"/>
                <a:cs typeface="+mn-cs"/>
              </a:rPr>
              <a:t> z </a:t>
            </a:r>
            <a:r>
              <a:rPr kumimoji="1" lang="en-US" sz="1200" b="0" i="0" kern="1200" dirty="0" err="1">
                <a:solidFill>
                  <a:schemeClr val="tx1"/>
                </a:solidFill>
                <a:effectLst/>
                <a:latin typeface="Arial" charset="0"/>
                <a:ea typeface="+mn-ea"/>
                <a:cs typeface="+mn-cs"/>
              </a:rPr>
              <a:t>kostní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dřeně</a:t>
            </a:r>
            <a:r>
              <a:rPr kumimoji="1" lang="en-US" sz="1200" b="0" i="0" kern="1200" dirty="0">
                <a:solidFill>
                  <a:schemeClr val="tx1"/>
                </a:solidFill>
                <a:effectLst/>
                <a:latin typeface="Arial" charset="0"/>
                <a:ea typeface="+mn-ea"/>
                <a:cs typeface="+mn-cs"/>
              </a:rPr>
              <a:t>, z </a:t>
            </a:r>
            <a:r>
              <a:rPr kumimoji="1" lang="en-US" sz="1200" b="0" i="0" kern="1200" dirty="0" err="1">
                <a:solidFill>
                  <a:schemeClr val="tx1"/>
                </a:solidFill>
                <a:effectLst/>
                <a:latin typeface="Arial" charset="0"/>
                <a:ea typeface="+mn-ea"/>
                <a:cs typeface="+mn-cs"/>
              </a:rPr>
              <a:t>periferní</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pupečníkové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krve</a:t>
            </a:r>
            <a:r>
              <a:rPr kumimoji="1" lang="en-US" sz="1200" b="0" i="0" kern="1200" dirty="0">
                <a:solidFill>
                  <a:schemeClr val="tx1"/>
                </a:solidFill>
                <a:effectLst/>
                <a:latin typeface="Arial" charset="0"/>
                <a:ea typeface="+mn-ea"/>
                <a:cs typeface="+mn-cs"/>
              </a:rPr>
              <a:t>, s </a:t>
            </a:r>
            <a:r>
              <a:rPr kumimoji="1" lang="en-US" sz="1200" b="0" i="0" kern="1200" dirty="0" err="1">
                <a:solidFill>
                  <a:schemeClr val="tx1"/>
                </a:solidFill>
                <a:effectLst/>
                <a:latin typeface="Arial" charset="0"/>
                <a:ea typeface="+mn-ea"/>
                <a:cs typeface="+mn-cs"/>
              </a:rPr>
              <a:t>výjimkou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orgánů</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krve</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jejích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složek</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pohlavních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buněk</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embryonálních</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fetálních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tkání</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orgánů</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vlasů</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nehtů</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placenty</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odpadových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produktů</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tělního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metabolismu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dále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jen</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tkáň</a:t>
            </a:r>
            <a:r>
              <a:rPr kumimoji="1" lang="en-US" sz="1200" b="0" i="0" kern="1200" dirty="0">
                <a:solidFill>
                  <a:schemeClr val="tx1"/>
                </a:solidFill>
                <a:effectLst/>
                <a:latin typeface="Arial" charset="0"/>
                <a:ea typeface="+mn-ea"/>
                <a:cs typeface="+mn-cs"/>
              </a:rPr>
              <a:t>"),</a:t>
            </a:r>
            <a:endParaRPr kumimoji="1" lang="cs-CZ" sz="1200" b="0" i="0" kern="1200" dirty="0">
              <a:solidFill>
                <a:schemeClr val="tx1"/>
              </a:solidFill>
              <a:effectLst/>
              <a:latin typeface="Arial" charset="0"/>
              <a:ea typeface="+mn-ea"/>
              <a:cs typeface="+mn-cs"/>
            </a:endParaRPr>
          </a:p>
          <a:p>
            <a:r>
              <a:rPr kumimoji="1" lang="cs-CZ" sz="1200" b="0" i="0" kern="1200" dirty="0">
                <a:solidFill>
                  <a:schemeClr val="tx1"/>
                </a:solidFill>
                <a:effectLst/>
                <a:latin typeface="Arial" charset="0"/>
                <a:ea typeface="+mn-ea"/>
                <a:cs typeface="+mn-cs"/>
              </a:rPr>
              <a:t>…</a:t>
            </a:r>
          </a:p>
          <a:p>
            <a:endParaRPr kumimoji="1" lang="cs-CZ" sz="1200" b="0" i="0" kern="1200" dirty="0">
              <a:solidFill>
                <a:schemeClr val="tx1"/>
              </a:solidFill>
              <a:effectLst/>
              <a:latin typeface="Arial" charset="0"/>
              <a:ea typeface="+mn-ea"/>
              <a:cs typeface="+mn-cs"/>
            </a:endParaRPr>
          </a:p>
          <a:p>
            <a:r>
              <a:rPr kumimoji="1" lang="en-US" sz="1200" b="1" i="0" kern="1200" dirty="0">
                <a:solidFill>
                  <a:schemeClr val="tx1"/>
                </a:solidFill>
                <a:effectLst/>
                <a:latin typeface="Arial" charset="0"/>
                <a:ea typeface="+mn-ea"/>
                <a:cs typeface="+mn-cs"/>
              </a:rPr>
              <a:t>§ 28</a:t>
            </a:r>
          </a:p>
          <a:p>
            <a:r>
              <a:rPr kumimoji="1" lang="en-US" sz="1200" b="1" i="0" kern="1200" dirty="0" err="1">
                <a:solidFill>
                  <a:schemeClr val="tx1"/>
                </a:solidFill>
                <a:effectLst/>
                <a:latin typeface="Arial" charset="0"/>
                <a:ea typeface="+mn-ea"/>
                <a:cs typeface="+mn-cs"/>
              </a:rPr>
              <a:t>Zákaz</a:t>
            </a:r>
            <a:r>
              <a:rPr kumimoji="1" lang="en-US" sz="1200" b="1" i="0" kern="1200" dirty="0">
                <a:solidFill>
                  <a:schemeClr val="tx1"/>
                </a:solidFill>
                <a:effectLst/>
                <a:latin typeface="Arial" charset="0"/>
                <a:ea typeface="+mn-ea"/>
                <a:cs typeface="+mn-cs"/>
              </a:rPr>
              <a:t> </a:t>
            </a:r>
            <a:r>
              <a:rPr kumimoji="1" lang="en-US" sz="1200" b="1" i="0" kern="1200" dirty="0" err="1">
                <a:solidFill>
                  <a:schemeClr val="tx1"/>
                </a:solidFill>
                <a:effectLst/>
                <a:latin typeface="Arial" charset="0"/>
                <a:ea typeface="+mn-ea"/>
                <a:cs typeface="+mn-cs"/>
              </a:rPr>
              <a:t>finančního</a:t>
            </a:r>
            <a:r>
              <a:rPr kumimoji="1" lang="en-US" sz="1200" b="1" i="0" kern="1200" dirty="0">
                <a:solidFill>
                  <a:schemeClr val="tx1"/>
                </a:solidFill>
                <a:effectLst/>
                <a:latin typeface="Arial" charset="0"/>
                <a:ea typeface="+mn-ea"/>
                <a:cs typeface="+mn-cs"/>
              </a:rPr>
              <a:t> </a:t>
            </a:r>
            <a:r>
              <a:rPr kumimoji="1" lang="en-US" sz="1200" b="1" i="0" kern="1200" dirty="0" err="1">
                <a:solidFill>
                  <a:schemeClr val="tx1"/>
                </a:solidFill>
                <a:effectLst/>
                <a:latin typeface="Arial" charset="0"/>
                <a:ea typeface="+mn-ea"/>
                <a:cs typeface="+mn-cs"/>
              </a:rPr>
              <a:t>prospěchu</a:t>
            </a:r>
            <a:r>
              <a:rPr kumimoji="1" lang="en-US" sz="1200" b="1" i="0" kern="1200" dirty="0">
                <a:solidFill>
                  <a:schemeClr val="tx1"/>
                </a:solidFill>
                <a:effectLst/>
                <a:latin typeface="Arial" charset="0"/>
                <a:ea typeface="+mn-ea"/>
                <a:cs typeface="+mn-cs"/>
              </a:rPr>
              <a:t> </a:t>
            </a:r>
            <a:r>
              <a:rPr kumimoji="1" lang="en-US" sz="1200" b="1" i="0" kern="1200" dirty="0" err="1">
                <a:solidFill>
                  <a:schemeClr val="tx1"/>
                </a:solidFill>
                <a:effectLst/>
                <a:latin typeface="Arial" charset="0"/>
                <a:ea typeface="+mn-ea"/>
                <a:cs typeface="+mn-cs"/>
              </a:rPr>
              <a:t>nebo</a:t>
            </a:r>
            <a:r>
              <a:rPr kumimoji="1" lang="en-US" sz="1200" b="1" i="0" kern="1200" dirty="0">
                <a:solidFill>
                  <a:schemeClr val="tx1"/>
                </a:solidFill>
                <a:effectLst/>
                <a:latin typeface="Arial" charset="0"/>
                <a:ea typeface="+mn-ea"/>
                <a:cs typeface="+mn-cs"/>
              </a:rPr>
              <a:t> </a:t>
            </a:r>
            <a:r>
              <a:rPr kumimoji="1" lang="en-US" sz="1200" b="1" i="0" kern="1200" dirty="0" err="1">
                <a:solidFill>
                  <a:schemeClr val="tx1"/>
                </a:solidFill>
                <a:effectLst/>
                <a:latin typeface="Arial" charset="0"/>
                <a:ea typeface="+mn-ea"/>
                <a:cs typeface="+mn-cs"/>
              </a:rPr>
              <a:t>jiných</a:t>
            </a:r>
            <a:r>
              <a:rPr kumimoji="1" lang="en-US" sz="1200" b="1" i="0" kern="1200" dirty="0">
                <a:solidFill>
                  <a:schemeClr val="tx1"/>
                </a:solidFill>
                <a:effectLst/>
                <a:latin typeface="Arial" charset="0"/>
                <a:ea typeface="+mn-ea"/>
                <a:cs typeface="+mn-cs"/>
              </a:rPr>
              <a:t> </a:t>
            </a:r>
            <a:r>
              <a:rPr kumimoji="1" lang="en-US" sz="1200" b="1" i="0" kern="1200" dirty="0" err="1">
                <a:solidFill>
                  <a:schemeClr val="tx1"/>
                </a:solidFill>
                <a:effectLst/>
                <a:latin typeface="Arial" charset="0"/>
                <a:ea typeface="+mn-ea"/>
                <a:cs typeface="+mn-cs"/>
              </a:rPr>
              <a:t>výhod</a:t>
            </a:r>
            <a:r>
              <a:rPr kumimoji="1" lang="en-US" sz="1200" b="1" i="0" kern="1200" dirty="0">
                <a:solidFill>
                  <a:schemeClr val="tx1"/>
                </a:solidFill>
                <a:effectLst/>
                <a:latin typeface="Arial" charset="0"/>
                <a:ea typeface="+mn-ea"/>
                <a:cs typeface="+mn-cs"/>
              </a:rPr>
              <a:t> a </a:t>
            </a:r>
            <a:r>
              <a:rPr kumimoji="1" lang="en-US" sz="1200" b="1" i="0" kern="1200" dirty="0" err="1">
                <a:solidFill>
                  <a:schemeClr val="tx1"/>
                </a:solidFill>
                <a:effectLst/>
                <a:latin typeface="Arial" charset="0"/>
                <a:ea typeface="+mn-ea"/>
                <a:cs typeface="+mn-cs"/>
              </a:rPr>
              <a:t>obchodování</a:t>
            </a:r>
            <a:r>
              <a:rPr kumimoji="1" lang="en-US" sz="1200" b="1" i="0" kern="1200" dirty="0">
                <a:solidFill>
                  <a:schemeClr val="tx1"/>
                </a:solidFill>
                <a:effectLst/>
                <a:latin typeface="Arial" charset="0"/>
                <a:ea typeface="+mn-ea"/>
                <a:cs typeface="+mn-cs"/>
              </a:rPr>
              <a:t> s </a:t>
            </a:r>
            <a:r>
              <a:rPr kumimoji="1" lang="en-US" sz="1200" b="1" i="0" kern="1200" dirty="0" err="1">
                <a:solidFill>
                  <a:schemeClr val="tx1"/>
                </a:solidFill>
                <a:effectLst/>
                <a:latin typeface="Arial" charset="0"/>
                <a:ea typeface="+mn-ea"/>
                <a:cs typeface="+mn-cs"/>
              </a:rPr>
              <a:t>tkáněmi</a:t>
            </a:r>
            <a:r>
              <a:rPr kumimoji="1" lang="en-US" sz="1200" b="1" i="0" kern="1200" dirty="0">
                <a:solidFill>
                  <a:schemeClr val="tx1"/>
                </a:solidFill>
                <a:effectLst/>
                <a:latin typeface="Arial" charset="0"/>
                <a:ea typeface="+mn-ea"/>
                <a:cs typeface="+mn-cs"/>
              </a:rPr>
              <a:t> a </a:t>
            </a:r>
            <a:r>
              <a:rPr kumimoji="1" lang="en-US" sz="1200" b="1" i="0" kern="1200" dirty="0" err="1">
                <a:solidFill>
                  <a:schemeClr val="tx1"/>
                </a:solidFill>
                <a:effectLst/>
                <a:latin typeface="Arial" charset="0"/>
                <a:ea typeface="+mn-ea"/>
                <a:cs typeface="+mn-cs"/>
              </a:rPr>
              <a:t>orgány</a:t>
            </a:r>
            <a:endParaRPr kumimoji="1" lang="en-US" sz="1200" b="1" i="0" kern="1200" dirty="0">
              <a:solidFill>
                <a:schemeClr val="tx1"/>
              </a:solidFill>
              <a:effectLst/>
              <a:latin typeface="Arial" charset="0"/>
              <a:ea typeface="+mn-ea"/>
              <a:cs typeface="+mn-cs"/>
            </a:endParaRPr>
          </a:p>
          <a:p>
            <a:r>
              <a:rPr kumimoji="1" lang="en-US" sz="1200" b="1" i="0" kern="1200" dirty="0">
                <a:solidFill>
                  <a:schemeClr val="tx1"/>
                </a:solidFill>
                <a:effectLst/>
                <a:latin typeface="Arial" charset="0"/>
                <a:ea typeface="+mn-ea"/>
                <a:cs typeface="+mn-cs"/>
              </a:rPr>
              <a:t>(1)</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Lidské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tělo</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jeho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části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nesmějí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být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jako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takové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zdrojem</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finančního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prospěchu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nebo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jiných</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výhod</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tím</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nejsou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dotčena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ustanovení</a:t>
            </a:r>
            <a:r>
              <a:rPr kumimoji="1" lang="en-US" sz="1200" b="0" i="0" kern="1200" dirty="0">
                <a:solidFill>
                  <a:schemeClr val="tx1"/>
                </a:solidFill>
                <a:effectLst/>
                <a:latin typeface="Arial" charset="0"/>
                <a:ea typeface="+mn-ea"/>
                <a:cs typeface="+mn-cs"/>
              </a:rPr>
              <a:t> § 28a </a:t>
            </a:r>
            <a:r>
              <a:rPr kumimoji="1" lang="en-US" sz="1200" b="0" i="0" kern="1200" dirty="0" err="1">
                <a:solidFill>
                  <a:schemeClr val="tx1"/>
                </a:solidFill>
                <a:effectLst/>
                <a:latin typeface="Arial" charset="0"/>
                <a:ea typeface="+mn-ea"/>
                <a:cs typeface="+mn-cs"/>
              </a:rPr>
              <a:t>až</a:t>
            </a:r>
            <a:r>
              <a:rPr kumimoji="1" lang="en-US" sz="1200" b="0" i="0" kern="1200" dirty="0">
                <a:solidFill>
                  <a:schemeClr val="tx1"/>
                </a:solidFill>
                <a:effectLst/>
                <a:latin typeface="Arial" charset="0"/>
                <a:ea typeface="+mn-ea"/>
                <a:cs typeface="+mn-cs"/>
              </a:rPr>
              <a:t> 28d.</a:t>
            </a:r>
          </a:p>
          <a:p>
            <a:r>
              <a:rPr kumimoji="1" lang="en-US" sz="1200" b="1" i="0" kern="1200" dirty="0">
                <a:solidFill>
                  <a:schemeClr val="tx1"/>
                </a:solidFill>
                <a:effectLst/>
                <a:latin typeface="Arial" charset="0"/>
                <a:ea typeface="+mn-ea"/>
                <a:cs typeface="+mn-cs"/>
              </a:rPr>
              <a:t>(2)</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Dárce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ani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jiné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osoby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nesmí</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uplatňovat</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vůči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příjemci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žádné</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nároky</a:t>
            </a:r>
            <a:r>
              <a:rPr kumimoji="1" lang="en-US" sz="1200" b="0" i="0" kern="1200" dirty="0">
                <a:solidFill>
                  <a:schemeClr val="tx1"/>
                </a:solidFill>
                <a:effectLst/>
                <a:latin typeface="Arial" charset="0"/>
                <a:ea typeface="+mn-ea"/>
                <a:cs typeface="+mn-cs"/>
              </a:rPr>
              <a:t>.</a:t>
            </a:r>
          </a:p>
          <a:p>
            <a:r>
              <a:rPr kumimoji="1" lang="en-US" sz="1200" b="1" i="0" kern="1200" dirty="0">
                <a:solidFill>
                  <a:schemeClr val="tx1"/>
                </a:solidFill>
                <a:effectLst/>
                <a:latin typeface="Arial" charset="0"/>
                <a:ea typeface="+mn-ea"/>
                <a:cs typeface="+mn-cs"/>
              </a:rPr>
              <a:t>(3)</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Inzerování</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reklama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účelem</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poptávky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nebo</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nabídky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orgánů</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jsou</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zakázány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inzerování</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reklamu</a:t>
            </a:r>
            <a:r>
              <a:rPr kumimoji="1" lang="en-US" sz="1200" b="0" i="0" kern="1200" dirty="0">
                <a:solidFill>
                  <a:schemeClr val="tx1"/>
                </a:solidFill>
                <a:effectLst/>
                <a:latin typeface="Arial" charset="0"/>
                <a:ea typeface="+mn-ea"/>
                <a:cs typeface="+mn-cs"/>
              </a:rPr>
              <a:t> se </a:t>
            </a:r>
            <a:r>
              <a:rPr kumimoji="1" lang="en-US" sz="1200" b="0" i="0" kern="1200" dirty="0" err="1">
                <a:solidFill>
                  <a:schemeClr val="tx1"/>
                </a:solidFill>
                <a:effectLst/>
                <a:latin typeface="Arial" charset="0"/>
                <a:ea typeface="+mn-ea"/>
                <a:cs typeface="+mn-cs"/>
              </a:rPr>
              <a:t>nepovažuje</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postup</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podle</a:t>
            </a:r>
            <a:r>
              <a:rPr kumimoji="1" lang="en-US" sz="1200" b="0" i="0" kern="1200" dirty="0">
                <a:solidFill>
                  <a:schemeClr val="tx1"/>
                </a:solidFill>
                <a:effectLst/>
                <a:latin typeface="Arial" charset="0"/>
                <a:ea typeface="+mn-ea"/>
                <a:cs typeface="+mn-cs"/>
              </a:rPr>
              <a:t> § 27.</a:t>
            </a:r>
          </a:p>
          <a:p>
            <a:r>
              <a:rPr kumimoji="1" lang="en-US" sz="1200" b="1" i="0" kern="1200" dirty="0">
                <a:solidFill>
                  <a:schemeClr val="tx1"/>
                </a:solidFill>
                <a:effectLst/>
                <a:latin typeface="Arial" charset="0"/>
                <a:ea typeface="+mn-ea"/>
                <a:cs typeface="+mn-cs"/>
              </a:rPr>
              <a:t>(4)</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Obchodování</a:t>
            </a:r>
            <a:r>
              <a:rPr kumimoji="1" lang="en-US" sz="1200" b="0" i="0" kern="1200" dirty="0">
                <a:solidFill>
                  <a:schemeClr val="tx1"/>
                </a:solidFill>
                <a:effectLst/>
                <a:latin typeface="Arial" charset="0"/>
                <a:ea typeface="+mn-ea"/>
                <a:cs typeface="+mn-cs"/>
              </a:rPr>
              <a:t> s </a:t>
            </a:r>
            <a:r>
              <a:rPr kumimoji="1" lang="en-US" sz="1200" b="0" i="0" kern="1200" dirty="0" err="1">
                <a:solidFill>
                  <a:schemeClr val="tx1"/>
                </a:solidFill>
                <a:effectLst/>
                <a:latin typeface="Arial" charset="0"/>
                <a:ea typeface="+mn-ea"/>
                <a:cs typeface="+mn-cs"/>
              </a:rPr>
              <a:t>tkáněmi</a:t>
            </a:r>
            <a:r>
              <a:rPr kumimoji="1" lang="en-US" sz="1200" b="0" i="0" kern="1200" dirty="0">
                <a:solidFill>
                  <a:schemeClr val="tx1"/>
                </a:solidFill>
                <a:effectLst/>
                <a:latin typeface="Arial" charset="0"/>
                <a:ea typeface="+mn-ea"/>
                <a:cs typeface="+mn-cs"/>
              </a:rPr>
              <a:t> a </a:t>
            </a:r>
            <a:r>
              <a:rPr kumimoji="1" lang="en-US" sz="1200" b="0" i="0" kern="1200" dirty="0" err="1">
                <a:solidFill>
                  <a:schemeClr val="tx1"/>
                </a:solidFill>
                <a:effectLst/>
                <a:latin typeface="Arial" charset="0"/>
                <a:ea typeface="+mn-ea"/>
                <a:cs typeface="+mn-cs"/>
              </a:rPr>
              <a:t>orgány</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odebranými</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za</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účelem</a:t>
            </a:r>
            <a:r>
              <a:rPr kumimoji="1" lang="en-US" sz="1200" b="0" i="0" kern="1200" dirty="0">
                <a:solidFill>
                  <a:schemeClr val="tx1"/>
                </a:solidFill>
                <a:effectLst/>
                <a:latin typeface="Arial" charset="0"/>
                <a:ea typeface="+mn-ea"/>
                <a:cs typeface="+mn-cs"/>
              </a:rPr>
              <a:t> </a:t>
            </a:r>
            <a:r>
              <a:rPr kumimoji="1" lang="en-US" sz="1200" b="0" i="0" kern="1200" dirty="0" err="1">
                <a:solidFill>
                  <a:schemeClr val="tx1"/>
                </a:solidFill>
                <a:effectLst/>
                <a:latin typeface="Arial" charset="0"/>
                <a:ea typeface="+mn-ea"/>
                <a:cs typeface="+mn-cs"/>
              </a:rPr>
              <a:t>transplantace</a:t>
            </a:r>
            <a:r>
              <a:rPr kumimoji="1" lang="en-US" sz="1200" b="0" i="0" kern="1200" dirty="0">
                <a:solidFill>
                  <a:schemeClr val="tx1"/>
                </a:solidFill>
                <a:effectLst/>
                <a:latin typeface="Arial" charset="0"/>
                <a:ea typeface="+mn-ea"/>
                <a:cs typeface="+mn-cs"/>
              </a:rPr>
              <a:t> je </a:t>
            </a:r>
            <a:r>
              <a:rPr kumimoji="1" lang="en-US" sz="1200" b="0" i="0" kern="1200" dirty="0" err="1">
                <a:solidFill>
                  <a:schemeClr val="tx1"/>
                </a:solidFill>
                <a:effectLst/>
                <a:latin typeface="Arial" charset="0"/>
                <a:ea typeface="+mn-ea"/>
                <a:cs typeface="+mn-cs"/>
              </a:rPr>
              <a:t>zakázáno</a:t>
            </a:r>
            <a:r>
              <a:rPr kumimoji="1" lang="en-US" sz="1200" b="0" i="0" kern="1200" dirty="0">
                <a:solidFill>
                  <a:schemeClr val="tx1"/>
                </a:solidFill>
                <a:effectLst/>
                <a:latin typeface="Arial" charset="0"/>
                <a:ea typeface="+mn-ea"/>
                <a:cs typeface="+mn-cs"/>
              </a:rPr>
              <a:t>.</a:t>
            </a:r>
          </a:p>
          <a:p>
            <a:endParaRPr kumimoji="1" lang="cs-CZ" sz="1200" b="0" i="0" kern="1200" dirty="0">
              <a:solidFill>
                <a:schemeClr val="tx1"/>
              </a:solidFill>
              <a:effectLst/>
              <a:latin typeface="Arial" charset="0"/>
              <a:ea typeface="+mn-ea"/>
              <a:cs typeface="+mn-cs"/>
            </a:endParaRPr>
          </a:p>
          <a:p>
            <a:endParaRPr kumimoji="1" lang="cs-CZ" sz="1200" b="0" i="0" kern="1200" dirty="0">
              <a:solidFill>
                <a:schemeClr val="tx1"/>
              </a:solidFill>
              <a:effectLst/>
              <a:latin typeface="Arial" charset="0"/>
              <a:ea typeface="+mn-ea"/>
              <a:cs typeface="+mn-cs"/>
            </a:endParaRPr>
          </a:p>
          <a:p>
            <a:endParaRPr kumimoji="1" lang="en-US" sz="1200" b="0" i="0" kern="1200" dirty="0">
              <a:solidFill>
                <a:schemeClr val="tx1"/>
              </a:solidFill>
              <a:effectLst/>
              <a:latin typeface="Arial" charset="0"/>
              <a:ea typeface="+mn-ea"/>
              <a:cs typeface="+mn-cs"/>
            </a:endParaRPr>
          </a:p>
          <a:p>
            <a:endParaRPr kumimoji="1" lang="en-US" sz="1200" b="0" i="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extLst>
      <p:ext uri="{BB962C8B-B14F-4D97-AF65-F5344CB8AC3E}">
        <p14:creationId xmlns:p14="http://schemas.microsoft.com/office/powerpoint/2010/main" val="4016282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cs-CZ" dirty="0"/>
              <a:t>Od osoby nejsou odlišné osobnostní statky. Od osoby nejsou odlišné</a:t>
            </a:r>
            <a:r>
              <a:rPr lang="cs-CZ" baseline="0" dirty="0"/>
              <a:t> části jejího těla.</a:t>
            </a:r>
            <a:endParaRPr lang="cs-CZ"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cs-CZ" dirty="0"/>
              <a:t>Užitečnost – objektivní kritérium (hospodářská, estetická)</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cs-CZ" dirty="0"/>
              <a:t>Ovladatelnost – především u přírodních sil (§ 497 - Ovladatelné přírodní síly - Na ovladatelné přírodní síly, se kterými se obchoduje, se použijí přiměřeně ustanovení o věcech hmotných).</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cs-CZ" dirty="0"/>
              <a:t>Ovladatelnost – data;</a:t>
            </a:r>
            <a:r>
              <a:rPr lang="cs-CZ" baseline="0" dirty="0"/>
              <a:t> nikoliv informace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cs-CZ" baseline="0" dirty="0"/>
              <a:t>Samostatná existence ve vnějším světě (rozdíl mezi </a:t>
            </a:r>
            <a:r>
              <a:rPr lang="cs-CZ" b="1" baseline="0" dirty="0"/>
              <a:t>věcnými právy a právy obligačními</a:t>
            </a:r>
            <a:r>
              <a:rPr lang="cs-CZ" baseline="0" dirty="0"/>
              <a:t>) – věc jako celek, již existující</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baseline="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extLst>
      <p:ext uri="{BB962C8B-B14F-4D97-AF65-F5344CB8AC3E}">
        <p14:creationId xmlns:p14="http://schemas.microsoft.com/office/powerpoint/2010/main" val="1507450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kumimoji="1" lang="cs-CZ" sz="1200" kern="1200" dirty="0">
                <a:solidFill>
                  <a:schemeClr val="tx1"/>
                </a:solidFill>
                <a:effectLst/>
                <a:latin typeface="Arial" charset="0"/>
                <a:ea typeface="+mn-ea"/>
                <a:cs typeface="+mn-cs"/>
              </a:rPr>
              <a:t>Rozdělení věcí na hmotné a nehmotné nalezneme již ve </a:t>
            </a:r>
            <a:r>
              <a:rPr kumimoji="1" lang="cs-CZ" sz="1200" b="1" kern="1200" dirty="0">
                <a:solidFill>
                  <a:schemeClr val="tx1"/>
                </a:solidFill>
                <a:effectLst/>
                <a:latin typeface="Arial" charset="0"/>
                <a:ea typeface="+mn-ea"/>
                <a:cs typeface="+mn-cs"/>
              </a:rPr>
              <a:t>druhé knize </a:t>
            </a:r>
            <a:r>
              <a:rPr kumimoji="1" lang="cs-CZ" sz="1200" b="1" kern="1200" dirty="0" err="1">
                <a:solidFill>
                  <a:schemeClr val="tx1"/>
                </a:solidFill>
                <a:effectLst/>
                <a:latin typeface="Arial" charset="0"/>
                <a:ea typeface="+mn-ea"/>
                <a:cs typeface="+mn-cs"/>
              </a:rPr>
              <a:t>Gaiových</a:t>
            </a:r>
            <a:r>
              <a:rPr kumimoji="1" lang="cs-CZ" sz="1200" b="1" kern="1200" dirty="0">
                <a:solidFill>
                  <a:schemeClr val="tx1"/>
                </a:solidFill>
                <a:effectLst/>
                <a:latin typeface="Arial" charset="0"/>
                <a:ea typeface="+mn-ea"/>
                <a:cs typeface="+mn-cs"/>
              </a:rPr>
              <a:t> Institucí </a:t>
            </a:r>
            <a:r>
              <a:rPr kumimoji="1" lang="cs-CZ" sz="1200" kern="1200" dirty="0">
                <a:solidFill>
                  <a:schemeClr val="tx1"/>
                </a:solidFill>
                <a:effectLst/>
                <a:latin typeface="Arial" charset="0"/>
                <a:ea typeface="+mn-ea"/>
                <a:cs typeface="+mn-cs"/>
              </a:rPr>
              <a:t>(GAI INSTITVTIONVM COMMENTARIVS SECVNDVS, 12−14). Za věci </a:t>
            </a:r>
            <a:r>
              <a:rPr kumimoji="1" lang="cs-CZ" sz="1200" b="1" kern="1200" dirty="0">
                <a:solidFill>
                  <a:schemeClr val="tx1"/>
                </a:solidFill>
                <a:effectLst/>
                <a:latin typeface="Arial" charset="0"/>
                <a:ea typeface="+mn-ea"/>
                <a:cs typeface="+mn-cs"/>
              </a:rPr>
              <a:t>hmotné</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Gaius</a:t>
            </a:r>
            <a:r>
              <a:rPr kumimoji="1" lang="cs-CZ" sz="1200" kern="1200" dirty="0">
                <a:solidFill>
                  <a:schemeClr val="tx1"/>
                </a:solidFill>
                <a:effectLst/>
                <a:latin typeface="Arial" charset="0"/>
                <a:ea typeface="+mn-ea"/>
                <a:cs typeface="+mn-cs"/>
              </a:rPr>
              <a:t> označuje věci, kterých se lze dotknout, jako pozemek, člověk (otrok), oblečení, zlato, stříbro, a nesčetně mnoho dalších věcí. Za věci </a:t>
            </a:r>
            <a:r>
              <a:rPr kumimoji="1" lang="cs-CZ" sz="1200" b="1" kern="1200" dirty="0">
                <a:solidFill>
                  <a:schemeClr val="tx1"/>
                </a:solidFill>
                <a:effectLst/>
                <a:latin typeface="Arial" charset="0"/>
                <a:ea typeface="+mn-ea"/>
                <a:cs typeface="+mn-cs"/>
              </a:rPr>
              <a:t>nehmotné</a:t>
            </a:r>
            <a:r>
              <a:rPr kumimoji="1" lang="cs-CZ" sz="1200" kern="1200" dirty="0">
                <a:solidFill>
                  <a:schemeClr val="tx1"/>
                </a:solidFill>
                <a:effectLst/>
                <a:latin typeface="Arial" charset="0"/>
                <a:ea typeface="+mn-ea"/>
                <a:cs typeface="+mn-cs"/>
              </a:rPr>
              <a:t> potom věci, kterých se nelze dotýkat, jako jsou práva obecně, právo na pozůstalost, právo požívání nebo pohledávka.</a:t>
            </a:r>
          </a:p>
          <a:p>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Na uvedené rozdělení navázal ABGB, který kategorizoval věci na hmotné a nehmotné v § 292 </a:t>
            </a:r>
            <a:r>
              <a:rPr kumimoji="1" lang="cs-CZ" sz="1200" i="1" kern="1200" dirty="0">
                <a:solidFill>
                  <a:schemeClr val="tx1"/>
                </a:solidFill>
                <a:effectLst/>
                <a:latin typeface="Arial" charset="0"/>
                <a:ea typeface="+mn-ea"/>
                <a:cs typeface="+mn-cs"/>
              </a:rPr>
              <a:t>(„Hmotné věci jsou ty, které lze smysly vnímati; jinak slují nehmotné; např. právo loviti, ryby chytati a všechna jiná práva“).</a:t>
            </a:r>
          </a:p>
          <a:p>
            <a:endParaRPr lang="cs-CZ" dirty="0"/>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 496 odst. 1) za věci hmotné označuje především ta jsoucna (části vnějšího světa), která jsou ovladatelná. </a:t>
            </a:r>
            <a:r>
              <a:rPr kumimoji="1" lang="cs-CZ" sz="1200" b="1" kern="1200" dirty="0">
                <a:solidFill>
                  <a:schemeClr val="tx1"/>
                </a:solidFill>
                <a:effectLst/>
                <a:latin typeface="Arial" charset="0"/>
                <a:ea typeface="+mn-ea"/>
                <a:cs typeface="+mn-cs"/>
              </a:rPr>
              <a:t>Oproti OZO se opouští kritérium smyslové vnímatelnosti </a:t>
            </a:r>
            <a:r>
              <a:rPr kumimoji="1" lang="cs-CZ" sz="1200" kern="1200" dirty="0">
                <a:solidFill>
                  <a:schemeClr val="tx1"/>
                </a:solidFill>
                <a:effectLst/>
                <a:latin typeface="Arial" charset="0"/>
                <a:ea typeface="+mn-ea"/>
                <a:cs typeface="+mn-cs"/>
              </a:rPr>
              <a:t>(srov.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9; </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1923, s. 2) a namísto toho je rozhodující, zda </a:t>
            </a:r>
            <a:r>
              <a:rPr kumimoji="1" lang="cs-CZ" sz="1200" b="1" kern="1200" dirty="0">
                <a:solidFill>
                  <a:schemeClr val="tx1"/>
                </a:solidFill>
                <a:effectLst/>
                <a:latin typeface="Arial" charset="0"/>
                <a:ea typeface="+mn-ea"/>
                <a:cs typeface="+mn-cs"/>
              </a:rPr>
              <a:t>jsoucno je ovladatelné lidskou vůlí</a:t>
            </a:r>
            <a:r>
              <a:rPr kumimoji="1" lang="cs-CZ" sz="1200" kern="1200" dirty="0">
                <a:solidFill>
                  <a:schemeClr val="tx1"/>
                </a:solidFill>
                <a:effectLst/>
                <a:latin typeface="Arial" charset="0"/>
                <a:ea typeface="+mn-ea"/>
                <a:cs typeface="+mn-cs"/>
              </a:rPr>
              <a:t>, ať již přímo (lidským volním jednáním), nebo nepřímo (strojem, zařízením nebo stavbou). Ovladatelností se rozumí objektivní schopnost člověka ovládat určitý předmět (</a:t>
            </a:r>
            <a:r>
              <a:rPr kumimoji="1" lang="cs-CZ" sz="1200" i="1" kern="1200" dirty="0" err="1">
                <a:solidFill>
                  <a:schemeClr val="tx1"/>
                </a:solidFill>
                <a:effectLst/>
                <a:latin typeface="Arial" charset="0"/>
                <a:ea typeface="+mn-ea"/>
                <a:cs typeface="+mn-cs"/>
              </a:rPr>
              <a:t>Tégl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Telec</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Melzer</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2014, s. 240).</a:t>
            </a: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S ohledem na znění § 496 odst. 1 není možné za věci hmotné přímo považovat tzv. ovladatelné přírodní síly (§ 497) jako jsou elektřina, plyn, sluneční energie, neboť </a:t>
            </a:r>
            <a:r>
              <a:rPr kumimoji="1" lang="cs-CZ" sz="1200" b="1" kern="1200" dirty="0">
                <a:solidFill>
                  <a:schemeClr val="tx1"/>
                </a:solidFill>
                <a:effectLst/>
                <a:latin typeface="Arial" charset="0"/>
                <a:ea typeface="+mn-ea"/>
                <a:cs typeface="+mn-cs"/>
              </a:rPr>
              <a:t>tyto nemají povahu samostatného předmětu </a:t>
            </a:r>
            <a:r>
              <a:rPr kumimoji="1" lang="cs-CZ" sz="1200" kern="1200" dirty="0">
                <a:solidFill>
                  <a:schemeClr val="tx1"/>
                </a:solidFill>
                <a:effectLst/>
                <a:latin typeface="Arial" charset="0"/>
                <a:ea typeface="+mn-ea"/>
                <a:cs typeface="+mn-cs"/>
              </a:rPr>
              <a:t>[oproti tomu v rakouském právu (§ 292 ABGB), kde je definice hmotných věcí odlišná, než v § 496, je elektrická energie přímo považována za věc hmotnou.</a:t>
            </a:r>
            <a:r>
              <a:rPr kumimoji="1" lang="cs-CZ" sz="1200" kern="1200" baseline="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nicméně stanoví, že na přírodní síly, se kterými se obchoduje, se mají použít ustanovení o věcech hmotných </a:t>
            </a:r>
            <a:r>
              <a:rPr kumimoji="1" lang="cs-CZ" sz="1200" b="1" kern="1200" dirty="0">
                <a:solidFill>
                  <a:schemeClr val="tx1"/>
                </a:solidFill>
                <a:effectLst/>
                <a:latin typeface="Arial" charset="0"/>
                <a:ea typeface="+mn-ea"/>
                <a:cs typeface="+mn-cs"/>
              </a:rPr>
              <a:t>přiměřeně</a:t>
            </a:r>
            <a:r>
              <a:rPr kumimoji="1" lang="cs-CZ" sz="1200" kern="1200" dirty="0">
                <a:solidFill>
                  <a:schemeClr val="tx1"/>
                </a:solidFill>
                <a:effectLst/>
                <a:latin typeface="Arial" charset="0"/>
                <a:ea typeface="+mn-ea"/>
                <a:cs typeface="+mn-cs"/>
              </a:rPr>
              <a:t>. Jedná s tedy o tzv. </a:t>
            </a:r>
            <a:r>
              <a:rPr kumimoji="1" lang="cs-CZ" sz="1200" kern="1200" dirty="0" err="1">
                <a:solidFill>
                  <a:schemeClr val="tx1"/>
                </a:solidFill>
                <a:effectLst/>
                <a:latin typeface="Arial" charset="0"/>
                <a:ea typeface="+mn-ea"/>
                <a:cs typeface="+mn-cs"/>
              </a:rPr>
              <a:t>kvazihmotné</a:t>
            </a:r>
            <a:r>
              <a:rPr kumimoji="1" lang="cs-CZ" sz="1200" kern="1200" dirty="0">
                <a:solidFill>
                  <a:schemeClr val="tx1"/>
                </a:solidFill>
                <a:effectLst/>
                <a:latin typeface="Arial" charset="0"/>
                <a:ea typeface="+mn-ea"/>
                <a:cs typeface="+mn-cs"/>
              </a:rPr>
              <a:t> věci.</a:t>
            </a: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Věci hmotné mohou být obecně předmětem jak </a:t>
            </a:r>
            <a:r>
              <a:rPr kumimoji="1" lang="cs-CZ" sz="1200" b="1" kern="1200" dirty="0">
                <a:solidFill>
                  <a:schemeClr val="tx1"/>
                </a:solidFill>
                <a:effectLst/>
                <a:latin typeface="Arial" charset="0"/>
                <a:ea typeface="+mn-ea"/>
                <a:cs typeface="+mn-cs"/>
              </a:rPr>
              <a:t>absolutních</a:t>
            </a:r>
            <a:r>
              <a:rPr kumimoji="1" lang="cs-CZ" sz="1200" kern="1200" dirty="0">
                <a:solidFill>
                  <a:schemeClr val="tx1"/>
                </a:solidFill>
                <a:effectLst/>
                <a:latin typeface="Arial" charset="0"/>
                <a:ea typeface="+mn-ea"/>
                <a:cs typeface="+mn-cs"/>
              </a:rPr>
              <a:t>, tak </a:t>
            </a:r>
            <a:r>
              <a:rPr kumimoji="1" lang="cs-CZ" sz="1200" b="1" kern="1200" dirty="0">
                <a:solidFill>
                  <a:schemeClr val="tx1"/>
                </a:solidFill>
                <a:effectLst/>
                <a:latin typeface="Arial" charset="0"/>
                <a:ea typeface="+mn-ea"/>
                <a:cs typeface="+mn-cs"/>
              </a:rPr>
              <a:t>relativních</a:t>
            </a:r>
            <a:r>
              <a:rPr kumimoji="1" lang="cs-CZ" sz="1200" kern="1200" dirty="0">
                <a:solidFill>
                  <a:schemeClr val="tx1"/>
                </a:solidFill>
                <a:effectLst/>
                <a:latin typeface="Arial" charset="0"/>
                <a:ea typeface="+mn-ea"/>
                <a:cs typeface="+mn-cs"/>
              </a:rPr>
              <a:t> majetkových práv. Zákon stanoví další rozlišování věcí hmotných: movité/nemovité (§ 498); zastupitelné/nezastupitelné (§ 499), zuživatelné/nezuživatelné (§ 500).</a:t>
            </a: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1" lang="cs-CZ" sz="1200" i="1" kern="1200" dirty="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uvádí, že nehmotné věci jsou umělou právní konstrukcí a tvoří </a:t>
            </a:r>
            <a:r>
              <a:rPr kumimoji="1" lang="cs-CZ" sz="1200" b="1" kern="1200" dirty="0">
                <a:solidFill>
                  <a:schemeClr val="tx1"/>
                </a:solidFill>
                <a:effectLst/>
                <a:latin typeface="Arial" charset="0"/>
                <a:ea typeface="+mn-ea"/>
                <a:cs typeface="+mn-cs"/>
              </a:rPr>
              <a:t>juristický protipól </a:t>
            </a:r>
            <a:r>
              <a:rPr kumimoji="1" lang="cs-CZ" sz="1200" kern="1200" dirty="0">
                <a:solidFill>
                  <a:schemeClr val="tx1"/>
                </a:solidFill>
                <a:effectLst/>
                <a:latin typeface="Arial" charset="0"/>
                <a:ea typeface="+mn-ea"/>
                <a:cs typeface="+mn-cs"/>
              </a:rPr>
              <a:t>věcem hmotným podobně, jako právnické osoby tvoří juristický protipól osobám fyzickým (</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1923, s. 2). Podstatou nehmotných věcí v právním smyslu je možnost jejich </a:t>
            </a:r>
            <a:r>
              <a:rPr kumimoji="1" lang="cs-CZ" sz="1200" b="1" kern="1200" dirty="0">
                <a:solidFill>
                  <a:schemeClr val="tx1"/>
                </a:solidFill>
                <a:effectLst/>
                <a:latin typeface="Arial" charset="0"/>
                <a:ea typeface="+mn-ea"/>
                <a:cs typeface="+mn-cs"/>
              </a:rPr>
              <a:t>právního</a:t>
            </a:r>
            <a:r>
              <a:rPr kumimoji="1" lang="cs-CZ" sz="1200" kern="1200" dirty="0">
                <a:solidFill>
                  <a:schemeClr val="tx1"/>
                </a:solidFill>
                <a:effectLst/>
                <a:latin typeface="Arial" charset="0"/>
                <a:ea typeface="+mn-ea"/>
                <a:cs typeface="+mn-cs"/>
              </a:rPr>
              <a:t>, nikoliv fyzického, ovládání. Jedná se o věci „</a:t>
            </a:r>
            <a:r>
              <a:rPr kumimoji="1" lang="cs-CZ" sz="1200" i="1" kern="1200" dirty="0" err="1">
                <a:solidFill>
                  <a:schemeClr val="tx1"/>
                </a:solidFill>
                <a:effectLst/>
                <a:latin typeface="Arial" charset="0"/>
                <a:ea typeface="+mn-ea"/>
                <a:cs typeface="+mn-cs"/>
              </a:rPr>
              <a:t>quae</a:t>
            </a:r>
            <a:r>
              <a:rPr kumimoji="1" lang="cs-CZ" sz="1200" i="1" kern="1200" dirty="0">
                <a:solidFill>
                  <a:schemeClr val="tx1"/>
                </a:solidFill>
                <a:effectLst/>
                <a:latin typeface="Arial" charset="0"/>
                <a:ea typeface="+mn-ea"/>
                <a:cs typeface="+mn-cs"/>
              </a:rPr>
              <a:t> in iure </a:t>
            </a:r>
            <a:r>
              <a:rPr kumimoji="1" lang="cs-CZ" sz="1200" i="1" kern="1200" dirty="0" err="1">
                <a:solidFill>
                  <a:schemeClr val="tx1"/>
                </a:solidFill>
                <a:effectLst/>
                <a:latin typeface="Arial" charset="0"/>
                <a:ea typeface="+mn-ea"/>
                <a:cs typeface="+mn-cs"/>
              </a:rPr>
              <a:t>consistunt</a:t>
            </a:r>
            <a:r>
              <a:rPr kumimoji="1" lang="cs-CZ" sz="1200" kern="1200" dirty="0">
                <a:solidFill>
                  <a:schemeClr val="tx1"/>
                </a:solidFill>
                <a:effectLst/>
                <a:latin typeface="Arial" charset="0"/>
                <a:ea typeface="+mn-ea"/>
                <a:cs typeface="+mn-cs"/>
              </a:rPr>
              <a:t>“, a k nimž tedy právo zakládá nějakou formu právního panství.</a:t>
            </a: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Již bylo uvedeno, že věci nehmotné mohou být předmětem jak absolutních, tak relativních majetkových práv, díky nimž je vytvářena konkrétní forma právního panství nad věcí.</a:t>
            </a:r>
          </a:p>
          <a:p>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 případě relativních majetkových práv jsou nehmotné věci nepřímým předmětem </a:t>
            </a:r>
            <a:r>
              <a:rPr kumimoji="1" lang="cs-CZ" sz="1200" b="1" kern="1200" dirty="0">
                <a:solidFill>
                  <a:schemeClr val="tx1"/>
                </a:solidFill>
                <a:effectLst/>
                <a:latin typeface="Arial" charset="0"/>
                <a:ea typeface="+mn-ea"/>
                <a:cs typeface="+mn-cs"/>
              </a:rPr>
              <a:t>závazků</a:t>
            </a:r>
            <a:r>
              <a:rPr kumimoji="1" lang="cs-CZ" sz="1200" kern="1200" dirty="0">
                <a:solidFill>
                  <a:schemeClr val="tx1"/>
                </a:solidFill>
                <a:effectLst/>
                <a:latin typeface="Arial" charset="0"/>
                <a:ea typeface="+mn-ea"/>
                <a:cs typeface="+mn-cs"/>
              </a:rPr>
              <a:t> (§ 1722). Tak tomu je například u závislé práce (§ 2401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 33 a násl. </a:t>
            </a:r>
            <a:r>
              <a:rPr kumimoji="1" lang="cs-CZ" sz="1200" kern="1200" dirty="0" err="1">
                <a:solidFill>
                  <a:schemeClr val="tx1"/>
                </a:solidFill>
                <a:effectLst/>
                <a:latin typeface="Arial" charset="0"/>
                <a:ea typeface="+mn-ea"/>
                <a:cs typeface="+mn-cs"/>
              </a:rPr>
              <a:t>ZákPr</a:t>
            </a:r>
            <a:r>
              <a:rPr kumimoji="1" lang="cs-CZ" sz="1200" kern="1200" dirty="0">
                <a:solidFill>
                  <a:schemeClr val="tx1"/>
                </a:solidFill>
                <a:effectLst/>
                <a:latin typeface="Arial" charset="0"/>
                <a:ea typeface="+mn-ea"/>
                <a:cs typeface="+mn-cs"/>
              </a:rPr>
              <a:t>; NS </a:t>
            </a:r>
            <a:r>
              <a:rPr kumimoji="1" lang="cs-CZ" sz="1200" kern="1200" dirty="0" err="1">
                <a:solidFill>
                  <a:schemeClr val="tx1"/>
                </a:solidFill>
                <a:effectLst/>
                <a:latin typeface="Arial" charset="0"/>
                <a:ea typeface="+mn-ea"/>
                <a:cs typeface="+mn-cs"/>
              </a:rPr>
              <a:t>Rv</a:t>
            </a:r>
            <a:r>
              <a:rPr kumimoji="1" lang="cs-CZ" sz="1200" kern="1200" dirty="0">
                <a:solidFill>
                  <a:schemeClr val="tx1"/>
                </a:solidFill>
                <a:effectLst/>
                <a:latin typeface="Arial" charset="0"/>
                <a:ea typeface="+mn-ea"/>
                <a:cs typeface="+mn-cs"/>
              </a:rPr>
              <a:t> I 808/27: „</a:t>
            </a:r>
            <a:r>
              <a:rPr kumimoji="1" lang="cs-CZ" sz="1200" i="1" kern="1200" dirty="0">
                <a:solidFill>
                  <a:schemeClr val="tx1"/>
                </a:solidFill>
                <a:effectLst/>
                <a:latin typeface="Arial" charset="0"/>
                <a:ea typeface="+mn-ea"/>
                <a:cs typeface="+mn-cs"/>
              </a:rPr>
              <a:t>Má-li předpis § 1041 </a:t>
            </a:r>
            <a:r>
              <a:rPr kumimoji="1" lang="cs-CZ" sz="1200" i="1" kern="1200" dirty="0" err="1">
                <a:solidFill>
                  <a:schemeClr val="tx1"/>
                </a:solidFill>
                <a:effectLst/>
                <a:latin typeface="Arial" charset="0"/>
                <a:ea typeface="+mn-ea"/>
                <a:cs typeface="+mn-cs"/>
              </a:rPr>
              <a:t>obč</a:t>
            </a:r>
            <a:r>
              <a:rPr kumimoji="1" lang="cs-CZ" sz="1200" i="1" kern="1200" dirty="0">
                <a:solidFill>
                  <a:schemeClr val="tx1"/>
                </a:solidFill>
                <a:effectLst/>
                <a:latin typeface="Arial" charset="0"/>
                <a:ea typeface="+mn-ea"/>
                <a:cs typeface="+mn-cs"/>
              </a:rPr>
              <a:t>. zák. vyhověti svému účelu a zásadě slušnosti, na níž spočívá, nutno vykládati výraz ‚věc‘ v nejširším smyslu slova a považovati za věc vše, co může býti předmětem práva, tedy také věci nehmotné (§ 285 </a:t>
            </a:r>
            <a:r>
              <a:rPr kumimoji="1" lang="cs-CZ" sz="1200" i="1" kern="1200" dirty="0" err="1">
                <a:solidFill>
                  <a:schemeClr val="tx1"/>
                </a:solidFill>
                <a:effectLst/>
                <a:latin typeface="Arial" charset="0"/>
                <a:ea typeface="+mn-ea"/>
                <a:cs typeface="+mn-cs"/>
              </a:rPr>
              <a:t>obč</a:t>
            </a:r>
            <a:r>
              <a:rPr kumimoji="1" lang="cs-CZ" sz="1200" i="1" kern="1200" dirty="0">
                <a:solidFill>
                  <a:schemeClr val="tx1"/>
                </a:solidFill>
                <a:effectLst/>
                <a:latin typeface="Arial" charset="0"/>
                <a:ea typeface="+mn-ea"/>
                <a:cs typeface="+mn-cs"/>
              </a:rPr>
              <a:t>. zák.). Pojem věci v tomto smyslu zahrnuje v sobě také osobní námahu, práci, jíž bylo v něčí prospěch použito […]“</a:t>
            </a:r>
            <a:r>
              <a:rPr kumimoji="1" lang="cs-CZ" sz="1200" kern="1200" dirty="0">
                <a:solidFill>
                  <a:schemeClr val="tx1"/>
                </a:solidFill>
                <a:effectLst/>
                <a:latin typeface="Arial" charset="0"/>
                <a:ea typeface="+mn-ea"/>
                <a:cs typeface="+mn-cs"/>
              </a:rPr>
              <a:t>), u nezapsaných označení (závazek, jehož nepřímým předmětem je užívací právo k nezapsanému označení), předmětů práv duševního vlastnictví (licence − § 2358) nebo díla s nehmotným výsledkem (§ 2631).</a:t>
            </a:r>
          </a:p>
          <a:p>
            <a:endParaRPr kumimoji="1" lang="cs-CZ" sz="1200" kern="1200" dirty="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Věci nehmotné mohou být rovněž předmětem </a:t>
            </a:r>
            <a:r>
              <a:rPr kumimoji="1" lang="cs-CZ" sz="1200" b="1" kern="1200" dirty="0">
                <a:solidFill>
                  <a:schemeClr val="tx1"/>
                </a:solidFill>
                <a:effectLst/>
                <a:latin typeface="Arial" charset="0"/>
                <a:ea typeface="+mn-ea"/>
                <a:cs typeface="+mn-cs"/>
              </a:rPr>
              <a:t>absolutních majetkových práv</a:t>
            </a:r>
            <a:r>
              <a:rPr kumimoji="1" lang="cs-CZ" sz="1200" kern="1200" dirty="0">
                <a:solidFill>
                  <a:schemeClr val="tx1"/>
                </a:solidFill>
                <a:effectLst/>
                <a:latin typeface="Arial" charset="0"/>
                <a:ea typeface="+mn-ea"/>
                <a:cs typeface="+mn-cs"/>
              </a:rPr>
              <a:t>. Jedná se zejména o absolutní majetková práva duševního vlastnictví (práva patentová − § 11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VynZN</a:t>
            </a:r>
            <a:r>
              <a:rPr kumimoji="1" lang="cs-CZ" sz="1200" kern="1200" dirty="0">
                <a:solidFill>
                  <a:schemeClr val="tx1"/>
                </a:solidFill>
                <a:effectLst/>
                <a:latin typeface="Arial" charset="0"/>
                <a:ea typeface="+mn-ea"/>
                <a:cs typeface="+mn-cs"/>
              </a:rPr>
              <a:t>, práva známková − § 8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OchrZn</a:t>
            </a:r>
            <a:r>
              <a:rPr kumimoji="1" lang="cs-CZ" sz="1200" kern="1200" dirty="0">
                <a:solidFill>
                  <a:schemeClr val="tx1"/>
                </a:solidFill>
                <a:effectLst/>
                <a:latin typeface="Arial" charset="0"/>
                <a:ea typeface="+mn-ea"/>
                <a:cs typeface="+mn-cs"/>
              </a:rPr>
              <a:t>, práva ze zapsaného průmyslového vzoru − § 19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PrůmVz</a:t>
            </a:r>
            <a:r>
              <a:rPr kumimoji="1" lang="cs-CZ" sz="1200" kern="1200" dirty="0">
                <a:solidFill>
                  <a:schemeClr val="tx1"/>
                </a:solidFill>
                <a:effectLst/>
                <a:latin typeface="Arial" charset="0"/>
                <a:ea typeface="+mn-ea"/>
                <a:cs typeface="+mn-cs"/>
              </a:rPr>
              <a:t> atd.) nebo o vybraná absolutní majetková práva upravená částí třetí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(např. o právo zástavní; § 17 odst. 1 </a:t>
            </a:r>
            <a:r>
              <a:rPr kumimoji="1" lang="cs-CZ" sz="1200" kern="1200" dirty="0" err="1">
                <a:solidFill>
                  <a:schemeClr val="tx1"/>
                </a:solidFill>
                <a:effectLst/>
                <a:latin typeface="Arial" charset="0"/>
                <a:ea typeface="+mn-ea"/>
                <a:cs typeface="+mn-cs"/>
              </a:rPr>
              <a:t>OchrZn</a:t>
            </a:r>
            <a:r>
              <a:rPr kumimoji="1" lang="cs-CZ" sz="1200" kern="1200" dirty="0">
                <a:solidFill>
                  <a:schemeClr val="tx1"/>
                </a:solidFill>
                <a:effectLst/>
                <a:latin typeface="Arial" charset="0"/>
                <a:ea typeface="+mn-ea"/>
                <a:cs typeface="+mn-cs"/>
              </a:rPr>
              <a:t>; § 31 odst. 1 </a:t>
            </a:r>
            <a:r>
              <a:rPr kumimoji="1" lang="cs-CZ" sz="1200" kern="1200" dirty="0" err="1">
                <a:solidFill>
                  <a:schemeClr val="tx1"/>
                </a:solidFill>
                <a:effectLst/>
                <a:latin typeface="Arial" charset="0"/>
                <a:ea typeface="+mn-ea"/>
                <a:cs typeface="+mn-cs"/>
              </a:rPr>
              <a:t>PrůmVz</a:t>
            </a:r>
            <a:r>
              <a:rPr kumimoji="1" lang="cs-CZ" sz="1200" kern="1200" dirty="0">
                <a:solidFill>
                  <a:schemeClr val="tx1"/>
                </a:solidFill>
                <a:effectLst/>
                <a:latin typeface="Arial" charset="0"/>
                <a:ea typeface="+mn-ea"/>
                <a:cs typeface="+mn-cs"/>
              </a:rPr>
              <a:t>).</a:t>
            </a:r>
            <a:endParaRPr kumimoji="1" lang="en-US" sz="1200" kern="1200" dirty="0">
              <a:solidFill>
                <a:schemeClr val="tx1"/>
              </a:solidFill>
              <a:effectLst/>
              <a:latin typeface="Arial" charset="0"/>
              <a:ea typeface="+mn-ea"/>
              <a:cs typeface="+mn-cs"/>
            </a:endParaRPr>
          </a:p>
          <a:p>
            <a:endParaRPr kumimoji="1" lang="cs-CZ" sz="1200" kern="1200" dirty="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Obecně však platí, že nehmotné věci </a:t>
            </a:r>
            <a:r>
              <a:rPr kumimoji="1" lang="cs-CZ" sz="1200" b="1" kern="1200" dirty="0">
                <a:solidFill>
                  <a:schemeClr val="tx1"/>
                </a:solidFill>
                <a:effectLst/>
                <a:latin typeface="Arial" charset="0"/>
                <a:ea typeface="+mn-ea"/>
                <a:cs typeface="+mn-cs"/>
              </a:rPr>
              <a:t>nejsou předmětem vlastnického práva v subjektivním smyslu </a:t>
            </a:r>
            <a:r>
              <a:rPr kumimoji="1" lang="cs-CZ" sz="1200" kern="1200" dirty="0">
                <a:solidFill>
                  <a:schemeClr val="tx1"/>
                </a:solidFill>
                <a:effectLst/>
                <a:latin typeface="Arial" charset="0"/>
                <a:ea typeface="+mn-ea"/>
                <a:cs typeface="+mn-cs"/>
              </a:rPr>
              <a:t>(§ 1012). Vlastnické právo v subjektivním smyslu se totiž tradičně vztahuje pouze ke hmotným předmětům [</a:t>
            </a:r>
            <a:r>
              <a:rPr kumimoji="1" lang="cs-CZ" sz="1200" i="1" kern="1200" dirty="0">
                <a:solidFill>
                  <a:schemeClr val="tx1"/>
                </a:solidFill>
                <a:effectLst/>
                <a:latin typeface="Arial" charset="0"/>
                <a:ea typeface="+mn-ea"/>
                <a:cs typeface="+mn-cs"/>
              </a:rPr>
              <a:t>Randa</a:t>
            </a:r>
            <a:r>
              <a:rPr kumimoji="1" lang="cs-CZ" sz="1200" kern="1200" dirty="0">
                <a:solidFill>
                  <a:schemeClr val="tx1"/>
                </a:solidFill>
                <a:effectLst/>
                <a:latin typeface="Arial" charset="0"/>
                <a:ea typeface="+mn-ea"/>
                <a:cs typeface="+mn-cs"/>
              </a:rPr>
              <a:t>, 1922, s. 1, 22; Obdobně viz </a:t>
            </a:r>
            <a:r>
              <a:rPr kumimoji="1" lang="cs-CZ" sz="1200" i="1" kern="1200" dirty="0">
                <a:solidFill>
                  <a:schemeClr val="tx1"/>
                </a:solidFill>
                <a:effectLst/>
                <a:latin typeface="Arial" charset="0"/>
                <a:ea typeface="+mn-ea"/>
                <a:cs typeface="+mn-cs"/>
              </a:rPr>
              <a:t>Sedláček</a:t>
            </a:r>
            <a:r>
              <a:rPr kumimoji="1" lang="cs-CZ" sz="1200" kern="1200" dirty="0">
                <a:solidFill>
                  <a:schemeClr val="tx1"/>
                </a:solidFill>
                <a:effectLst/>
                <a:latin typeface="Arial" charset="0"/>
                <a:ea typeface="+mn-ea"/>
                <a:cs typeface="+mn-cs"/>
              </a:rPr>
              <a:t>, 1919, s. 48; stejný názor dlouhodobě dovozuje i rakouská literatura − viz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131; </a:t>
            </a:r>
            <a:r>
              <a:rPr kumimoji="1" lang="cs-CZ" sz="1200" i="1" kern="1200" dirty="0" err="1">
                <a:solidFill>
                  <a:schemeClr val="tx1"/>
                </a:solidFill>
                <a:effectLst/>
                <a:latin typeface="Arial" charset="0"/>
                <a:ea typeface="+mn-ea"/>
                <a:cs typeface="+mn-cs"/>
              </a:rPr>
              <a:t>Gschnitzer</a:t>
            </a:r>
            <a:r>
              <a:rPr kumimoji="1" lang="cs-CZ" sz="1200" kern="1200" dirty="0">
                <a:solidFill>
                  <a:schemeClr val="tx1"/>
                </a:solidFill>
                <a:effectLst/>
                <a:latin typeface="Arial" charset="0"/>
                <a:ea typeface="+mn-ea"/>
                <a:cs typeface="+mn-cs"/>
              </a:rPr>
              <a:t>, 1968, s. 59; </a:t>
            </a:r>
            <a:r>
              <a:rPr kumimoji="1" lang="cs-CZ" sz="1200" i="1" kern="1200" dirty="0" err="1">
                <a:solidFill>
                  <a:schemeClr val="tx1"/>
                </a:solidFill>
                <a:effectLst/>
                <a:latin typeface="Arial" charset="0"/>
                <a:ea typeface="+mn-ea"/>
                <a:cs typeface="+mn-cs"/>
              </a:rPr>
              <a:t>Eccher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Koziol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Bydlinski</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Bollenberger</a:t>
            </a:r>
            <a:r>
              <a:rPr kumimoji="1" lang="cs-CZ" sz="1200" kern="1200" dirty="0">
                <a:solidFill>
                  <a:schemeClr val="tx1"/>
                </a:solidFill>
                <a:effectLst/>
                <a:latin typeface="Arial" charset="0"/>
                <a:ea typeface="+mn-ea"/>
                <a:cs typeface="+mn-cs"/>
              </a:rPr>
              <a:t>, 2000, s. 317; </a:t>
            </a:r>
            <a:r>
              <a:rPr kumimoji="1" lang="cs-CZ" sz="1200" i="1" kern="1200" dirty="0" err="1">
                <a:solidFill>
                  <a:schemeClr val="tx1"/>
                </a:solidFill>
                <a:effectLst/>
                <a:latin typeface="Arial" charset="0"/>
                <a:ea typeface="+mn-ea"/>
                <a:cs typeface="+mn-cs"/>
              </a:rPr>
              <a:t>Spielbüchler</a:t>
            </a:r>
            <a:r>
              <a:rPr kumimoji="1" lang="cs-CZ" sz="1200" kern="1200" dirty="0">
                <a:solidFill>
                  <a:schemeClr val="tx1"/>
                </a:solidFill>
                <a:effectLst/>
                <a:latin typeface="Arial" charset="0"/>
                <a:ea typeface="+mn-ea"/>
                <a:cs typeface="+mn-cs"/>
              </a:rPr>
              <a:t> In </a:t>
            </a:r>
            <a:r>
              <a:rPr kumimoji="1" lang="cs-CZ" sz="1200" kern="1200" dirty="0" err="1">
                <a:solidFill>
                  <a:schemeClr val="tx1"/>
                </a:solidFill>
                <a:effectLst/>
                <a:latin typeface="Arial" charset="0"/>
                <a:ea typeface="+mn-ea"/>
                <a:cs typeface="+mn-cs"/>
              </a:rPr>
              <a:t>Rummel</a:t>
            </a:r>
            <a:r>
              <a:rPr kumimoji="1" lang="cs-CZ" sz="1200" kern="1200" dirty="0">
                <a:solidFill>
                  <a:schemeClr val="tx1"/>
                </a:solidFill>
                <a:effectLst/>
                <a:latin typeface="Arial" charset="0"/>
                <a:ea typeface="+mn-ea"/>
                <a:cs typeface="+mn-cs"/>
              </a:rPr>
              <a:t>, 2000, s. 450]. Opačný výklad by zakládal neomezené právní panství nad jakoukoliv nehmotnou věcí, což však neodpovídá enumerativnímu principu, kterým jsou ovládána práva k nehmotným statkům.</a:t>
            </a:r>
            <a:endParaRPr kumimoji="1" lang="en-US" sz="1200" kern="1200" dirty="0">
              <a:solidFill>
                <a:schemeClr val="tx1"/>
              </a:solidFill>
              <a:effectLst/>
              <a:latin typeface="Arial" charset="0"/>
              <a:ea typeface="+mn-ea"/>
              <a:cs typeface="+mn-cs"/>
            </a:endParaRP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Věcmi nehmotnými jsou </a:t>
            </a:r>
            <a:r>
              <a:rPr kumimoji="1" lang="cs-CZ" sz="1200" b="1" kern="1200" dirty="0">
                <a:solidFill>
                  <a:schemeClr val="tx1"/>
                </a:solidFill>
                <a:effectLst/>
                <a:latin typeface="Arial" charset="0"/>
                <a:ea typeface="+mn-ea"/>
                <a:cs typeface="+mn-cs"/>
              </a:rPr>
              <a:t>práva, jejichž povaha to připouští</a:t>
            </a:r>
            <a:r>
              <a:rPr kumimoji="1" lang="cs-CZ" sz="1200" kern="1200" dirty="0">
                <a:solidFill>
                  <a:schemeClr val="tx1"/>
                </a:solidFill>
                <a:effectLst/>
                <a:latin typeface="Arial" charset="0"/>
                <a:ea typeface="+mn-ea"/>
                <a:cs typeface="+mn-cs"/>
              </a:rPr>
              <a:t>. Z povahy věci se musí jednat o práva majetková (§ 489), ať již absolutní nebo relativní. Nehmotnou věcí v právním smyslu naopak </a:t>
            </a:r>
            <a:r>
              <a:rPr kumimoji="1" lang="cs-CZ" sz="1200" b="1" kern="1200" dirty="0">
                <a:solidFill>
                  <a:schemeClr val="tx1"/>
                </a:solidFill>
                <a:effectLst/>
                <a:latin typeface="Arial" charset="0"/>
                <a:ea typeface="+mn-ea"/>
                <a:cs typeface="+mn-cs"/>
              </a:rPr>
              <a:t>nejsou</a:t>
            </a:r>
            <a:r>
              <a:rPr kumimoji="1" lang="cs-CZ" sz="1200" kern="1200" dirty="0">
                <a:solidFill>
                  <a:schemeClr val="tx1"/>
                </a:solidFill>
                <a:effectLst/>
                <a:latin typeface="Arial" charset="0"/>
                <a:ea typeface="+mn-ea"/>
                <a:cs typeface="+mn-cs"/>
              </a:rPr>
              <a:t> práva, jejichž povaha je </a:t>
            </a:r>
            <a:r>
              <a:rPr kumimoji="1" lang="cs-CZ" sz="1200" b="1" kern="1200" dirty="0">
                <a:solidFill>
                  <a:schemeClr val="tx1"/>
                </a:solidFill>
                <a:effectLst/>
                <a:latin typeface="Arial" charset="0"/>
                <a:ea typeface="+mn-ea"/>
                <a:cs typeface="+mn-cs"/>
              </a:rPr>
              <a:t>osobní</a:t>
            </a:r>
            <a:r>
              <a:rPr kumimoji="1" lang="cs-CZ" sz="1200" kern="1200" dirty="0">
                <a:solidFill>
                  <a:schemeClr val="tx1"/>
                </a:solidFill>
                <a:effectLst/>
                <a:latin typeface="Arial" charset="0"/>
                <a:ea typeface="+mn-ea"/>
                <a:cs typeface="+mn-cs"/>
              </a:rPr>
              <a:t> (viz komentář k § 489), jako jsou </a:t>
            </a:r>
            <a:r>
              <a:rPr kumimoji="1" lang="cs-CZ" sz="1200" b="1" kern="1200" dirty="0">
                <a:solidFill>
                  <a:schemeClr val="tx1"/>
                </a:solidFill>
                <a:effectLst/>
                <a:latin typeface="Arial" charset="0"/>
                <a:ea typeface="+mn-ea"/>
                <a:cs typeface="+mn-cs"/>
              </a:rPr>
              <a:t>všeobecná osobnostní práva</a:t>
            </a:r>
            <a:r>
              <a:rPr kumimoji="1" lang="cs-CZ" sz="1200" kern="1200" dirty="0">
                <a:solidFill>
                  <a:schemeClr val="tx1"/>
                </a:solidFill>
                <a:effectLst/>
                <a:latin typeface="Arial" charset="0"/>
                <a:ea typeface="+mn-ea"/>
                <a:cs typeface="+mn-cs"/>
              </a:rPr>
              <a:t>, osobní práva rodinná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10; </a:t>
            </a:r>
            <a:r>
              <a:rPr kumimoji="1" lang="cs-CZ" sz="1200" i="1" kern="1200" dirty="0" err="1">
                <a:solidFill>
                  <a:schemeClr val="tx1"/>
                </a:solidFill>
                <a:effectLst/>
                <a:latin typeface="Arial" charset="0"/>
                <a:ea typeface="+mn-ea"/>
                <a:cs typeface="+mn-cs"/>
              </a:rPr>
              <a:t>Tégl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Telec</a:t>
            </a:r>
            <a:r>
              <a:rPr kumimoji="1" lang="cs-CZ" sz="1200" kern="1200" dirty="0">
                <a:solidFill>
                  <a:schemeClr val="tx1"/>
                </a:solidFill>
                <a:effectLst/>
                <a:latin typeface="Arial" charset="0"/>
                <a:ea typeface="+mn-ea"/>
                <a:cs typeface="+mn-cs"/>
              </a:rPr>
              <a:t> In </a:t>
            </a:r>
            <a:r>
              <a:rPr kumimoji="1" lang="cs-CZ" sz="1200" kern="1200" dirty="0" err="1">
                <a:solidFill>
                  <a:schemeClr val="tx1"/>
                </a:solidFill>
                <a:effectLst/>
                <a:latin typeface="Arial" charset="0"/>
                <a:ea typeface="+mn-ea"/>
                <a:cs typeface="+mn-cs"/>
              </a:rPr>
              <a:t>Melzer</a:t>
            </a:r>
            <a:r>
              <a:rPr kumimoji="1" lang="cs-CZ" sz="1200" kern="1200" dirty="0">
                <a:solidFill>
                  <a:schemeClr val="tx1"/>
                </a:solidFill>
                <a:effectLst/>
                <a:latin typeface="Arial" charset="0"/>
                <a:ea typeface="+mn-ea"/>
                <a:cs typeface="+mn-cs"/>
              </a:rPr>
              <a:t>/</a:t>
            </a:r>
            <a:r>
              <a:rPr kumimoji="1" lang="cs-CZ" sz="1200"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2014, s. 242) nebo osobnostní práva k výsledkům tvůrčí duševní činnosti (např. osobnostní práva autorská − § 11 </a:t>
            </a:r>
            <a:r>
              <a:rPr kumimoji="1" lang="cs-CZ" sz="1200" kern="1200" dirty="0" err="1">
                <a:solidFill>
                  <a:schemeClr val="tx1"/>
                </a:solidFill>
                <a:effectLst/>
                <a:latin typeface="Arial" charset="0"/>
                <a:ea typeface="+mn-ea"/>
                <a:cs typeface="+mn-cs"/>
              </a:rPr>
              <a:t>AutZ</a:t>
            </a:r>
            <a:r>
              <a:rPr kumimoji="1" lang="cs-CZ" sz="1200" kern="1200" dirty="0">
                <a:solidFill>
                  <a:schemeClr val="tx1"/>
                </a:solidFill>
                <a:effectLst/>
                <a:latin typeface="Arial" charset="0"/>
                <a:ea typeface="+mn-ea"/>
                <a:cs typeface="+mn-cs"/>
              </a:rPr>
              <a:t>, osobnostní práva výkonných umělců − § 69 </a:t>
            </a:r>
            <a:r>
              <a:rPr kumimoji="1" lang="cs-CZ" sz="1200" kern="1200" dirty="0" err="1">
                <a:solidFill>
                  <a:schemeClr val="tx1"/>
                </a:solidFill>
                <a:effectLst/>
                <a:latin typeface="Arial" charset="0"/>
                <a:ea typeface="+mn-ea"/>
                <a:cs typeface="+mn-cs"/>
              </a:rPr>
              <a:t>AutZ</a:t>
            </a:r>
            <a:r>
              <a:rPr kumimoji="1" lang="cs-CZ" sz="1200" kern="1200" dirty="0">
                <a:solidFill>
                  <a:schemeClr val="tx1"/>
                </a:solidFill>
                <a:effectLst/>
                <a:latin typeface="Arial" charset="0"/>
                <a:ea typeface="+mn-ea"/>
                <a:cs typeface="+mn-cs"/>
              </a:rPr>
              <a:t>, právo na původcovství − § 9 odst. 1 </a:t>
            </a:r>
            <a:r>
              <a:rPr kumimoji="1" lang="cs-CZ" sz="1200" kern="1200" dirty="0" err="1">
                <a:solidFill>
                  <a:schemeClr val="tx1"/>
                </a:solidFill>
                <a:effectLst/>
                <a:latin typeface="Arial" charset="0"/>
                <a:ea typeface="+mn-ea"/>
                <a:cs typeface="+mn-cs"/>
              </a:rPr>
              <a:t>VynZN</a:t>
            </a:r>
            <a:r>
              <a:rPr kumimoji="1" lang="cs-CZ" sz="1200" kern="1200" dirty="0">
                <a:solidFill>
                  <a:schemeClr val="tx1"/>
                </a:solidFill>
                <a:effectLst/>
                <a:latin typeface="Arial" charset="0"/>
                <a:ea typeface="+mn-ea"/>
                <a:cs typeface="+mn-cs"/>
              </a:rPr>
              <a:t> atd.).</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Nehmotnými věcmi budou typicky </a:t>
            </a:r>
            <a:r>
              <a:rPr kumimoji="1" lang="cs-CZ" sz="1200" b="1" kern="1200" dirty="0">
                <a:solidFill>
                  <a:schemeClr val="tx1"/>
                </a:solidFill>
                <a:effectLst/>
                <a:latin typeface="Arial" charset="0"/>
                <a:ea typeface="+mn-ea"/>
                <a:cs typeface="+mn-cs"/>
              </a:rPr>
              <a:t>soukromoprávní pohledávky </a:t>
            </a:r>
            <a:r>
              <a:rPr kumimoji="1" lang="cs-CZ" sz="1200" kern="1200" dirty="0">
                <a:solidFill>
                  <a:schemeClr val="tx1"/>
                </a:solidFill>
                <a:effectLst/>
                <a:latin typeface="Arial" charset="0"/>
                <a:ea typeface="+mn-ea"/>
                <a:cs typeface="+mn-cs"/>
              </a:rPr>
              <a:t>(§ 1721), nicméně může jít také o věcná práva k věci cizí (§ 1240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právo </a:t>
            </a:r>
            <a:r>
              <a:rPr kumimoji="1" lang="cs-CZ" sz="1200" b="1" kern="1200" dirty="0">
                <a:solidFill>
                  <a:schemeClr val="tx1"/>
                </a:solidFill>
                <a:effectLst/>
                <a:latin typeface="Arial" charset="0"/>
                <a:ea typeface="+mn-ea"/>
                <a:cs typeface="+mn-cs"/>
              </a:rPr>
              <a:t>zástavní</a:t>
            </a:r>
            <a:r>
              <a:rPr kumimoji="1" lang="cs-CZ" sz="1200" kern="1200" dirty="0">
                <a:solidFill>
                  <a:schemeClr val="tx1"/>
                </a:solidFill>
                <a:effectLst/>
                <a:latin typeface="Arial" charset="0"/>
                <a:ea typeface="+mn-ea"/>
                <a:cs typeface="+mn-cs"/>
              </a:rPr>
              <a:t> (§ 1309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právo </a:t>
            </a:r>
            <a:r>
              <a:rPr kumimoji="1" lang="cs-CZ" sz="1200" b="1" kern="1200" dirty="0">
                <a:solidFill>
                  <a:schemeClr val="tx1"/>
                </a:solidFill>
                <a:effectLst/>
                <a:latin typeface="Arial" charset="0"/>
                <a:ea typeface="+mn-ea"/>
                <a:cs typeface="+mn-cs"/>
              </a:rPr>
              <a:t>dědické</a:t>
            </a:r>
            <a:r>
              <a:rPr kumimoji="1" lang="cs-CZ" sz="1200" kern="1200" dirty="0">
                <a:solidFill>
                  <a:schemeClr val="tx1"/>
                </a:solidFill>
                <a:effectLst/>
                <a:latin typeface="Arial" charset="0"/>
                <a:ea typeface="+mn-ea"/>
                <a:cs typeface="+mn-cs"/>
              </a:rPr>
              <a:t> (§ 1475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právo </a:t>
            </a:r>
            <a:r>
              <a:rPr kumimoji="1" lang="cs-CZ" sz="1200" b="1" kern="1200" dirty="0">
                <a:solidFill>
                  <a:schemeClr val="tx1"/>
                </a:solidFill>
                <a:effectLst/>
                <a:latin typeface="Arial" charset="0"/>
                <a:ea typeface="+mn-ea"/>
                <a:cs typeface="+mn-cs"/>
              </a:rPr>
              <a:t>předkupní</a:t>
            </a:r>
            <a:r>
              <a:rPr kumimoji="1" lang="cs-CZ" sz="1200" kern="1200" dirty="0">
                <a:solidFill>
                  <a:schemeClr val="tx1"/>
                </a:solidFill>
                <a:effectLst/>
                <a:latin typeface="Arial" charset="0"/>
                <a:ea typeface="+mn-ea"/>
                <a:cs typeface="+mn-cs"/>
              </a:rPr>
              <a:t> (§ 2140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apod. </a:t>
            </a: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Nehmotnou věcí v právním smyslu jakožto právem je také </a:t>
            </a:r>
            <a:r>
              <a:rPr kumimoji="1" lang="cs-CZ" sz="1200" b="1" kern="1200" dirty="0">
                <a:solidFill>
                  <a:schemeClr val="tx1"/>
                </a:solidFill>
                <a:effectLst/>
                <a:latin typeface="Arial" charset="0"/>
                <a:ea typeface="+mn-ea"/>
                <a:cs typeface="+mn-cs"/>
              </a:rPr>
              <a:t>obchodní podíl </a:t>
            </a:r>
            <a:r>
              <a:rPr kumimoji="1" lang="cs-CZ" sz="1200"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Spielbüchler</a:t>
            </a:r>
            <a:r>
              <a:rPr kumimoji="1" lang="cs-CZ" sz="1200" kern="1200" dirty="0">
                <a:solidFill>
                  <a:schemeClr val="tx1"/>
                </a:solidFill>
                <a:effectLst/>
                <a:latin typeface="Arial" charset="0"/>
                <a:ea typeface="+mn-ea"/>
                <a:cs typeface="+mn-cs"/>
              </a:rPr>
              <a:t> In </a:t>
            </a:r>
            <a:r>
              <a:rPr kumimoji="1" lang="cs-CZ" sz="1200" kern="1200" dirty="0" err="1">
                <a:solidFill>
                  <a:schemeClr val="tx1"/>
                </a:solidFill>
                <a:effectLst/>
                <a:latin typeface="Arial" charset="0"/>
                <a:ea typeface="+mn-ea"/>
                <a:cs typeface="+mn-cs"/>
              </a:rPr>
              <a:t>Rummel</a:t>
            </a:r>
            <a:r>
              <a:rPr kumimoji="1" lang="cs-CZ" sz="1200" kern="1200" dirty="0">
                <a:solidFill>
                  <a:schemeClr val="tx1"/>
                </a:solidFill>
                <a:effectLst/>
                <a:latin typeface="Arial" charset="0"/>
                <a:ea typeface="+mn-ea"/>
                <a:cs typeface="+mn-cs"/>
              </a:rPr>
              <a:t>, 2000, s. 450), nebo </a:t>
            </a:r>
            <a:r>
              <a:rPr kumimoji="1" lang="cs-CZ" sz="1200" b="1" kern="1200" dirty="0">
                <a:solidFill>
                  <a:schemeClr val="tx1"/>
                </a:solidFill>
                <a:effectLst/>
                <a:latin typeface="Arial" charset="0"/>
                <a:ea typeface="+mn-ea"/>
                <a:cs typeface="+mn-cs"/>
              </a:rPr>
              <a:t>právo stavby</a:t>
            </a:r>
            <a:r>
              <a:rPr kumimoji="1" lang="cs-CZ" sz="1200" kern="1200" dirty="0">
                <a:solidFill>
                  <a:schemeClr val="tx1"/>
                </a:solidFill>
                <a:effectLst/>
                <a:latin typeface="Arial" charset="0"/>
                <a:ea typeface="+mn-ea"/>
                <a:cs typeface="+mn-cs"/>
              </a:rPr>
              <a:t>, které je nehmotnou nemovitou věcí (§ 1242). Relativním majetkovým právem, které má povahu věci v právním smyslu, je také pohledávka držitele doménového jména vůči registrátorovi domény (</a:t>
            </a:r>
            <a:r>
              <a:rPr kumimoji="1" lang="cs-CZ" sz="1200" i="1" kern="1200" dirty="0" err="1">
                <a:solidFill>
                  <a:schemeClr val="tx1"/>
                </a:solidFill>
                <a:effectLst/>
                <a:latin typeface="Arial" charset="0"/>
                <a:ea typeface="+mn-ea"/>
                <a:cs typeface="+mn-cs"/>
              </a:rPr>
              <a:t>Eccher</a:t>
            </a:r>
            <a:r>
              <a:rPr kumimoji="1" lang="cs-CZ" sz="1200" kern="1200" dirty="0">
                <a:solidFill>
                  <a:schemeClr val="tx1"/>
                </a:solidFill>
                <a:effectLst/>
                <a:latin typeface="Arial" charset="0"/>
                <a:ea typeface="+mn-ea"/>
                <a:cs typeface="+mn-cs"/>
              </a:rPr>
              <a:t> In </a:t>
            </a:r>
            <a:r>
              <a:rPr kumimoji="1" lang="cs-CZ" sz="1200" kern="1200" dirty="0" err="1">
                <a:solidFill>
                  <a:schemeClr val="tx1"/>
                </a:solidFill>
                <a:effectLst/>
                <a:latin typeface="Arial" charset="0"/>
                <a:ea typeface="+mn-ea"/>
                <a:cs typeface="+mn-cs"/>
              </a:rPr>
              <a:t>Koziol</a:t>
            </a:r>
            <a:r>
              <a:rPr kumimoji="1" lang="cs-CZ" sz="1200" kern="1200" dirty="0">
                <a:solidFill>
                  <a:schemeClr val="tx1"/>
                </a:solidFill>
                <a:effectLst/>
                <a:latin typeface="Arial" charset="0"/>
                <a:ea typeface="+mn-ea"/>
                <a:cs typeface="+mn-cs"/>
              </a:rPr>
              <a:t>/</a:t>
            </a:r>
            <a:r>
              <a:rPr kumimoji="1" lang="cs-CZ" sz="1200" kern="1200" dirty="0" err="1">
                <a:solidFill>
                  <a:schemeClr val="tx1"/>
                </a:solidFill>
                <a:effectLst/>
                <a:latin typeface="Arial" charset="0"/>
                <a:ea typeface="+mn-ea"/>
                <a:cs typeface="+mn-cs"/>
              </a:rPr>
              <a:t>Bydlinski</a:t>
            </a:r>
            <a:r>
              <a:rPr kumimoji="1" lang="cs-CZ" sz="1200" kern="1200" dirty="0">
                <a:solidFill>
                  <a:schemeClr val="tx1"/>
                </a:solidFill>
                <a:effectLst/>
                <a:latin typeface="Arial" charset="0"/>
                <a:ea typeface="+mn-ea"/>
                <a:cs typeface="+mn-cs"/>
              </a:rPr>
              <a:t>/</a:t>
            </a:r>
            <a:r>
              <a:rPr kumimoji="1" lang="cs-CZ" sz="1200" kern="1200" dirty="0" err="1">
                <a:solidFill>
                  <a:schemeClr val="tx1"/>
                </a:solidFill>
                <a:effectLst/>
                <a:latin typeface="Arial" charset="0"/>
                <a:ea typeface="+mn-ea"/>
                <a:cs typeface="+mn-cs"/>
              </a:rPr>
              <a:t>Bollenberger</a:t>
            </a:r>
            <a:r>
              <a:rPr kumimoji="1" lang="cs-CZ" sz="1200" kern="1200" dirty="0">
                <a:solidFill>
                  <a:schemeClr val="tx1"/>
                </a:solidFill>
                <a:effectLst/>
                <a:latin typeface="Arial" charset="0"/>
                <a:ea typeface="+mn-ea"/>
                <a:cs typeface="+mn-cs"/>
              </a:rPr>
              <a:t>, 2007, s. 258; NS 23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3407/2010). Do kategorie práv jakožto nehmotných věcí v právním smyslu potom spadají i </a:t>
            </a:r>
            <a:r>
              <a:rPr kumimoji="1" lang="cs-CZ" sz="1200" b="1" kern="1200" dirty="0">
                <a:solidFill>
                  <a:schemeClr val="tx1"/>
                </a:solidFill>
                <a:effectLst/>
                <a:latin typeface="Arial" charset="0"/>
                <a:ea typeface="+mn-ea"/>
                <a:cs typeface="+mn-cs"/>
              </a:rPr>
              <a:t>zaknihované cenné papíry </a:t>
            </a:r>
            <a:r>
              <a:rPr kumimoji="1" lang="cs-CZ" sz="1200" kern="1200" dirty="0">
                <a:solidFill>
                  <a:schemeClr val="tx1"/>
                </a:solidFill>
                <a:effectLst/>
                <a:latin typeface="Arial" charset="0"/>
                <a:ea typeface="+mn-ea"/>
                <a:cs typeface="+mn-cs"/>
              </a:rPr>
              <a:t>(správně zaknihovaná „cenná“ práva), které představují práva evidovaná v příslušné evidenci (</a:t>
            </a:r>
            <a:r>
              <a:rPr kumimoji="1" lang="cs-CZ" sz="1200" i="1" kern="1200" dirty="0">
                <a:solidFill>
                  <a:schemeClr val="tx1"/>
                </a:solidFill>
                <a:effectLst/>
                <a:latin typeface="Arial" charset="0"/>
                <a:ea typeface="+mn-ea"/>
                <a:cs typeface="+mn-cs"/>
              </a:rPr>
              <a:t>Kotásek</a:t>
            </a:r>
            <a:r>
              <a:rPr kumimoji="1" lang="cs-CZ" sz="1200" kern="1200" dirty="0">
                <a:solidFill>
                  <a:schemeClr val="tx1"/>
                </a:solidFill>
                <a:effectLst/>
                <a:latin typeface="Arial" charset="0"/>
                <a:ea typeface="+mn-ea"/>
                <a:cs typeface="+mn-cs"/>
              </a:rPr>
              <a:t> In </a:t>
            </a:r>
            <a:r>
              <a:rPr kumimoji="1" lang="cs-CZ" sz="1200" kern="1200" dirty="0" err="1">
                <a:solidFill>
                  <a:schemeClr val="tx1"/>
                </a:solidFill>
                <a:effectLst/>
                <a:latin typeface="Arial" charset="0"/>
                <a:ea typeface="+mn-ea"/>
                <a:cs typeface="+mn-cs"/>
              </a:rPr>
              <a:t>Melzer</a:t>
            </a:r>
            <a:r>
              <a:rPr kumimoji="1" lang="cs-CZ" sz="1200" kern="1200" dirty="0">
                <a:solidFill>
                  <a:schemeClr val="tx1"/>
                </a:solidFill>
                <a:effectLst/>
                <a:latin typeface="Arial" charset="0"/>
                <a:ea typeface="+mn-ea"/>
                <a:cs typeface="+mn-cs"/>
              </a:rPr>
              <a:t>/</a:t>
            </a:r>
            <a:r>
              <a:rPr kumimoji="1" lang="cs-CZ" sz="1200"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2014, s. 412).</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Z oblasti práv k duševnímu vlastnictví patří do kategorie práv jakožto nehmotných věcí v právním smyslu jednotlivé </a:t>
            </a:r>
            <a:r>
              <a:rPr kumimoji="1" lang="cs-CZ" sz="1200" b="1" kern="1200" dirty="0">
                <a:solidFill>
                  <a:schemeClr val="tx1"/>
                </a:solidFill>
                <a:effectLst/>
                <a:latin typeface="Arial" charset="0"/>
                <a:ea typeface="+mn-ea"/>
                <a:cs typeface="+mn-cs"/>
              </a:rPr>
              <a:t>formy průmyslově-právní ochrany</a:t>
            </a:r>
            <a:r>
              <a:rPr kumimoji="1" lang="cs-CZ" sz="1200" kern="1200" dirty="0">
                <a:solidFill>
                  <a:schemeClr val="tx1"/>
                </a:solidFill>
                <a:effectLst/>
                <a:latin typeface="Arial" charset="0"/>
                <a:ea typeface="+mn-ea"/>
                <a:cs typeface="+mn-cs"/>
              </a:rPr>
              <a:t>, jako jsou národní či unijní ochranné známky (§ 15 </a:t>
            </a:r>
            <a:r>
              <a:rPr kumimoji="1" lang="cs-CZ" sz="1200" kern="1200" dirty="0" err="1">
                <a:solidFill>
                  <a:schemeClr val="tx1"/>
                </a:solidFill>
                <a:effectLst/>
                <a:latin typeface="Arial" charset="0"/>
                <a:ea typeface="+mn-ea"/>
                <a:cs typeface="+mn-cs"/>
              </a:rPr>
              <a:t>OchrZn</a:t>
            </a:r>
            <a:r>
              <a:rPr kumimoji="1" lang="cs-CZ" sz="1200" kern="1200" dirty="0">
                <a:solidFill>
                  <a:schemeClr val="tx1"/>
                </a:solidFill>
                <a:effectLst/>
                <a:latin typeface="Arial" charset="0"/>
                <a:ea typeface="+mn-ea"/>
                <a:cs typeface="+mn-cs"/>
              </a:rPr>
              <a:t>, čl. 19 nařízení 2017/1001/EU), zapsané či nezapsané průmyslové vzory (§ 30 </a:t>
            </a:r>
            <a:r>
              <a:rPr kumimoji="1" lang="cs-CZ" sz="1200" kern="1200" dirty="0" err="1">
                <a:solidFill>
                  <a:schemeClr val="tx1"/>
                </a:solidFill>
                <a:effectLst/>
                <a:latin typeface="Arial" charset="0"/>
                <a:ea typeface="+mn-ea"/>
                <a:cs typeface="+mn-cs"/>
              </a:rPr>
              <a:t>PrůmVz</a:t>
            </a:r>
            <a:r>
              <a:rPr kumimoji="1" lang="cs-CZ" sz="1200" kern="1200" dirty="0">
                <a:solidFill>
                  <a:schemeClr val="tx1"/>
                </a:solidFill>
                <a:effectLst/>
                <a:latin typeface="Arial" charset="0"/>
                <a:ea typeface="+mn-ea"/>
                <a:cs typeface="+mn-cs"/>
              </a:rPr>
              <a:t>; čl. 27 nařízení 6/2002/ES), patenty (§ 11 </a:t>
            </a:r>
            <a:r>
              <a:rPr kumimoji="1" lang="cs-CZ" sz="1200" kern="1200" dirty="0" err="1">
                <a:solidFill>
                  <a:schemeClr val="tx1"/>
                </a:solidFill>
                <a:effectLst/>
                <a:latin typeface="Arial" charset="0"/>
                <a:ea typeface="+mn-ea"/>
                <a:cs typeface="+mn-cs"/>
              </a:rPr>
              <a:t>VynZn</a:t>
            </a:r>
            <a:r>
              <a:rPr kumimoji="1" lang="cs-CZ" sz="1200" kern="1200" dirty="0">
                <a:solidFill>
                  <a:schemeClr val="tx1"/>
                </a:solidFill>
                <a:effectLst/>
                <a:latin typeface="Arial" charset="0"/>
                <a:ea typeface="+mn-ea"/>
                <a:cs typeface="+mn-cs"/>
              </a:rPr>
              <a:t>) apod.</a:t>
            </a:r>
            <a:endParaRPr kumimoji="1" lang="en-US" sz="1200" kern="1200" dirty="0">
              <a:solidFill>
                <a:schemeClr val="tx1"/>
              </a:solidFill>
              <a:effectLst/>
              <a:latin typeface="Arial" charset="0"/>
              <a:ea typeface="+mn-ea"/>
              <a:cs typeface="+mn-cs"/>
            </a:endParaRP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Nehmotnou věcí v právním smyslu nicméně </a:t>
            </a:r>
            <a:r>
              <a:rPr kumimoji="1" lang="cs-CZ" sz="1200" b="1" kern="1200" dirty="0">
                <a:solidFill>
                  <a:schemeClr val="tx1"/>
                </a:solidFill>
                <a:effectLst/>
                <a:latin typeface="Arial" charset="0"/>
                <a:ea typeface="+mn-ea"/>
                <a:cs typeface="+mn-cs"/>
              </a:rPr>
              <a:t>není právo vlastnické</a:t>
            </a:r>
            <a:r>
              <a:rPr kumimoji="1" lang="cs-CZ" sz="1200" kern="1200" dirty="0">
                <a:solidFill>
                  <a:schemeClr val="tx1"/>
                </a:solidFill>
                <a:effectLst/>
                <a:latin typeface="Arial" charset="0"/>
                <a:ea typeface="+mn-ea"/>
                <a:cs typeface="+mn-cs"/>
              </a:rPr>
              <a:t>. </a:t>
            </a: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Mezi jiné věci bez hmotné podstaty patří nehmotné statky, které jsou předmětem majetkových práv (ať již absolutních či relativních). Příkladem může být </a:t>
            </a:r>
            <a:r>
              <a:rPr kumimoji="1" lang="cs-CZ" sz="1200" b="1" kern="1200" dirty="0">
                <a:solidFill>
                  <a:schemeClr val="tx1"/>
                </a:solidFill>
                <a:effectLst/>
                <a:latin typeface="Arial" charset="0"/>
                <a:ea typeface="+mn-ea"/>
                <a:cs typeface="+mn-cs"/>
              </a:rPr>
              <a:t>označení tvořící ochrannou známku, obchodní firma </a:t>
            </a:r>
            <a:r>
              <a:rPr kumimoji="1" lang="cs-CZ" sz="1200" kern="1200" dirty="0">
                <a:solidFill>
                  <a:schemeClr val="tx1"/>
                </a:solidFill>
                <a:effectLst/>
                <a:latin typeface="Arial" charset="0"/>
                <a:ea typeface="+mn-ea"/>
                <a:cs typeface="+mn-cs"/>
              </a:rPr>
              <a:t>(NS 31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3375/2015), </a:t>
            </a:r>
            <a:r>
              <a:rPr kumimoji="1" lang="cs-CZ" sz="1200" b="1" kern="1200" dirty="0">
                <a:solidFill>
                  <a:schemeClr val="tx1"/>
                </a:solidFill>
                <a:effectLst/>
                <a:latin typeface="Arial" charset="0"/>
                <a:ea typeface="+mn-ea"/>
                <a:cs typeface="+mn-cs"/>
              </a:rPr>
              <a:t>označení původu, zeměpisné označení, know-how </a:t>
            </a:r>
            <a:r>
              <a:rPr kumimoji="1" lang="cs-CZ" sz="1200" kern="1200" dirty="0">
                <a:solidFill>
                  <a:schemeClr val="tx1"/>
                </a:solidFill>
                <a:effectLst/>
                <a:latin typeface="Arial" charset="0"/>
                <a:ea typeface="+mn-ea"/>
                <a:cs typeface="+mn-cs"/>
              </a:rPr>
              <a:t>(NS 29 Odo 426/2006), zvukový záznam, databáze apod. (</a:t>
            </a:r>
            <a:r>
              <a:rPr kumimoji="1" lang="cs-CZ" sz="1200" i="1" kern="1200" dirty="0" err="1">
                <a:solidFill>
                  <a:schemeClr val="tx1"/>
                </a:solidFill>
                <a:effectLst/>
                <a:latin typeface="Arial" charset="0"/>
                <a:ea typeface="+mn-ea"/>
                <a:cs typeface="+mn-cs"/>
              </a:rPr>
              <a:t>Tégl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Telec</a:t>
            </a:r>
            <a:r>
              <a:rPr kumimoji="1" lang="cs-CZ" sz="1200" kern="1200" dirty="0">
                <a:solidFill>
                  <a:schemeClr val="tx1"/>
                </a:solidFill>
                <a:effectLst/>
                <a:latin typeface="Arial" charset="0"/>
                <a:ea typeface="+mn-ea"/>
                <a:cs typeface="+mn-cs"/>
              </a:rPr>
              <a:t> In </a:t>
            </a:r>
            <a:r>
              <a:rPr kumimoji="1" lang="cs-CZ" sz="1200" kern="1200" dirty="0" err="1">
                <a:solidFill>
                  <a:schemeClr val="tx1"/>
                </a:solidFill>
                <a:effectLst/>
                <a:latin typeface="Arial" charset="0"/>
                <a:ea typeface="+mn-ea"/>
                <a:cs typeface="+mn-cs"/>
              </a:rPr>
              <a:t>Melzer</a:t>
            </a:r>
            <a:r>
              <a:rPr kumimoji="1" lang="cs-CZ" sz="1200" kern="1200" dirty="0">
                <a:solidFill>
                  <a:schemeClr val="tx1"/>
                </a:solidFill>
                <a:effectLst/>
                <a:latin typeface="Arial" charset="0"/>
                <a:ea typeface="+mn-ea"/>
                <a:cs typeface="+mn-cs"/>
              </a:rPr>
              <a:t>/</a:t>
            </a:r>
            <a:r>
              <a:rPr kumimoji="1" lang="cs-CZ" sz="1200"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2014, s. 243).</a:t>
            </a: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Také tzv. výtvory jako jsou autorská díla, vynálezy, technická řešení, průmyslové vzory, odrůdy rostlin apod. jsou nehmotnou věcí v právním smyslu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10; </a:t>
            </a:r>
            <a:r>
              <a:rPr kumimoji="1" lang="cs-CZ" sz="1200" i="1" kern="1200" dirty="0" err="1">
                <a:solidFill>
                  <a:schemeClr val="tx1"/>
                </a:solidFill>
                <a:effectLst/>
                <a:latin typeface="Arial" charset="0"/>
                <a:ea typeface="+mn-ea"/>
                <a:cs typeface="+mn-cs"/>
              </a:rPr>
              <a:t>Eccher</a:t>
            </a:r>
            <a:r>
              <a:rPr kumimoji="1" lang="cs-CZ" sz="1200" kern="1200" dirty="0">
                <a:solidFill>
                  <a:schemeClr val="tx1"/>
                </a:solidFill>
                <a:effectLst/>
                <a:latin typeface="Arial" charset="0"/>
                <a:ea typeface="+mn-ea"/>
                <a:cs typeface="+mn-cs"/>
              </a:rPr>
              <a:t> In </a:t>
            </a:r>
            <a:r>
              <a:rPr kumimoji="1" lang="cs-CZ" sz="1200" kern="1200" dirty="0" err="1">
                <a:solidFill>
                  <a:schemeClr val="tx1"/>
                </a:solidFill>
                <a:effectLst/>
                <a:latin typeface="Arial" charset="0"/>
                <a:ea typeface="+mn-ea"/>
                <a:cs typeface="+mn-cs"/>
              </a:rPr>
              <a:t>Koziol</a:t>
            </a:r>
            <a:r>
              <a:rPr kumimoji="1" lang="cs-CZ" sz="1200" kern="1200" dirty="0">
                <a:solidFill>
                  <a:schemeClr val="tx1"/>
                </a:solidFill>
                <a:effectLst/>
                <a:latin typeface="Arial" charset="0"/>
                <a:ea typeface="+mn-ea"/>
                <a:cs typeface="+mn-cs"/>
              </a:rPr>
              <a:t>/</a:t>
            </a:r>
            <a:r>
              <a:rPr kumimoji="1" lang="cs-CZ" sz="1200" kern="1200" dirty="0" err="1">
                <a:solidFill>
                  <a:schemeClr val="tx1"/>
                </a:solidFill>
                <a:effectLst/>
                <a:latin typeface="Arial" charset="0"/>
                <a:ea typeface="+mn-ea"/>
                <a:cs typeface="+mn-cs"/>
              </a:rPr>
              <a:t>Bydlinski</a:t>
            </a:r>
            <a:r>
              <a:rPr kumimoji="1" lang="cs-CZ" sz="1200" kern="1200" dirty="0">
                <a:solidFill>
                  <a:schemeClr val="tx1"/>
                </a:solidFill>
                <a:effectLst/>
                <a:latin typeface="Arial" charset="0"/>
                <a:ea typeface="+mn-ea"/>
                <a:cs typeface="+mn-cs"/>
              </a:rPr>
              <a:t>/</a:t>
            </a:r>
            <a:r>
              <a:rPr kumimoji="1" lang="cs-CZ" sz="1200" kern="1200" dirty="0" err="1">
                <a:solidFill>
                  <a:schemeClr val="tx1"/>
                </a:solidFill>
                <a:effectLst/>
                <a:latin typeface="Arial" charset="0"/>
                <a:ea typeface="+mn-ea"/>
                <a:cs typeface="+mn-cs"/>
              </a:rPr>
              <a:t>Bollenberger</a:t>
            </a:r>
            <a:r>
              <a:rPr kumimoji="1" lang="cs-CZ" sz="1200" kern="1200" dirty="0">
                <a:solidFill>
                  <a:schemeClr val="tx1"/>
                </a:solidFill>
                <a:effectLst/>
                <a:latin typeface="Arial" charset="0"/>
                <a:ea typeface="+mn-ea"/>
                <a:cs typeface="+mn-cs"/>
              </a:rPr>
              <a:t>, 2007, s. 267; </a:t>
            </a:r>
            <a:r>
              <a:rPr kumimoji="1" lang="cs-CZ" sz="1200" i="1" kern="1200" dirty="0" err="1">
                <a:solidFill>
                  <a:schemeClr val="tx1"/>
                </a:solidFill>
                <a:effectLst/>
                <a:latin typeface="Arial" charset="0"/>
                <a:ea typeface="+mn-ea"/>
                <a:cs typeface="+mn-cs"/>
              </a:rPr>
              <a:t>Spielbüchler</a:t>
            </a:r>
            <a:r>
              <a:rPr kumimoji="1" lang="cs-CZ" sz="1200" kern="1200" dirty="0">
                <a:solidFill>
                  <a:schemeClr val="tx1"/>
                </a:solidFill>
                <a:effectLst/>
                <a:latin typeface="Arial" charset="0"/>
                <a:ea typeface="+mn-ea"/>
                <a:cs typeface="+mn-cs"/>
              </a:rPr>
              <a:t> In </a:t>
            </a:r>
            <a:r>
              <a:rPr kumimoji="1" lang="cs-CZ" sz="1200" kern="1200" dirty="0" err="1">
                <a:solidFill>
                  <a:schemeClr val="tx1"/>
                </a:solidFill>
                <a:effectLst/>
                <a:latin typeface="Arial" charset="0"/>
                <a:ea typeface="+mn-ea"/>
                <a:cs typeface="+mn-cs"/>
              </a:rPr>
              <a:t>Rummel</a:t>
            </a:r>
            <a:r>
              <a:rPr kumimoji="1" lang="cs-CZ" sz="1200" kern="1200" dirty="0">
                <a:solidFill>
                  <a:schemeClr val="tx1"/>
                </a:solidFill>
                <a:effectLst/>
                <a:latin typeface="Arial" charset="0"/>
                <a:ea typeface="+mn-ea"/>
                <a:cs typeface="+mn-cs"/>
              </a:rPr>
              <a:t>, 2000, s. 450; </a:t>
            </a:r>
            <a:r>
              <a:rPr kumimoji="1" lang="cs-CZ" sz="1200" i="1" kern="1200" dirty="0" err="1">
                <a:solidFill>
                  <a:schemeClr val="tx1"/>
                </a:solidFill>
                <a:effectLst/>
                <a:latin typeface="Arial" charset="0"/>
                <a:ea typeface="+mn-ea"/>
                <a:cs typeface="+mn-cs"/>
              </a:rPr>
              <a:t>Hodik</a:t>
            </a:r>
            <a:r>
              <a:rPr kumimoji="1" lang="cs-CZ" sz="1200" kern="1200" dirty="0">
                <a:solidFill>
                  <a:schemeClr val="tx1"/>
                </a:solidFill>
                <a:effectLst/>
                <a:latin typeface="Arial" charset="0"/>
                <a:ea typeface="+mn-ea"/>
                <a:cs typeface="+mn-cs"/>
              </a:rPr>
              <a:t>, 1985, s. 115), a to i přesto, že se k nim vztahují osobnostní práva. </a:t>
            </a: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Charakteristice jsoucna, které je odlišné od osoby, užitečné pro lidské potřeby (§ 498) a má nehmotnou povahu, odpovídají rovněž </a:t>
            </a:r>
            <a:r>
              <a:rPr kumimoji="1" lang="cs-CZ" sz="1200" b="1" kern="1200" dirty="0">
                <a:solidFill>
                  <a:schemeClr val="tx1"/>
                </a:solidFill>
                <a:effectLst/>
                <a:latin typeface="Arial" charset="0"/>
                <a:ea typeface="+mn-ea"/>
                <a:cs typeface="+mn-cs"/>
              </a:rPr>
              <a:t>prostá data</a:t>
            </a:r>
            <a:r>
              <a:rPr kumimoji="1" lang="cs-CZ" sz="1200" kern="1200" dirty="0">
                <a:solidFill>
                  <a:schemeClr val="tx1"/>
                </a:solidFill>
                <a:effectLst/>
                <a:latin typeface="Arial" charset="0"/>
                <a:ea typeface="+mn-ea"/>
                <a:cs typeface="+mn-cs"/>
              </a:rPr>
              <a:t>. </a:t>
            </a:r>
          </a:p>
          <a:p>
            <a:endParaRPr kumimoji="1" lang="cs-CZ" sz="1200" kern="1200" dirty="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Z konstatování o tom, že data jsou nehmotnou věcí v právním smyslu, však ještě nevyplývá jakýkoliv závěr o tom, že by data byla předmětem vlastnického práva ve smyslu § 1012 a násl.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Právě naopak, data jsou ze své podstaty veřejnými statky (</a:t>
            </a:r>
            <a:r>
              <a:rPr kumimoji="1" lang="cs-CZ" sz="1200" i="1" kern="1200" dirty="0" err="1">
                <a:solidFill>
                  <a:schemeClr val="tx1"/>
                </a:solidFill>
                <a:effectLst/>
                <a:latin typeface="Arial" charset="0"/>
                <a:ea typeface="+mn-ea"/>
                <a:cs typeface="+mn-cs"/>
              </a:rPr>
              <a:t>Zech</a:t>
            </a:r>
            <a:r>
              <a:rPr kumimoji="1" lang="cs-CZ" sz="1200" kern="1200" dirty="0">
                <a:solidFill>
                  <a:schemeClr val="tx1"/>
                </a:solidFill>
                <a:effectLst/>
                <a:latin typeface="Arial" charset="0"/>
                <a:ea typeface="+mn-ea"/>
                <a:cs typeface="+mn-cs"/>
              </a:rPr>
              <a:t>, 2012, s. 118, </a:t>
            </a:r>
            <a:r>
              <a:rPr kumimoji="1" lang="cs-CZ" sz="1200" i="1" kern="1200" dirty="0" err="1">
                <a:solidFill>
                  <a:schemeClr val="tx1"/>
                </a:solidFill>
                <a:effectLst/>
                <a:latin typeface="Arial" charset="0"/>
                <a:ea typeface="+mn-ea"/>
                <a:cs typeface="+mn-cs"/>
              </a:rPr>
              <a:t>Landes</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Posner</a:t>
            </a:r>
            <a:r>
              <a:rPr kumimoji="1" lang="cs-CZ" sz="1200" kern="1200" dirty="0">
                <a:solidFill>
                  <a:schemeClr val="tx1"/>
                </a:solidFill>
                <a:effectLst/>
                <a:latin typeface="Arial" charset="0"/>
                <a:ea typeface="+mn-ea"/>
                <a:cs typeface="+mn-cs"/>
              </a:rPr>
              <a:t>, 2003, s. 14) a jestliže k nim zákonodárce v kontextu § 977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výslovně nepřizná majetková práva absolutní povahy, je možné je chránit pouze smluvně, </a:t>
            </a:r>
            <a:r>
              <a:rPr kumimoji="1" lang="cs-CZ" sz="1200" kern="1200" dirty="0" err="1">
                <a:solidFill>
                  <a:schemeClr val="tx1"/>
                </a:solidFill>
                <a:effectLst/>
                <a:latin typeface="Arial" charset="0"/>
                <a:ea typeface="+mn-ea"/>
                <a:cs typeface="+mn-cs"/>
              </a:rPr>
              <a:t>nekalosoutěžně</a:t>
            </a:r>
            <a:r>
              <a:rPr kumimoji="1" lang="cs-CZ" sz="1200" kern="1200" dirty="0">
                <a:solidFill>
                  <a:schemeClr val="tx1"/>
                </a:solidFill>
                <a:effectLst/>
                <a:latin typeface="Arial" charset="0"/>
                <a:ea typeface="+mn-ea"/>
                <a:cs typeface="+mn-cs"/>
              </a:rPr>
              <a:t> nebo prostřednictvím již existujících institutů jako je např. zvláštní právo pořizovatele databáze ve smyslu § 88 a násl. </a:t>
            </a:r>
            <a:r>
              <a:rPr kumimoji="1" lang="cs-CZ" sz="1200" kern="1200" dirty="0" err="1">
                <a:solidFill>
                  <a:schemeClr val="tx1"/>
                </a:solidFill>
                <a:effectLst/>
                <a:latin typeface="Arial" charset="0"/>
                <a:ea typeface="+mn-ea"/>
                <a:cs typeface="+mn-cs"/>
              </a:rPr>
              <a:t>AutZ</a:t>
            </a:r>
            <a:r>
              <a:rPr kumimoji="1" lang="cs-CZ" sz="1200" kern="1200" dirty="0">
                <a:solidFill>
                  <a:schemeClr val="tx1"/>
                </a:solidFill>
                <a:effectLst/>
                <a:latin typeface="Arial" charset="0"/>
                <a:ea typeface="+mn-ea"/>
                <a:cs typeface="+mn-cs"/>
              </a:rPr>
              <a:t>. Vlastnické právo v užším slova smyslu (§ 1012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se k datům vztahovat nemůže, ledaže by jej zákonodárce výslovně přiznal.</a:t>
            </a:r>
            <a:endParaRPr kumimoji="1" lang="en-US" sz="1200" kern="1200" dirty="0">
              <a:solidFill>
                <a:schemeClr val="tx1"/>
              </a:solidFill>
              <a:effectLst/>
              <a:latin typeface="Arial" charset="0"/>
              <a:ea typeface="+mn-ea"/>
              <a:cs typeface="+mn-cs"/>
            </a:endParaRP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Rozdělení věcí na věci hmotné a nehmotné je nejobecnější kategorizací věcí. Na toto obecně dělení navazují další rozlišovací kritéria, pokud to však připouští povaha nehmotných věcí. </a:t>
            </a:r>
            <a:r>
              <a:rPr kumimoji="1" lang="cs-CZ" sz="1200" b="1" kern="1200" dirty="0">
                <a:solidFill>
                  <a:schemeClr val="tx1"/>
                </a:solidFill>
                <a:effectLst/>
                <a:latin typeface="Arial" charset="0"/>
                <a:ea typeface="+mn-ea"/>
                <a:cs typeface="+mn-cs"/>
              </a:rPr>
              <a:t>Můžeme tak hovořit o nehmotných věcech movitých a nemovitých</a:t>
            </a:r>
            <a:r>
              <a:rPr kumimoji="1" lang="cs-CZ" sz="1200" kern="1200" dirty="0">
                <a:solidFill>
                  <a:schemeClr val="tx1"/>
                </a:solidFill>
                <a:effectLst/>
                <a:latin typeface="Arial" charset="0"/>
                <a:ea typeface="+mn-ea"/>
                <a:cs typeface="+mn-cs"/>
              </a:rPr>
              <a:t>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například výslovně stanoví, že právo stavby je nehmotnou nemovitou věcí − § 1242).</a:t>
            </a:r>
          </a:p>
          <a:p>
            <a:endParaRPr kumimoji="1" lang="en-US" sz="1200" kern="1200" dirty="0">
              <a:solidFill>
                <a:schemeClr val="tx1"/>
              </a:solidFill>
              <a:effectLst/>
              <a:latin typeface="Arial" charset="0"/>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6</a:t>
            </a:fld>
            <a:endParaRPr lang="cs-CZ" altLang="cs-CZ"/>
          </a:p>
        </p:txBody>
      </p:sp>
    </p:spTree>
    <p:extLst>
      <p:ext uri="{BB962C8B-B14F-4D97-AF65-F5344CB8AC3E}">
        <p14:creationId xmlns:p14="http://schemas.microsoft.com/office/powerpoint/2010/main" val="1030037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Rozlišení věcí na věci movité a nemovité plní svou funkci jak v oblasti soukromého, tak veřejného práva. Historicky se rozdílný právní režim mezi věcmi movitými a nemovitými vyvinul z toho, že nemovité věci mají obecně vyšší hodnotu, než věci movité, a obchoduje se s nimi méně často.</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V českém právu dle mého názoru není věc nemovitá vymezena prostřednictvím typových  znaků (opačně viz </a:t>
            </a:r>
            <a:r>
              <a:rPr kumimoji="1" lang="cs-CZ" sz="1200" i="1" kern="1200" dirty="0" err="1">
                <a:solidFill>
                  <a:schemeClr val="tx1"/>
                </a:solidFill>
                <a:effectLst/>
                <a:latin typeface="Arial" charset="0"/>
                <a:ea typeface="+mn-ea"/>
                <a:cs typeface="+mn-cs"/>
              </a:rPr>
              <a:t>Tégl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Melzer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Melzer</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2014, s. XXX), ale </a:t>
            </a:r>
            <a:r>
              <a:rPr kumimoji="1" lang="cs-CZ" sz="1200" b="1" kern="1200" dirty="0">
                <a:solidFill>
                  <a:schemeClr val="tx1"/>
                </a:solidFill>
                <a:effectLst/>
                <a:latin typeface="Arial" charset="0"/>
                <a:ea typeface="+mn-ea"/>
                <a:cs typeface="+mn-cs"/>
              </a:rPr>
              <a:t>taxativním</a:t>
            </a:r>
            <a:r>
              <a:rPr kumimoji="1" lang="cs-CZ" sz="1200" kern="1200" dirty="0">
                <a:solidFill>
                  <a:schemeClr val="tx1"/>
                </a:solidFill>
                <a:effectLst/>
                <a:latin typeface="Arial" charset="0"/>
                <a:ea typeface="+mn-ea"/>
                <a:cs typeface="+mn-cs"/>
              </a:rPr>
              <a:t> výčtem jsoucen, které zákon označuje za věci nemovité. </a:t>
            </a:r>
            <a:r>
              <a:rPr kumimoji="1" lang="cs-CZ" sz="1200" b="1" kern="1200" dirty="0">
                <a:solidFill>
                  <a:schemeClr val="tx1"/>
                </a:solidFill>
                <a:effectLst/>
                <a:latin typeface="Arial" charset="0"/>
                <a:ea typeface="+mn-ea"/>
                <a:cs typeface="+mn-cs"/>
              </a:rPr>
              <a:t>Všechny ostatní věci, které nespadají pod definici věcí nemovitých, jsou movité </a:t>
            </a:r>
            <a:r>
              <a:rPr kumimoji="1" lang="cs-CZ" sz="1200" kern="1200" dirty="0">
                <a:solidFill>
                  <a:schemeClr val="tx1"/>
                </a:solidFill>
                <a:effectLst/>
                <a:latin typeface="Arial" charset="0"/>
                <a:ea typeface="+mn-ea"/>
                <a:cs typeface="+mn-cs"/>
              </a:rPr>
              <a:t>(§ 498 odst. 2). Úmyslem zákonodárce obecně nebylo zohledňovat přirozenou povahu (movitou/nemovitou) určitého samostatného předmětu (jako tomu je v § 293 ABGB) a </a:t>
            </a:r>
            <a:r>
              <a:rPr kumimoji="1" lang="cs-CZ" sz="1200" b="1" kern="1200" dirty="0">
                <a:solidFill>
                  <a:schemeClr val="tx1"/>
                </a:solidFill>
                <a:effectLst/>
                <a:latin typeface="Arial" charset="0"/>
                <a:ea typeface="+mn-ea"/>
                <a:cs typeface="+mn-cs"/>
              </a:rPr>
              <a:t>zákonodárce díky taxativnímu výčtu věcí nemovitých v některých případech označuje za věci movité i ty předměty, jejichž povaha je přirozeně nemovitá </a:t>
            </a:r>
            <a:r>
              <a:rPr kumimoji="1" lang="cs-CZ" sz="1200" kern="1200" dirty="0">
                <a:solidFill>
                  <a:schemeClr val="tx1"/>
                </a:solidFill>
                <a:effectLst/>
                <a:latin typeface="Arial" charset="0"/>
                <a:ea typeface="+mn-ea"/>
                <a:cs typeface="+mn-cs"/>
              </a:rPr>
              <a:t>(viz výklad k </a:t>
            </a:r>
            <a:r>
              <a:rPr kumimoji="1" lang="cs-CZ" sz="1200" i="1" kern="1200" dirty="0">
                <a:solidFill>
                  <a:schemeClr val="tx1"/>
                </a:solidFill>
                <a:effectLst/>
                <a:latin typeface="Arial" charset="0"/>
                <a:ea typeface="+mn-ea"/>
                <a:cs typeface="+mn-cs"/>
              </a:rPr>
              <a:t>„umělým věcem movitým“</a:t>
            </a:r>
            <a:r>
              <a:rPr kumimoji="1" lang="cs-CZ" sz="1200" kern="1200" dirty="0">
                <a:solidFill>
                  <a:schemeClr val="tx1"/>
                </a:solidFill>
                <a:effectLst/>
                <a:latin typeface="Arial" charset="0"/>
                <a:ea typeface="+mn-ea"/>
                <a:cs typeface="+mn-cs"/>
              </a:rPr>
              <a:t>).</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i="1" kern="1200" dirty="0">
                <a:solidFill>
                  <a:schemeClr val="tx1"/>
                </a:solidFill>
                <a:effectLst/>
                <a:latin typeface="Arial" charset="0"/>
                <a:ea typeface="+mn-ea"/>
                <a:cs typeface="+mn-cs"/>
              </a:rPr>
              <a:t>Přirozené věci nemovité</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V ustanovení § 498 odst. 1 za nemovité věci tradičně označují pozemky a dále věci, které nejsou součástí pozemku (např. § 506 odst. 1; § 509) a jejichž přirozená povaha spočívá v tom, že jsou nepřenositelné z místa na místo bez porušení jejich podstaty.</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K „</a:t>
            </a:r>
            <a:r>
              <a:rPr kumimoji="1" lang="cs-CZ" sz="1200" i="1" kern="1200" dirty="0">
                <a:solidFill>
                  <a:schemeClr val="tx1"/>
                </a:solidFill>
                <a:effectLst/>
                <a:latin typeface="Arial" charset="0"/>
                <a:ea typeface="+mn-ea"/>
                <a:cs typeface="+mn-cs"/>
              </a:rPr>
              <a:t>nepřenositelné povaze</a:t>
            </a:r>
            <a:r>
              <a:rPr kumimoji="1" lang="cs-CZ" sz="1200" kern="1200" dirty="0">
                <a:solidFill>
                  <a:schemeClr val="tx1"/>
                </a:solidFill>
                <a:effectLst/>
                <a:latin typeface="Arial" charset="0"/>
                <a:ea typeface="+mn-ea"/>
                <a:cs typeface="+mn-cs"/>
              </a:rPr>
              <a:t>“ v minulosti dovodil Nejvyšší správní soud, že „</a:t>
            </a:r>
            <a:r>
              <a:rPr kumimoji="1" lang="cs-CZ" sz="1200" i="1" kern="1200" dirty="0">
                <a:solidFill>
                  <a:schemeClr val="tx1"/>
                </a:solidFill>
                <a:effectLst/>
                <a:latin typeface="Arial" charset="0"/>
                <a:ea typeface="+mn-ea"/>
                <a:cs typeface="+mn-cs"/>
              </a:rPr>
              <a:t>za současného stavu techniky lze nepochybně oddělit od zemského povrchu téměř jakoukoli věc, aniž by se tato věc poškodila. Příkladem budiž např. přesun kostela Nanebevzetí Panny Marie v Mostě v 70. letech 20. století. Bylo třeba věc fyzicky oddělit od zemského povrchu a přepravit ji na jiné místo. Pozornost je tudíž třeba věnovat způsobu oddělení věci od zemského povrchu. Představě movité věci korespondují konvenční způsoby jejího oddělení od zemského povrchu (tah, zdvih), při kterých dochází pouze k překonávání fyzického tření věci o zemský povrch či k překonání gravitační síly. Je nerozhodné, zda a po jaké době případné tření vede k poškození věci. Podstatné je, že při oddělení není překonávána konstrukce, jejímž účelem je zachovat věc pevně spojenou se zemským povrchem, věc není ‚vytržena‘ z původního umístění“</a:t>
            </a:r>
            <a:r>
              <a:rPr kumimoji="1" lang="cs-CZ" sz="1200" kern="1200" dirty="0">
                <a:solidFill>
                  <a:schemeClr val="tx1"/>
                </a:solidFill>
                <a:effectLst/>
                <a:latin typeface="Arial" charset="0"/>
                <a:ea typeface="+mn-ea"/>
                <a:cs typeface="+mn-cs"/>
              </a:rPr>
              <a:t> (NSS 8 </a:t>
            </a:r>
            <a:r>
              <a:rPr kumimoji="1" lang="cs-CZ" sz="1200" kern="1200" dirty="0" err="1">
                <a:solidFill>
                  <a:schemeClr val="tx1"/>
                </a:solidFill>
                <a:effectLst/>
                <a:latin typeface="Arial" charset="0"/>
                <a:ea typeface="+mn-ea"/>
                <a:cs typeface="+mn-cs"/>
              </a:rPr>
              <a:t>Afs</a:t>
            </a:r>
            <a:r>
              <a:rPr kumimoji="1" lang="cs-CZ" sz="1200" kern="1200" dirty="0">
                <a:solidFill>
                  <a:schemeClr val="tx1"/>
                </a:solidFill>
                <a:effectLst/>
                <a:latin typeface="Arial" charset="0"/>
                <a:ea typeface="+mn-ea"/>
                <a:cs typeface="+mn-cs"/>
              </a:rPr>
              <a:t> 131/2014). </a:t>
            </a:r>
            <a:endParaRPr kumimoji="1" lang="en-US"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b="1" kern="1200" dirty="0">
                <a:solidFill>
                  <a:schemeClr val="tx1"/>
                </a:solidFill>
                <a:effectLst/>
                <a:latin typeface="Arial" charset="0"/>
                <a:ea typeface="+mn-ea"/>
                <a:cs typeface="+mn-cs"/>
              </a:rPr>
              <a:t>Pozemkem </a:t>
            </a:r>
            <a:r>
              <a:rPr kumimoji="1" lang="cs-CZ" sz="1200" kern="1200" dirty="0">
                <a:solidFill>
                  <a:schemeClr val="tx1"/>
                </a:solidFill>
                <a:effectLst/>
                <a:latin typeface="Arial" charset="0"/>
                <a:ea typeface="+mn-ea"/>
                <a:cs typeface="+mn-cs"/>
              </a:rPr>
              <a:t>je část zemského povrchu, která je fakticky či právně oddělena od ostatních částí zemského povrchu. To souvisí s požadavkem oddělenosti věci v právním smyslu nejen od člověka, ale i od ostatních ovladatelných částí vnějšího světa (§ 489, § 496 odst. 1). Oddělení může spočívat jak ve faktickém ohraničení pozemku </a:t>
            </a:r>
            <a:r>
              <a:rPr kumimoji="1" lang="cs-CZ" sz="1200" kern="1200" dirty="0" err="1">
                <a:solidFill>
                  <a:schemeClr val="tx1"/>
                </a:solidFill>
                <a:effectLst/>
                <a:latin typeface="Arial" charset="0"/>
                <a:ea typeface="+mn-ea"/>
                <a:cs typeface="+mn-cs"/>
              </a:rPr>
              <a:t>rozhradami</a:t>
            </a:r>
            <a:r>
              <a:rPr kumimoji="1" lang="cs-CZ" sz="1200" kern="1200" dirty="0">
                <a:solidFill>
                  <a:schemeClr val="tx1"/>
                </a:solidFill>
                <a:effectLst/>
                <a:latin typeface="Arial" charset="0"/>
                <a:ea typeface="+mn-ea"/>
                <a:cs typeface="+mn-cs"/>
              </a:rPr>
              <a:t> (§ 1024), tak v právním ohraničení [§ 2 písm. a) </a:t>
            </a:r>
            <a:r>
              <a:rPr kumimoji="1" lang="cs-CZ" sz="1200" kern="1200" dirty="0" err="1">
                <a:solidFill>
                  <a:schemeClr val="tx1"/>
                </a:solidFill>
                <a:effectLst/>
                <a:latin typeface="Arial" charset="0"/>
                <a:ea typeface="+mn-ea"/>
                <a:cs typeface="+mn-cs"/>
              </a:rPr>
              <a:t>KatZ</a:t>
            </a:r>
            <a:r>
              <a:rPr kumimoji="1" lang="cs-CZ" sz="1200" kern="1200" dirty="0">
                <a:solidFill>
                  <a:schemeClr val="tx1"/>
                </a:solidFill>
                <a:effectLst/>
                <a:latin typeface="Arial" charset="0"/>
                <a:ea typeface="+mn-ea"/>
                <a:cs typeface="+mn-cs"/>
              </a:rPr>
              <a:t>] vlastnickou hranicí či hranicí držby (NS 3 </a:t>
            </a:r>
            <a:r>
              <a:rPr kumimoji="1" lang="cs-CZ" sz="1200" kern="1200" dirty="0" err="1">
                <a:solidFill>
                  <a:schemeClr val="tx1"/>
                </a:solidFill>
                <a:effectLst/>
                <a:latin typeface="Arial" charset="0"/>
                <a:ea typeface="+mn-ea"/>
                <a:cs typeface="+mn-cs"/>
              </a:rPr>
              <a:t>Cdon</a:t>
            </a:r>
            <a:r>
              <a:rPr kumimoji="1" lang="cs-CZ" sz="1200" kern="1200" dirty="0">
                <a:solidFill>
                  <a:schemeClr val="tx1"/>
                </a:solidFill>
                <a:effectLst/>
                <a:latin typeface="Arial" charset="0"/>
                <a:ea typeface="+mn-ea"/>
                <a:cs typeface="+mn-cs"/>
              </a:rPr>
              <a:t> 279/06).</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b="1" kern="1200" dirty="0">
                <a:solidFill>
                  <a:schemeClr val="tx1"/>
                </a:solidFill>
                <a:effectLst/>
                <a:latin typeface="Arial" charset="0"/>
                <a:ea typeface="+mn-ea"/>
                <a:cs typeface="+mn-cs"/>
              </a:rPr>
              <a:t>Parcela</a:t>
            </a:r>
            <a:r>
              <a:rPr kumimoji="1" lang="cs-CZ" sz="1200" kern="1200" dirty="0">
                <a:solidFill>
                  <a:schemeClr val="tx1"/>
                </a:solidFill>
                <a:effectLst/>
                <a:latin typeface="Arial" charset="0"/>
                <a:ea typeface="+mn-ea"/>
                <a:cs typeface="+mn-cs"/>
              </a:rPr>
              <a:t>, oproti pozemku, není nemovitou věcí v soukromoprávním smyslu (</a:t>
            </a:r>
            <a:r>
              <a:rPr kumimoji="1" lang="cs-CZ" sz="1200" i="1" kern="1200" dirty="0" err="1">
                <a:solidFill>
                  <a:schemeClr val="tx1"/>
                </a:solidFill>
                <a:effectLst/>
                <a:latin typeface="Arial" charset="0"/>
                <a:ea typeface="+mn-ea"/>
                <a:cs typeface="+mn-cs"/>
              </a:rPr>
              <a:t>Tégl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Melzer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Melzer</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2014, s. 258) a slouží k evidenci pozemku v katastrálním operátu.</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r>
              <a:rPr kumimoji="1" lang="cs-CZ" sz="1200" i="1" kern="1200" dirty="0">
                <a:solidFill>
                  <a:schemeClr val="tx1"/>
                </a:solidFill>
                <a:effectLst/>
                <a:latin typeface="Arial" charset="0"/>
                <a:ea typeface="+mn-ea"/>
                <a:cs typeface="+mn-cs"/>
              </a:rPr>
              <a:t>Stavba</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Vzhledem k tomu, že se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navrátil k zásadě </a:t>
            </a:r>
            <a:r>
              <a:rPr kumimoji="1" lang="cs-CZ" sz="1200" i="1" kern="1200" dirty="0" err="1">
                <a:solidFill>
                  <a:schemeClr val="tx1"/>
                </a:solidFill>
                <a:effectLst/>
                <a:latin typeface="Arial" charset="0"/>
                <a:ea typeface="+mn-ea"/>
                <a:cs typeface="+mn-cs"/>
              </a:rPr>
              <a:t>superficies</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solo</a:t>
            </a:r>
            <a:r>
              <a:rPr kumimoji="1" lang="cs-CZ" sz="1200" i="1" kern="1200" dirty="0">
                <a:solidFill>
                  <a:schemeClr val="tx1"/>
                </a:solidFill>
                <a:effectLst/>
                <a:latin typeface="Arial" charset="0"/>
                <a:ea typeface="+mn-ea"/>
                <a:cs typeface="+mn-cs"/>
              </a:rPr>
              <a:t> cedit</a:t>
            </a:r>
            <a:r>
              <a:rPr kumimoji="1" lang="cs-CZ" sz="1200" kern="1200" dirty="0">
                <a:solidFill>
                  <a:schemeClr val="tx1"/>
                </a:solidFill>
                <a:effectLst/>
                <a:latin typeface="Arial" charset="0"/>
                <a:ea typeface="+mn-ea"/>
                <a:cs typeface="+mn-cs"/>
              </a:rPr>
              <a:t> (§ 506, 507, 1067, 1084 a 1088) a stavbu označuje za součást pozemku, jsou za samostatné nemovité věci označeny pouze ty stavby, které tvoří výjimku z obecné superficiální zásady.</a:t>
            </a:r>
          </a:p>
          <a:p>
            <a:endParaRPr kumimoji="1" lang="en-US"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Samostatnými nemovitými stavbami tak jsou</a:t>
            </a:r>
            <a:r>
              <a:rPr kumimoji="1" lang="cs-CZ" sz="1200" kern="1200" dirty="0">
                <a:solidFill>
                  <a:schemeClr val="tx1"/>
                </a:solidFill>
                <a:effectLst/>
                <a:latin typeface="Arial" charset="0"/>
                <a:ea typeface="+mn-ea"/>
                <a:cs typeface="+mn-cs"/>
              </a:rPr>
              <a:t>: (i) podzemní stavby se samostatným účelovým určením (§ 498 odst. 1 věta první); věci, o nichž zákon stanoví, že nejsou součástí pozemku, a jejichž povaha je nepřenositelná (§ 498 odst. 1 věta druhá); (</a:t>
            </a:r>
            <a:r>
              <a:rPr kumimoji="1" lang="cs-CZ" sz="1200" kern="1200" dirty="0" err="1">
                <a:solidFill>
                  <a:schemeClr val="tx1"/>
                </a:solidFill>
                <a:effectLst/>
                <a:latin typeface="Arial" charset="0"/>
                <a:ea typeface="+mn-ea"/>
                <a:cs typeface="+mn-cs"/>
              </a:rPr>
              <a:t>ii</a:t>
            </a:r>
            <a:r>
              <a:rPr kumimoji="1" lang="cs-CZ" sz="1200" kern="1200" dirty="0">
                <a:solidFill>
                  <a:schemeClr val="tx1"/>
                </a:solidFill>
                <a:effectLst/>
                <a:latin typeface="Arial" charset="0"/>
                <a:ea typeface="+mn-ea"/>
                <a:cs typeface="+mn-cs"/>
              </a:rPr>
              <a:t>) dočasné stavby, jejichž povaha je nepřenositelná (§ 506 odst. 1); (</a:t>
            </a:r>
            <a:r>
              <a:rPr kumimoji="1" lang="cs-CZ" sz="1200" kern="1200" dirty="0" err="1">
                <a:solidFill>
                  <a:schemeClr val="tx1"/>
                </a:solidFill>
                <a:effectLst/>
                <a:latin typeface="Arial" charset="0"/>
                <a:ea typeface="+mn-ea"/>
                <a:cs typeface="+mn-cs"/>
              </a:rPr>
              <a:t>iii</a:t>
            </a:r>
            <a:r>
              <a:rPr kumimoji="1" lang="cs-CZ" sz="1200" kern="1200" dirty="0">
                <a:solidFill>
                  <a:schemeClr val="tx1"/>
                </a:solidFill>
                <a:effectLst/>
                <a:latin typeface="Arial" charset="0"/>
                <a:ea typeface="+mn-ea"/>
                <a:cs typeface="+mn-cs"/>
              </a:rPr>
              <a:t>) stroje zabudované ve stavbě, která je součástí pozemku, u nichž byla zapsána výhrada a jejichž povaha je nepřenositelná (§ 508 odst. 1), (</a:t>
            </a:r>
            <a:r>
              <a:rPr kumimoji="1" lang="cs-CZ" sz="1200" kern="1200" dirty="0" err="1">
                <a:solidFill>
                  <a:schemeClr val="tx1"/>
                </a:solidFill>
                <a:effectLst/>
                <a:latin typeface="Arial" charset="0"/>
                <a:ea typeface="+mn-ea"/>
                <a:cs typeface="+mn-cs"/>
              </a:rPr>
              <a:t>iv</a:t>
            </a:r>
            <a:r>
              <a:rPr kumimoji="1" lang="cs-CZ" sz="1200" kern="1200" dirty="0">
                <a:solidFill>
                  <a:schemeClr val="tx1"/>
                </a:solidFill>
                <a:effectLst/>
                <a:latin typeface="Arial" charset="0"/>
                <a:ea typeface="+mn-ea"/>
                <a:cs typeface="+mn-cs"/>
              </a:rPr>
              <a:t>) stroje zabudované do pozemku, u nichž byla zapsána výhrada a jejichž povaha je nepřenositelná (§ 508 odst. 1), (v) liniové stavby (§ 509), jednotky (§ 1159), </a:t>
            </a:r>
            <a:r>
              <a:rPr kumimoji="1" lang="cs-CZ" sz="1200" kern="1200" dirty="0" err="1">
                <a:solidFill>
                  <a:schemeClr val="tx1"/>
                </a:solidFill>
                <a:effectLst/>
                <a:latin typeface="Arial" charset="0"/>
                <a:ea typeface="+mn-ea"/>
                <a:cs typeface="+mn-cs"/>
              </a:rPr>
              <a:t>intertemporální</a:t>
            </a:r>
            <a:r>
              <a:rPr kumimoji="1" lang="cs-CZ" sz="1200" kern="1200" dirty="0">
                <a:solidFill>
                  <a:schemeClr val="tx1"/>
                </a:solidFill>
                <a:effectLst/>
                <a:latin typeface="Arial" charset="0"/>
                <a:ea typeface="+mn-ea"/>
                <a:cs typeface="+mn-cs"/>
              </a:rPr>
              <a:t> stavby (§ 3055 odst. 1).</a:t>
            </a:r>
          </a:p>
          <a:p>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Občanský zákoník definici stavby neobsahuje. Lze nicméně vyjít z judikatury k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1964 (NS 22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217/2019), z níž vyplývá, že stavba ve smyslu občanskoprávním má </a:t>
            </a:r>
            <a:r>
              <a:rPr kumimoji="1" lang="cs-CZ" sz="1200" b="1" kern="1200" dirty="0">
                <a:solidFill>
                  <a:schemeClr val="tx1"/>
                </a:solidFill>
                <a:effectLst/>
                <a:latin typeface="Arial" charset="0"/>
                <a:ea typeface="+mn-ea"/>
                <a:cs typeface="+mn-cs"/>
              </a:rPr>
              <a:t>statický význam</a:t>
            </a:r>
            <a:r>
              <a:rPr kumimoji="1" lang="cs-CZ" sz="1200" kern="1200" dirty="0">
                <a:solidFill>
                  <a:schemeClr val="tx1"/>
                </a:solidFill>
                <a:effectLst/>
                <a:latin typeface="Arial" charset="0"/>
                <a:ea typeface="+mn-ea"/>
                <a:cs typeface="+mn-cs"/>
              </a:rPr>
              <a:t>. U stavby v občanskoprávním smyslu dále musí jít o výsledek stavební činnosti, který má </a:t>
            </a:r>
            <a:r>
              <a:rPr kumimoji="1" lang="cs-CZ" sz="1200" b="1" kern="1200" dirty="0">
                <a:solidFill>
                  <a:schemeClr val="tx1"/>
                </a:solidFill>
                <a:effectLst/>
                <a:latin typeface="Arial" charset="0"/>
                <a:ea typeface="+mn-ea"/>
                <a:cs typeface="+mn-cs"/>
              </a:rPr>
              <a:t>svůj samostatný význam v právním styku</a:t>
            </a:r>
            <a:r>
              <a:rPr kumimoji="1" lang="cs-CZ" sz="1200" kern="1200" dirty="0">
                <a:solidFill>
                  <a:schemeClr val="tx1"/>
                </a:solidFill>
                <a:effectLst/>
                <a:latin typeface="Arial" charset="0"/>
                <a:ea typeface="+mn-ea"/>
                <a:cs typeface="+mn-cs"/>
              </a:rPr>
              <a:t>, tj. jde o jsoucno, které potenciálně může být  předmětem absolutních nebo relativních majetkových práv.</a:t>
            </a:r>
            <a:r>
              <a:rPr kumimoji="1" lang="cs-CZ" sz="1200" kern="1200" baseline="0" dirty="0">
                <a:solidFill>
                  <a:schemeClr val="tx1"/>
                </a:solidFill>
                <a:effectLst/>
                <a:latin typeface="Arial" charset="0"/>
                <a:ea typeface="+mn-ea"/>
                <a:cs typeface="+mn-cs"/>
              </a:rPr>
              <a:t> </a:t>
            </a:r>
            <a:r>
              <a:rPr kumimoji="1" lang="cs-CZ" sz="1200" kern="1200" dirty="0">
                <a:solidFill>
                  <a:schemeClr val="tx1"/>
                </a:solidFill>
                <a:effectLst/>
                <a:latin typeface="Arial" charset="0"/>
                <a:ea typeface="+mn-ea"/>
                <a:cs typeface="+mn-cs"/>
              </a:rPr>
              <a:t>Výsledek stavební činnosti musí být také jednoznačně identifikovatelný v tom směru, že se </a:t>
            </a:r>
            <a:r>
              <a:rPr kumimoji="1" lang="cs-CZ" sz="1200" kern="1200" dirty="0" err="1">
                <a:solidFill>
                  <a:schemeClr val="tx1"/>
                </a:solidFill>
                <a:effectLst/>
                <a:latin typeface="Arial" charset="0"/>
                <a:ea typeface="+mn-ea"/>
                <a:cs typeface="+mn-cs"/>
              </a:rPr>
              <a:t>zřetelne</a:t>
            </a:r>
            <a:r>
              <a:rPr kumimoji="1" lang="cs-CZ" sz="1200" kern="1200" dirty="0">
                <a:solidFill>
                  <a:schemeClr val="tx1"/>
                </a:solidFill>
                <a:effectLst/>
                <a:latin typeface="Arial" charset="0"/>
                <a:ea typeface="+mn-ea"/>
                <a:cs typeface="+mn-cs"/>
              </a:rPr>
              <a:t> odlišuje od předmětu (pozemku, stavby), na němž je umístěn. Pouhá úprava povrchu pozemku proto nepředstavuje stavbu jakožto věc v právním smyslu.</a:t>
            </a:r>
          </a:p>
          <a:p>
            <a:endParaRPr kumimoji="1" lang="cs-CZ"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Stavbou nemusí být pouze výsledek budovaný z přírodních či umělých stavebních materiálů (kámen, cihly, kompozitní materiály), ale může jít také o </a:t>
            </a:r>
            <a:r>
              <a:rPr kumimoji="1" lang="cs-CZ" sz="1200" b="1" kern="1200" dirty="0">
                <a:solidFill>
                  <a:schemeClr val="tx1"/>
                </a:solidFill>
                <a:effectLst/>
                <a:latin typeface="Arial" charset="0"/>
                <a:ea typeface="+mn-ea"/>
                <a:cs typeface="+mn-cs"/>
              </a:rPr>
              <a:t>stavbu stroje složenou z kovu</a:t>
            </a:r>
            <a:r>
              <a:rPr kumimoji="1" lang="cs-CZ" sz="1200" kern="1200" dirty="0">
                <a:solidFill>
                  <a:schemeClr val="tx1"/>
                </a:solidFill>
                <a:effectLst/>
                <a:latin typeface="Arial" charset="0"/>
                <a:ea typeface="+mn-ea"/>
                <a:cs typeface="+mn-cs"/>
              </a:rPr>
              <a:t>, spojovacích článků, stavebních materiálů a plastů, zejména pokud půjde o složité tovární zařízení (montážní linka, automatizovaná linka), které je zabudováno v určité budově nebo v pozemku. Právní samostatnost takového výsledku stavební činnosti může vyplývat jednak z </a:t>
            </a:r>
            <a:r>
              <a:rPr kumimoji="1" lang="cs-CZ" sz="1200" b="1" kern="1200" dirty="0">
                <a:solidFill>
                  <a:schemeClr val="tx1"/>
                </a:solidFill>
                <a:effectLst/>
                <a:latin typeface="Arial" charset="0"/>
                <a:ea typeface="+mn-ea"/>
                <a:cs typeface="+mn-cs"/>
              </a:rPr>
              <a:t>dočasné povahy takové stavby </a:t>
            </a:r>
            <a:r>
              <a:rPr kumimoji="1" lang="cs-CZ" sz="1200" kern="1200" dirty="0">
                <a:solidFill>
                  <a:schemeClr val="tx1"/>
                </a:solidFill>
                <a:effectLst/>
                <a:latin typeface="Arial" charset="0"/>
                <a:ea typeface="+mn-ea"/>
                <a:cs typeface="+mn-cs"/>
              </a:rPr>
              <a:t>(viz komentář k § 506), nebo může být u takového předmětu zaznamenána ve veřejném seznamu </a:t>
            </a:r>
            <a:r>
              <a:rPr kumimoji="1" lang="cs-CZ" sz="1200" b="1" kern="1200" dirty="0">
                <a:solidFill>
                  <a:schemeClr val="tx1"/>
                </a:solidFill>
                <a:effectLst/>
                <a:latin typeface="Arial" charset="0"/>
                <a:ea typeface="+mn-ea"/>
                <a:cs typeface="+mn-cs"/>
              </a:rPr>
              <a:t>výhrada </a:t>
            </a:r>
            <a:r>
              <a:rPr kumimoji="1" lang="cs-CZ" sz="1200" kern="1200" dirty="0">
                <a:solidFill>
                  <a:schemeClr val="tx1"/>
                </a:solidFill>
                <a:effectLst/>
                <a:latin typeface="Arial" charset="0"/>
                <a:ea typeface="+mn-ea"/>
                <a:cs typeface="+mn-cs"/>
              </a:rPr>
              <a:t>ve smyslu § 508 odst. 1.</a:t>
            </a:r>
            <a:endParaRPr kumimoji="1" lang="en-US" sz="1200" kern="1200" dirty="0">
              <a:solidFill>
                <a:schemeClr val="tx1"/>
              </a:solidFill>
              <a:effectLst/>
              <a:latin typeface="Arial" charset="0"/>
              <a:ea typeface="+mn-ea"/>
              <a:cs typeface="+mn-cs"/>
            </a:endParaRPr>
          </a:p>
          <a:p>
            <a:r>
              <a:rPr kumimoji="1" lang="cs-CZ" sz="1200" b="1" kern="1200" dirty="0">
                <a:solidFill>
                  <a:schemeClr val="tx1"/>
                </a:solidFill>
                <a:effectLst/>
                <a:latin typeface="Arial" charset="0"/>
                <a:ea typeface="+mn-ea"/>
                <a:cs typeface="+mn-cs"/>
              </a:rPr>
              <a:t>Podzemní stavbou se samostatným hospodářským určením </a:t>
            </a:r>
            <a:r>
              <a:rPr kumimoji="1" lang="cs-CZ" sz="1200" kern="1200" dirty="0">
                <a:solidFill>
                  <a:schemeClr val="tx1"/>
                </a:solidFill>
                <a:effectLst/>
                <a:latin typeface="Arial" charset="0"/>
                <a:ea typeface="+mn-ea"/>
                <a:cs typeface="+mn-cs"/>
              </a:rPr>
              <a:t>jsou například vinný sklep, podzemní garáže, podzemní podchody, tunely, stoky nebo stavba metra. Samostatným určením se v dané souvislosti rozumí takové určení, které je nezávislé na pozemku, na kterém se podzemní stavba nachází, stejně jako na jeho využití (NS 22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217/2019). Pokud podzemní stavba nesplňuje definiční znaky samostatné nemovité věci, je součástí pozemku (§ 506 odst. 2).</a:t>
            </a:r>
          </a:p>
          <a:p>
            <a:endParaRPr kumimoji="1" lang="cs-CZ" sz="1200" kern="1200" dirty="0">
              <a:solidFill>
                <a:schemeClr val="tx1"/>
              </a:solidFill>
              <a:effectLst/>
              <a:latin typeface="Arial" charset="0"/>
              <a:ea typeface="+mn-ea"/>
              <a:cs typeface="+mn-cs"/>
            </a:endParaRPr>
          </a:p>
          <a:p>
            <a:r>
              <a:rPr kumimoji="1" lang="cs-CZ" sz="1200" i="1" kern="1200" dirty="0">
                <a:solidFill>
                  <a:schemeClr val="tx1"/>
                </a:solidFill>
                <a:effectLst/>
                <a:latin typeface="Arial" charset="0"/>
                <a:ea typeface="+mn-ea"/>
                <a:cs typeface="+mn-cs"/>
              </a:rPr>
              <a:t>Jiné věci přirozeně nemovité</a:t>
            </a:r>
          </a:p>
          <a:p>
            <a:r>
              <a:rPr kumimoji="1" lang="cs-CZ" sz="1200" kern="1200" dirty="0">
                <a:solidFill>
                  <a:schemeClr val="tx1"/>
                </a:solidFill>
                <a:effectLst/>
                <a:latin typeface="Arial" charset="0"/>
                <a:ea typeface="+mn-ea"/>
                <a:cs typeface="+mn-cs"/>
              </a:rPr>
              <a:t>Mezi věci, o nichž zákon stanoví, že nejsou součástí pozemku a jejichž povaha je nepřenositelná, patří například </a:t>
            </a:r>
            <a:r>
              <a:rPr kumimoji="1" lang="cs-CZ" sz="1200" b="1" kern="1200" dirty="0">
                <a:solidFill>
                  <a:schemeClr val="tx1"/>
                </a:solidFill>
                <a:effectLst/>
                <a:latin typeface="Arial" charset="0"/>
                <a:ea typeface="+mn-ea"/>
                <a:cs typeface="+mn-cs"/>
              </a:rPr>
              <a:t>ložiska vyhrazeného nerostu </a:t>
            </a:r>
            <a:r>
              <a:rPr kumimoji="1" lang="cs-CZ" sz="1200" kern="1200" dirty="0">
                <a:solidFill>
                  <a:schemeClr val="tx1"/>
                </a:solidFill>
                <a:effectLst/>
                <a:latin typeface="Arial" charset="0"/>
                <a:ea typeface="+mn-ea"/>
                <a:cs typeface="+mn-cs"/>
              </a:rPr>
              <a:t>(výhradní ložiska) ve smyslu § § 7 </a:t>
            </a:r>
            <a:r>
              <a:rPr kumimoji="1" lang="cs-CZ" sz="1200" kern="1200" dirty="0" err="1">
                <a:solidFill>
                  <a:schemeClr val="tx1"/>
                </a:solidFill>
                <a:effectLst/>
                <a:latin typeface="Arial" charset="0"/>
                <a:ea typeface="+mn-ea"/>
                <a:cs typeface="+mn-cs"/>
              </a:rPr>
              <a:t>HorZ</a:t>
            </a:r>
            <a:r>
              <a:rPr kumimoji="1" lang="cs-CZ" sz="1200" kern="1200" dirty="0">
                <a:solidFill>
                  <a:schemeClr val="tx1"/>
                </a:solidFill>
                <a:effectLst/>
                <a:latin typeface="Arial" charset="0"/>
                <a:ea typeface="+mn-ea"/>
                <a:cs typeface="+mn-cs"/>
              </a:rPr>
              <a:t>. Podobně také ustanovení § 9 odst. 1 </a:t>
            </a:r>
            <a:r>
              <a:rPr kumimoji="1" lang="cs-CZ" sz="1200" kern="1200" dirty="0" err="1">
                <a:solidFill>
                  <a:schemeClr val="tx1"/>
                </a:solidFill>
                <a:effectLst/>
                <a:latin typeface="Arial" charset="0"/>
                <a:ea typeface="+mn-ea"/>
                <a:cs typeface="+mn-cs"/>
              </a:rPr>
              <a:t>PozKom</a:t>
            </a:r>
            <a:r>
              <a:rPr kumimoji="1" lang="cs-CZ" sz="1200" kern="1200" dirty="0">
                <a:solidFill>
                  <a:schemeClr val="tx1"/>
                </a:solidFill>
                <a:effectLst/>
                <a:latin typeface="Arial" charset="0"/>
                <a:ea typeface="+mn-ea"/>
                <a:cs typeface="+mn-cs"/>
              </a:rPr>
              <a:t> vymezuje, že některé druhy pozemních komunikací nejsou součástí pozemku. Jedná se o  stavby</a:t>
            </a:r>
            <a:r>
              <a:rPr kumimoji="1" lang="cs-CZ" sz="1200" i="1" kern="1200" dirty="0">
                <a:solidFill>
                  <a:schemeClr val="tx1"/>
                </a:solidFill>
                <a:effectLst/>
                <a:latin typeface="Arial" charset="0"/>
                <a:ea typeface="+mn-ea"/>
                <a:cs typeface="+mn-cs"/>
              </a:rPr>
              <a:t> „dálnic, silnic a místních komunikací“ </a:t>
            </a:r>
            <a:r>
              <a:rPr kumimoji="1" lang="cs-CZ" sz="1200" kern="1200" dirty="0">
                <a:solidFill>
                  <a:schemeClr val="tx1"/>
                </a:solidFill>
                <a:effectLst/>
                <a:latin typeface="Arial" charset="0"/>
                <a:ea typeface="+mn-ea"/>
                <a:cs typeface="+mn-cs"/>
              </a:rPr>
              <a:t>(srov. též NS </a:t>
            </a:r>
            <a:r>
              <a:rPr kumimoji="1" lang="cs-CZ" sz="1200" kern="1200" dirty="0" err="1">
                <a:solidFill>
                  <a:schemeClr val="tx1"/>
                </a:solidFill>
                <a:effectLst/>
                <a:latin typeface="Arial" charset="0"/>
                <a:ea typeface="+mn-ea"/>
                <a:cs typeface="+mn-cs"/>
              </a:rPr>
              <a:t>sp</a:t>
            </a:r>
            <a:r>
              <a:rPr kumimoji="1" lang="cs-CZ" sz="1200" kern="1200" dirty="0">
                <a:solidFill>
                  <a:schemeClr val="tx1"/>
                </a:solidFill>
                <a:effectLst/>
                <a:latin typeface="Arial" charset="0"/>
                <a:ea typeface="+mn-ea"/>
                <a:cs typeface="+mn-cs"/>
              </a:rPr>
              <a:t>. zn. 31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691/2005). Pozemní komunikace však nebudou samostatnou věcí v právním smyslu v případě, že se jedná o úpravu povrchu pozemku (zejména u účelových komunikací jde často jen o vyježděné koleje − srov. stanovisko Veřejného ochránce práv ze dne 8. 6. 2009, </a:t>
            </a:r>
            <a:r>
              <a:rPr kumimoji="1" lang="cs-CZ" sz="1200" kern="1200" dirty="0" err="1">
                <a:solidFill>
                  <a:schemeClr val="tx1"/>
                </a:solidFill>
                <a:effectLst/>
                <a:latin typeface="Arial" charset="0"/>
                <a:ea typeface="+mn-ea"/>
                <a:cs typeface="+mn-cs"/>
              </a:rPr>
              <a:t>sp</a:t>
            </a:r>
            <a:r>
              <a:rPr kumimoji="1" lang="cs-CZ" sz="1200" kern="1200" dirty="0">
                <a:solidFill>
                  <a:schemeClr val="tx1"/>
                </a:solidFill>
                <a:effectLst/>
                <a:latin typeface="Arial" charset="0"/>
                <a:ea typeface="+mn-ea"/>
                <a:cs typeface="+mn-cs"/>
              </a:rPr>
              <a:t>. zn. 6669/2008/VOP/DS; NS </a:t>
            </a:r>
            <a:r>
              <a:rPr kumimoji="1" lang="cs-CZ" sz="1200" kern="1200" dirty="0" err="1">
                <a:solidFill>
                  <a:schemeClr val="tx1"/>
                </a:solidFill>
                <a:effectLst/>
                <a:latin typeface="Arial" charset="0"/>
                <a:ea typeface="+mn-ea"/>
                <a:cs typeface="+mn-cs"/>
              </a:rPr>
              <a:t>sp</a:t>
            </a:r>
            <a:r>
              <a:rPr kumimoji="1" lang="cs-CZ" sz="1200" kern="1200" dirty="0">
                <a:solidFill>
                  <a:schemeClr val="tx1"/>
                </a:solidFill>
                <a:effectLst/>
                <a:latin typeface="Arial" charset="0"/>
                <a:ea typeface="+mn-ea"/>
                <a:cs typeface="+mn-cs"/>
              </a:rPr>
              <a:t>. zn. 22 </a:t>
            </a:r>
            <a:r>
              <a:rPr kumimoji="1" lang="cs-CZ" sz="1200" kern="1200" dirty="0" err="1">
                <a:solidFill>
                  <a:schemeClr val="tx1"/>
                </a:solidFill>
                <a:effectLst/>
                <a:latin typeface="Arial" charset="0"/>
                <a:ea typeface="+mn-ea"/>
                <a:cs typeface="+mn-cs"/>
              </a:rPr>
              <a:t>Cdo</a:t>
            </a:r>
            <a:r>
              <a:rPr kumimoji="1" lang="cs-CZ" sz="1200" kern="1200" dirty="0">
                <a:solidFill>
                  <a:schemeClr val="tx1"/>
                </a:solidFill>
                <a:effectLst/>
                <a:latin typeface="Arial" charset="0"/>
                <a:ea typeface="+mn-ea"/>
                <a:cs typeface="+mn-cs"/>
              </a:rPr>
              <a:t> 766/2011). V těchto případech totiž absentuje </a:t>
            </a:r>
            <a:r>
              <a:rPr kumimoji="1" lang="cs-CZ" sz="1200" i="1" kern="1200" dirty="0">
                <a:solidFill>
                  <a:schemeClr val="tx1"/>
                </a:solidFill>
                <a:effectLst/>
                <a:latin typeface="Arial" charset="0"/>
                <a:ea typeface="+mn-ea"/>
                <a:cs typeface="+mn-cs"/>
              </a:rPr>
              <a:t>„povaha samostatného předmětu“</a:t>
            </a:r>
            <a:r>
              <a:rPr kumimoji="1" lang="cs-CZ" sz="1200" kern="1200" dirty="0">
                <a:solidFill>
                  <a:schemeClr val="tx1"/>
                </a:solidFill>
                <a:effectLst/>
                <a:latin typeface="Arial" charset="0"/>
                <a:ea typeface="+mn-ea"/>
                <a:cs typeface="+mn-cs"/>
              </a:rPr>
              <a:t> (§ 496 odst. 1). U veřejně přístupných účelových komunikací se jedná o veřejnoprávní omezení vlastnického práva, přičemž pozemek, na kterém se taková komunikace nachází, je buď soukromým (soukromá účelová komunikace − § 7 odst. 2 </a:t>
            </a:r>
            <a:r>
              <a:rPr kumimoji="1" lang="cs-CZ" sz="1200" kern="1200" dirty="0" err="1">
                <a:solidFill>
                  <a:schemeClr val="tx1"/>
                </a:solidFill>
                <a:effectLst/>
                <a:latin typeface="Arial" charset="0"/>
                <a:ea typeface="+mn-ea"/>
                <a:cs typeface="+mn-cs"/>
              </a:rPr>
              <a:t>PozKom</a:t>
            </a:r>
            <a:r>
              <a:rPr kumimoji="1" lang="cs-CZ" sz="1200" kern="1200" dirty="0">
                <a:solidFill>
                  <a:schemeClr val="tx1"/>
                </a:solidFill>
                <a:effectLst/>
                <a:latin typeface="Arial" charset="0"/>
                <a:ea typeface="+mn-ea"/>
                <a:cs typeface="+mn-cs"/>
              </a:rPr>
              <a:t>) anebo veřejným statkem (veřejně přístupná účelová komunikace − § 7 odst. 1 </a:t>
            </a:r>
            <a:r>
              <a:rPr kumimoji="1" lang="cs-CZ" sz="1200" kern="1200" dirty="0" err="1">
                <a:solidFill>
                  <a:schemeClr val="tx1"/>
                </a:solidFill>
                <a:effectLst/>
                <a:latin typeface="Arial" charset="0"/>
                <a:ea typeface="+mn-ea"/>
                <a:cs typeface="+mn-cs"/>
              </a:rPr>
              <a:t>PozKom</a:t>
            </a:r>
            <a:r>
              <a:rPr kumimoji="1" lang="cs-CZ" sz="1200" kern="1200" dirty="0">
                <a:solidFill>
                  <a:schemeClr val="tx1"/>
                </a:solidFill>
                <a:effectLst/>
                <a:latin typeface="Arial" charset="0"/>
                <a:ea typeface="+mn-ea"/>
                <a:cs typeface="+mn-cs"/>
              </a:rPr>
              <a:t>). Dle ustanovení § 5 odst. 1 zák. č. 266/1994 Sb. o drahách dále není součástí pozemku </a:t>
            </a:r>
            <a:r>
              <a:rPr kumimoji="1" lang="cs-CZ" sz="1200" b="1" kern="1200" dirty="0">
                <a:solidFill>
                  <a:schemeClr val="tx1"/>
                </a:solidFill>
                <a:effectLst/>
                <a:latin typeface="Arial" charset="0"/>
                <a:ea typeface="+mn-ea"/>
                <a:cs typeface="+mn-cs"/>
              </a:rPr>
              <a:t>stavba dráhy</a:t>
            </a:r>
            <a:r>
              <a:rPr kumimoji="1" lang="cs-CZ" sz="1200" kern="1200" dirty="0">
                <a:solidFill>
                  <a:schemeClr val="tx1"/>
                </a:solidFill>
                <a:effectLst/>
                <a:latin typeface="Arial" charset="0"/>
                <a:ea typeface="+mn-ea"/>
                <a:cs typeface="+mn-cs"/>
              </a:rPr>
              <a:t>.</a:t>
            </a:r>
          </a:p>
          <a:p>
            <a:endParaRPr kumimoji="1" lang="cs-CZ" sz="1200" kern="1200" dirty="0">
              <a:solidFill>
                <a:schemeClr val="tx1"/>
              </a:solidFill>
              <a:effectLst/>
              <a:latin typeface="Arial" charset="0"/>
              <a:ea typeface="+mn-ea"/>
              <a:cs typeface="+mn-cs"/>
            </a:endParaRPr>
          </a:p>
          <a:p>
            <a:r>
              <a:rPr kumimoji="1" lang="cs-CZ" sz="1200" i="1" u="none" kern="1200" dirty="0">
                <a:solidFill>
                  <a:schemeClr val="tx1"/>
                </a:solidFill>
                <a:effectLst/>
                <a:latin typeface="Arial" charset="0"/>
                <a:ea typeface="+mn-ea"/>
                <a:cs typeface="+mn-cs"/>
              </a:rPr>
              <a:t>Umělé věci nemovité – práva</a:t>
            </a:r>
            <a:r>
              <a:rPr kumimoji="1" lang="cs-CZ" sz="1200" i="1" u="none" kern="1200" baseline="0" dirty="0">
                <a:solidFill>
                  <a:schemeClr val="tx1"/>
                </a:solidFill>
                <a:effectLst/>
                <a:latin typeface="Arial" charset="0"/>
                <a:ea typeface="+mn-ea"/>
                <a:cs typeface="+mn-cs"/>
              </a:rPr>
              <a:t> </a:t>
            </a:r>
            <a:endParaRPr kumimoji="1" lang="cs-CZ" sz="1200" i="1" u="none" kern="1200" dirty="0">
              <a:solidFill>
                <a:schemeClr val="tx1"/>
              </a:solidFill>
              <a:effectLst/>
              <a:latin typeface="Arial" charset="0"/>
              <a:ea typeface="+mn-ea"/>
              <a:cs typeface="+mn-cs"/>
            </a:endParaRPr>
          </a:p>
          <a:p>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stanoví, že </a:t>
            </a:r>
            <a:r>
              <a:rPr kumimoji="1" lang="cs-CZ" sz="1200" b="1" kern="1200" dirty="0">
                <a:solidFill>
                  <a:schemeClr val="tx1"/>
                </a:solidFill>
                <a:effectLst/>
                <a:latin typeface="Arial" charset="0"/>
                <a:ea typeface="+mn-ea"/>
                <a:cs typeface="+mn-cs"/>
              </a:rPr>
              <a:t>věcná práva k pozemkům a stavbám </a:t>
            </a:r>
            <a:r>
              <a:rPr kumimoji="1" lang="cs-CZ" sz="1200" kern="1200" dirty="0">
                <a:solidFill>
                  <a:schemeClr val="tx1"/>
                </a:solidFill>
                <a:effectLst/>
                <a:latin typeface="Arial" charset="0"/>
                <a:ea typeface="+mn-ea"/>
                <a:cs typeface="+mn-cs"/>
              </a:rPr>
              <a:t>se samostatným účelovým určením jsou věcmi nemovitými. Proto například služebnosti vztahující se k pozemku jsou samostatnými nehmotnými nemovitými věcmi, stejně jako zástavní právo k nemovité věci, reální břemeno, předkupní právo, pokud je zřízeno jako právo věcné (§ 2144 odst. 1), nebo zákaz zcizení či zatížení, pokud je zřízen jako právo věcné (§ 1761).</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Nehmotnou nemovitou věcí v právním smyslu nicméně </a:t>
            </a:r>
            <a:r>
              <a:rPr kumimoji="1" lang="cs-CZ" sz="1200" b="1" kern="1200" dirty="0">
                <a:solidFill>
                  <a:schemeClr val="tx1"/>
                </a:solidFill>
                <a:effectLst/>
                <a:latin typeface="Arial" charset="0"/>
                <a:ea typeface="+mn-ea"/>
                <a:cs typeface="+mn-cs"/>
              </a:rPr>
              <a:t>není právo vlastnické</a:t>
            </a:r>
            <a:r>
              <a:rPr kumimoji="1" lang="cs-CZ" sz="1200" kern="1200" dirty="0">
                <a:solidFill>
                  <a:schemeClr val="tx1"/>
                </a:solidFill>
                <a:effectLst/>
                <a:latin typeface="Arial" charset="0"/>
                <a:ea typeface="+mn-ea"/>
                <a:cs typeface="+mn-cs"/>
              </a:rPr>
              <a:t>. Tuto skutečnost dovozuje rakouská dogmatika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10; </a:t>
            </a:r>
            <a:r>
              <a:rPr kumimoji="1" lang="cs-CZ" sz="1200" i="1" kern="1200" dirty="0" err="1">
                <a:solidFill>
                  <a:schemeClr val="tx1"/>
                </a:solidFill>
                <a:effectLst/>
                <a:latin typeface="Arial" charset="0"/>
                <a:ea typeface="+mn-ea"/>
                <a:cs typeface="+mn-cs"/>
              </a:rPr>
              <a:t>Spielbüchler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Rummel</a:t>
            </a:r>
            <a:r>
              <a:rPr kumimoji="1" lang="cs-CZ" sz="1200" kern="1200" dirty="0">
                <a:solidFill>
                  <a:schemeClr val="tx1"/>
                </a:solidFill>
                <a:effectLst/>
                <a:latin typeface="Arial" charset="0"/>
                <a:ea typeface="+mn-ea"/>
                <a:cs typeface="+mn-cs"/>
              </a:rPr>
              <a:t>, 2000, s. 450) a v českém právu ji mj. potvrzují </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s </a:t>
            </a:r>
            <a:r>
              <a:rPr kumimoji="1" lang="cs-CZ" sz="1200" i="1" kern="1200" dirty="0" err="1">
                <a:solidFill>
                  <a:schemeClr val="tx1"/>
                </a:solidFill>
                <a:effectLst/>
                <a:latin typeface="Arial" charset="0"/>
                <a:ea typeface="+mn-ea"/>
                <a:cs typeface="+mn-cs"/>
              </a:rPr>
              <a:t>Telcem</a:t>
            </a:r>
            <a:r>
              <a:rPr kumimoji="1" lang="cs-CZ" sz="1200"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Tégl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Telec</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Melzer</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2014, s. 242). Důvodem je skutečnost, že pokud by vlastnické právo bylo samo o sobě předmětem dalšího vlastnického práva, vedlo by to k nesmyslnému a nikdy nekončícímu řetězení vlastnického práva a jeho předmětu.</a:t>
            </a:r>
          </a:p>
          <a:p>
            <a:r>
              <a:rPr kumimoji="1" lang="cs-CZ" sz="1200" kern="1200" dirty="0">
                <a:solidFill>
                  <a:schemeClr val="tx1"/>
                </a:solidFill>
                <a:effectLst/>
                <a:latin typeface="Arial" charset="0"/>
                <a:ea typeface="+mn-ea"/>
                <a:cs typeface="+mn-cs"/>
              </a:rPr>
              <a:t>Občanský zákoník výslovně stanoví, že nemovitou (nehmotnou) věcí je </a:t>
            </a:r>
            <a:r>
              <a:rPr kumimoji="1" lang="cs-CZ" sz="1200" b="1" kern="1200" dirty="0">
                <a:solidFill>
                  <a:schemeClr val="tx1"/>
                </a:solidFill>
                <a:effectLst/>
                <a:latin typeface="Arial" charset="0"/>
                <a:ea typeface="+mn-ea"/>
                <a:cs typeface="+mn-cs"/>
              </a:rPr>
              <a:t>právo stavby </a:t>
            </a:r>
            <a:r>
              <a:rPr kumimoji="1" lang="cs-CZ" sz="1200" kern="1200" dirty="0">
                <a:solidFill>
                  <a:schemeClr val="tx1"/>
                </a:solidFill>
                <a:effectLst/>
                <a:latin typeface="Arial" charset="0"/>
                <a:ea typeface="+mn-ea"/>
                <a:cs typeface="+mn-cs"/>
              </a:rPr>
              <a:t>(§ 1242), přičemž stavba vyhovující právu stavby je jeho součástí, ale rovněž podléhá ustanovením o nemovitých věcech.</a:t>
            </a:r>
          </a:p>
          <a:p>
            <a:endParaRPr kumimoji="1" lang="cs-CZ" sz="1200" i="1" kern="1200" dirty="0">
              <a:solidFill>
                <a:schemeClr val="tx1"/>
              </a:solidFill>
              <a:effectLst/>
              <a:latin typeface="Arial" charset="0"/>
              <a:ea typeface="+mn-ea"/>
              <a:cs typeface="+mn-cs"/>
            </a:endParaRPr>
          </a:p>
          <a:p>
            <a:r>
              <a:rPr kumimoji="1" lang="cs-CZ" sz="1200" i="1" kern="1200" dirty="0">
                <a:solidFill>
                  <a:schemeClr val="tx1"/>
                </a:solidFill>
                <a:effectLst/>
                <a:latin typeface="Arial" charset="0"/>
                <a:ea typeface="+mn-ea"/>
                <a:cs typeface="+mn-cs"/>
              </a:rPr>
              <a:t>Přirozené věci movité</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Přirozenými hmotnými věcmi movitými jsou zejména ty předměty, které </a:t>
            </a:r>
            <a:r>
              <a:rPr kumimoji="1" lang="cs-CZ" sz="1200" b="1" kern="1200" dirty="0">
                <a:solidFill>
                  <a:schemeClr val="tx1"/>
                </a:solidFill>
                <a:effectLst/>
                <a:latin typeface="Arial" charset="0"/>
                <a:ea typeface="+mn-ea"/>
                <a:cs typeface="+mn-cs"/>
              </a:rPr>
              <a:t>lze přemisťovat z místa na místo bez porušení jejich podstaty </a:t>
            </a:r>
            <a:r>
              <a:rPr kumimoji="1" lang="cs-CZ" sz="1200"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11; </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1923, s. 17; </a:t>
            </a:r>
            <a:r>
              <a:rPr kumimoji="1" lang="cs-CZ" sz="1200" i="1" kern="1200" dirty="0" err="1">
                <a:solidFill>
                  <a:schemeClr val="tx1"/>
                </a:solidFill>
                <a:effectLst/>
                <a:latin typeface="Arial" charset="0"/>
                <a:ea typeface="+mn-ea"/>
                <a:cs typeface="+mn-cs"/>
              </a:rPr>
              <a:t>Tégl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Melzer</a:t>
            </a:r>
            <a:r>
              <a:rPr kumimoji="1" lang="cs-CZ" sz="1200" kern="1200" dirty="0">
                <a:solidFill>
                  <a:schemeClr val="tx1"/>
                </a:solidFill>
                <a:effectLst/>
                <a:latin typeface="Arial" charset="0"/>
                <a:ea typeface="+mn-ea"/>
                <a:cs typeface="+mn-cs"/>
              </a:rPr>
              <a:t> In </a:t>
            </a:r>
            <a:r>
              <a:rPr kumimoji="1" lang="cs-CZ" sz="1200" kern="1200" dirty="0" err="1">
                <a:solidFill>
                  <a:schemeClr val="tx1"/>
                </a:solidFill>
                <a:effectLst/>
                <a:latin typeface="Arial" charset="0"/>
                <a:ea typeface="+mn-ea"/>
                <a:cs typeface="+mn-cs"/>
              </a:rPr>
              <a:t>Melzer</a:t>
            </a:r>
            <a:r>
              <a:rPr kumimoji="1" lang="cs-CZ" sz="1200" kern="1200" dirty="0">
                <a:solidFill>
                  <a:schemeClr val="tx1"/>
                </a:solidFill>
                <a:effectLst/>
                <a:latin typeface="Arial" charset="0"/>
                <a:ea typeface="+mn-ea"/>
                <a:cs typeface="+mn-cs"/>
              </a:rPr>
              <a:t>/</a:t>
            </a:r>
            <a:r>
              <a:rPr kumimoji="1" lang="cs-CZ" sz="1200"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2014, s. 273). </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U movitých věcí se rozlišuje mezi těmi, které lze pohybovat pouze vnější silou, od těch, které jsou </a:t>
            </a:r>
            <a:r>
              <a:rPr kumimoji="1" lang="cs-CZ" sz="1200" b="1" kern="1200" dirty="0">
                <a:solidFill>
                  <a:schemeClr val="tx1"/>
                </a:solidFill>
                <a:effectLst/>
                <a:latin typeface="Arial" charset="0"/>
                <a:ea typeface="+mn-ea"/>
                <a:cs typeface="+mn-cs"/>
              </a:rPr>
              <a:t>samy schopny změnit svou polohu </a:t>
            </a:r>
            <a:r>
              <a:rPr kumimoji="1" lang="cs-CZ" sz="1200" kern="1200" dirty="0">
                <a:solidFill>
                  <a:schemeClr val="tx1"/>
                </a:solidFill>
                <a:effectLst/>
                <a:latin typeface="Arial" charset="0"/>
                <a:ea typeface="+mn-ea"/>
                <a:cs typeface="+mn-cs"/>
              </a:rPr>
              <a:t>(</a:t>
            </a:r>
            <a:r>
              <a:rPr kumimoji="1" lang="cs-CZ" sz="1200" i="1" kern="1200" dirty="0">
                <a:solidFill>
                  <a:schemeClr val="tx1"/>
                </a:solidFill>
                <a:effectLst/>
                <a:latin typeface="Arial" charset="0"/>
                <a:ea typeface="+mn-ea"/>
                <a:cs typeface="+mn-cs"/>
              </a:rPr>
              <a:t>res </a:t>
            </a:r>
            <a:r>
              <a:rPr kumimoji="1" lang="cs-CZ" sz="1200" i="1" kern="1200" dirty="0" err="1">
                <a:solidFill>
                  <a:schemeClr val="tx1"/>
                </a:solidFill>
                <a:effectLst/>
                <a:latin typeface="Arial" charset="0"/>
                <a:ea typeface="+mn-ea"/>
                <a:cs typeface="+mn-cs"/>
              </a:rPr>
              <a:t>sese</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moventes</a:t>
            </a:r>
            <a:r>
              <a:rPr kumimoji="1" lang="cs-CZ" sz="1200" kern="1200" dirty="0">
                <a:solidFill>
                  <a:schemeClr val="tx1"/>
                </a:solidFill>
                <a:effectLst/>
                <a:latin typeface="Arial" charset="0"/>
                <a:ea typeface="+mn-ea"/>
                <a:cs typeface="+mn-cs"/>
              </a:rPr>
              <a:t>). Těmito věcmi jsou například autonomní vozidla či jiná robotická mobilní zařízení.</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Mezi hmotné věci movité patří hmotné výsledky lidské činnosti mající povahu samostatného předmětu (např. kniha, automobil, cihla, židle), hmotné přírodní části vnějšího světa mající povahu samostatného předmětu (oddělená rostlina, kámen, dřevo, uhlí atd.), oddělené plody plodonosné věci (§ 1073) nebo cenné papíry (§ 514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Zvířata věcmi movitými nejsou (§ 494), neboť zvířata vůbec nejsou věcmi v právním smyslu, nicméně ustanovení o movitých věcech se na ně vztahuje obdobně (§ 494).</a:t>
            </a:r>
          </a:p>
          <a:p>
            <a:endParaRPr kumimoji="1" lang="cs-CZ" sz="1200" kern="1200" dirty="0">
              <a:solidFill>
                <a:schemeClr val="tx1"/>
              </a:solidFill>
              <a:effectLst/>
              <a:latin typeface="Arial" charset="0"/>
              <a:ea typeface="+mn-ea"/>
              <a:cs typeface="+mn-cs"/>
            </a:endParaRPr>
          </a:p>
          <a:p>
            <a:r>
              <a:rPr kumimoji="1" lang="cs-CZ" sz="1200" i="1" kern="1200" dirty="0">
                <a:solidFill>
                  <a:schemeClr val="tx1"/>
                </a:solidFill>
                <a:effectLst/>
                <a:latin typeface="Arial" charset="0"/>
                <a:ea typeface="+mn-ea"/>
                <a:cs typeface="+mn-cs"/>
              </a:rPr>
              <a:t>Umělé věci movité</a:t>
            </a:r>
            <a:endParaRPr kumimoji="1" lang="en-US" sz="1200" kern="1200" dirty="0">
              <a:solidFill>
                <a:schemeClr val="tx1"/>
              </a:solidFill>
              <a:effectLst/>
              <a:latin typeface="Arial" charset="0"/>
              <a:ea typeface="+mn-ea"/>
              <a:cs typeface="+mn-cs"/>
            </a:endParaRPr>
          </a:p>
          <a:p>
            <a:r>
              <a:rPr kumimoji="1" lang="cs-CZ" sz="1200" i="1" kern="1200" dirty="0">
                <a:solidFill>
                  <a:schemeClr val="tx1"/>
                </a:solidFill>
                <a:effectLst/>
                <a:latin typeface="Arial" charset="0"/>
                <a:ea typeface="+mn-ea"/>
                <a:cs typeface="+mn-cs"/>
              </a:rPr>
              <a:t>Umělé nehmotné věci movité</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Umělými věcmi movitými jsou především </a:t>
            </a:r>
            <a:r>
              <a:rPr kumimoji="1" lang="cs-CZ" sz="1200" b="1" kern="1200" dirty="0">
                <a:solidFill>
                  <a:schemeClr val="tx1"/>
                </a:solidFill>
                <a:effectLst/>
                <a:latin typeface="Arial" charset="0"/>
                <a:ea typeface="+mn-ea"/>
                <a:cs typeface="+mn-cs"/>
              </a:rPr>
              <a:t>práva</a:t>
            </a:r>
            <a:r>
              <a:rPr kumimoji="1" lang="cs-CZ" sz="1200" kern="1200" dirty="0">
                <a:solidFill>
                  <a:schemeClr val="tx1"/>
                </a:solidFill>
                <a:effectLst/>
                <a:latin typeface="Arial" charset="0"/>
                <a:ea typeface="+mn-ea"/>
                <a:cs typeface="+mn-cs"/>
              </a:rPr>
              <a:t>, která tvoří nehmotnou věc v právním smyslu (§ 496 odst. 2) a která </a:t>
            </a:r>
            <a:r>
              <a:rPr kumimoji="1" lang="cs-CZ" sz="1200" b="1" kern="1200" dirty="0">
                <a:solidFill>
                  <a:schemeClr val="tx1"/>
                </a:solidFill>
                <a:effectLst/>
                <a:latin typeface="Arial" charset="0"/>
                <a:ea typeface="+mn-ea"/>
                <a:cs typeface="+mn-cs"/>
              </a:rPr>
              <a:t>ulpívají na movité věci</a:t>
            </a:r>
            <a:r>
              <a:rPr kumimoji="1" lang="cs-CZ" sz="1200" kern="1200" dirty="0">
                <a:solidFill>
                  <a:schemeClr val="tx1"/>
                </a:solidFill>
                <a:effectLst/>
                <a:latin typeface="Arial" charset="0"/>
                <a:ea typeface="+mn-ea"/>
                <a:cs typeface="+mn-cs"/>
              </a:rPr>
              <a:t>. Dále mezi umělé movité věci patří i některé nehmotné statky.</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Nehmotnými movitými věcmi budou typicky soukromoprávní pohledávky (§ 1721), právo zástavní k movité věci (§ 1309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předkupní právo k movité věci (§ 2140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zákaz zcizení movité věci, pokud je zřízení jako právo věcné (§ 1761) apod. Nehmotnou movitou věcí v právním smyslu je také </a:t>
            </a:r>
            <a:r>
              <a:rPr kumimoji="1" lang="cs-CZ" sz="1200" b="1" kern="1200" dirty="0">
                <a:solidFill>
                  <a:schemeClr val="tx1"/>
                </a:solidFill>
                <a:effectLst/>
                <a:latin typeface="Arial" charset="0"/>
                <a:ea typeface="+mn-ea"/>
                <a:cs typeface="+mn-cs"/>
              </a:rPr>
              <a:t>obchodní podíl </a:t>
            </a:r>
            <a:r>
              <a:rPr kumimoji="1" lang="cs-CZ" sz="1200"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Spielbüchler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Rummel</a:t>
            </a:r>
            <a:r>
              <a:rPr kumimoji="1" lang="cs-CZ" sz="1200" kern="1200" dirty="0">
                <a:solidFill>
                  <a:schemeClr val="tx1"/>
                </a:solidFill>
                <a:effectLst/>
                <a:latin typeface="Arial" charset="0"/>
                <a:ea typeface="+mn-ea"/>
                <a:cs typeface="+mn-cs"/>
              </a:rPr>
              <a:t>, 2000, s. 450) nebo obchodní závod (§ 502; </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1923, s. 19; </a:t>
            </a:r>
            <a:r>
              <a:rPr kumimoji="1" lang="cs-CZ" sz="1200" i="1" kern="1200" dirty="0" err="1">
                <a:solidFill>
                  <a:schemeClr val="tx1"/>
                </a:solidFill>
                <a:effectLst/>
                <a:latin typeface="Arial" charset="0"/>
                <a:ea typeface="+mn-ea"/>
                <a:cs typeface="+mn-cs"/>
              </a:rPr>
              <a:t>Koziol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Welser</a:t>
            </a:r>
            <a:r>
              <a:rPr kumimoji="1" lang="cs-CZ" sz="1200" i="1" kern="1200" dirty="0">
                <a:solidFill>
                  <a:schemeClr val="tx1"/>
                </a:solidFill>
                <a:effectLst/>
                <a:latin typeface="Arial" charset="0"/>
                <a:ea typeface="+mn-ea"/>
                <a:cs typeface="+mn-cs"/>
              </a:rPr>
              <a:t>-Kletečka</a:t>
            </a:r>
            <a:r>
              <a:rPr kumimoji="1" lang="cs-CZ" sz="1200" kern="1200" dirty="0">
                <a:solidFill>
                  <a:schemeClr val="tx1"/>
                </a:solidFill>
                <a:effectLst/>
                <a:latin typeface="Arial" charset="0"/>
                <a:ea typeface="+mn-ea"/>
                <a:cs typeface="+mn-cs"/>
              </a:rPr>
              <a:t>, 2015, s. 281) nebo formy průmyslově-právní ochrany nehmotných statků (např. patent, zapsaný průmyslový vzor, užitný vzor, ochranná známka).</a:t>
            </a:r>
          </a:p>
          <a:p>
            <a:endParaRPr kumimoji="1" lang="cs-CZ" sz="1200" kern="1200" dirty="0">
              <a:solidFill>
                <a:schemeClr val="tx1"/>
              </a:solidFill>
              <a:effectLst/>
              <a:latin typeface="Arial" charset="0"/>
              <a:ea typeface="+mn-ea"/>
              <a:cs typeface="+mn-cs"/>
            </a:endParaRPr>
          </a:p>
          <a:p>
            <a:r>
              <a:rPr kumimoji="1" lang="cs-CZ" sz="1200" i="1" kern="1200" dirty="0">
                <a:solidFill>
                  <a:schemeClr val="tx1"/>
                </a:solidFill>
                <a:effectLst/>
                <a:latin typeface="Arial" charset="0"/>
                <a:ea typeface="+mn-ea"/>
                <a:cs typeface="+mn-cs"/>
              </a:rPr>
              <a:t>Umělé hmotné věci movité</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 kontextu dikce ustanovení § 498 odst. 2 musíme za movité věci považovat i ty předměty, jejich přirozená povaha je nemovitá, avšak které </a:t>
            </a:r>
            <a:r>
              <a:rPr kumimoji="1" lang="cs-CZ" sz="1200" b="1" kern="1200" dirty="0">
                <a:solidFill>
                  <a:schemeClr val="tx1"/>
                </a:solidFill>
                <a:effectLst/>
                <a:latin typeface="Arial" charset="0"/>
                <a:ea typeface="+mn-ea"/>
                <a:cs typeface="+mn-cs"/>
              </a:rPr>
              <a:t>nemůžeme podřadit pod taxativní výčet nemovitých věcí obsažený v § 498 odst. 1</a:t>
            </a:r>
            <a:r>
              <a:rPr kumimoji="1" lang="cs-CZ" sz="1200" kern="1200" dirty="0">
                <a:solidFill>
                  <a:schemeClr val="tx1"/>
                </a:solidFill>
                <a:effectLst/>
                <a:latin typeface="Arial" charset="0"/>
                <a:ea typeface="+mn-ea"/>
                <a:cs typeface="+mn-cs"/>
              </a:rPr>
              <a:t>.</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Jedná se především o </a:t>
            </a:r>
            <a:r>
              <a:rPr kumimoji="1" lang="cs-CZ" sz="1200" b="1" kern="1200" dirty="0">
                <a:solidFill>
                  <a:schemeClr val="tx1"/>
                </a:solidFill>
                <a:effectLst/>
                <a:latin typeface="Arial" charset="0"/>
                <a:ea typeface="+mn-ea"/>
                <a:cs typeface="+mn-cs"/>
              </a:rPr>
              <a:t>strojní celky</a:t>
            </a:r>
            <a:r>
              <a:rPr kumimoji="1" lang="cs-CZ" sz="1200" kern="1200" dirty="0">
                <a:solidFill>
                  <a:schemeClr val="tx1"/>
                </a:solidFill>
                <a:effectLst/>
                <a:latin typeface="Arial" charset="0"/>
                <a:ea typeface="+mn-ea"/>
                <a:cs typeface="+mn-cs"/>
              </a:rPr>
              <a:t>, u nichž sice byla zapsána výhrada a jejichž přirozená povaha je nepřenositelná, avšak které </a:t>
            </a:r>
            <a:r>
              <a:rPr kumimoji="1" lang="cs-CZ" sz="1200" b="1" kern="1200" dirty="0">
                <a:solidFill>
                  <a:schemeClr val="tx1"/>
                </a:solidFill>
                <a:effectLst/>
                <a:latin typeface="Arial" charset="0"/>
                <a:ea typeface="+mn-ea"/>
                <a:cs typeface="+mn-cs"/>
              </a:rPr>
              <a:t>nejsou umístěny v pozemku, ale ve stavbě, která tvoří samostatnou věc v právním smyslu </a:t>
            </a:r>
            <a:r>
              <a:rPr kumimoji="1" lang="cs-CZ" sz="1200" kern="1200" dirty="0">
                <a:solidFill>
                  <a:schemeClr val="tx1"/>
                </a:solidFill>
                <a:effectLst/>
                <a:latin typeface="Arial" charset="0"/>
                <a:ea typeface="+mn-ea"/>
                <a:cs typeface="+mn-cs"/>
              </a:rPr>
              <a:t>(obvykle půjde o samostatné stavby ve smyslu § 3055 odst. 1). Na tyto předměty nelze aplikovat ustanovení § 498 odst. 1 věty druhé, která hovoří o předmětech, které juristicky nejsou součástí pozemku (zdůrazněno autorem).</a:t>
            </a:r>
          </a:p>
          <a:p>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Také </a:t>
            </a:r>
            <a:r>
              <a:rPr kumimoji="1" lang="cs-CZ" sz="1200" b="1" kern="1200" dirty="0">
                <a:solidFill>
                  <a:schemeClr val="tx1"/>
                </a:solidFill>
                <a:effectLst/>
                <a:latin typeface="Arial" charset="0"/>
                <a:ea typeface="+mn-ea"/>
                <a:cs typeface="+mn-cs"/>
              </a:rPr>
              <a:t>stavby na stavbách</a:t>
            </a:r>
            <a:r>
              <a:rPr kumimoji="1" lang="cs-CZ" sz="1200" kern="1200" dirty="0">
                <a:solidFill>
                  <a:schemeClr val="tx1"/>
                </a:solidFill>
                <a:effectLst/>
                <a:latin typeface="Arial" charset="0"/>
                <a:ea typeface="+mn-ea"/>
                <a:cs typeface="+mn-cs"/>
              </a:rPr>
              <a:t>, bez ohledu na jejich přirozenou povahu, jsou v kontextu § 498 odst. 2 věcmi movitými.</a:t>
            </a:r>
          </a:p>
          <a:p>
            <a:endParaRPr kumimoji="1" lang="cs-CZ" sz="1200" kern="1200" dirty="0">
              <a:solidFill>
                <a:schemeClr val="tx1"/>
              </a:solidFill>
              <a:effectLst/>
              <a:latin typeface="Arial" charset="0"/>
              <a:ea typeface="+mn-ea"/>
              <a:cs typeface="+mn-cs"/>
            </a:endParaRPr>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7</a:t>
            </a:fld>
            <a:endParaRPr lang="cs-CZ" altLang="cs-CZ"/>
          </a:p>
        </p:txBody>
      </p:sp>
    </p:spTree>
    <p:extLst>
      <p:ext uri="{BB962C8B-B14F-4D97-AF65-F5344CB8AC3E}">
        <p14:creationId xmlns:p14="http://schemas.microsoft.com/office/powerpoint/2010/main" val="3634674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kumimoji="1" lang="cs-CZ" sz="1200" i="1" kern="1200" dirty="0">
                <a:solidFill>
                  <a:schemeClr val="tx1"/>
                </a:solidFill>
                <a:effectLst/>
                <a:latin typeface="Arial" charset="0"/>
                <a:ea typeface="+mn-ea"/>
                <a:cs typeface="+mn-cs"/>
              </a:rPr>
              <a:t>Funkční rozlišování movitých a</a:t>
            </a:r>
            <a:r>
              <a:rPr kumimoji="1" lang="cs-CZ" sz="1200" i="1" kern="1200" baseline="0" dirty="0">
                <a:solidFill>
                  <a:schemeClr val="tx1"/>
                </a:solidFill>
                <a:effectLst/>
                <a:latin typeface="Arial" charset="0"/>
                <a:ea typeface="+mn-ea"/>
                <a:cs typeface="+mn-cs"/>
              </a:rPr>
              <a:t> nemovitých věcí</a:t>
            </a:r>
            <a:endParaRPr kumimoji="1" lang="cs-CZ" sz="1200" i="1"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 soukromém právu se rozlišování mezi movitými a nemovitými věcmi projevuje například v rozsahu prokury (§ 450 odst. 1), </a:t>
            </a:r>
            <a:r>
              <a:rPr kumimoji="1" lang="cs-CZ" sz="1200" b="1" kern="1200" dirty="0">
                <a:solidFill>
                  <a:schemeClr val="tx1"/>
                </a:solidFill>
                <a:effectLst/>
                <a:latin typeface="Arial" charset="0"/>
                <a:ea typeface="+mn-ea"/>
                <a:cs typeface="+mn-cs"/>
              </a:rPr>
              <a:t>formě právních jednání</a:t>
            </a:r>
            <a:r>
              <a:rPr kumimoji="1" lang="cs-CZ" sz="1200" kern="1200" dirty="0">
                <a:solidFill>
                  <a:schemeClr val="tx1"/>
                </a:solidFill>
                <a:effectLst/>
                <a:latin typeface="Arial" charset="0"/>
                <a:ea typeface="+mn-ea"/>
                <a:cs typeface="+mn-cs"/>
              </a:rPr>
              <a:t>, kterými se zřizuje nebo převádí věcné právo k nemovité věci, jakož i právních jednání, kterými se takové právo mění nebo ruší (§ 560), nabývání vlastnického práva přivlastněním (§ 1045), přírůstkem (§ 1066, 1072), vydržením (§ 1091), smlouvou (§ 1099−1105), nabytí vlastnického práva od neoprávněného (§ 1110 – 1112), v ustanoveních o vzniku zástavního práva (§ 1317, 1318), zadržovacího práva (§ 1395), koupi movité věci (§ 2085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koupi nemovité věci (§ 2128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zemědělském pachtu (§ 2345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či výměnku (§ 2707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a:t>
            </a:r>
            <a:endParaRPr kumimoji="1" lang="en-US" sz="1200" kern="1200" dirty="0">
              <a:solidFill>
                <a:schemeClr val="tx1"/>
              </a:solidFill>
              <a:effectLst/>
              <a:latin typeface="Arial" charset="0"/>
              <a:ea typeface="+mn-ea"/>
              <a:cs typeface="+mn-cs"/>
            </a:endParaRPr>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8</a:t>
            </a:fld>
            <a:endParaRPr lang="cs-CZ" altLang="cs-CZ"/>
          </a:p>
        </p:txBody>
      </p:sp>
    </p:spTree>
    <p:extLst>
      <p:ext uri="{BB962C8B-B14F-4D97-AF65-F5344CB8AC3E}">
        <p14:creationId xmlns:p14="http://schemas.microsoft.com/office/powerpoint/2010/main" val="4090414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kumimoji="1" lang="cs-CZ" sz="1200" b="1" kern="1200" dirty="0">
                <a:solidFill>
                  <a:schemeClr val="tx1"/>
                </a:solidFill>
                <a:effectLst/>
                <a:latin typeface="Arial" charset="0"/>
                <a:ea typeface="+mn-ea"/>
                <a:cs typeface="+mn-cs"/>
              </a:rPr>
              <a:t>I. Věci určené podle druhu (genericky) a individuálně</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Obecnější kategorií, než je kategorie věcí zastupitelných a nezastupitelných (§ 499), je kategorie věcí určených podle druhu (</a:t>
            </a:r>
            <a:r>
              <a:rPr kumimoji="1" lang="cs-CZ" sz="1200" b="1" kern="1200" dirty="0">
                <a:solidFill>
                  <a:schemeClr val="tx1"/>
                </a:solidFill>
                <a:effectLst/>
                <a:latin typeface="Arial" charset="0"/>
                <a:ea typeface="+mn-ea"/>
                <a:cs typeface="+mn-cs"/>
              </a:rPr>
              <a:t>genericky</a:t>
            </a:r>
            <a:r>
              <a:rPr kumimoji="1" lang="cs-CZ" sz="1200" kern="1200" dirty="0">
                <a:solidFill>
                  <a:schemeClr val="tx1"/>
                </a:solidFill>
                <a:effectLst/>
                <a:latin typeface="Arial" charset="0"/>
                <a:ea typeface="+mn-ea"/>
                <a:cs typeface="+mn-cs"/>
              </a:rPr>
              <a:t>) v kontrapozici s věcmi určenými individuálně (</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1923, s. 20;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35).</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Věci genericky určené jsou např. peníze, stádo ovcí, písek, štěrk, beton o určité váze či objemu, látka o určité délce, papír o určité váze atd. V této souvislosti lze využít definici z </a:t>
            </a:r>
            <a:r>
              <a:rPr kumimoji="1" lang="cs-CZ" sz="1200" kern="1200" dirty="0" err="1">
                <a:solidFill>
                  <a:schemeClr val="tx1"/>
                </a:solidFill>
                <a:effectLst/>
                <a:latin typeface="Arial" charset="0"/>
                <a:ea typeface="+mn-ea"/>
                <a:cs typeface="+mn-cs"/>
              </a:rPr>
              <a:t>Gaiových</a:t>
            </a:r>
            <a:r>
              <a:rPr kumimoji="1" lang="cs-CZ" sz="1200" kern="1200" dirty="0">
                <a:solidFill>
                  <a:schemeClr val="tx1"/>
                </a:solidFill>
                <a:effectLst/>
                <a:latin typeface="Arial" charset="0"/>
                <a:ea typeface="+mn-ea"/>
                <a:cs typeface="+mn-cs"/>
              </a:rPr>
              <a:t> Institucí, že genericky určené věci jsou věcmi vážitelnými, měřitelnými, či počitatelnými (</a:t>
            </a:r>
            <a:r>
              <a:rPr kumimoji="1" lang="cs-CZ" sz="1200" i="1" kern="1200" dirty="0" err="1">
                <a:solidFill>
                  <a:schemeClr val="tx1"/>
                </a:solidFill>
                <a:effectLst/>
                <a:latin typeface="Arial" charset="0"/>
                <a:ea typeface="+mn-ea"/>
                <a:cs typeface="+mn-cs"/>
              </a:rPr>
              <a:t>quae</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pondere</a:t>
            </a:r>
            <a:r>
              <a:rPr kumimoji="1" lang="cs-CZ" sz="1200" i="1" kern="1200" dirty="0">
                <a:solidFill>
                  <a:schemeClr val="tx1"/>
                </a:solidFill>
                <a:effectLst/>
                <a:latin typeface="Arial" charset="0"/>
                <a:ea typeface="+mn-ea"/>
                <a:cs typeface="+mn-cs"/>
              </a:rPr>
              <a:t>, numero, </a:t>
            </a:r>
            <a:r>
              <a:rPr kumimoji="1" lang="cs-CZ" sz="1200" i="1" kern="1200" dirty="0" err="1">
                <a:solidFill>
                  <a:schemeClr val="tx1"/>
                </a:solidFill>
                <a:effectLst/>
                <a:latin typeface="Arial" charset="0"/>
                <a:ea typeface="+mn-ea"/>
                <a:cs typeface="+mn-cs"/>
              </a:rPr>
              <a:t>mensura</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constant</a:t>
            </a:r>
            <a:r>
              <a:rPr kumimoji="1" lang="cs-CZ" sz="1200" kern="1200" dirty="0">
                <a:solidFill>
                  <a:schemeClr val="tx1"/>
                </a:solidFill>
                <a:effectLst/>
                <a:latin typeface="Arial" charset="0"/>
                <a:ea typeface="+mn-ea"/>
                <a:cs typeface="+mn-cs"/>
              </a:rPr>
              <a:t> − GAI INSTITVTIONVM COMMENTARIVS SECVNDVS, 196; CJ 4.18.2.1; obdobně viz </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1923, s. 20). Věcmi individuálně určenými jsou naopak věci, které mají v právním styku individuální znaky (automobil, pozemek, dům, letadlo).</a:t>
            </a:r>
          </a:p>
          <a:p>
            <a:endParaRPr kumimoji="1" lang="cs-CZ" sz="1200" kern="1200" dirty="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Vymezení věcí určených individuálně a genericky je v závazkovém právu do značné míry záležitostí </a:t>
            </a:r>
            <a:r>
              <a:rPr kumimoji="1" lang="cs-CZ" sz="1200" b="1" kern="1200" dirty="0">
                <a:solidFill>
                  <a:schemeClr val="tx1"/>
                </a:solidFill>
                <a:effectLst/>
                <a:latin typeface="Arial" charset="0"/>
                <a:ea typeface="+mn-ea"/>
                <a:cs typeface="+mn-cs"/>
              </a:rPr>
              <a:t>vůle smluvních stran</a:t>
            </a:r>
            <a:r>
              <a:rPr kumimoji="1" lang="cs-CZ" sz="1200" kern="1200" dirty="0">
                <a:solidFill>
                  <a:schemeClr val="tx1"/>
                </a:solidFill>
                <a:effectLst/>
                <a:latin typeface="Arial" charset="0"/>
                <a:ea typeface="+mn-ea"/>
                <a:cs typeface="+mn-cs"/>
              </a:rPr>
              <a:t>. Mohu koupit libovolného koně/automobil i individuálně určeného koně /automobil s určitou výbavou. Věci individuálně a genericky určené vlastně představují různý </a:t>
            </a:r>
            <a:r>
              <a:rPr kumimoji="1" lang="cs-CZ" sz="1200" b="1" kern="1200" dirty="0">
                <a:solidFill>
                  <a:schemeClr val="tx1"/>
                </a:solidFill>
                <a:effectLst/>
                <a:latin typeface="Arial" charset="0"/>
                <a:ea typeface="+mn-ea"/>
                <a:cs typeface="+mn-cs"/>
              </a:rPr>
              <a:t>způsob popisu nepřímého předmětu závazku </a:t>
            </a:r>
            <a:r>
              <a:rPr kumimoji="1" lang="cs-CZ" sz="1200"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35). Oproti tomu povaha věcí zastupitelných a nezastupitelných je dána </a:t>
            </a:r>
            <a:r>
              <a:rPr kumimoji="1" lang="cs-CZ" sz="1200" b="1" kern="1200" dirty="0">
                <a:solidFill>
                  <a:schemeClr val="tx1"/>
                </a:solidFill>
                <a:effectLst/>
                <a:latin typeface="Arial" charset="0"/>
                <a:ea typeface="+mn-ea"/>
                <a:cs typeface="+mn-cs"/>
              </a:rPr>
              <a:t>objektivně</a:t>
            </a:r>
            <a:r>
              <a:rPr kumimoji="1" lang="cs-CZ" sz="1200"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1923, s. 21;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35; </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Melzer</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2014, s. 277). Z tohoto důvodu také zákonodárce odkazuje na subsidiární použití zvyklostí.</a:t>
            </a:r>
            <a:endParaRPr kumimoji="1" lang="en-US" sz="1200" kern="1200" dirty="0">
              <a:solidFill>
                <a:schemeClr val="tx1"/>
              </a:solidFill>
              <a:effectLst/>
              <a:latin typeface="Arial" charset="0"/>
              <a:ea typeface="+mn-ea"/>
              <a:cs typeface="+mn-cs"/>
            </a:endParaRPr>
          </a:p>
          <a:p>
            <a:endParaRPr kumimoji="1" lang="en-US"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Přestože </a:t>
            </a:r>
            <a:r>
              <a:rPr kumimoji="1" lang="cs-CZ" sz="1200" kern="1200" dirty="0" err="1">
                <a:solidFill>
                  <a:schemeClr val="tx1"/>
                </a:solidFill>
                <a:effectLst/>
                <a:latin typeface="Arial" charset="0"/>
                <a:ea typeface="+mn-ea"/>
                <a:cs typeface="+mn-cs"/>
              </a:rPr>
              <a:t>ObčZ</a:t>
            </a:r>
            <a:r>
              <a:rPr kumimoji="1" lang="cs-CZ" sz="1200" kern="1200" dirty="0">
                <a:solidFill>
                  <a:schemeClr val="tx1"/>
                </a:solidFill>
                <a:effectLst/>
                <a:latin typeface="Arial" charset="0"/>
                <a:ea typeface="+mn-ea"/>
                <a:cs typeface="+mn-cs"/>
              </a:rPr>
              <a:t> specificky neupravuje kategorii věcí genericky určených, na řadě míst s genericky určenými věcmi počítá: smísení movitých věcí téhož druhu (§ 1079), odkaz věcí určitého druhu (§ 1604), předmět zápůjčky (§ 2390), věci určené podle druhu vložené do společnosti (§ 2719 odst. 1).</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b="1" kern="1200" dirty="0">
                <a:solidFill>
                  <a:schemeClr val="tx1"/>
                </a:solidFill>
                <a:effectLst/>
                <a:latin typeface="Arial" charset="0"/>
                <a:ea typeface="+mn-ea"/>
                <a:cs typeface="+mn-cs"/>
              </a:rPr>
              <a:t>Věci zastupitelné</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Věci zastupitelné, protože současně tvoří podmnožinu věcí genericky určených, nejsou v právním styku určovány podle jednotlivých individuálních znaků, ale pomocí velikosti, počtu nebo hmotnosti (</a:t>
            </a:r>
            <a:r>
              <a:rPr kumimoji="1" lang="cs-CZ" sz="1200" i="1" kern="1200" dirty="0" err="1">
                <a:solidFill>
                  <a:schemeClr val="tx1"/>
                </a:solidFill>
                <a:effectLst/>
                <a:latin typeface="Arial" charset="0"/>
                <a:ea typeface="+mn-ea"/>
                <a:cs typeface="+mn-cs"/>
              </a:rPr>
              <a:t>Koziol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Welser</a:t>
            </a:r>
            <a:r>
              <a:rPr kumimoji="1" lang="cs-CZ" sz="1200" i="1" kern="1200" dirty="0">
                <a:solidFill>
                  <a:schemeClr val="tx1"/>
                </a:solidFill>
                <a:effectLst/>
                <a:latin typeface="Arial" charset="0"/>
                <a:ea typeface="+mn-ea"/>
                <a:cs typeface="+mn-cs"/>
              </a:rPr>
              <a:t>-Kletečka</a:t>
            </a:r>
            <a:r>
              <a:rPr kumimoji="1" lang="cs-CZ" sz="1200" kern="1200" dirty="0">
                <a:solidFill>
                  <a:schemeClr val="tx1"/>
                </a:solidFill>
                <a:effectLst/>
                <a:latin typeface="Arial" charset="0"/>
                <a:ea typeface="+mn-ea"/>
                <a:cs typeface="+mn-cs"/>
              </a:rPr>
              <a:t>, 2015, s. 104). Věci nezastupitelné oproti tomu obvykle bývají vymezeny individuálně (například umělecká díla, obleky šité na míru, speciálně vyrobené kusy nábytku </a:t>
            </a:r>
            <a:r>
              <a:rPr kumimoji="1" lang="cs-CZ" sz="1200" kern="1200" dirty="0" err="1">
                <a:solidFill>
                  <a:schemeClr val="tx1"/>
                </a:solidFill>
                <a:effectLst/>
                <a:latin typeface="Arial" charset="0"/>
                <a:ea typeface="+mn-ea"/>
                <a:cs typeface="+mn-cs"/>
              </a:rPr>
              <a:t>apod</a:t>
            </a:r>
            <a:r>
              <a:rPr kumimoji="1" lang="cs-CZ" sz="1200" kern="1200" dirty="0">
                <a:solidFill>
                  <a:schemeClr val="tx1"/>
                </a:solidFill>
                <a:effectLst/>
                <a:latin typeface="Arial" charset="0"/>
                <a:ea typeface="+mn-ea"/>
                <a:cs typeface="+mn-cs"/>
              </a:rPr>
              <a:t>). Nemusí tomu tak ale být vždy. Existují i </a:t>
            </a:r>
            <a:r>
              <a:rPr kumimoji="1" lang="cs-CZ" sz="1200" b="1" kern="1200" dirty="0">
                <a:solidFill>
                  <a:schemeClr val="tx1"/>
                </a:solidFill>
                <a:effectLst/>
                <a:latin typeface="Arial" charset="0"/>
                <a:ea typeface="+mn-ea"/>
                <a:cs typeface="+mn-cs"/>
              </a:rPr>
              <a:t>individuálně určené věci, které jsou zastupitelné </a:t>
            </a:r>
            <a:r>
              <a:rPr kumimoji="1" lang="cs-CZ" sz="1200"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1923, s. 20). Tak např. zničený automobil, pokud bude věcí individuálně určenou a zastupitelnou, </a:t>
            </a:r>
            <a:r>
              <a:rPr kumimoji="1" lang="cs-CZ" sz="1200" b="1" kern="1200" dirty="0">
                <a:solidFill>
                  <a:schemeClr val="tx1"/>
                </a:solidFill>
                <a:effectLst/>
                <a:latin typeface="Arial" charset="0"/>
                <a:ea typeface="+mn-ea"/>
                <a:cs typeface="+mn-cs"/>
              </a:rPr>
              <a:t>může být nahrazen týmž automobilem stejného druhu či jakosti </a:t>
            </a:r>
            <a:r>
              <a:rPr kumimoji="1" lang="cs-CZ" sz="1200" kern="1200" dirty="0">
                <a:solidFill>
                  <a:schemeClr val="tx1"/>
                </a:solidFill>
                <a:effectLst/>
                <a:latin typeface="Arial" charset="0"/>
                <a:ea typeface="+mn-ea"/>
                <a:cs typeface="+mn-cs"/>
              </a:rPr>
              <a:t>(§ 2951). Pokud však bude mít určité specifické znaky (půjde např. o věc zvláštní obliby - § 2969 odst. 2), nebude naturální restituce takové nezastupitelné věci možná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36).</a:t>
            </a:r>
            <a:endParaRPr kumimoji="1" lang="en-US"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K zastupitelným věcem se v oblasti </a:t>
            </a:r>
            <a:r>
              <a:rPr kumimoji="1" lang="cs-CZ" sz="1200" b="1" kern="1200" dirty="0">
                <a:solidFill>
                  <a:schemeClr val="tx1"/>
                </a:solidFill>
                <a:effectLst/>
                <a:latin typeface="Arial" charset="0"/>
                <a:ea typeface="+mn-ea"/>
                <a:cs typeface="+mn-cs"/>
              </a:rPr>
              <a:t>věcných práv </a:t>
            </a:r>
            <a:r>
              <a:rPr kumimoji="1" lang="cs-CZ" sz="1200" kern="1200" dirty="0">
                <a:solidFill>
                  <a:schemeClr val="tx1"/>
                </a:solidFill>
                <a:effectLst/>
                <a:latin typeface="Arial" charset="0"/>
                <a:ea typeface="+mn-ea"/>
                <a:cs typeface="+mn-cs"/>
              </a:rPr>
              <a:t>vztahují určitá omezení (</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1923, s. 21;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36). Např. věci nezastupitelné, protože jsou i věcmi určenými podle druhu, nemohou být předmětem </a:t>
            </a:r>
            <a:r>
              <a:rPr kumimoji="1" lang="cs-CZ" sz="1200" kern="1200" dirty="0" err="1">
                <a:solidFill>
                  <a:schemeClr val="tx1"/>
                </a:solidFill>
                <a:effectLst/>
                <a:latin typeface="Arial" charset="0"/>
                <a:ea typeface="+mn-ea"/>
                <a:cs typeface="+mn-cs"/>
              </a:rPr>
              <a:t>reivindikační</a:t>
            </a:r>
            <a:r>
              <a:rPr kumimoji="1" lang="cs-CZ" sz="1200" kern="1200" dirty="0">
                <a:solidFill>
                  <a:schemeClr val="tx1"/>
                </a:solidFill>
                <a:effectLst/>
                <a:latin typeface="Arial" charset="0"/>
                <a:ea typeface="+mn-ea"/>
                <a:cs typeface="+mn-cs"/>
              </a:rPr>
              <a:t> žaloby.</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Pouze zastupitelná věc může být předmětem </a:t>
            </a:r>
            <a:r>
              <a:rPr kumimoji="1" lang="cs-CZ" sz="1200" b="1" kern="1200" dirty="0">
                <a:solidFill>
                  <a:schemeClr val="tx1"/>
                </a:solidFill>
                <a:effectLst/>
                <a:latin typeface="Arial" charset="0"/>
                <a:ea typeface="+mn-ea"/>
                <a:cs typeface="+mn-cs"/>
              </a:rPr>
              <a:t>zápůjčky</a:t>
            </a:r>
            <a:r>
              <a:rPr kumimoji="1" lang="cs-CZ" sz="1200" kern="1200" dirty="0">
                <a:solidFill>
                  <a:schemeClr val="tx1"/>
                </a:solidFill>
                <a:effectLst/>
                <a:latin typeface="Arial" charset="0"/>
                <a:ea typeface="+mn-ea"/>
                <a:cs typeface="+mn-cs"/>
              </a:rPr>
              <a:t> [§ 2390; viz též </a:t>
            </a:r>
            <a:r>
              <a:rPr kumimoji="1" lang="cs-CZ" sz="1200" b="1" kern="1200" dirty="0">
                <a:solidFill>
                  <a:schemeClr val="tx1"/>
                </a:solidFill>
                <a:effectLst/>
                <a:latin typeface="Arial" charset="0"/>
                <a:ea typeface="+mn-ea"/>
                <a:cs typeface="+mn-cs"/>
              </a:rPr>
              <a:t>NS 33 </a:t>
            </a:r>
            <a:r>
              <a:rPr kumimoji="1" lang="cs-CZ" sz="1200" b="1" kern="1200" dirty="0" err="1">
                <a:solidFill>
                  <a:schemeClr val="tx1"/>
                </a:solidFill>
                <a:effectLst/>
                <a:latin typeface="Arial" charset="0"/>
                <a:ea typeface="+mn-ea"/>
                <a:cs typeface="+mn-cs"/>
              </a:rPr>
              <a:t>Cdo</a:t>
            </a:r>
            <a:r>
              <a:rPr kumimoji="1" lang="cs-CZ" sz="1200" b="1" kern="1200" dirty="0">
                <a:solidFill>
                  <a:schemeClr val="tx1"/>
                </a:solidFill>
                <a:effectLst/>
                <a:latin typeface="Arial" charset="0"/>
                <a:ea typeface="+mn-ea"/>
                <a:cs typeface="+mn-cs"/>
              </a:rPr>
              <a:t> 1517/2008</a:t>
            </a:r>
            <a:r>
              <a:rPr kumimoji="1" lang="cs-CZ" sz="1200" kern="1200" dirty="0">
                <a:solidFill>
                  <a:schemeClr val="tx1"/>
                </a:solidFill>
                <a:effectLst/>
                <a:latin typeface="Arial" charset="0"/>
                <a:ea typeface="+mn-ea"/>
                <a:cs typeface="+mn-cs"/>
              </a:rPr>
              <a:t>: „</a:t>
            </a:r>
            <a:r>
              <a:rPr kumimoji="1" lang="cs-CZ" sz="1200" i="1" kern="1200" dirty="0">
                <a:solidFill>
                  <a:schemeClr val="tx1"/>
                </a:solidFill>
                <a:effectLst/>
                <a:latin typeface="Arial" charset="0"/>
                <a:ea typeface="+mn-ea"/>
                <a:cs typeface="+mn-cs"/>
              </a:rPr>
              <a:t>Pro smlouvu o půjčce je charakteristické, že věřitel přenechává dlužníkovi určité množství věcí druhově určených (zastupitelných) k volnému nakládání, případně ke spotřebování, a dlužník se zavazuje vrátit mu po určité době věci stejného druhu</a:t>
            </a:r>
            <a:r>
              <a:rPr kumimoji="1" lang="cs-CZ" sz="1200" kern="1200" dirty="0">
                <a:solidFill>
                  <a:schemeClr val="tx1"/>
                </a:solidFill>
                <a:effectLst/>
                <a:latin typeface="Arial" charset="0"/>
                <a:ea typeface="+mn-ea"/>
                <a:cs typeface="+mn-cs"/>
              </a:rPr>
              <a:t>“], ledaže si strany v rámci smluvní volnosti sjednají </a:t>
            </a:r>
            <a:r>
              <a:rPr kumimoji="1" lang="cs-CZ" sz="1200" kern="1200" dirty="0" err="1">
                <a:solidFill>
                  <a:schemeClr val="tx1"/>
                </a:solidFill>
                <a:effectLst/>
                <a:latin typeface="Arial" charset="0"/>
                <a:ea typeface="+mn-ea"/>
                <a:cs typeface="+mn-cs"/>
              </a:rPr>
              <a:t>zapůjčku</a:t>
            </a:r>
            <a:r>
              <a:rPr kumimoji="1" lang="cs-CZ" sz="1200" kern="1200" dirty="0">
                <a:solidFill>
                  <a:schemeClr val="tx1"/>
                </a:solidFill>
                <a:effectLst/>
                <a:latin typeface="Arial" charset="0"/>
                <a:ea typeface="+mn-ea"/>
                <a:cs typeface="+mn-cs"/>
              </a:rPr>
              <a:t> věci nezastupitelné.</a:t>
            </a:r>
            <a:endParaRPr kumimoji="1" lang="en-US"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r>
              <a:rPr kumimoji="1" lang="cs-CZ" sz="1200" kern="1200" dirty="0">
                <a:solidFill>
                  <a:schemeClr val="tx1"/>
                </a:solidFill>
                <a:effectLst/>
                <a:latin typeface="Arial" charset="0"/>
                <a:ea typeface="+mn-ea"/>
                <a:cs typeface="+mn-cs"/>
              </a:rPr>
              <a:t>Zastupitelnost/nezastupitelnost věcí hraje roli rovněž u </a:t>
            </a:r>
            <a:r>
              <a:rPr kumimoji="1" lang="cs-CZ" sz="1200" b="1" kern="1200" dirty="0">
                <a:solidFill>
                  <a:schemeClr val="tx1"/>
                </a:solidFill>
                <a:effectLst/>
                <a:latin typeface="Arial" charset="0"/>
                <a:ea typeface="+mn-ea"/>
                <a:cs typeface="+mn-cs"/>
              </a:rPr>
              <a:t>zániku závazků na základě následné nemožnosti plnění </a:t>
            </a:r>
            <a:r>
              <a:rPr kumimoji="1" lang="cs-CZ" sz="1200" kern="1200" dirty="0">
                <a:solidFill>
                  <a:schemeClr val="tx1"/>
                </a:solidFill>
                <a:effectLst/>
                <a:latin typeface="Arial" charset="0"/>
                <a:ea typeface="+mn-ea"/>
                <a:cs typeface="+mn-cs"/>
              </a:rPr>
              <a:t>(§ 2006 </a:t>
            </a:r>
            <a:r>
              <a:rPr kumimoji="1" lang="cs-CZ" sz="1200" kern="1200" dirty="0" err="1">
                <a:solidFill>
                  <a:schemeClr val="tx1"/>
                </a:solidFill>
                <a:effectLst/>
                <a:latin typeface="Arial" charset="0"/>
                <a:ea typeface="+mn-ea"/>
                <a:cs typeface="+mn-cs"/>
              </a:rPr>
              <a:t>an</a:t>
            </a:r>
            <a:r>
              <a:rPr kumimoji="1" lang="cs-CZ" sz="1200" kern="1200" dirty="0">
                <a:solidFill>
                  <a:schemeClr val="tx1"/>
                </a:solidFill>
                <a:effectLst/>
                <a:latin typeface="Arial" charset="0"/>
                <a:ea typeface="+mn-ea"/>
                <a:cs typeface="+mn-cs"/>
              </a:rPr>
              <a:t>.). Obecně totiž může závazek pro následnou nemožnost plnění zaniknout pouze u závazku s plněním nezastupitelným (</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Melzer</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Tégl</a:t>
            </a:r>
            <a:r>
              <a:rPr kumimoji="1" lang="cs-CZ" sz="1200" kern="1200" dirty="0">
                <a:solidFill>
                  <a:schemeClr val="tx1"/>
                </a:solidFill>
                <a:effectLst/>
                <a:latin typeface="Arial" charset="0"/>
                <a:ea typeface="+mn-ea"/>
                <a:cs typeface="+mn-cs"/>
              </a:rPr>
              <a:t>, 2014, s. 277). Zastupitelnost je také základním předpokladem </a:t>
            </a:r>
            <a:r>
              <a:rPr kumimoji="1" lang="cs-CZ" sz="1200" b="1" kern="1200" dirty="0">
                <a:solidFill>
                  <a:schemeClr val="tx1"/>
                </a:solidFill>
                <a:effectLst/>
                <a:latin typeface="Arial" charset="0"/>
                <a:ea typeface="+mn-ea"/>
                <a:cs typeface="+mn-cs"/>
              </a:rPr>
              <a:t>děditelnosti dluhů i pohledávek </a:t>
            </a:r>
            <a:r>
              <a:rPr kumimoji="1" lang="cs-CZ" sz="1200" kern="1200" dirty="0">
                <a:solidFill>
                  <a:schemeClr val="tx1"/>
                </a:solidFill>
                <a:effectLst/>
                <a:latin typeface="Arial" charset="0"/>
                <a:ea typeface="+mn-ea"/>
                <a:cs typeface="+mn-cs"/>
              </a:rPr>
              <a:t>(§ 2009) nebo možnosti, aby dluh plnila jiná osoba (§ 1936 odst. 1).</a:t>
            </a:r>
          </a:p>
          <a:p>
            <a:endParaRPr kumimoji="1" lang="en-US"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9</a:t>
            </a:fld>
            <a:endParaRPr lang="cs-CZ" altLang="cs-CZ"/>
          </a:p>
        </p:txBody>
      </p:sp>
    </p:spTree>
    <p:extLst>
      <p:ext uri="{BB962C8B-B14F-4D97-AF65-F5344CB8AC3E}">
        <p14:creationId xmlns:p14="http://schemas.microsoft.com/office/powerpoint/2010/main" val="3331632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b="1" kern="1200" dirty="0">
                <a:solidFill>
                  <a:schemeClr val="tx1"/>
                </a:solidFill>
                <a:effectLst/>
                <a:latin typeface="Arial" charset="0"/>
                <a:ea typeface="+mn-ea"/>
                <a:cs typeface="+mn-cs"/>
              </a:rPr>
              <a:t>Věci zuživatelné a nezuživatelné</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cs-CZ" sz="1200" kern="1200" dirty="0">
                <a:solidFill>
                  <a:schemeClr val="tx1"/>
                </a:solidFill>
                <a:effectLst/>
                <a:latin typeface="Arial" charset="0"/>
                <a:ea typeface="+mn-ea"/>
                <a:cs typeface="+mn-cs"/>
              </a:rPr>
              <a:t>Římské právo znalo kategorii věcí zuživatelných nebo opotřebitelných (</a:t>
            </a:r>
            <a:r>
              <a:rPr kumimoji="1" lang="cs-CZ" sz="1200" i="1" kern="1200" dirty="0" err="1">
                <a:solidFill>
                  <a:schemeClr val="tx1"/>
                </a:solidFill>
                <a:effectLst/>
                <a:latin typeface="Arial" charset="0"/>
                <a:ea typeface="+mn-ea"/>
                <a:cs typeface="+mn-cs"/>
              </a:rPr>
              <a:t>quae</a:t>
            </a:r>
            <a:r>
              <a:rPr kumimoji="1" lang="cs-CZ" sz="1200" i="1" kern="1200" dirty="0">
                <a:solidFill>
                  <a:schemeClr val="tx1"/>
                </a:solidFill>
                <a:effectLst/>
                <a:latin typeface="Arial" charset="0"/>
                <a:ea typeface="+mn-ea"/>
                <a:cs typeface="+mn-cs"/>
              </a:rPr>
              <a:t> usu </a:t>
            </a:r>
            <a:r>
              <a:rPr kumimoji="1" lang="cs-CZ" sz="1200" i="1" kern="1200" dirty="0" err="1">
                <a:solidFill>
                  <a:schemeClr val="tx1"/>
                </a:solidFill>
                <a:effectLst/>
                <a:latin typeface="Arial" charset="0"/>
                <a:ea typeface="+mn-ea"/>
                <a:cs typeface="+mn-cs"/>
              </a:rPr>
              <a:t>consumuntur</a:t>
            </a:r>
            <a:r>
              <a:rPr kumimoji="1" lang="cs-CZ" sz="1200" i="1" kern="1200" dirty="0">
                <a:solidFill>
                  <a:schemeClr val="tx1"/>
                </a:solidFill>
                <a:effectLst/>
                <a:latin typeface="Arial" charset="0"/>
                <a:ea typeface="+mn-ea"/>
                <a:cs typeface="+mn-cs"/>
              </a:rPr>
              <a:t> vel </a:t>
            </a:r>
            <a:r>
              <a:rPr kumimoji="1" lang="cs-CZ" sz="1200" i="1" kern="1200" dirty="0" err="1">
                <a:solidFill>
                  <a:schemeClr val="tx1"/>
                </a:solidFill>
                <a:effectLst/>
                <a:latin typeface="Arial" charset="0"/>
                <a:ea typeface="+mn-ea"/>
                <a:cs typeface="+mn-cs"/>
              </a:rPr>
              <a:t>minuuntur</a:t>
            </a:r>
            <a:r>
              <a:rPr kumimoji="1" lang="cs-CZ" sz="1200" kern="1200" dirty="0">
                <a:solidFill>
                  <a:schemeClr val="tx1"/>
                </a:solidFill>
                <a:effectLst/>
                <a:latin typeface="Arial" charset="0"/>
                <a:ea typeface="+mn-ea"/>
                <a:cs typeface="+mn-cs"/>
              </a:rPr>
              <a:t>, Dig.7.5.0). Zuživatelnými věcmi byly palivo, potraviny nebo víno. Věcmi opotřebitelnými byly např. šaty. Na uvedené rozdělení navazuje § 499, který rozděluje věci na věci zuživatelné (též spotřebitelné) a nezuživatelné (též nespotřebitelné).</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cs-CZ" sz="1200" kern="1200" dirty="0">
              <a:solidFill>
                <a:schemeClr val="tx1"/>
              </a:solidFill>
              <a:effectLst/>
              <a:latin typeface="Arial" charset="0"/>
              <a:ea typeface="+mn-ea"/>
              <a:cs typeface="+mn-cs"/>
            </a:endParaRPr>
          </a:p>
          <a:p>
            <a:r>
              <a:rPr kumimoji="1" lang="cs-CZ" sz="1200" i="1" kern="1200" dirty="0">
                <a:solidFill>
                  <a:schemeClr val="tx1"/>
                </a:solidFill>
                <a:effectLst/>
                <a:latin typeface="Arial" charset="0"/>
                <a:ea typeface="+mn-ea"/>
                <a:cs typeface="+mn-cs"/>
              </a:rPr>
              <a:t>Věci nezuživatelné</a:t>
            </a:r>
          </a:p>
          <a:p>
            <a:r>
              <a:rPr kumimoji="1" lang="cs-CZ" sz="1200" kern="1200" dirty="0">
                <a:solidFill>
                  <a:schemeClr val="tx1"/>
                </a:solidFill>
                <a:effectLst/>
                <a:latin typeface="Arial" charset="0"/>
                <a:ea typeface="+mn-ea"/>
                <a:cs typeface="+mn-cs"/>
              </a:rPr>
              <a:t>Věci nezuživatelné jsou takové hmotné i nehmotné předměty, při jejichž běžném užívání nedochází ke spotřebování věci, jejímu zpracování či zcizení.</a:t>
            </a:r>
          </a:p>
          <a:p>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Typickým příkladem věcí nezuživatelných jsou hmotné věci nemovité, tedy pozemky nebo stavby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34). Rovněž věci nehmotné (§ 496 odst. 2) ze své podstaty nejsou zuživatelné. Příkladem mohou být soukromoprávní pohledávky s opakujícím se plněním (</a:t>
            </a:r>
            <a:r>
              <a:rPr kumimoji="1" lang="cs-CZ" sz="1200" i="1" kern="1200" dirty="0" err="1">
                <a:solidFill>
                  <a:schemeClr val="tx1"/>
                </a:solidFill>
                <a:effectLst/>
                <a:latin typeface="Arial" charset="0"/>
                <a:ea typeface="+mn-ea"/>
                <a:cs typeface="+mn-cs"/>
              </a:rPr>
              <a:t>Gschnitzer</a:t>
            </a:r>
            <a:r>
              <a:rPr kumimoji="1" lang="cs-CZ" sz="1200" kern="1200" dirty="0">
                <a:solidFill>
                  <a:schemeClr val="tx1"/>
                </a:solidFill>
                <a:effectLst/>
                <a:latin typeface="Arial" charset="0"/>
                <a:ea typeface="+mn-ea"/>
                <a:cs typeface="+mn-cs"/>
              </a:rPr>
              <a:t>, 1966, s. 112; </a:t>
            </a:r>
            <a:r>
              <a:rPr kumimoji="1" lang="cs-CZ" sz="1200" i="1" kern="1200" dirty="0" err="1">
                <a:solidFill>
                  <a:schemeClr val="tx1"/>
                </a:solidFill>
                <a:effectLst/>
                <a:latin typeface="Arial" charset="0"/>
                <a:ea typeface="+mn-ea"/>
                <a:cs typeface="+mn-cs"/>
              </a:rPr>
              <a:t>Eccher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Koziol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Bydlinski</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Bollenberger</a:t>
            </a:r>
            <a:r>
              <a:rPr kumimoji="1" lang="cs-CZ" sz="1200" kern="1200" dirty="0">
                <a:solidFill>
                  <a:schemeClr val="tx1"/>
                </a:solidFill>
                <a:effectLst/>
                <a:latin typeface="Arial" charset="0"/>
                <a:ea typeface="+mn-ea"/>
                <a:cs typeface="+mn-cs"/>
              </a:rPr>
              <a:t>, 2007, s. 278; </a:t>
            </a:r>
            <a:r>
              <a:rPr kumimoji="1" lang="cs-CZ" sz="1200" i="1" kern="1200" dirty="0" err="1">
                <a:solidFill>
                  <a:schemeClr val="tx1"/>
                </a:solidFill>
                <a:effectLst/>
                <a:latin typeface="Arial" charset="0"/>
                <a:ea typeface="+mn-ea"/>
                <a:cs typeface="+mn-cs"/>
              </a:rPr>
              <a:t>Koziol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Welser</a:t>
            </a:r>
            <a:r>
              <a:rPr kumimoji="1" lang="cs-CZ" sz="1200" i="1" kern="1200" dirty="0">
                <a:solidFill>
                  <a:schemeClr val="tx1"/>
                </a:solidFill>
                <a:effectLst/>
                <a:latin typeface="Arial" charset="0"/>
                <a:ea typeface="+mn-ea"/>
                <a:cs typeface="+mn-cs"/>
              </a:rPr>
              <a:t>-Kletečka</a:t>
            </a:r>
            <a:r>
              <a:rPr kumimoji="1" lang="cs-CZ" sz="1200" kern="1200" dirty="0">
                <a:solidFill>
                  <a:schemeClr val="tx1"/>
                </a:solidFill>
                <a:effectLst/>
                <a:latin typeface="Arial" charset="0"/>
                <a:ea typeface="+mn-ea"/>
                <a:cs typeface="+mn-cs"/>
              </a:rPr>
              <a:t>, 2015, s. 104). Také ostatní práva, která spadají pod kategorii nehmotných věcí (právo stavby, požívací právo, práva průmyslového vlastnictví apod.) jsou nezuživatelnými věcmi.</a:t>
            </a:r>
          </a:p>
          <a:p>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Mezi hmotné movité věci nezuživatelné patří ty, u nichž jejich užíváním dochází toliko k opotřebení, nikoliv ke spotřebování, zpracování či zcizení (šaty, nábytek, většina spotřebního zboží apod.; </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1923, s. 20;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34; </a:t>
            </a:r>
            <a:r>
              <a:rPr kumimoji="1" lang="cs-CZ" sz="1200" i="1" kern="1200" dirty="0" err="1">
                <a:solidFill>
                  <a:schemeClr val="tx1"/>
                </a:solidFill>
                <a:effectLst/>
                <a:latin typeface="Arial" charset="0"/>
                <a:ea typeface="+mn-ea"/>
                <a:cs typeface="+mn-cs"/>
              </a:rPr>
              <a:t>Gschnitzer</a:t>
            </a:r>
            <a:r>
              <a:rPr kumimoji="1" lang="cs-CZ" sz="1200" kern="1200" dirty="0">
                <a:solidFill>
                  <a:schemeClr val="tx1"/>
                </a:solidFill>
                <a:effectLst/>
                <a:latin typeface="Arial" charset="0"/>
                <a:ea typeface="+mn-ea"/>
                <a:cs typeface="+mn-cs"/>
              </a:rPr>
              <a:t>, 1966, s. 112).</a:t>
            </a:r>
            <a:endParaRPr kumimoji="1" lang="en-US"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r>
              <a:rPr kumimoji="1" lang="cs-CZ" sz="1200" i="1" kern="1200" dirty="0">
                <a:solidFill>
                  <a:schemeClr val="tx1"/>
                </a:solidFill>
                <a:effectLst/>
                <a:latin typeface="Arial" charset="0"/>
                <a:ea typeface="+mn-ea"/>
                <a:cs typeface="+mn-cs"/>
              </a:rPr>
              <a:t>Věci zuživatelné</a:t>
            </a:r>
          </a:p>
          <a:p>
            <a:r>
              <a:rPr kumimoji="1" lang="cs-CZ" sz="1200" kern="1200" dirty="0">
                <a:solidFill>
                  <a:schemeClr val="tx1"/>
                </a:solidFill>
                <a:effectLst/>
                <a:latin typeface="Arial" charset="0"/>
                <a:ea typeface="+mn-ea"/>
                <a:cs typeface="+mn-cs"/>
              </a:rPr>
              <a:t>Věcmi zuživatelnými jsou takové věci, jejichž běžné použití spočívá v jejich spotřebování, zpracování nebo zcizení. Rozhodující je obvyklé hospodářské určení věcí (</a:t>
            </a:r>
            <a:r>
              <a:rPr kumimoji="1" lang="cs-CZ" sz="1200" i="1" kern="1200" dirty="0" err="1">
                <a:solidFill>
                  <a:schemeClr val="tx1"/>
                </a:solidFill>
                <a:effectLst/>
                <a:latin typeface="Arial" charset="0"/>
                <a:ea typeface="+mn-ea"/>
                <a:cs typeface="+mn-cs"/>
              </a:rPr>
              <a:t>Gschnitzer</a:t>
            </a:r>
            <a:r>
              <a:rPr kumimoji="1" lang="cs-CZ" sz="1200" kern="1200" dirty="0">
                <a:solidFill>
                  <a:schemeClr val="tx1"/>
                </a:solidFill>
                <a:effectLst/>
                <a:latin typeface="Arial" charset="0"/>
                <a:ea typeface="+mn-ea"/>
                <a:cs typeface="+mn-cs"/>
              </a:rPr>
              <a:t>, 1966, s. 112). Mezi typické věci zuživatelné patří například potraviny (historicky šlo o víno, olej, obilí; </a:t>
            </a:r>
            <a:r>
              <a:rPr kumimoji="1" lang="cs-CZ" sz="1200" i="1" kern="1200" dirty="0" err="1">
                <a:solidFill>
                  <a:schemeClr val="tx1"/>
                </a:solidFill>
                <a:effectLst/>
                <a:latin typeface="Arial" charset="0"/>
                <a:ea typeface="+mn-ea"/>
                <a:cs typeface="+mn-cs"/>
              </a:rPr>
              <a:t>Ehrenzweig</a:t>
            </a:r>
            <a:r>
              <a:rPr kumimoji="1" lang="cs-CZ" sz="1200" kern="1200" dirty="0">
                <a:solidFill>
                  <a:schemeClr val="tx1"/>
                </a:solidFill>
                <a:effectLst/>
                <a:latin typeface="Arial" charset="0"/>
                <a:ea typeface="+mn-ea"/>
                <a:cs typeface="+mn-cs"/>
              </a:rPr>
              <a:t>, 1923, s. 20;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34), papír, čisticí prostředky, svíčky nebo jednorázové pleny. Dále sem patří všechny věci, které jsou za běžných okolností zpracovávány (cihly a jiný stavební materiál). Zuživatelné věci jsou charakteristické tím, že jde o věci, jejichž primární účel spočívá v tom, že jejich použitím zaniká nebo se mění jejich podstata, a to buď absolutně (spotřebování), nebo relativně (zpracování, zcizení). Zcizením se zde rozumí derivativní zánik vlastnického práva (převod).</a:t>
            </a:r>
          </a:p>
          <a:p>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Zuživatelnými věcmi jsou jen věci movité. Od </a:t>
            </a:r>
            <a:r>
              <a:rPr kumimoji="1" lang="cs-CZ" sz="1200" b="1" kern="1200" dirty="0">
                <a:solidFill>
                  <a:schemeClr val="tx1"/>
                </a:solidFill>
                <a:effectLst/>
                <a:latin typeface="Arial" charset="0"/>
                <a:ea typeface="+mn-ea"/>
                <a:cs typeface="+mn-cs"/>
              </a:rPr>
              <a:t>spotřebování</a:t>
            </a:r>
            <a:r>
              <a:rPr kumimoji="1" lang="cs-CZ" sz="1200" kern="1200" dirty="0">
                <a:solidFill>
                  <a:schemeClr val="tx1"/>
                </a:solidFill>
                <a:effectLst/>
                <a:latin typeface="Arial" charset="0"/>
                <a:ea typeface="+mn-ea"/>
                <a:cs typeface="+mn-cs"/>
              </a:rPr>
              <a:t> (či jiné změny podstaty) věcí movitých je třeba odlišit opotřebení věcí (</a:t>
            </a:r>
            <a:r>
              <a:rPr kumimoji="1" lang="cs-CZ" sz="1200" i="1" kern="1200" dirty="0" err="1">
                <a:solidFill>
                  <a:schemeClr val="tx1"/>
                </a:solidFill>
                <a:effectLst/>
                <a:latin typeface="Arial" charset="0"/>
                <a:ea typeface="+mn-ea"/>
                <a:cs typeface="+mn-cs"/>
              </a:rPr>
              <a:t>Klang</a:t>
            </a:r>
            <a:r>
              <a:rPr kumimoji="1" lang="cs-CZ" sz="1200" kern="1200" dirty="0">
                <a:solidFill>
                  <a:schemeClr val="tx1"/>
                </a:solidFill>
                <a:effectLst/>
                <a:latin typeface="Arial" charset="0"/>
                <a:ea typeface="+mn-ea"/>
                <a:cs typeface="+mn-cs"/>
              </a:rPr>
              <a:t>, 1950, s. 34; </a:t>
            </a:r>
            <a:r>
              <a:rPr kumimoji="1" lang="cs-CZ" sz="1200" i="1" kern="1200" dirty="0" err="1">
                <a:solidFill>
                  <a:schemeClr val="tx1"/>
                </a:solidFill>
                <a:effectLst/>
                <a:latin typeface="Arial" charset="0"/>
                <a:ea typeface="+mn-ea"/>
                <a:cs typeface="+mn-cs"/>
              </a:rPr>
              <a:t>Gschnitzer</a:t>
            </a:r>
            <a:r>
              <a:rPr kumimoji="1" lang="cs-CZ" sz="1200" kern="1200" dirty="0">
                <a:solidFill>
                  <a:schemeClr val="tx1"/>
                </a:solidFill>
                <a:effectLst/>
                <a:latin typeface="Arial" charset="0"/>
                <a:ea typeface="+mn-ea"/>
                <a:cs typeface="+mn-cs"/>
              </a:rPr>
              <a:t>, 1966, s. 112). </a:t>
            </a:r>
            <a:r>
              <a:rPr kumimoji="1" lang="cs-CZ" sz="1200" b="1" kern="1200" dirty="0">
                <a:solidFill>
                  <a:schemeClr val="tx1"/>
                </a:solidFill>
                <a:effectLst/>
                <a:latin typeface="Arial" charset="0"/>
                <a:ea typeface="+mn-ea"/>
                <a:cs typeface="+mn-cs"/>
              </a:rPr>
              <a:t>Opotřebení</a:t>
            </a:r>
            <a:r>
              <a:rPr kumimoji="1" lang="cs-CZ" sz="1200" kern="1200" dirty="0">
                <a:solidFill>
                  <a:schemeClr val="tx1"/>
                </a:solidFill>
                <a:effectLst/>
                <a:latin typeface="Arial" charset="0"/>
                <a:ea typeface="+mn-ea"/>
                <a:cs typeface="+mn-cs"/>
              </a:rPr>
              <a:t> je totiž spojeno s každou movitou věcí (automobil, šaty, elektrospotřebiče) a jedná se o přirozenou vlastnost věcí [např. § 2167 písm. b), § 2225 odst. 2]. Rozdíl mezi spotřebováním a opotřebením je v tom, že spotřebování je spojeno s účelem zuživatelné věci (typické je to u potravin), zatímco opotřebení je spojeno s povahou věcí movitých </a:t>
            </a:r>
            <a:r>
              <a:rPr kumimoji="1" lang="cs-CZ" sz="1200" i="1" kern="1200" dirty="0" err="1">
                <a:solidFill>
                  <a:schemeClr val="tx1"/>
                </a:solidFill>
                <a:effectLst/>
                <a:latin typeface="Arial" charset="0"/>
                <a:ea typeface="+mn-ea"/>
                <a:cs typeface="+mn-cs"/>
              </a:rPr>
              <a:t>eo</a:t>
            </a:r>
            <a:r>
              <a:rPr kumimoji="1" lang="cs-CZ" sz="1200" i="1" kern="1200" dirty="0">
                <a:solidFill>
                  <a:schemeClr val="tx1"/>
                </a:solidFill>
                <a:effectLst/>
                <a:latin typeface="Arial" charset="0"/>
                <a:ea typeface="+mn-ea"/>
                <a:cs typeface="+mn-cs"/>
              </a:rPr>
              <a:t> </a:t>
            </a:r>
            <a:r>
              <a:rPr kumimoji="1" lang="cs-CZ" sz="1200" i="1" kern="1200" dirty="0" err="1">
                <a:solidFill>
                  <a:schemeClr val="tx1"/>
                </a:solidFill>
                <a:effectLst/>
                <a:latin typeface="Arial" charset="0"/>
                <a:ea typeface="+mn-ea"/>
                <a:cs typeface="+mn-cs"/>
              </a:rPr>
              <a:t>ipso</a:t>
            </a:r>
            <a:r>
              <a:rPr kumimoji="1" lang="cs-CZ" sz="1200" kern="1200" dirty="0">
                <a:solidFill>
                  <a:schemeClr val="tx1"/>
                </a:solidFill>
                <a:effectLst/>
                <a:latin typeface="Arial" charset="0"/>
                <a:ea typeface="+mn-ea"/>
                <a:cs typeface="+mn-cs"/>
              </a:rPr>
              <a:t>.</a:t>
            </a:r>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Za nehmotné věci zuživatelné můžeme považovat pohledávky s jednorázovým plněním, které splněním dluhu zanikají, jako je například právo na zaplacení kupní ceny (</a:t>
            </a:r>
            <a:r>
              <a:rPr kumimoji="1" lang="cs-CZ" sz="1200" i="1" kern="1200" dirty="0" err="1">
                <a:solidFill>
                  <a:schemeClr val="tx1"/>
                </a:solidFill>
                <a:effectLst/>
                <a:latin typeface="Arial" charset="0"/>
                <a:ea typeface="+mn-ea"/>
                <a:cs typeface="+mn-cs"/>
              </a:rPr>
              <a:t>Gschnitzer</a:t>
            </a:r>
            <a:r>
              <a:rPr kumimoji="1" lang="cs-CZ" sz="1200" kern="1200" dirty="0">
                <a:solidFill>
                  <a:schemeClr val="tx1"/>
                </a:solidFill>
                <a:effectLst/>
                <a:latin typeface="Arial" charset="0"/>
                <a:ea typeface="+mn-ea"/>
                <a:cs typeface="+mn-cs"/>
              </a:rPr>
              <a:t>, 1966, s. 112; </a:t>
            </a:r>
            <a:r>
              <a:rPr kumimoji="1" lang="cs-CZ" sz="1200" i="1" kern="1200" dirty="0" err="1">
                <a:solidFill>
                  <a:schemeClr val="tx1"/>
                </a:solidFill>
                <a:effectLst/>
                <a:latin typeface="Arial" charset="0"/>
                <a:ea typeface="+mn-ea"/>
                <a:cs typeface="+mn-cs"/>
              </a:rPr>
              <a:t>Eccher</a:t>
            </a:r>
            <a:r>
              <a:rPr kumimoji="1" lang="cs-CZ" sz="1200" kern="1200" dirty="0">
                <a:solidFill>
                  <a:schemeClr val="tx1"/>
                </a:solidFill>
                <a:effectLst/>
                <a:latin typeface="Arial" charset="0"/>
                <a:ea typeface="+mn-ea"/>
                <a:cs typeface="+mn-cs"/>
              </a:rPr>
              <a:t> In </a:t>
            </a:r>
            <a:r>
              <a:rPr kumimoji="1" lang="cs-CZ" sz="1200" i="1" kern="1200" dirty="0" err="1">
                <a:solidFill>
                  <a:schemeClr val="tx1"/>
                </a:solidFill>
                <a:effectLst/>
                <a:latin typeface="Arial" charset="0"/>
                <a:ea typeface="+mn-ea"/>
                <a:cs typeface="+mn-cs"/>
              </a:rPr>
              <a:t>Koziol</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Bydlinski</a:t>
            </a:r>
            <a:r>
              <a:rPr kumimoji="1" lang="cs-CZ" sz="1200" i="1"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Bollenberger</a:t>
            </a:r>
            <a:r>
              <a:rPr kumimoji="1" lang="cs-CZ" sz="1200" kern="1200" dirty="0">
                <a:solidFill>
                  <a:schemeClr val="tx1"/>
                </a:solidFill>
                <a:effectLst/>
                <a:latin typeface="Arial" charset="0"/>
                <a:ea typeface="+mn-ea"/>
                <a:cs typeface="+mn-cs"/>
              </a:rPr>
              <a:t>, 2007, s. 278).</a:t>
            </a:r>
          </a:p>
          <a:p>
            <a:endParaRPr kumimoji="1" lang="en-US" sz="1200" kern="1200" dirty="0">
              <a:solidFill>
                <a:schemeClr val="tx1"/>
              </a:solidFill>
              <a:effectLst/>
              <a:latin typeface="Arial" charset="0"/>
              <a:ea typeface="+mn-ea"/>
              <a:cs typeface="+mn-cs"/>
            </a:endParaRPr>
          </a:p>
          <a:p>
            <a:r>
              <a:rPr kumimoji="1" lang="cs-CZ" sz="1200" kern="1200" dirty="0">
                <a:solidFill>
                  <a:schemeClr val="tx1"/>
                </a:solidFill>
                <a:effectLst/>
                <a:latin typeface="Arial" charset="0"/>
                <a:ea typeface="+mn-ea"/>
                <a:cs typeface="+mn-cs"/>
              </a:rPr>
              <a:t>Zákon v § 500 specificky stanoví, že věcmi zuživatelnými jsou věci </a:t>
            </a:r>
            <a:r>
              <a:rPr kumimoji="1" lang="cs-CZ" sz="1200" b="1" kern="1200" dirty="0">
                <a:solidFill>
                  <a:schemeClr val="tx1"/>
                </a:solidFill>
                <a:effectLst/>
                <a:latin typeface="Arial" charset="0"/>
                <a:ea typeface="+mn-ea"/>
                <a:cs typeface="+mn-cs"/>
              </a:rPr>
              <a:t>skladové</a:t>
            </a:r>
            <a:r>
              <a:rPr kumimoji="1" lang="cs-CZ" sz="1200" kern="1200" dirty="0">
                <a:solidFill>
                  <a:schemeClr val="tx1"/>
                </a:solidFill>
                <a:effectLst/>
                <a:latin typeface="Arial" charset="0"/>
                <a:ea typeface="+mn-ea"/>
                <a:cs typeface="+mn-cs"/>
              </a:rPr>
              <a:t>, jejichž běžné užití spočívá v tom, že jsou prodávány jednotlivě. Naprostá většina skladového zboží tak patří mezi věci zuživatelné. </a:t>
            </a:r>
            <a:r>
              <a:rPr kumimoji="1" lang="cs-CZ" sz="1200" i="1" kern="1200" dirty="0" err="1">
                <a:solidFill>
                  <a:schemeClr val="tx1"/>
                </a:solidFill>
                <a:effectLst/>
                <a:latin typeface="Arial" charset="0"/>
                <a:ea typeface="+mn-ea"/>
                <a:cs typeface="+mn-cs"/>
              </a:rPr>
              <a:t>Gschnitzer</a:t>
            </a:r>
            <a:r>
              <a:rPr kumimoji="1" lang="cs-CZ" sz="1200" kern="1200" dirty="0">
                <a:solidFill>
                  <a:schemeClr val="tx1"/>
                </a:solidFill>
                <a:effectLst/>
                <a:latin typeface="Arial" charset="0"/>
                <a:ea typeface="+mn-ea"/>
                <a:cs typeface="+mn-cs"/>
              </a:rPr>
              <a:t> však v dané souvislosti uvádí, že musíme rozlišovat mezi účelem hmotných movitých věcí v různých situacích. Zatímco </a:t>
            </a:r>
            <a:r>
              <a:rPr kumimoji="1" lang="cs-CZ" sz="1200" b="1" kern="1200" dirty="0">
                <a:solidFill>
                  <a:schemeClr val="tx1"/>
                </a:solidFill>
                <a:effectLst/>
                <a:latin typeface="Arial" charset="0"/>
                <a:ea typeface="+mn-ea"/>
                <a:cs typeface="+mn-cs"/>
              </a:rPr>
              <a:t>knihy v knihovně jsou nezuživatelné, knihy ve skladu knihkupectví jsou určeny k dalšímu prodeji, a proto jsou zuživatelné </a:t>
            </a:r>
            <a:r>
              <a:rPr kumimoji="1" lang="cs-CZ" sz="1200" kern="1200" dirty="0">
                <a:solidFill>
                  <a:schemeClr val="tx1"/>
                </a:solidFill>
                <a:effectLst/>
                <a:latin typeface="Arial" charset="0"/>
                <a:ea typeface="+mn-ea"/>
                <a:cs typeface="+mn-cs"/>
              </a:rPr>
              <a:t>(</a:t>
            </a:r>
            <a:r>
              <a:rPr kumimoji="1" lang="cs-CZ" sz="1200" i="1" kern="1200" dirty="0" err="1">
                <a:solidFill>
                  <a:schemeClr val="tx1"/>
                </a:solidFill>
                <a:effectLst/>
                <a:latin typeface="Arial" charset="0"/>
                <a:ea typeface="+mn-ea"/>
                <a:cs typeface="+mn-cs"/>
              </a:rPr>
              <a:t>Gschnitzer</a:t>
            </a:r>
            <a:r>
              <a:rPr kumimoji="1" lang="cs-CZ" sz="1200" kern="1200" dirty="0">
                <a:solidFill>
                  <a:schemeClr val="tx1"/>
                </a:solidFill>
                <a:effectLst/>
                <a:latin typeface="Arial" charset="0"/>
                <a:ea typeface="+mn-ea"/>
                <a:cs typeface="+mn-cs"/>
              </a:rPr>
              <a:t>, 1966, s. 112). Pokud je tedy zboží prodáváno v obchodě konečnému zákazníkovi, jedná se o věc nezuživatelnou, která se nespotřebovává, ale opotřebovává.</a:t>
            </a:r>
            <a:endParaRPr kumimoji="1" lang="en-US" sz="1200" kern="1200" dirty="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cs-CZ" i="1" dirty="0"/>
              <a:t>Funkční význam věcí zuživatelných a nezuživatelných</a:t>
            </a:r>
          </a:p>
          <a:p>
            <a:pPr marL="0" marR="0" lvl="0" indent="0" algn="l" defTabSz="914400" rtl="0" eaLnBrk="0" fontAlgn="base" latinLnBrk="0" hangingPunct="0">
              <a:lnSpc>
                <a:spcPct val="100000"/>
              </a:lnSpc>
              <a:spcBef>
                <a:spcPct val="30000"/>
              </a:spcBef>
              <a:spcAft>
                <a:spcPct val="0"/>
              </a:spcAft>
              <a:buClrTx/>
              <a:buSzTx/>
              <a:buFontTx/>
              <a:buNone/>
              <a:tabLst/>
              <a:defRPr/>
            </a:pPr>
            <a:r>
              <a:rPr lang="cs-CZ" dirty="0"/>
              <a:t>Předmětem závazku, jímž se přenechává věc k užití jinému (</a:t>
            </a:r>
            <a:r>
              <a:rPr lang="cs-CZ" dirty="0" err="1"/>
              <a:t>výprosa</a:t>
            </a:r>
            <a:r>
              <a:rPr lang="cs-CZ" dirty="0"/>
              <a:t>, výpůjčka, nájem, pacht, licence), mohou být tradičně pouze věci nezuživatelné (</a:t>
            </a:r>
            <a:r>
              <a:rPr lang="cs-CZ" dirty="0" err="1"/>
              <a:t>Klang</a:t>
            </a:r>
            <a:r>
              <a:rPr lang="cs-CZ" dirty="0"/>
              <a:t>, 1960, s. 35; </a:t>
            </a:r>
            <a:r>
              <a:rPr lang="cs-CZ" dirty="0" err="1"/>
              <a:t>Gschnitzer</a:t>
            </a:r>
            <a:r>
              <a:rPr lang="cs-CZ" dirty="0"/>
              <a:t>, 1966, s. 112; </a:t>
            </a:r>
            <a:r>
              <a:rPr lang="cs-CZ" dirty="0" err="1"/>
              <a:t>Tégl</a:t>
            </a:r>
            <a:r>
              <a:rPr lang="cs-CZ" dirty="0"/>
              <a:t> In </a:t>
            </a:r>
            <a:r>
              <a:rPr lang="cs-CZ" dirty="0" err="1"/>
              <a:t>Melzer</a:t>
            </a:r>
            <a:r>
              <a:rPr lang="cs-CZ" dirty="0"/>
              <a:t>/</a:t>
            </a:r>
            <a:r>
              <a:rPr lang="cs-CZ" dirty="0" err="1"/>
              <a:t>Tégl</a:t>
            </a:r>
            <a:r>
              <a:rPr lang="cs-CZ" dirty="0"/>
              <a:t>, 2014, s. 279). Obdobně to platí i pro služebnost užívání (usus − § 1283) nebo požívání (</a:t>
            </a:r>
            <a:r>
              <a:rPr lang="cs-CZ" dirty="0" err="1"/>
              <a:t>ususfructus</a:t>
            </a:r>
            <a:r>
              <a:rPr lang="cs-CZ" dirty="0"/>
              <a:t> − § 1285). Naopak předmětem zápůjčky (§ 2390) či úvěru (§ 2395) věc zuživatelná být může (</a:t>
            </a:r>
            <a:r>
              <a:rPr lang="cs-CZ" dirty="0" err="1"/>
              <a:t>Tégl</a:t>
            </a:r>
            <a:r>
              <a:rPr lang="cs-CZ" dirty="0"/>
              <a:t> In </a:t>
            </a:r>
            <a:r>
              <a:rPr lang="cs-CZ" dirty="0" err="1"/>
              <a:t>Melzer</a:t>
            </a:r>
            <a:r>
              <a:rPr lang="cs-CZ" dirty="0"/>
              <a:t>/</a:t>
            </a:r>
            <a:r>
              <a:rPr lang="cs-CZ" dirty="0" err="1"/>
              <a:t>Tégl</a:t>
            </a:r>
            <a:r>
              <a:rPr lang="cs-CZ" dirty="0"/>
              <a:t>, 2014, s. 279).</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cs-CZ" dirty="0"/>
              <a:t>Předmětem koupě a prodeje může být věc zuživatelná i zuživatelná (např. prodej skladových věcí).</a:t>
            </a:r>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10</a:t>
            </a:fld>
            <a:endParaRPr lang="cs-CZ" altLang="cs-CZ"/>
          </a:p>
        </p:txBody>
      </p:sp>
    </p:spTree>
    <p:extLst>
      <p:ext uri="{BB962C8B-B14F-4D97-AF65-F5344CB8AC3E}">
        <p14:creationId xmlns:p14="http://schemas.microsoft.com/office/powerpoint/2010/main" val="312764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540092" y="718713"/>
            <a:ext cx="391568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4689273" y="718713"/>
            <a:ext cx="391568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1695075"/>
            <a:ext cx="3914489"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3330579" y="1692003"/>
            <a:ext cx="248407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540093" y="1692003"/>
            <a:ext cx="248407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6121064" y="1692003"/>
            <a:ext cx="248407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pic>
        <p:nvPicPr>
          <p:cNvPr id="22" name="Obrázek 21">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692151"/>
            <a:ext cx="3914489"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298928" y="2700000"/>
            <a:ext cx="8522680" cy="1171580"/>
          </a:xfrm>
        </p:spPr>
        <p:txBody>
          <a:bodyPr/>
          <a:lstStyle/>
          <a:p>
            <a:r>
              <a:rPr lang="cs-CZ" dirty="0"/>
              <a:t>Věc v právním smyslu</a:t>
            </a:r>
          </a:p>
        </p:txBody>
      </p:sp>
      <p:sp>
        <p:nvSpPr>
          <p:cNvPr id="5" name="Podnadpis 4"/>
          <p:cNvSpPr>
            <a:spLocks noGrp="1"/>
          </p:cNvSpPr>
          <p:nvPr>
            <p:ph type="subTitle" idx="1"/>
          </p:nvPr>
        </p:nvSpPr>
        <p:spPr/>
        <p:txBody>
          <a:bodyPr/>
          <a:lstStyle/>
          <a:p>
            <a:r>
              <a:rPr lang="cs-CZ" dirty="0"/>
              <a:t>doc. JUDr. Pavel Koukal, Ph.D.</a:t>
            </a:r>
          </a:p>
          <a:p>
            <a:endParaRPr lang="cs-CZ" dirty="0"/>
          </a:p>
          <a:p>
            <a:r>
              <a:rPr lang="cs-CZ" i="1" dirty="0"/>
              <a:t>Právnická fakulta Masarykovy univerzity</a:t>
            </a:r>
          </a:p>
          <a:p>
            <a:endParaRPr lang="cs-CZ" dirty="0"/>
          </a:p>
        </p:txBody>
      </p:sp>
    </p:spTree>
    <p:extLst>
      <p:ext uri="{BB962C8B-B14F-4D97-AF65-F5344CB8AC3E}">
        <p14:creationId xmlns:p14="http://schemas.microsoft.com/office/powerpoint/2010/main" val="1089360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Věc v právním smyslu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a:xfrm>
            <a:off x="540094" y="371073"/>
            <a:ext cx="8066301" cy="451576"/>
          </a:xfrm>
        </p:spPr>
        <p:txBody>
          <a:bodyPr/>
          <a:lstStyle/>
          <a:p>
            <a:r>
              <a:rPr lang="cs-CZ" dirty="0"/>
              <a:t>Věci zuživatelné i nezuživatelné (§ 500) </a:t>
            </a:r>
          </a:p>
        </p:txBody>
      </p:sp>
      <p:sp>
        <p:nvSpPr>
          <p:cNvPr id="5" name="Zástupný symbol pro obsah 4"/>
          <p:cNvSpPr>
            <a:spLocks noGrp="1"/>
          </p:cNvSpPr>
          <p:nvPr>
            <p:ph idx="1"/>
          </p:nvPr>
        </p:nvSpPr>
        <p:spPr>
          <a:xfrm>
            <a:off x="540094" y="1517785"/>
            <a:ext cx="8066301" cy="4301025"/>
          </a:xfrm>
        </p:spPr>
        <p:txBody>
          <a:bodyPr/>
          <a:lstStyle/>
          <a:p>
            <a:r>
              <a:rPr lang="cs-CZ" altLang="cs-CZ" sz="3600" dirty="0">
                <a:latin typeface="Arial" panose="020B0604020202020204" pitchFamily="34" charset="0"/>
                <a:cs typeface="Arial" panose="020B0604020202020204" pitchFamily="34" charset="0"/>
              </a:rPr>
              <a:t>Věci zuživatelné (spotřebitelné)</a:t>
            </a:r>
          </a:p>
          <a:p>
            <a:r>
              <a:rPr lang="cs-CZ" altLang="cs-CZ" sz="3600" dirty="0">
                <a:latin typeface="Arial" panose="020B0604020202020204" pitchFamily="34" charset="0"/>
                <a:cs typeface="Arial" panose="020B0604020202020204" pitchFamily="34" charset="0"/>
              </a:rPr>
              <a:t>Věci nezuživatelné (nespotřebitelné)</a:t>
            </a:r>
          </a:p>
          <a:p>
            <a:endParaRPr lang="cs-CZ" altLang="cs-CZ" sz="3600" dirty="0">
              <a:latin typeface="Arial" panose="020B0604020202020204" pitchFamily="34" charset="0"/>
              <a:cs typeface="Arial" panose="020B0604020202020204" pitchFamily="34" charset="0"/>
            </a:endParaRPr>
          </a:p>
          <a:p>
            <a:r>
              <a:rPr lang="cs-CZ" altLang="cs-CZ" sz="3600" dirty="0">
                <a:latin typeface="Arial" panose="020B0604020202020204" pitchFamily="34" charset="0"/>
                <a:cs typeface="Arial" panose="020B0604020202020204" pitchFamily="34" charset="0"/>
              </a:rPr>
              <a:t>Spotřebování vs. opotřebení</a:t>
            </a:r>
          </a:p>
          <a:p>
            <a:r>
              <a:rPr lang="cs-CZ" altLang="cs-CZ" sz="3600" dirty="0">
                <a:latin typeface="Arial" panose="020B0604020202020204" pitchFamily="34" charset="0"/>
                <a:cs typeface="Arial" panose="020B0604020202020204" pitchFamily="34" charset="0"/>
              </a:rPr>
              <a:t>Obvyklé hospodářské určení věci</a:t>
            </a:r>
          </a:p>
          <a:p>
            <a:pPr marL="72000" indent="0">
              <a:buNone/>
            </a:pPr>
            <a:endParaRPr lang="cs-CZ" altLang="cs-CZ"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4900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Věc v právním smyslu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a:xfrm>
            <a:off x="540094" y="371073"/>
            <a:ext cx="8066301" cy="451576"/>
          </a:xfrm>
        </p:spPr>
        <p:txBody>
          <a:bodyPr/>
          <a:lstStyle/>
          <a:p>
            <a:r>
              <a:rPr lang="cs-CZ" dirty="0"/>
              <a:t>Věc hromadná (§ 501) </a:t>
            </a:r>
          </a:p>
        </p:txBody>
      </p:sp>
      <p:sp>
        <p:nvSpPr>
          <p:cNvPr id="5" name="Zástupný symbol pro obsah 4"/>
          <p:cNvSpPr>
            <a:spLocks noGrp="1"/>
          </p:cNvSpPr>
          <p:nvPr>
            <p:ph idx="1"/>
          </p:nvPr>
        </p:nvSpPr>
        <p:spPr>
          <a:xfrm>
            <a:off x="540094" y="951728"/>
            <a:ext cx="8066301" cy="4301025"/>
          </a:xfrm>
        </p:spPr>
        <p:txBody>
          <a:bodyPr/>
          <a:lstStyle/>
          <a:p>
            <a:r>
              <a:rPr lang="cs-CZ" altLang="cs-CZ" sz="3600" i="1" dirty="0" err="1">
                <a:latin typeface="Arial" panose="020B0604020202020204" pitchFamily="34" charset="0"/>
                <a:cs typeface="Arial" panose="020B0604020202020204" pitchFamily="34" charset="0"/>
              </a:rPr>
              <a:t>Universitas</a:t>
            </a:r>
            <a:r>
              <a:rPr lang="cs-CZ" altLang="cs-CZ" sz="3600" i="1" dirty="0">
                <a:latin typeface="Arial" panose="020B0604020202020204" pitchFamily="34" charset="0"/>
                <a:cs typeface="Arial" panose="020B0604020202020204" pitchFamily="34" charset="0"/>
              </a:rPr>
              <a:t> </a:t>
            </a:r>
            <a:r>
              <a:rPr lang="cs-CZ" altLang="cs-CZ" sz="3600" i="1" dirty="0" err="1">
                <a:latin typeface="Arial" panose="020B0604020202020204" pitchFamily="34" charset="0"/>
                <a:cs typeface="Arial" panose="020B0604020202020204" pitchFamily="34" charset="0"/>
              </a:rPr>
              <a:t>raerum</a:t>
            </a:r>
            <a:r>
              <a:rPr lang="cs-CZ" altLang="cs-CZ" sz="3600" i="1" dirty="0">
                <a:latin typeface="Arial" panose="020B0604020202020204" pitchFamily="34" charset="0"/>
                <a:cs typeface="Arial" panose="020B0604020202020204" pitchFamily="34" charset="0"/>
              </a:rPr>
              <a:t> </a:t>
            </a:r>
            <a:r>
              <a:rPr lang="cs-CZ" altLang="cs-CZ" sz="3600" i="1" dirty="0" err="1">
                <a:latin typeface="Arial" panose="020B0604020202020204" pitchFamily="34" charset="0"/>
                <a:cs typeface="Arial" panose="020B0604020202020204" pitchFamily="34" charset="0"/>
              </a:rPr>
              <a:t>distantium</a:t>
            </a:r>
            <a:endParaRPr lang="cs-CZ" altLang="cs-CZ" sz="3600" i="1" dirty="0">
              <a:latin typeface="Arial" panose="020B0604020202020204" pitchFamily="34" charset="0"/>
              <a:cs typeface="Arial" panose="020B0604020202020204" pitchFamily="34" charset="0"/>
            </a:endParaRPr>
          </a:p>
          <a:p>
            <a:pPr lvl="1"/>
            <a:r>
              <a:rPr lang="cs-CZ" altLang="cs-CZ" sz="2800" dirty="0">
                <a:latin typeface="Arial" panose="020B0604020202020204" pitchFamily="34" charset="0"/>
                <a:cs typeface="Arial" panose="020B0604020202020204" pitchFamily="34" charset="0"/>
              </a:rPr>
              <a:t>Mnohost věcí (soubor věcí)</a:t>
            </a:r>
          </a:p>
          <a:p>
            <a:pPr lvl="1"/>
            <a:r>
              <a:rPr lang="cs-CZ" altLang="cs-CZ" sz="2800" dirty="0">
                <a:latin typeface="Arial" panose="020B0604020202020204" pitchFamily="34" charset="0"/>
                <a:cs typeface="Arial" panose="020B0604020202020204" pitchFamily="34" charset="0"/>
              </a:rPr>
              <a:t>Jednotné označení</a:t>
            </a:r>
          </a:p>
          <a:p>
            <a:pPr lvl="1"/>
            <a:r>
              <a:rPr lang="cs-CZ" altLang="cs-CZ" sz="2800" dirty="0">
                <a:latin typeface="Arial" panose="020B0604020202020204" pitchFamily="34" charset="0"/>
                <a:cs typeface="Arial" panose="020B0604020202020204" pitchFamily="34" charset="0"/>
              </a:rPr>
              <a:t>Totožnost subjektu</a:t>
            </a:r>
          </a:p>
          <a:p>
            <a:pPr lvl="1"/>
            <a:r>
              <a:rPr lang="cs-CZ" altLang="cs-CZ" sz="2800" dirty="0">
                <a:latin typeface="Arial" panose="020B0604020202020204" pitchFamily="34" charset="0"/>
                <a:cs typeface="Arial" panose="020B0604020202020204" pitchFamily="34" charset="0"/>
              </a:rPr>
              <a:t>Vnitřní spojení dávající určitou zvláštní kvalitu</a:t>
            </a:r>
          </a:p>
          <a:p>
            <a:pPr lvl="1"/>
            <a:endParaRPr lang="cs-CZ" altLang="cs-CZ" sz="2800" dirty="0">
              <a:latin typeface="Arial" panose="020B0604020202020204" pitchFamily="34" charset="0"/>
              <a:cs typeface="Arial" panose="020B0604020202020204" pitchFamily="34" charset="0"/>
            </a:endParaRPr>
          </a:p>
          <a:p>
            <a:pPr lvl="1"/>
            <a:r>
              <a:rPr lang="cs-CZ" altLang="cs-CZ" sz="2800" dirty="0">
                <a:latin typeface="Arial" panose="020B0604020202020204" pitchFamily="34" charset="0"/>
                <a:cs typeface="Arial" panose="020B0604020202020204" pitchFamily="34" charset="0"/>
              </a:rPr>
              <a:t>Usnadnění převodu vlastnického práva</a:t>
            </a:r>
          </a:p>
          <a:p>
            <a:pPr lvl="1"/>
            <a:endParaRPr lang="cs-CZ" altLang="cs-CZ" sz="2800" dirty="0">
              <a:latin typeface="Arial" panose="020B0604020202020204" pitchFamily="34" charset="0"/>
              <a:cs typeface="Arial" panose="020B0604020202020204" pitchFamily="34" charset="0"/>
            </a:endParaRPr>
          </a:p>
          <a:p>
            <a:pPr lvl="1"/>
            <a:r>
              <a:rPr lang="cs-CZ" altLang="cs-CZ" sz="2800" dirty="0">
                <a:latin typeface="Arial" panose="020B0604020202020204" pitchFamily="34" charset="0"/>
                <a:cs typeface="Arial" panose="020B0604020202020204" pitchFamily="34" charset="0"/>
              </a:rPr>
              <a:t>Vznik zástavního práva (§ 1319 odst. 2, § 1347)</a:t>
            </a:r>
          </a:p>
          <a:p>
            <a:pPr marL="72000" indent="0">
              <a:buNone/>
            </a:pPr>
            <a:endParaRPr lang="cs-CZ" altLang="cs-CZ"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9189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Věc v právním smyslu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a:xfrm>
            <a:off x="540094" y="371073"/>
            <a:ext cx="8066301" cy="451576"/>
          </a:xfrm>
        </p:spPr>
        <p:txBody>
          <a:bodyPr/>
          <a:lstStyle/>
          <a:p>
            <a:r>
              <a:rPr lang="cs-CZ" dirty="0"/>
              <a:t>Součást věci (§ 505) </a:t>
            </a:r>
          </a:p>
        </p:txBody>
      </p:sp>
      <p:sp>
        <p:nvSpPr>
          <p:cNvPr id="5" name="Zástupný symbol pro obsah 4"/>
          <p:cNvSpPr>
            <a:spLocks noGrp="1"/>
          </p:cNvSpPr>
          <p:nvPr>
            <p:ph idx="1"/>
          </p:nvPr>
        </p:nvSpPr>
        <p:spPr>
          <a:xfrm>
            <a:off x="540094" y="951728"/>
            <a:ext cx="8066301" cy="4301025"/>
          </a:xfrm>
        </p:spPr>
        <p:txBody>
          <a:bodyPr/>
          <a:lstStyle/>
          <a:p>
            <a:r>
              <a:rPr lang="cs-CZ" altLang="cs-CZ" sz="2400" i="1" dirty="0" err="1">
                <a:latin typeface="Arial" panose="020B0604020202020204" pitchFamily="34" charset="0"/>
                <a:cs typeface="Arial" panose="020B0604020202020204" pitchFamily="34" charset="0"/>
              </a:rPr>
              <a:t>pars</a:t>
            </a:r>
            <a:r>
              <a:rPr lang="cs-CZ" altLang="cs-CZ" sz="2400" i="1" dirty="0">
                <a:latin typeface="Arial" panose="020B0604020202020204" pitchFamily="34" charset="0"/>
                <a:cs typeface="Arial" panose="020B0604020202020204" pitchFamily="34" charset="0"/>
              </a:rPr>
              <a:t> </a:t>
            </a:r>
            <a:r>
              <a:rPr lang="cs-CZ" altLang="cs-CZ" sz="2400" i="1" dirty="0" err="1">
                <a:latin typeface="Arial" panose="020B0604020202020204" pitchFamily="34" charset="0"/>
                <a:cs typeface="Arial" panose="020B0604020202020204" pitchFamily="34" charset="0"/>
              </a:rPr>
              <a:t>rei</a:t>
            </a:r>
            <a:endParaRPr lang="cs-CZ" altLang="cs-CZ" sz="2400" i="1" dirty="0">
              <a:latin typeface="Arial" panose="020B0604020202020204" pitchFamily="34" charset="0"/>
              <a:cs typeface="Arial" panose="020B0604020202020204" pitchFamily="34" charset="0"/>
            </a:endParaRPr>
          </a:p>
          <a:p>
            <a:r>
              <a:rPr lang="cs-CZ" altLang="cs-CZ" sz="2400" dirty="0">
                <a:latin typeface="Arial" panose="020B0604020202020204" pitchFamily="34" charset="0"/>
                <a:cs typeface="Arial" panose="020B0604020202020204" pitchFamily="34" charset="0"/>
              </a:rPr>
              <a:t>Věc jednoduchá vs. věc složená</a:t>
            </a:r>
          </a:p>
          <a:p>
            <a:r>
              <a:rPr lang="cs-CZ" altLang="cs-CZ" sz="2400" dirty="0">
                <a:latin typeface="Arial" panose="020B0604020202020204" pitchFamily="34" charset="0"/>
                <a:cs typeface="Arial" panose="020B0604020202020204" pitchFamily="34" charset="0"/>
              </a:rPr>
              <a:t>Fyzické spojení s věcí</a:t>
            </a:r>
          </a:p>
          <a:p>
            <a:r>
              <a:rPr lang="cs-CZ" altLang="cs-CZ" sz="2400" dirty="0">
                <a:latin typeface="Arial" panose="020B0604020202020204" pitchFamily="34" charset="0"/>
                <a:cs typeface="Arial" panose="020B0604020202020204" pitchFamily="34" charset="0"/>
              </a:rPr>
              <a:t>Součást věci nemůže být předmětem věcných práv, ale může být předmětem relativních majetkových práv (závazků)</a:t>
            </a:r>
          </a:p>
          <a:p>
            <a:r>
              <a:rPr lang="cs-CZ" altLang="cs-CZ" sz="2400" dirty="0">
                <a:latin typeface="Arial" panose="020B0604020202020204" pitchFamily="34" charset="0"/>
                <a:cs typeface="Arial" panose="020B0604020202020204" pitchFamily="34" charset="0"/>
              </a:rPr>
              <a:t>Odnětí má za následek snížení hodnoty věci (majetkové, estetické, funkční), neznamená ale nutně, že by věc přestala fungovat</a:t>
            </a:r>
          </a:p>
          <a:p>
            <a:endParaRPr lang="cs-CZ" altLang="cs-CZ" sz="2400" dirty="0">
              <a:latin typeface="Arial" panose="020B0604020202020204" pitchFamily="34" charset="0"/>
              <a:cs typeface="Arial" panose="020B0604020202020204" pitchFamily="34" charset="0"/>
            </a:endParaRPr>
          </a:p>
          <a:p>
            <a:endParaRPr lang="cs-CZ" altLang="cs-CZ" sz="2400" dirty="0">
              <a:latin typeface="Arial" panose="020B0604020202020204" pitchFamily="34" charset="0"/>
              <a:cs typeface="Arial" panose="020B0604020202020204" pitchFamily="34" charset="0"/>
            </a:endParaRPr>
          </a:p>
          <a:p>
            <a:endParaRPr lang="cs-CZ" altLang="cs-CZ" sz="2400" dirty="0">
              <a:latin typeface="Arial" panose="020B0604020202020204" pitchFamily="34" charset="0"/>
              <a:cs typeface="Arial" panose="020B0604020202020204" pitchFamily="34" charset="0"/>
            </a:endParaRPr>
          </a:p>
          <a:p>
            <a:endParaRPr lang="cs-CZ" altLang="cs-CZ" sz="2800" dirty="0">
              <a:latin typeface="Arial" panose="020B0604020202020204" pitchFamily="34" charset="0"/>
              <a:cs typeface="Arial" panose="020B0604020202020204" pitchFamily="34" charset="0"/>
            </a:endParaRPr>
          </a:p>
          <a:p>
            <a:endParaRPr lang="cs-CZ" altLang="cs-CZ"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9658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Věc v právním smyslu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a:xfrm>
            <a:off x="540094" y="289187"/>
            <a:ext cx="8066301" cy="451576"/>
          </a:xfrm>
        </p:spPr>
        <p:txBody>
          <a:bodyPr/>
          <a:lstStyle/>
          <a:p>
            <a:r>
              <a:rPr lang="cs-CZ" dirty="0"/>
              <a:t>Součást pozemku (§ 506) </a:t>
            </a:r>
          </a:p>
        </p:txBody>
      </p:sp>
      <p:sp>
        <p:nvSpPr>
          <p:cNvPr id="5" name="Zástupný symbol pro obsah 4"/>
          <p:cNvSpPr>
            <a:spLocks noGrp="1"/>
          </p:cNvSpPr>
          <p:nvPr>
            <p:ph idx="1"/>
          </p:nvPr>
        </p:nvSpPr>
        <p:spPr>
          <a:xfrm>
            <a:off x="540094" y="951728"/>
            <a:ext cx="8066301" cy="4301025"/>
          </a:xfrm>
        </p:spPr>
        <p:txBody>
          <a:bodyPr/>
          <a:lstStyle/>
          <a:p>
            <a:r>
              <a:rPr lang="cs-CZ" altLang="cs-CZ" sz="2800" dirty="0">
                <a:latin typeface="Arial" panose="020B0604020202020204" pitchFamily="34" charset="0"/>
                <a:cs typeface="Arial" panose="020B0604020202020204" pitchFamily="34" charset="0"/>
              </a:rPr>
              <a:t>Superficiální zásada (</a:t>
            </a:r>
            <a:r>
              <a:rPr lang="cs-CZ" altLang="cs-CZ" sz="2800" i="1" dirty="0" err="1">
                <a:latin typeface="Arial" panose="020B0604020202020204" pitchFamily="34" charset="0"/>
                <a:cs typeface="Arial" panose="020B0604020202020204" pitchFamily="34" charset="0"/>
              </a:rPr>
              <a:t>superficies</a:t>
            </a:r>
            <a:r>
              <a:rPr lang="cs-CZ" altLang="cs-CZ" sz="2800" i="1" dirty="0">
                <a:latin typeface="Arial" panose="020B0604020202020204" pitchFamily="34" charset="0"/>
                <a:cs typeface="Arial" panose="020B0604020202020204" pitchFamily="34" charset="0"/>
              </a:rPr>
              <a:t> </a:t>
            </a:r>
            <a:r>
              <a:rPr lang="cs-CZ" altLang="cs-CZ" sz="2800" i="1" dirty="0" err="1">
                <a:latin typeface="Arial" panose="020B0604020202020204" pitchFamily="34" charset="0"/>
                <a:cs typeface="Arial" panose="020B0604020202020204" pitchFamily="34" charset="0"/>
              </a:rPr>
              <a:t>solo</a:t>
            </a:r>
            <a:r>
              <a:rPr lang="cs-CZ" altLang="cs-CZ" sz="2800" i="1" dirty="0">
                <a:latin typeface="Arial" panose="020B0604020202020204" pitchFamily="34" charset="0"/>
                <a:cs typeface="Arial" panose="020B0604020202020204" pitchFamily="34" charset="0"/>
              </a:rPr>
              <a:t> cedit</a:t>
            </a:r>
            <a:r>
              <a:rPr lang="cs-CZ" altLang="cs-CZ" sz="2800" dirty="0">
                <a:latin typeface="Arial" panose="020B0604020202020204" pitchFamily="34" charset="0"/>
                <a:cs typeface="Arial" panose="020B0604020202020204" pitchFamily="34" charset="0"/>
              </a:rPr>
              <a:t>)</a:t>
            </a:r>
          </a:p>
          <a:p>
            <a:pPr lvl="1"/>
            <a:r>
              <a:rPr lang="cs-CZ" altLang="cs-CZ" dirty="0">
                <a:latin typeface="Arial" panose="020B0604020202020204" pitchFamily="34" charset="0"/>
                <a:cs typeface="Arial" panose="020B0604020202020204" pitchFamily="34" charset="0"/>
              </a:rPr>
              <a:t>§ 507, 1066, 1067, 1083, 1088</a:t>
            </a:r>
          </a:p>
          <a:p>
            <a:r>
              <a:rPr lang="cs-CZ" altLang="cs-CZ" sz="2800" dirty="0">
                <a:latin typeface="Arial" panose="020B0604020202020204" pitchFamily="34" charset="0"/>
                <a:cs typeface="Arial" panose="020B0604020202020204" pitchFamily="34" charset="0"/>
              </a:rPr>
              <a:t>Výjimky:</a:t>
            </a:r>
          </a:p>
          <a:p>
            <a:pPr lvl="1"/>
            <a:r>
              <a:rPr lang="cs-CZ" altLang="cs-CZ" sz="2400" dirty="0">
                <a:latin typeface="Arial" panose="020B0604020202020204" pitchFamily="34" charset="0"/>
                <a:cs typeface="Arial" panose="020B0604020202020204" pitchFamily="34" charset="0"/>
              </a:rPr>
              <a:t>Podzemní stavby se samostatným hospodářským určením (§ 498 odst. 1)</a:t>
            </a:r>
          </a:p>
          <a:p>
            <a:pPr lvl="1"/>
            <a:r>
              <a:rPr lang="cs-CZ" altLang="cs-CZ" sz="2400" dirty="0">
                <a:latin typeface="Arial" panose="020B0604020202020204" pitchFamily="34" charset="0"/>
                <a:cs typeface="Arial" panose="020B0604020202020204" pitchFamily="34" charset="0"/>
              </a:rPr>
              <a:t>Liniové stavby (§ 509)</a:t>
            </a:r>
          </a:p>
          <a:p>
            <a:pPr lvl="1"/>
            <a:r>
              <a:rPr lang="cs-CZ" altLang="cs-CZ" sz="2400" dirty="0">
                <a:latin typeface="Arial" panose="020B0604020202020204" pitchFamily="34" charset="0"/>
                <a:cs typeface="Arial" panose="020B0604020202020204" pitchFamily="34" charset="0"/>
              </a:rPr>
              <a:t>Stroje (§ 508)</a:t>
            </a:r>
          </a:p>
          <a:p>
            <a:pPr lvl="1"/>
            <a:r>
              <a:rPr lang="cs-CZ" altLang="cs-CZ" sz="2400" dirty="0">
                <a:latin typeface="Arial" panose="020B0604020202020204" pitchFamily="34" charset="0"/>
                <a:cs typeface="Arial" panose="020B0604020202020204" pitchFamily="34" charset="0"/>
              </a:rPr>
              <a:t>Jednotky (§ 1159)</a:t>
            </a:r>
          </a:p>
          <a:p>
            <a:pPr lvl="1"/>
            <a:r>
              <a:rPr lang="cs-CZ" altLang="cs-CZ" sz="2400" dirty="0">
                <a:latin typeface="Arial" panose="020B0604020202020204" pitchFamily="34" charset="0"/>
                <a:cs typeface="Arial" panose="020B0604020202020204" pitchFamily="34" charset="0"/>
              </a:rPr>
              <a:t>Právo stavby (§ 1242)</a:t>
            </a:r>
          </a:p>
          <a:p>
            <a:pPr lvl="1"/>
            <a:r>
              <a:rPr lang="cs-CZ" altLang="cs-CZ" sz="2400" dirty="0" err="1">
                <a:latin typeface="Arial" panose="020B0604020202020204" pitchFamily="34" charset="0"/>
                <a:cs typeface="Arial" panose="020B0604020202020204" pitchFamily="34" charset="0"/>
              </a:rPr>
              <a:t>Intertemporální</a:t>
            </a:r>
            <a:r>
              <a:rPr lang="cs-CZ" altLang="cs-CZ" sz="2400" dirty="0">
                <a:latin typeface="Arial" panose="020B0604020202020204" pitchFamily="34" charset="0"/>
                <a:cs typeface="Arial" panose="020B0604020202020204" pitchFamily="34" charset="0"/>
              </a:rPr>
              <a:t> stavby (§ 3055 odst. 1)</a:t>
            </a:r>
          </a:p>
          <a:p>
            <a:pPr lvl="1"/>
            <a:r>
              <a:rPr lang="cs-CZ" altLang="cs-CZ" sz="2400" dirty="0">
                <a:latin typeface="Arial" panose="020B0604020202020204" pitchFamily="34" charset="0"/>
                <a:cs typeface="Arial" panose="020B0604020202020204" pitchFamily="34" charset="0"/>
              </a:rPr>
              <a:t>Dočasná stavba (</a:t>
            </a:r>
            <a:r>
              <a:rPr lang="cs-CZ" altLang="cs-CZ" sz="2400" dirty="0" err="1">
                <a:latin typeface="Arial" panose="020B0604020202020204" pitchFamily="34" charset="0"/>
                <a:cs typeface="Arial" panose="020B0604020202020204" pitchFamily="34" charset="0"/>
              </a:rPr>
              <a:t>superedifikát</a:t>
            </a:r>
            <a:r>
              <a:rPr lang="cs-CZ" altLang="cs-CZ" sz="2400" dirty="0">
                <a:latin typeface="Arial" panose="020B0604020202020204" pitchFamily="34" charset="0"/>
                <a:cs typeface="Arial" panose="020B0604020202020204" pitchFamily="34" charset="0"/>
              </a:rPr>
              <a:t>)</a:t>
            </a:r>
          </a:p>
          <a:p>
            <a:pPr lvl="1"/>
            <a:r>
              <a:rPr lang="cs-CZ" altLang="cs-CZ" sz="2400" dirty="0">
                <a:latin typeface="Arial" panose="020B0604020202020204" pitchFamily="34" charset="0"/>
                <a:cs typeface="Arial" panose="020B0604020202020204" pitchFamily="34" charset="0"/>
              </a:rPr>
              <a:t>Dočasné porosty - § 2 odst. 2 zák. č. 229/1991 Sb.</a:t>
            </a:r>
          </a:p>
        </p:txBody>
      </p:sp>
    </p:spTree>
    <p:extLst>
      <p:ext uri="{BB962C8B-B14F-4D97-AF65-F5344CB8AC3E}">
        <p14:creationId xmlns:p14="http://schemas.microsoft.com/office/powerpoint/2010/main" val="2843413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Věc v právním smyslu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a:xfrm>
            <a:off x="540094" y="289187"/>
            <a:ext cx="8066301" cy="451576"/>
          </a:xfrm>
        </p:spPr>
        <p:txBody>
          <a:bodyPr/>
          <a:lstStyle/>
          <a:p>
            <a:r>
              <a:rPr lang="cs-CZ" dirty="0"/>
              <a:t>Příslušenství (§ 510-513) </a:t>
            </a:r>
          </a:p>
        </p:txBody>
      </p:sp>
      <p:sp>
        <p:nvSpPr>
          <p:cNvPr id="5" name="Zástupný symbol pro obsah 4"/>
          <p:cNvSpPr>
            <a:spLocks noGrp="1"/>
          </p:cNvSpPr>
          <p:nvPr>
            <p:ph idx="1"/>
          </p:nvPr>
        </p:nvSpPr>
        <p:spPr>
          <a:xfrm>
            <a:off x="540094" y="951728"/>
            <a:ext cx="8066301" cy="4301025"/>
          </a:xfrm>
        </p:spPr>
        <p:txBody>
          <a:bodyPr/>
          <a:lstStyle/>
          <a:p>
            <a:r>
              <a:rPr lang="cs-CZ" altLang="cs-CZ" sz="2800" i="1" dirty="0">
                <a:latin typeface="Arial" panose="020B0604020202020204" pitchFamily="34" charset="0"/>
                <a:cs typeface="Arial" panose="020B0604020202020204" pitchFamily="34" charset="0"/>
              </a:rPr>
              <a:t>Pertinence, </a:t>
            </a:r>
            <a:r>
              <a:rPr lang="cs-CZ" altLang="cs-CZ" sz="2800" i="1" dirty="0" err="1">
                <a:latin typeface="Arial" panose="020B0604020202020204" pitchFamily="34" charset="0"/>
                <a:cs typeface="Arial" panose="020B0604020202020204" pitchFamily="34" charset="0"/>
              </a:rPr>
              <a:t>accessorium</a:t>
            </a:r>
            <a:endParaRPr lang="cs-CZ" altLang="cs-CZ" sz="2800" i="1" dirty="0">
              <a:latin typeface="Arial" panose="020B0604020202020204" pitchFamily="34" charset="0"/>
              <a:cs typeface="Arial" panose="020B0604020202020204" pitchFamily="34" charset="0"/>
            </a:endParaRPr>
          </a:p>
          <a:p>
            <a:r>
              <a:rPr lang="cs-CZ" altLang="cs-CZ" sz="2800" dirty="0">
                <a:latin typeface="Arial" panose="020B0604020202020204" pitchFamily="34" charset="0"/>
                <a:cs typeface="Arial" panose="020B0604020202020204" pitchFamily="34" charset="0"/>
              </a:rPr>
              <a:t>Věc hlavní a věc vedlejší</a:t>
            </a:r>
          </a:p>
          <a:p>
            <a:r>
              <a:rPr lang="cs-CZ" altLang="cs-CZ" dirty="0">
                <a:latin typeface="Arial" panose="020B0604020202020204" pitchFamily="34" charset="0"/>
                <a:cs typeface="Arial" panose="020B0604020202020204" pitchFamily="34" charset="0"/>
              </a:rPr>
              <a:t>Nikoliv spojení fyzické, ale právní</a:t>
            </a:r>
          </a:p>
          <a:p>
            <a:r>
              <a:rPr lang="cs-CZ" altLang="cs-CZ" dirty="0">
                <a:latin typeface="Arial" panose="020B0604020202020204" pitchFamily="34" charset="0"/>
                <a:cs typeface="Arial" panose="020B0604020202020204" pitchFamily="34" charset="0"/>
              </a:rPr>
              <a:t>Hospodářské určení</a:t>
            </a:r>
          </a:p>
          <a:p>
            <a:r>
              <a:rPr lang="cs-CZ" altLang="cs-CZ" dirty="0">
                <a:latin typeface="Arial" panose="020B0604020202020204" pitchFamily="34" charset="0"/>
                <a:cs typeface="Arial" panose="020B0604020202020204" pitchFamily="34" charset="0"/>
              </a:rPr>
              <a:t>Příslušenství sdílí právní osud věci hlavní (</a:t>
            </a:r>
            <a:r>
              <a:rPr lang="cs-CZ" altLang="cs-CZ" i="1" dirty="0" err="1">
                <a:latin typeface="Arial" panose="020B0604020202020204" pitchFamily="34" charset="0"/>
                <a:cs typeface="Arial" panose="020B0604020202020204" pitchFamily="34" charset="0"/>
              </a:rPr>
              <a:t>accessorium</a:t>
            </a:r>
            <a:r>
              <a:rPr lang="cs-CZ" altLang="cs-CZ" i="1" dirty="0">
                <a:latin typeface="Arial" panose="020B0604020202020204" pitchFamily="34" charset="0"/>
                <a:cs typeface="Arial" panose="020B0604020202020204" pitchFamily="34" charset="0"/>
              </a:rPr>
              <a:t> </a:t>
            </a:r>
            <a:r>
              <a:rPr lang="cs-CZ" altLang="cs-CZ" i="1" dirty="0" err="1">
                <a:latin typeface="Arial" panose="020B0604020202020204" pitchFamily="34" charset="0"/>
                <a:cs typeface="Arial" panose="020B0604020202020204" pitchFamily="34" charset="0"/>
              </a:rPr>
              <a:t>sequitur</a:t>
            </a:r>
            <a:r>
              <a:rPr lang="cs-CZ" altLang="cs-CZ" i="1" dirty="0">
                <a:latin typeface="Arial" panose="020B0604020202020204" pitchFamily="34" charset="0"/>
                <a:cs typeface="Arial" panose="020B0604020202020204" pitchFamily="34" charset="0"/>
              </a:rPr>
              <a:t> </a:t>
            </a:r>
            <a:r>
              <a:rPr lang="cs-CZ" altLang="cs-CZ" i="1" dirty="0" err="1">
                <a:latin typeface="Arial" panose="020B0604020202020204" pitchFamily="34" charset="0"/>
                <a:cs typeface="Arial" panose="020B0604020202020204" pitchFamily="34" charset="0"/>
              </a:rPr>
              <a:t>principale</a:t>
            </a:r>
            <a:r>
              <a:rPr lang="cs-CZ" altLang="cs-CZ" dirty="0">
                <a:latin typeface="Arial" panose="020B0604020202020204" pitchFamily="34" charset="0"/>
                <a:cs typeface="Arial" panose="020B0604020202020204" pitchFamily="34" charset="0"/>
              </a:rPr>
              <a:t>)</a:t>
            </a:r>
          </a:p>
          <a:p>
            <a:r>
              <a:rPr lang="cs-CZ" altLang="cs-CZ" dirty="0">
                <a:latin typeface="Arial" panose="020B0604020202020204" pitchFamily="34" charset="0"/>
                <a:cs typeface="Arial" panose="020B0604020202020204" pitchFamily="34" charset="0"/>
              </a:rPr>
              <a:t>Smluvní pokuta není příslušenstvím pohledávky</a:t>
            </a:r>
          </a:p>
          <a:p>
            <a:endParaRPr lang="cs-CZ" altLang="cs-CZ"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3201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7" name="Zástupný symbol pro obsah 6"/>
          <p:cNvSpPr>
            <a:spLocks noGrp="1"/>
          </p:cNvSpPr>
          <p:nvPr>
            <p:ph idx="1"/>
          </p:nvPr>
        </p:nvSpPr>
        <p:spPr/>
        <p:txBody>
          <a:bodyPr/>
          <a:lstStyle/>
          <a:p>
            <a:pPr marL="72000" indent="0" algn="ctr">
              <a:buNone/>
            </a:pPr>
            <a:endParaRPr lang="cs-CZ" b="1" dirty="0"/>
          </a:p>
          <a:p>
            <a:pPr marL="72000" indent="0" algn="ctr">
              <a:buNone/>
            </a:pPr>
            <a:endParaRPr lang="cs-CZ" b="1" dirty="0"/>
          </a:p>
          <a:p>
            <a:pPr marL="72000" indent="0" algn="ctr">
              <a:buNone/>
            </a:pPr>
            <a:endParaRPr lang="cs-CZ" b="1" dirty="0"/>
          </a:p>
          <a:p>
            <a:pPr marL="72000" indent="0" algn="ctr">
              <a:buNone/>
            </a:pPr>
            <a:endParaRPr lang="cs-CZ" b="1" dirty="0"/>
          </a:p>
          <a:p>
            <a:pPr marL="72000" indent="0" algn="ctr">
              <a:buNone/>
            </a:pPr>
            <a:endParaRPr lang="cs-CZ" b="1" dirty="0"/>
          </a:p>
          <a:p>
            <a:pPr marL="72000" indent="0" algn="ctr">
              <a:buNone/>
            </a:pPr>
            <a:endParaRPr lang="cs-CZ" b="1" dirty="0"/>
          </a:p>
          <a:p>
            <a:pPr marL="72000" indent="0" algn="ctr">
              <a:buNone/>
            </a:pPr>
            <a:r>
              <a:rPr lang="cs-CZ" b="1" dirty="0"/>
              <a:t>Děkuji za pozornost.</a:t>
            </a:r>
          </a:p>
        </p:txBody>
      </p:sp>
    </p:spTree>
    <p:extLst>
      <p:ext uri="{BB962C8B-B14F-4D97-AF65-F5344CB8AC3E}">
        <p14:creationId xmlns:p14="http://schemas.microsoft.com/office/powerpoint/2010/main" val="3436844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Věc v právním smyslu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499587" y="436728"/>
            <a:ext cx="8066301" cy="451576"/>
          </a:xfrm>
        </p:spPr>
        <p:txBody>
          <a:bodyPr/>
          <a:lstStyle/>
          <a:p>
            <a:r>
              <a:rPr lang="cs-CZ" dirty="0"/>
              <a:t>Pojetí věci v právním smyslu v OZ</a:t>
            </a:r>
          </a:p>
        </p:txBody>
      </p:sp>
      <p:sp>
        <p:nvSpPr>
          <p:cNvPr id="5" name="Zástupný symbol pro obsah 4"/>
          <p:cNvSpPr>
            <a:spLocks noGrp="1"/>
          </p:cNvSpPr>
          <p:nvPr>
            <p:ph idx="1"/>
          </p:nvPr>
        </p:nvSpPr>
        <p:spPr>
          <a:xfrm>
            <a:off x="540094" y="1643449"/>
            <a:ext cx="8066301" cy="3990454"/>
          </a:xfrm>
        </p:spPr>
        <p:txBody>
          <a:bodyPr/>
          <a:lstStyle/>
          <a:p>
            <a:pPr>
              <a:lnSpc>
                <a:spcPct val="100000"/>
              </a:lnSpc>
              <a:spcBef>
                <a:spcPts val="600"/>
              </a:spcBef>
              <a:spcAft>
                <a:spcPts val="1200"/>
              </a:spcAft>
            </a:pPr>
            <a:r>
              <a:rPr lang="cs-CZ" sz="3200" dirty="0"/>
              <a:t>Věc v právním smyslu vs. věc v reálném životě</a:t>
            </a:r>
          </a:p>
          <a:p>
            <a:pPr>
              <a:lnSpc>
                <a:spcPct val="100000"/>
              </a:lnSpc>
              <a:spcBef>
                <a:spcPts val="600"/>
              </a:spcBef>
              <a:spcAft>
                <a:spcPts val="1200"/>
              </a:spcAft>
            </a:pPr>
            <a:r>
              <a:rPr lang="cs-CZ" sz="3200" dirty="0"/>
              <a:t>Právní subjekt vs. právní objekt</a:t>
            </a:r>
          </a:p>
          <a:p>
            <a:pPr>
              <a:lnSpc>
                <a:spcPct val="100000"/>
              </a:lnSpc>
              <a:spcBef>
                <a:spcPts val="600"/>
              </a:spcBef>
              <a:spcAft>
                <a:spcPts val="1200"/>
              </a:spcAft>
            </a:pPr>
            <a:r>
              <a:rPr lang="cs-CZ" sz="3200" dirty="0"/>
              <a:t>Teleologické hledisko</a:t>
            </a:r>
          </a:p>
          <a:p>
            <a:pPr>
              <a:lnSpc>
                <a:spcPct val="100000"/>
              </a:lnSpc>
              <a:spcBef>
                <a:spcPts val="600"/>
              </a:spcBef>
              <a:spcAft>
                <a:spcPts val="1200"/>
              </a:spcAft>
            </a:pPr>
            <a:r>
              <a:rPr lang="cs-CZ" sz="3200" dirty="0"/>
              <a:t>Různé přístupy k pojetí věci v právním smyslu</a:t>
            </a:r>
          </a:p>
          <a:p>
            <a:pPr lvl="1">
              <a:spcBef>
                <a:spcPts val="600"/>
              </a:spcBef>
              <a:spcAft>
                <a:spcPts val="1200"/>
              </a:spcAft>
            </a:pPr>
            <a:r>
              <a:rPr lang="cs-CZ" sz="1800" dirty="0"/>
              <a:t>Širší pojetí – ABGB, OZ, </a:t>
            </a:r>
            <a:r>
              <a:rPr lang="cs-CZ" sz="1800" dirty="0" err="1"/>
              <a:t>Code</a:t>
            </a:r>
            <a:r>
              <a:rPr lang="cs-CZ" sz="1800" dirty="0"/>
              <a:t> Civil</a:t>
            </a:r>
          </a:p>
          <a:p>
            <a:pPr lvl="1">
              <a:spcBef>
                <a:spcPts val="600"/>
              </a:spcBef>
              <a:spcAft>
                <a:spcPts val="1200"/>
              </a:spcAft>
            </a:pPr>
            <a:r>
              <a:rPr lang="cs-CZ" sz="1800" dirty="0"/>
              <a:t>Užší pojetí – BGB, ZGB. </a:t>
            </a:r>
            <a:r>
              <a:rPr lang="cs-CZ" sz="1800" dirty="0" err="1"/>
              <a:t>Kodeks</a:t>
            </a:r>
            <a:r>
              <a:rPr lang="cs-CZ" sz="1800" dirty="0"/>
              <a:t> </a:t>
            </a:r>
            <a:r>
              <a:rPr lang="cs-CZ" sz="1800" dirty="0" err="1"/>
              <a:t>Cywilny</a:t>
            </a:r>
            <a:endParaRPr lang="cs-CZ" sz="1800" dirty="0"/>
          </a:p>
          <a:p>
            <a:pPr lvl="1">
              <a:spcBef>
                <a:spcPts val="600"/>
              </a:spcBef>
              <a:spcAft>
                <a:spcPts val="1200"/>
              </a:spcAft>
            </a:pPr>
            <a:endParaRPr lang="cs-CZ" sz="1200" dirty="0"/>
          </a:p>
        </p:txBody>
      </p:sp>
    </p:spTree>
    <p:extLst>
      <p:ext uri="{BB962C8B-B14F-4D97-AF65-F5344CB8AC3E}">
        <p14:creationId xmlns:p14="http://schemas.microsoft.com/office/powerpoint/2010/main" val="199680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Věc v právním smyslu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a:xfrm>
            <a:off x="499587" y="436728"/>
            <a:ext cx="8066301" cy="451576"/>
          </a:xfrm>
        </p:spPr>
        <p:txBody>
          <a:bodyPr/>
          <a:lstStyle/>
          <a:p>
            <a:r>
              <a:rPr lang="cs-CZ" dirty="0"/>
              <a:t>Předměty soukromých subjektivních práv</a:t>
            </a:r>
          </a:p>
        </p:txBody>
      </p:sp>
      <p:sp>
        <p:nvSpPr>
          <p:cNvPr id="8" name="Ovál 7">
            <a:extLst>
              <a:ext uri="{FF2B5EF4-FFF2-40B4-BE49-F238E27FC236}">
                <a16:creationId xmlns:a16="http://schemas.microsoft.com/office/drawing/2014/main" id="{BFA63301-74B6-4C13-B026-BCD4A8F6C63E}"/>
              </a:ext>
            </a:extLst>
          </p:cNvPr>
          <p:cNvSpPr/>
          <p:nvPr/>
        </p:nvSpPr>
        <p:spPr bwMode="auto">
          <a:xfrm>
            <a:off x="138544" y="2660073"/>
            <a:ext cx="8243455" cy="3567927"/>
          </a:xfrm>
          <a:prstGeom prst="ellipse">
            <a:avLst/>
          </a:prstGeom>
          <a:solidFill>
            <a:schemeClr val="bg1"/>
          </a:solidFill>
          <a:ln w="9525" cap="flat" cmpd="sng" algn="ctr">
            <a:solidFill>
              <a:schemeClr val="tx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6" name="Zástupný symbol pro obsah 4"/>
          <p:cNvSpPr>
            <a:spLocks noGrp="1"/>
          </p:cNvSpPr>
          <p:nvPr>
            <p:ph idx="1"/>
          </p:nvPr>
        </p:nvSpPr>
        <p:spPr>
          <a:xfrm>
            <a:off x="540094" y="1643449"/>
            <a:ext cx="8066301" cy="3990454"/>
          </a:xfrm>
        </p:spPr>
        <p:txBody>
          <a:bodyPr/>
          <a:lstStyle/>
          <a:p>
            <a:pPr lvl="1">
              <a:spcBef>
                <a:spcPts val="600"/>
              </a:spcBef>
              <a:spcAft>
                <a:spcPts val="1200"/>
              </a:spcAft>
            </a:pPr>
            <a:r>
              <a:rPr lang="cs-CZ" sz="3600" dirty="0"/>
              <a:t>Předměty práv nemajetkových</a:t>
            </a:r>
          </a:p>
          <a:p>
            <a:pPr marL="1371600" lvl="2" indent="-457200">
              <a:spcBef>
                <a:spcPts val="600"/>
              </a:spcBef>
              <a:spcAft>
                <a:spcPts val="1200"/>
              </a:spcAft>
              <a:buFont typeface="Arial" panose="020B0604020202020204" pitchFamily="34" charset="0"/>
              <a:buChar char="•"/>
            </a:pPr>
            <a:r>
              <a:rPr lang="cs-CZ" sz="3100" dirty="0"/>
              <a:t>Všeobecné osobnostní statky</a:t>
            </a:r>
          </a:p>
          <a:p>
            <a:pPr marL="1371600" lvl="2" indent="-457200">
              <a:spcBef>
                <a:spcPts val="600"/>
              </a:spcBef>
              <a:spcAft>
                <a:spcPts val="1200"/>
              </a:spcAft>
              <a:buFont typeface="Arial" panose="020B0604020202020204" pitchFamily="34" charset="0"/>
              <a:buChar char="•"/>
            </a:pPr>
            <a:endParaRPr lang="cs-CZ" sz="3100" dirty="0"/>
          </a:p>
          <a:p>
            <a:pPr lvl="1">
              <a:spcBef>
                <a:spcPts val="600"/>
              </a:spcBef>
              <a:spcAft>
                <a:spcPts val="1200"/>
              </a:spcAft>
            </a:pPr>
            <a:r>
              <a:rPr lang="cs-CZ" sz="3600" dirty="0"/>
              <a:t>Předměty práv majetkových</a:t>
            </a:r>
          </a:p>
          <a:p>
            <a:pPr marL="1371600" lvl="2" indent="-457200">
              <a:spcBef>
                <a:spcPts val="600"/>
              </a:spcBef>
              <a:spcAft>
                <a:spcPts val="1200"/>
              </a:spcAft>
              <a:buFont typeface="Arial" panose="020B0604020202020204" pitchFamily="34" charset="0"/>
              <a:buChar char="•"/>
            </a:pPr>
            <a:r>
              <a:rPr lang="cs-CZ" sz="3100" dirty="0"/>
              <a:t>Absolutních</a:t>
            </a:r>
          </a:p>
          <a:p>
            <a:pPr marL="1371600" lvl="2" indent="-457200">
              <a:spcBef>
                <a:spcPts val="600"/>
              </a:spcBef>
              <a:spcAft>
                <a:spcPts val="1200"/>
              </a:spcAft>
              <a:buFont typeface="Arial" panose="020B0604020202020204" pitchFamily="34" charset="0"/>
              <a:buChar char="•"/>
            </a:pPr>
            <a:r>
              <a:rPr lang="cs-CZ" sz="3100" dirty="0"/>
              <a:t>Relativních</a:t>
            </a:r>
          </a:p>
          <a:p>
            <a:pPr lvl="1">
              <a:spcBef>
                <a:spcPts val="600"/>
              </a:spcBef>
              <a:spcAft>
                <a:spcPts val="1200"/>
              </a:spcAft>
            </a:pPr>
            <a:r>
              <a:rPr lang="cs-CZ" sz="3600" dirty="0"/>
              <a:t>Předměty práv smíšených (výtvory)</a:t>
            </a:r>
          </a:p>
        </p:txBody>
      </p:sp>
    </p:spTree>
    <p:extLst>
      <p:ext uri="{BB962C8B-B14F-4D97-AF65-F5344CB8AC3E}">
        <p14:creationId xmlns:p14="http://schemas.microsoft.com/office/powerpoint/2010/main" val="4249602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Věc v právním smyslu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a:xfrm>
            <a:off x="540094" y="425662"/>
            <a:ext cx="8066301" cy="451576"/>
          </a:xfrm>
        </p:spPr>
        <p:txBody>
          <a:bodyPr/>
          <a:lstStyle/>
          <a:p>
            <a:r>
              <a:rPr lang="cs-CZ" dirty="0"/>
              <a:t>Co není věcí?</a:t>
            </a:r>
          </a:p>
        </p:txBody>
      </p:sp>
      <p:sp>
        <p:nvSpPr>
          <p:cNvPr id="5" name="Zástupný symbol pro obsah 4"/>
          <p:cNvSpPr>
            <a:spLocks noGrp="1"/>
          </p:cNvSpPr>
          <p:nvPr>
            <p:ph idx="1"/>
          </p:nvPr>
        </p:nvSpPr>
        <p:spPr>
          <a:xfrm>
            <a:off x="499587" y="1279275"/>
            <a:ext cx="8066301" cy="4301025"/>
          </a:xfrm>
        </p:spPr>
        <p:txBody>
          <a:bodyPr/>
          <a:lstStyle/>
          <a:p>
            <a:r>
              <a:rPr lang="cs-CZ" altLang="cs-CZ" sz="3600" dirty="0">
                <a:latin typeface="Arial" panose="020B0604020202020204" pitchFamily="34" charset="0"/>
                <a:cs typeface="Arial" panose="020B0604020202020204" pitchFamily="34" charset="0"/>
              </a:rPr>
              <a:t>„</a:t>
            </a:r>
            <a:r>
              <a:rPr lang="cs-CZ" i="1" dirty="0"/>
              <a:t>Věc v právním smyslu (dále jen „věc“) je vše, co je rozdílné od osoby a slouží potřebě lidí</a:t>
            </a:r>
            <a:r>
              <a:rPr lang="cs-CZ" dirty="0"/>
              <a:t>“ (§ 489).</a:t>
            </a:r>
            <a:endParaRPr lang="cs-CZ" altLang="cs-CZ" sz="3600" dirty="0">
              <a:latin typeface="Arial" panose="020B0604020202020204" pitchFamily="34" charset="0"/>
              <a:cs typeface="Arial" panose="020B0604020202020204" pitchFamily="34" charset="0"/>
            </a:endParaRPr>
          </a:p>
          <a:p>
            <a:pPr lvl="1"/>
            <a:r>
              <a:rPr lang="cs-CZ" altLang="cs-CZ" sz="2800" dirty="0">
                <a:latin typeface="Arial" panose="020B0604020202020204" pitchFamily="34" charset="0"/>
                <a:cs typeface="Arial" panose="020B0604020202020204" pitchFamily="34" charset="0"/>
              </a:rPr>
              <a:t>Osoba (§ 17, § 18)</a:t>
            </a:r>
          </a:p>
          <a:p>
            <a:pPr lvl="1"/>
            <a:r>
              <a:rPr lang="cs-CZ" altLang="cs-CZ" sz="2800" dirty="0">
                <a:latin typeface="Arial" panose="020B0604020202020204" pitchFamily="34" charset="0"/>
                <a:cs typeface="Arial" panose="020B0604020202020204" pitchFamily="34" charset="0"/>
              </a:rPr>
              <a:t>Živé zvíře (§ 494)</a:t>
            </a:r>
          </a:p>
          <a:p>
            <a:pPr lvl="1"/>
            <a:r>
              <a:rPr lang="cs-CZ" altLang="cs-CZ" sz="2800" dirty="0">
                <a:latin typeface="Arial" panose="020B0604020202020204" pitchFamily="34" charset="0"/>
                <a:cs typeface="Arial" panose="020B0604020202020204" pitchFamily="34" charset="0"/>
              </a:rPr>
              <a:t>Lidské tělo a jeho části (§ 493)</a:t>
            </a:r>
          </a:p>
          <a:p>
            <a:pPr lvl="1"/>
            <a:r>
              <a:rPr lang="cs-CZ" altLang="cs-CZ" sz="2800" dirty="0">
                <a:latin typeface="Arial" panose="020B0604020202020204" pitchFamily="34" charset="0"/>
                <a:cs typeface="Arial" panose="020B0604020202020204" pitchFamily="34" charset="0"/>
              </a:rPr>
              <a:t>Součásti věci (§ 505)</a:t>
            </a:r>
          </a:p>
          <a:p>
            <a:endParaRPr lang="cs-CZ" altLang="cs-CZ"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6211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Věc v právním smyslu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540094" y="493904"/>
            <a:ext cx="8066301" cy="451576"/>
          </a:xfrm>
        </p:spPr>
        <p:txBody>
          <a:bodyPr/>
          <a:lstStyle/>
          <a:p>
            <a:r>
              <a:rPr lang="cs-CZ" dirty="0"/>
              <a:t>Definiční znaky věci v právním smyslu (§ 489)</a:t>
            </a:r>
          </a:p>
        </p:txBody>
      </p:sp>
      <p:sp>
        <p:nvSpPr>
          <p:cNvPr id="5" name="Zástupný symbol pro obsah 4"/>
          <p:cNvSpPr>
            <a:spLocks noGrp="1"/>
          </p:cNvSpPr>
          <p:nvPr>
            <p:ph idx="1"/>
          </p:nvPr>
        </p:nvSpPr>
        <p:spPr>
          <a:xfrm>
            <a:off x="499587" y="1729653"/>
            <a:ext cx="8066301" cy="4301025"/>
          </a:xfrm>
        </p:spPr>
        <p:txBody>
          <a:bodyPr/>
          <a:lstStyle/>
          <a:p>
            <a:r>
              <a:rPr lang="cs-CZ" altLang="cs-CZ" sz="3600" dirty="0">
                <a:latin typeface="Arial" panose="020B0604020202020204" pitchFamily="34" charset="0"/>
                <a:cs typeface="Arial" panose="020B0604020202020204" pitchFamily="34" charset="0"/>
              </a:rPr>
              <a:t>Odlišnost od osoby</a:t>
            </a:r>
          </a:p>
          <a:p>
            <a:r>
              <a:rPr lang="cs-CZ" altLang="cs-CZ" sz="3600" dirty="0">
                <a:latin typeface="Arial" panose="020B0604020202020204" pitchFamily="34" charset="0"/>
                <a:cs typeface="Arial" panose="020B0604020202020204" pitchFamily="34" charset="0"/>
              </a:rPr>
              <a:t>Užitečnost</a:t>
            </a:r>
          </a:p>
          <a:p>
            <a:r>
              <a:rPr lang="cs-CZ" altLang="cs-CZ" sz="3600" dirty="0">
                <a:latin typeface="Arial" panose="020B0604020202020204" pitchFamily="34" charset="0"/>
                <a:cs typeface="Arial" panose="020B0604020202020204" pitchFamily="34" charset="0"/>
              </a:rPr>
              <a:t>Odlišnost od jiných věcí</a:t>
            </a:r>
          </a:p>
          <a:p>
            <a:r>
              <a:rPr lang="cs-CZ" altLang="cs-CZ" sz="3600" dirty="0">
                <a:latin typeface="Arial" panose="020B0604020202020204" pitchFamily="34" charset="0"/>
                <a:cs typeface="Arial" panose="020B0604020202020204" pitchFamily="34" charset="0"/>
              </a:rPr>
              <a:t>U hmotných věcí: ovladatelnost</a:t>
            </a:r>
          </a:p>
        </p:txBody>
      </p:sp>
    </p:spTree>
    <p:extLst>
      <p:ext uri="{BB962C8B-B14F-4D97-AF65-F5344CB8AC3E}">
        <p14:creationId xmlns:p14="http://schemas.microsoft.com/office/powerpoint/2010/main" val="4050802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Věc v právním smyslu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a:xfrm>
            <a:off x="540094" y="180000"/>
            <a:ext cx="8066301" cy="451576"/>
          </a:xfrm>
        </p:spPr>
        <p:txBody>
          <a:bodyPr/>
          <a:lstStyle/>
          <a:p>
            <a:r>
              <a:rPr lang="cs-CZ" dirty="0"/>
              <a:t>Věci hmotné a nehmotné (§ 496) </a:t>
            </a:r>
          </a:p>
        </p:txBody>
      </p:sp>
      <p:sp>
        <p:nvSpPr>
          <p:cNvPr id="5" name="Zástupný symbol pro obsah 4"/>
          <p:cNvSpPr>
            <a:spLocks noGrp="1"/>
          </p:cNvSpPr>
          <p:nvPr>
            <p:ph idx="1"/>
          </p:nvPr>
        </p:nvSpPr>
        <p:spPr>
          <a:xfrm>
            <a:off x="499587" y="1279275"/>
            <a:ext cx="8066301" cy="4301025"/>
          </a:xfrm>
        </p:spPr>
        <p:txBody>
          <a:bodyPr/>
          <a:lstStyle/>
          <a:p>
            <a:r>
              <a:rPr lang="cs-CZ" sz="3600" dirty="0"/>
              <a:t>Věc hmotná</a:t>
            </a:r>
          </a:p>
          <a:p>
            <a:pPr lvl="1"/>
            <a:r>
              <a:rPr lang="en-US" sz="2800" dirty="0" err="1"/>
              <a:t>ovladatelná</a:t>
            </a:r>
            <a:r>
              <a:rPr lang="en-US" sz="2800" dirty="0"/>
              <a:t> </a:t>
            </a:r>
            <a:r>
              <a:rPr lang="en-US" sz="2800" dirty="0" err="1"/>
              <a:t>část</a:t>
            </a:r>
            <a:r>
              <a:rPr lang="en-US" sz="2800" dirty="0"/>
              <a:t> </a:t>
            </a:r>
            <a:r>
              <a:rPr lang="en-US" sz="2800" dirty="0" err="1"/>
              <a:t>vnějšího</a:t>
            </a:r>
            <a:r>
              <a:rPr lang="en-US" sz="2800" dirty="0"/>
              <a:t> </a:t>
            </a:r>
            <a:r>
              <a:rPr lang="en-US" sz="2800" dirty="0" err="1"/>
              <a:t>světa</a:t>
            </a:r>
            <a:r>
              <a:rPr lang="en-US" sz="2800" dirty="0"/>
              <a:t>, </a:t>
            </a:r>
            <a:r>
              <a:rPr lang="en-US" sz="2800" dirty="0" err="1"/>
              <a:t>která</a:t>
            </a:r>
            <a:r>
              <a:rPr lang="en-US" sz="2800" dirty="0"/>
              <a:t> </a:t>
            </a:r>
            <a:r>
              <a:rPr lang="en-US" sz="2800" dirty="0" err="1"/>
              <a:t>má</a:t>
            </a:r>
            <a:r>
              <a:rPr lang="en-US" sz="2800" dirty="0"/>
              <a:t> </a:t>
            </a:r>
            <a:r>
              <a:rPr lang="en-US" sz="2800" dirty="0" err="1"/>
              <a:t>povahu</a:t>
            </a:r>
            <a:r>
              <a:rPr lang="en-US" sz="2800" dirty="0"/>
              <a:t> </a:t>
            </a:r>
            <a:r>
              <a:rPr lang="en-US" sz="2800" dirty="0" err="1"/>
              <a:t>samostatného</a:t>
            </a:r>
            <a:r>
              <a:rPr lang="en-US" sz="2800" dirty="0"/>
              <a:t> </a:t>
            </a:r>
            <a:r>
              <a:rPr lang="en-US" sz="2800" dirty="0" err="1"/>
              <a:t>předmětu</a:t>
            </a:r>
            <a:endParaRPr lang="cs-CZ" sz="2800" dirty="0"/>
          </a:p>
          <a:p>
            <a:pPr marL="324000" lvl="1" indent="0">
              <a:buNone/>
            </a:pPr>
            <a:endParaRPr lang="cs-CZ" sz="2800" dirty="0"/>
          </a:p>
          <a:p>
            <a:r>
              <a:rPr lang="cs-CZ" altLang="cs-CZ" sz="3600" dirty="0">
                <a:latin typeface="Arial" panose="020B0604020202020204" pitchFamily="34" charset="0"/>
                <a:cs typeface="Arial" panose="020B0604020202020204" pitchFamily="34" charset="0"/>
              </a:rPr>
              <a:t>Věc nehmotná</a:t>
            </a:r>
          </a:p>
          <a:p>
            <a:pPr lvl="1"/>
            <a:r>
              <a:rPr lang="cs-CZ" altLang="cs-CZ" sz="2800" dirty="0">
                <a:latin typeface="Arial" panose="020B0604020202020204" pitchFamily="34" charset="0"/>
                <a:cs typeface="Arial" panose="020B0604020202020204" pitchFamily="34" charset="0"/>
              </a:rPr>
              <a:t>Jsoucna bez hmotné podstaty</a:t>
            </a:r>
          </a:p>
          <a:p>
            <a:pPr lvl="1"/>
            <a:r>
              <a:rPr lang="cs-CZ" altLang="cs-CZ" sz="2800" dirty="0">
                <a:latin typeface="Arial" panose="020B0604020202020204" pitchFamily="34" charset="0"/>
                <a:cs typeface="Arial" panose="020B0604020202020204" pitchFamily="34" charset="0"/>
              </a:rPr>
              <a:t>Práva, jejichž povaha to připouští</a:t>
            </a:r>
          </a:p>
          <a:p>
            <a:pPr marL="72000" indent="0">
              <a:buNone/>
            </a:pPr>
            <a:endParaRPr lang="cs-CZ" altLang="cs-CZ"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4326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Věc v právním smyslu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a:xfrm>
            <a:off x="540094" y="371073"/>
            <a:ext cx="8066301" cy="451576"/>
          </a:xfrm>
        </p:spPr>
        <p:txBody>
          <a:bodyPr/>
          <a:lstStyle/>
          <a:p>
            <a:r>
              <a:rPr lang="cs-CZ" dirty="0"/>
              <a:t>Věci movité a nemovité (§ 498) </a:t>
            </a:r>
          </a:p>
        </p:txBody>
      </p:sp>
      <p:sp>
        <p:nvSpPr>
          <p:cNvPr id="5" name="Zástupný symbol pro obsah 4"/>
          <p:cNvSpPr>
            <a:spLocks noGrp="1"/>
          </p:cNvSpPr>
          <p:nvPr>
            <p:ph idx="1"/>
          </p:nvPr>
        </p:nvSpPr>
        <p:spPr>
          <a:xfrm>
            <a:off x="540094" y="835616"/>
            <a:ext cx="8066301" cy="4301025"/>
          </a:xfrm>
        </p:spPr>
        <p:txBody>
          <a:bodyPr/>
          <a:lstStyle/>
          <a:p>
            <a:pPr marL="72000" indent="0">
              <a:buNone/>
            </a:pPr>
            <a:r>
              <a:rPr lang="cs-CZ" altLang="cs-CZ" sz="3200" dirty="0">
                <a:latin typeface="Arial" panose="020B0604020202020204" pitchFamily="34" charset="0"/>
                <a:cs typeface="Arial" panose="020B0604020202020204" pitchFamily="34" charset="0"/>
              </a:rPr>
              <a:t>Přirozené věci nemovité</a:t>
            </a:r>
          </a:p>
          <a:p>
            <a:pPr lvl="1"/>
            <a:r>
              <a:rPr lang="cs-CZ" altLang="cs-CZ" sz="2400" dirty="0">
                <a:latin typeface="Arial" panose="020B0604020202020204" pitchFamily="34" charset="0"/>
                <a:cs typeface="Arial" panose="020B0604020202020204" pitchFamily="34" charset="0"/>
              </a:rPr>
              <a:t>	pozemek</a:t>
            </a:r>
          </a:p>
          <a:p>
            <a:pPr lvl="1"/>
            <a:r>
              <a:rPr lang="cs-CZ" altLang="cs-CZ" sz="2400" dirty="0">
                <a:latin typeface="Arial" panose="020B0604020202020204" pitchFamily="34" charset="0"/>
                <a:cs typeface="Arial" panose="020B0604020202020204" pitchFamily="34" charset="0"/>
              </a:rPr>
              <a:t>	stavba</a:t>
            </a:r>
          </a:p>
          <a:p>
            <a:pPr lvl="1"/>
            <a:r>
              <a:rPr lang="cs-CZ" altLang="cs-CZ" sz="2400" dirty="0">
                <a:latin typeface="Arial" panose="020B0604020202020204" pitchFamily="34" charset="0"/>
                <a:cs typeface="Arial" panose="020B0604020202020204" pitchFamily="34" charset="0"/>
              </a:rPr>
              <a:t>     jiné věci přirozeně nemovité </a:t>
            </a:r>
          </a:p>
          <a:p>
            <a:pPr marL="72000" indent="0">
              <a:buNone/>
            </a:pPr>
            <a:r>
              <a:rPr lang="cs-CZ" altLang="cs-CZ" sz="3200" dirty="0">
                <a:latin typeface="Arial" panose="020B0604020202020204" pitchFamily="34" charset="0"/>
                <a:cs typeface="Arial" panose="020B0604020202020204" pitchFamily="34" charset="0"/>
              </a:rPr>
              <a:t>Umělé věci nemovité</a:t>
            </a:r>
          </a:p>
          <a:p>
            <a:pPr lvl="1"/>
            <a:r>
              <a:rPr lang="cs-CZ" altLang="cs-CZ" sz="2400" dirty="0">
                <a:latin typeface="Arial" panose="020B0604020202020204" pitchFamily="34" charset="0"/>
                <a:cs typeface="Arial" panose="020B0604020202020204" pitchFamily="34" charset="0"/>
              </a:rPr>
              <a:t>práva</a:t>
            </a:r>
          </a:p>
          <a:p>
            <a:pPr marL="72000" indent="0">
              <a:buNone/>
            </a:pPr>
            <a:r>
              <a:rPr lang="cs-CZ" altLang="cs-CZ" sz="3200" dirty="0">
                <a:latin typeface="Arial" panose="020B0604020202020204" pitchFamily="34" charset="0"/>
                <a:cs typeface="Arial" panose="020B0604020202020204" pitchFamily="34" charset="0"/>
              </a:rPr>
              <a:t>Přirozené věci movité</a:t>
            </a:r>
          </a:p>
          <a:p>
            <a:pPr lvl="1"/>
            <a:r>
              <a:rPr lang="cs-CZ" altLang="cs-CZ" sz="2400" dirty="0">
                <a:latin typeface="Arial" panose="020B0604020202020204" pitchFamily="34" charset="0"/>
                <a:cs typeface="Arial" panose="020B0604020202020204" pitchFamily="34" charset="0"/>
              </a:rPr>
              <a:t>Res </a:t>
            </a:r>
            <a:r>
              <a:rPr lang="cs-CZ" altLang="cs-CZ" sz="2400" dirty="0" err="1">
                <a:latin typeface="Arial" panose="020B0604020202020204" pitchFamily="34" charset="0"/>
                <a:cs typeface="Arial" panose="020B0604020202020204" pitchFamily="34" charset="0"/>
              </a:rPr>
              <a:t>moventes</a:t>
            </a:r>
            <a:endParaRPr lang="cs-CZ" altLang="cs-CZ" sz="2400" dirty="0">
              <a:latin typeface="Arial" panose="020B0604020202020204" pitchFamily="34" charset="0"/>
              <a:cs typeface="Arial" panose="020B0604020202020204" pitchFamily="34" charset="0"/>
            </a:endParaRPr>
          </a:p>
          <a:p>
            <a:pPr lvl="1"/>
            <a:r>
              <a:rPr lang="cs-CZ" altLang="cs-CZ" sz="2400" dirty="0">
                <a:latin typeface="Arial" panose="020B0604020202020204" pitchFamily="34" charset="0"/>
                <a:cs typeface="Arial" panose="020B0604020202020204" pitchFamily="34" charset="0"/>
              </a:rPr>
              <a:t>Res </a:t>
            </a:r>
            <a:r>
              <a:rPr lang="cs-CZ" altLang="cs-CZ" sz="2400" dirty="0" err="1">
                <a:latin typeface="Arial" panose="020B0604020202020204" pitchFamily="34" charset="0"/>
                <a:cs typeface="Arial" panose="020B0604020202020204" pitchFamily="34" charset="0"/>
              </a:rPr>
              <a:t>sese</a:t>
            </a:r>
            <a:r>
              <a:rPr lang="cs-CZ" altLang="cs-CZ" sz="2400" dirty="0">
                <a:latin typeface="Arial" panose="020B0604020202020204" pitchFamily="34" charset="0"/>
                <a:cs typeface="Arial" panose="020B0604020202020204" pitchFamily="34" charset="0"/>
              </a:rPr>
              <a:t> </a:t>
            </a:r>
            <a:r>
              <a:rPr lang="cs-CZ" altLang="cs-CZ" sz="2400" dirty="0" err="1">
                <a:latin typeface="Arial" panose="020B0604020202020204" pitchFamily="34" charset="0"/>
                <a:cs typeface="Arial" panose="020B0604020202020204" pitchFamily="34" charset="0"/>
              </a:rPr>
              <a:t>moventes</a:t>
            </a:r>
            <a:endParaRPr lang="cs-CZ" altLang="cs-CZ" sz="2400" dirty="0">
              <a:latin typeface="Arial" panose="020B0604020202020204" pitchFamily="34" charset="0"/>
              <a:cs typeface="Arial" panose="020B0604020202020204" pitchFamily="34" charset="0"/>
            </a:endParaRPr>
          </a:p>
          <a:p>
            <a:pPr marL="72000" indent="0">
              <a:buNone/>
            </a:pPr>
            <a:r>
              <a:rPr lang="cs-CZ" altLang="cs-CZ" sz="3200" dirty="0">
                <a:latin typeface="Arial" panose="020B0604020202020204" pitchFamily="34" charset="0"/>
                <a:cs typeface="Arial" panose="020B0604020202020204" pitchFamily="34" charset="0"/>
              </a:rPr>
              <a:t>Umělé věci movité</a:t>
            </a:r>
          </a:p>
          <a:p>
            <a:pPr lvl="1"/>
            <a:r>
              <a:rPr lang="cs-CZ" altLang="cs-CZ" sz="2400" dirty="0">
                <a:latin typeface="Arial" panose="020B0604020202020204" pitchFamily="34" charset="0"/>
                <a:cs typeface="Arial" panose="020B0604020202020204" pitchFamily="34" charset="0"/>
              </a:rPr>
              <a:t>práva</a:t>
            </a:r>
          </a:p>
          <a:p>
            <a:pPr marL="72000" indent="0">
              <a:buNone/>
            </a:pPr>
            <a:endParaRPr lang="cs-CZ" altLang="cs-CZ"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3144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Věc v právním smyslu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a:xfrm>
            <a:off x="540094" y="371073"/>
            <a:ext cx="8066301" cy="451576"/>
          </a:xfrm>
        </p:spPr>
        <p:txBody>
          <a:bodyPr/>
          <a:lstStyle/>
          <a:p>
            <a:r>
              <a:rPr lang="cs-CZ" dirty="0"/>
              <a:t>Funkční rozlišení věcí movitých a nemovitých</a:t>
            </a:r>
          </a:p>
        </p:txBody>
      </p:sp>
      <p:sp>
        <p:nvSpPr>
          <p:cNvPr id="5" name="Zástupný symbol pro obsah 4"/>
          <p:cNvSpPr>
            <a:spLocks noGrp="1"/>
          </p:cNvSpPr>
          <p:nvPr>
            <p:ph idx="1"/>
          </p:nvPr>
        </p:nvSpPr>
        <p:spPr>
          <a:xfrm>
            <a:off x="405070" y="1278487"/>
            <a:ext cx="8066301" cy="4301025"/>
          </a:xfrm>
        </p:spPr>
        <p:txBody>
          <a:bodyPr/>
          <a:lstStyle/>
          <a:p>
            <a:r>
              <a:rPr lang="cs-CZ" altLang="cs-CZ" sz="2400" dirty="0">
                <a:latin typeface="Arial" panose="020B0604020202020204" pitchFamily="34" charset="0"/>
                <a:cs typeface="Arial" panose="020B0604020202020204" pitchFamily="34" charset="0"/>
              </a:rPr>
              <a:t>Rozsah prokury (§ 450 odst. 1)</a:t>
            </a:r>
          </a:p>
          <a:p>
            <a:r>
              <a:rPr lang="cs-CZ" altLang="cs-CZ" sz="2400" dirty="0">
                <a:latin typeface="Arial" panose="020B0604020202020204" pitchFamily="34" charset="0"/>
                <a:cs typeface="Arial" panose="020B0604020202020204" pitchFamily="34" charset="0"/>
              </a:rPr>
              <a:t>Forma smlouvy při zřizování věcných práv (§ 560)</a:t>
            </a:r>
          </a:p>
          <a:p>
            <a:r>
              <a:rPr lang="cs-CZ" altLang="cs-CZ" sz="2400" dirty="0">
                <a:latin typeface="Arial" panose="020B0604020202020204" pitchFamily="34" charset="0"/>
                <a:cs typeface="Arial" panose="020B0604020202020204" pitchFamily="34" charset="0"/>
              </a:rPr>
              <a:t>Nabytí vlastnického práva přivlastněním, přírůstkem, vydržením</a:t>
            </a:r>
          </a:p>
          <a:p>
            <a:r>
              <a:rPr lang="cs-CZ" altLang="cs-CZ" sz="2400" dirty="0">
                <a:latin typeface="Arial" panose="020B0604020202020204" pitchFamily="34" charset="0"/>
                <a:cs typeface="Arial" panose="020B0604020202020204" pitchFamily="34" charset="0"/>
              </a:rPr>
              <a:t>Nabytí vlastnického práva od neoprávněného (1110-1112)</a:t>
            </a:r>
          </a:p>
          <a:p>
            <a:r>
              <a:rPr lang="cs-CZ" altLang="cs-CZ" sz="2400" dirty="0">
                <a:latin typeface="Arial" panose="020B0604020202020204" pitchFamily="34" charset="0"/>
                <a:cs typeface="Arial" panose="020B0604020202020204" pitchFamily="34" charset="0"/>
              </a:rPr>
              <a:t>Vznik zástavního práva (§ 1317, 1318)</a:t>
            </a:r>
          </a:p>
          <a:p>
            <a:r>
              <a:rPr lang="cs-CZ" altLang="cs-CZ" sz="2400" dirty="0">
                <a:latin typeface="Arial" panose="020B0604020202020204" pitchFamily="34" charset="0"/>
                <a:cs typeface="Arial" panose="020B0604020202020204" pitchFamily="34" charset="0"/>
              </a:rPr>
              <a:t>Koupě movité a nemovité věci (§ 2085 </a:t>
            </a:r>
            <a:r>
              <a:rPr lang="cs-CZ" altLang="cs-CZ" sz="2400" dirty="0" err="1">
                <a:latin typeface="Arial" panose="020B0604020202020204" pitchFamily="34" charset="0"/>
                <a:cs typeface="Arial" panose="020B0604020202020204" pitchFamily="34" charset="0"/>
              </a:rPr>
              <a:t>an</a:t>
            </a:r>
            <a:r>
              <a:rPr lang="cs-CZ" altLang="cs-CZ" sz="2400" dirty="0">
                <a:latin typeface="Arial" panose="020B0604020202020204" pitchFamily="34" charset="0"/>
                <a:cs typeface="Arial" panose="020B0604020202020204" pitchFamily="34" charset="0"/>
              </a:rPr>
              <a:t>.; 2128)</a:t>
            </a:r>
          </a:p>
          <a:p>
            <a:r>
              <a:rPr lang="cs-CZ" altLang="cs-CZ" sz="2400" dirty="0">
                <a:latin typeface="Arial" panose="020B0604020202020204" pitchFamily="34" charset="0"/>
                <a:cs typeface="Arial" panose="020B0604020202020204" pitchFamily="34" charset="0"/>
              </a:rPr>
              <a:t>Zemědělský pacht (§ 2345), výměnek (§ 2707)</a:t>
            </a:r>
          </a:p>
          <a:p>
            <a:endParaRPr lang="cs-CZ" altLang="cs-CZ" sz="3600" dirty="0">
              <a:latin typeface="Arial" panose="020B0604020202020204" pitchFamily="34" charset="0"/>
              <a:cs typeface="Arial" panose="020B0604020202020204" pitchFamily="34" charset="0"/>
            </a:endParaRPr>
          </a:p>
          <a:p>
            <a:pPr marL="72000" indent="0">
              <a:buNone/>
            </a:pPr>
            <a:endParaRPr lang="cs-CZ" altLang="cs-CZ"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6373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Věc v právním smyslu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a:xfrm>
            <a:off x="540094" y="371073"/>
            <a:ext cx="8066301" cy="451576"/>
          </a:xfrm>
        </p:spPr>
        <p:txBody>
          <a:bodyPr/>
          <a:lstStyle/>
          <a:p>
            <a:r>
              <a:rPr lang="cs-CZ" dirty="0"/>
              <a:t>Věci zastupitelné i nezastupitelné (§ 499) </a:t>
            </a:r>
          </a:p>
        </p:txBody>
      </p:sp>
      <p:sp>
        <p:nvSpPr>
          <p:cNvPr id="5" name="Zástupný symbol pro obsah 4"/>
          <p:cNvSpPr>
            <a:spLocks noGrp="1"/>
          </p:cNvSpPr>
          <p:nvPr>
            <p:ph idx="1"/>
          </p:nvPr>
        </p:nvSpPr>
        <p:spPr>
          <a:xfrm>
            <a:off x="540094" y="1374812"/>
            <a:ext cx="8066301" cy="4301025"/>
          </a:xfrm>
        </p:spPr>
        <p:txBody>
          <a:bodyPr/>
          <a:lstStyle/>
          <a:p>
            <a:r>
              <a:rPr lang="cs-CZ" altLang="cs-CZ" sz="3600" dirty="0">
                <a:latin typeface="Arial" panose="020B0604020202020204" pitchFamily="34" charset="0"/>
                <a:cs typeface="Arial" panose="020B0604020202020204" pitchFamily="34" charset="0"/>
              </a:rPr>
              <a:t>Věci určené genericky vs. věci určené individuálně</a:t>
            </a:r>
          </a:p>
          <a:p>
            <a:r>
              <a:rPr lang="cs-CZ" altLang="cs-CZ" sz="3600" dirty="0">
                <a:latin typeface="Arial" panose="020B0604020202020204" pitchFamily="34" charset="0"/>
                <a:cs typeface="Arial" panose="020B0604020202020204" pitchFamily="34" charset="0"/>
              </a:rPr>
              <a:t>Věci zastupitelné tvoří podmnožinu věcí určených genericky</a:t>
            </a:r>
          </a:p>
          <a:p>
            <a:r>
              <a:rPr lang="cs-CZ" altLang="cs-CZ" sz="3600" dirty="0">
                <a:latin typeface="Arial" panose="020B0604020202020204" pitchFamily="34" charset="0"/>
                <a:cs typeface="Arial" panose="020B0604020202020204" pitchFamily="34" charset="0"/>
              </a:rPr>
              <a:t>Zápůjčka (§ 2390)</a:t>
            </a:r>
          </a:p>
          <a:p>
            <a:endParaRPr lang="cs-CZ" altLang="cs-CZ" sz="3600" dirty="0">
              <a:latin typeface="Arial" panose="020B0604020202020204" pitchFamily="34" charset="0"/>
              <a:cs typeface="Arial" panose="020B0604020202020204" pitchFamily="34" charset="0"/>
            </a:endParaRPr>
          </a:p>
          <a:p>
            <a:pPr marL="72000" indent="0">
              <a:buNone/>
            </a:pPr>
            <a:endParaRPr lang="cs-CZ" altLang="cs-CZ"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7267915"/>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prezentace-law-cz-4-3</Template>
  <TotalTime>20650</TotalTime>
  <Words>12040</Words>
  <Application>Microsoft Office PowerPoint</Application>
  <PresentationFormat>Vlastní</PresentationFormat>
  <Paragraphs>496</Paragraphs>
  <Slides>15</Slides>
  <Notes>14</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Tahoma</vt:lpstr>
      <vt:lpstr>Wingdings</vt:lpstr>
      <vt:lpstr>Prezentace_MU_CZ</vt:lpstr>
      <vt:lpstr>Věc v právním smyslu</vt:lpstr>
      <vt:lpstr>Pojetí věci v právním smyslu v OZ</vt:lpstr>
      <vt:lpstr>Předměty soukromých subjektivních práv</vt:lpstr>
      <vt:lpstr>Co není věcí?</vt:lpstr>
      <vt:lpstr>Definiční znaky věci v právním smyslu (§ 489)</vt:lpstr>
      <vt:lpstr>Věci hmotné a nehmotné (§ 496) </vt:lpstr>
      <vt:lpstr>Věci movité a nemovité (§ 498) </vt:lpstr>
      <vt:lpstr>Funkční rozlišení věcí movitých a nemovitých</vt:lpstr>
      <vt:lpstr>Věci zastupitelné i nezastupitelné (§ 499) </vt:lpstr>
      <vt:lpstr>Věci zuživatelné i nezuživatelné (§ 500) </vt:lpstr>
      <vt:lpstr>Věc hromadná (§ 501) </vt:lpstr>
      <vt:lpstr>Součást věci (§ 505) </vt:lpstr>
      <vt:lpstr>Součást pozemku (§ 506) </vt:lpstr>
      <vt:lpstr>Příslušenství (§ 510-513) </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Autorskoprávní public domain  a společné statky (commons)</dc:title>
  <dc:creator>Martin Grepl</dc:creator>
  <cp:lastModifiedBy>Pavel Koukal</cp:lastModifiedBy>
  <cp:revision>99</cp:revision>
  <cp:lastPrinted>1601-01-01T00:00:00Z</cp:lastPrinted>
  <dcterms:created xsi:type="dcterms:W3CDTF">2019-10-01T06:59:56Z</dcterms:created>
  <dcterms:modified xsi:type="dcterms:W3CDTF">2022-04-11T06:45:09Z</dcterms:modified>
</cp:coreProperties>
</file>