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1" r:id="rId3"/>
    <p:sldId id="279" r:id="rId4"/>
    <p:sldId id="257" r:id="rId5"/>
    <p:sldId id="258" r:id="rId6"/>
    <p:sldId id="259" r:id="rId7"/>
    <p:sldId id="260" r:id="rId8"/>
    <p:sldId id="261" r:id="rId9"/>
    <p:sldId id="282" r:id="rId10"/>
    <p:sldId id="284" r:id="rId11"/>
    <p:sldId id="285" r:id="rId12"/>
    <p:sldId id="283" r:id="rId13"/>
    <p:sldId id="262" r:id="rId14"/>
    <p:sldId id="286" r:id="rId15"/>
    <p:sldId id="263" r:id="rId16"/>
    <p:sldId id="264" r:id="rId17"/>
    <p:sldId id="287" r:id="rId18"/>
    <p:sldId id="265" r:id="rId19"/>
    <p:sldId id="266" r:id="rId20"/>
    <p:sldId id="267" r:id="rId21"/>
    <p:sldId id="268" r:id="rId22"/>
    <p:sldId id="269" r:id="rId23"/>
    <p:sldId id="288" r:id="rId24"/>
    <p:sldId id="270" r:id="rId25"/>
    <p:sldId id="271" r:id="rId26"/>
    <p:sldId id="272" r:id="rId27"/>
    <p:sldId id="273" r:id="rId28"/>
    <p:sldId id="274" r:id="rId29"/>
    <p:sldId id="275" r:id="rId30"/>
    <p:sldId id="280" r:id="rId31"/>
    <p:sldId id="276" r:id="rId32"/>
    <p:sldId id="277" r:id="rId33"/>
    <p:sldId id="278" r:id="rId34"/>
  </p:sldIdLst>
  <p:sldSz cx="12192000" cy="6858000"/>
  <p:notesSz cx="6858000" cy="9144000"/>
  <p:defaultTextStyle>
    <a:defPPr>
      <a:defRPr lang="en-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95A474-016F-B24C-9B3F-2773F3894F89}" v="48" dt="2022-04-10T18:02:03.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1"/>
    <p:restoredTop sz="94620"/>
  </p:normalViewPr>
  <p:slideViewPr>
    <p:cSldViewPr snapToGrid="0" snapToObjects="1">
      <p:cViewPr varScale="1">
        <p:scale>
          <a:sx n="103" d="100"/>
          <a:sy n="103" d="100"/>
        </p:scale>
        <p:origin x="6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zie Smejkalová" userId="36c5af08-8d50-452f-b41d-04c9662e16ac" providerId="ADAL" clId="{6795A474-016F-B24C-9B3F-2773F3894F89}"/>
    <pc:docChg chg="custSel addSld modSld sldOrd">
      <pc:chgData name="Terezie Smejkalová" userId="36c5af08-8d50-452f-b41d-04c9662e16ac" providerId="ADAL" clId="{6795A474-016F-B24C-9B3F-2773F3894F89}" dt="2022-04-10T19:08:16.078" v="598" actId="20578"/>
      <pc:docMkLst>
        <pc:docMk/>
      </pc:docMkLst>
      <pc:sldChg chg="modSp mod">
        <pc:chgData name="Terezie Smejkalová" userId="36c5af08-8d50-452f-b41d-04c9662e16ac" providerId="ADAL" clId="{6795A474-016F-B24C-9B3F-2773F3894F89}" dt="2022-04-10T16:54:53.466" v="3" actId="21"/>
        <pc:sldMkLst>
          <pc:docMk/>
          <pc:sldMk cId="7101265" sldId="261"/>
        </pc:sldMkLst>
        <pc:spChg chg="mod">
          <ac:chgData name="Terezie Smejkalová" userId="36c5af08-8d50-452f-b41d-04c9662e16ac" providerId="ADAL" clId="{6795A474-016F-B24C-9B3F-2773F3894F89}" dt="2022-04-10T16:54:53.466" v="3" actId="21"/>
          <ac:spMkLst>
            <pc:docMk/>
            <pc:sldMk cId="7101265" sldId="261"/>
            <ac:spMk id="3" creationId="{DC4322B4-AC42-E641-A549-28776FD6C40F}"/>
          </ac:spMkLst>
        </pc:spChg>
      </pc:sldChg>
      <pc:sldChg chg="modSp mod">
        <pc:chgData name="Terezie Smejkalová" userId="36c5af08-8d50-452f-b41d-04c9662e16ac" providerId="ADAL" clId="{6795A474-016F-B24C-9B3F-2773F3894F89}" dt="2022-04-10T17:48:58.191" v="393" actId="313"/>
        <pc:sldMkLst>
          <pc:docMk/>
          <pc:sldMk cId="2341380037" sldId="264"/>
        </pc:sldMkLst>
        <pc:spChg chg="mod">
          <ac:chgData name="Terezie Smejkalová" userId="36c5af08-8d50-452f-b41d-04c9662e16ac" providerId="ADAL" clId="{6795A474-016F-B24C-9B3F-2773F3894F89}" dt="2022-04-10T17:48:58.191" v="393" actId="313"/>
          <ac:spMkLst>
            <pc:docMk/>
            <pc:sldMk cId="2341380037" sldId="264"/>
            <ac:spMk id="3" creationId="{9E0A806A-7718-2543-9FD7-7AB73818B202}"/>
          </ac:spMkLst>
        </pc:spChg>
      </pc:sldChg>
      <pc:sldChg chg="modSp mod">
        <pc:chgData name="Terezie Smejkalová" userId="36c5af08-8d50-452f-b41d-04c9662e16ac" providerId="ADAL" clId="{6795A474-016F-B24C-9B3F-2773F3894F89}" dt="2022-04-10T18:00:16.230" v="586" actId="20577"/>
        <pc:sldMkLst>
          <pc:docMk/>
          <pc:sldMk cId="479423422" sldId="271"/>
        </pc:sldMkLst>
        <pc:spChg chg="mod">
          <ac:chgData name="Terezie Smejkalová" userId="36c5af08-8d50-452f-b41d-04c9662e16ac" providerId="ADAL" clId="{6795A474-016F-B24C-9B3F-2773F3894F89}" dt="2022-04-10T18:00:16.230" v="586" actId="20577"/>
          <ac:spMkLst>
            <pc:docMk/>
            <pc:sldMk cId="479423422" sldId="271"/>
            <ac:spMk id="2" creationId="{7F7A2916-9419-E44C-8DEC-C04AF79D7B24}"/>
          </ac:spMkLst>
        </pc:spChg>
      </pc:sldChg>
      <pc:sldChg chg="ord">
        <pc:chgData name="Terezie Smejkalová" userId="36c5af08-8d50-452f-b41d-04c9662e16ac" providerId="ADAL" clId="{6795A474-016F-B24C-9B3F-2773F3894F89}" dt="2022-04-10T19:08:16.078" v="598" actId="20578"/>
        <pc:sldMkLst>
          <pc:docMk/>
          <pc:sldMk cId="2802149729" sldId="280"/>
        </pc:sldMkLst>
      </pc:sldChg>
      <pc:sldChg chg="modSp new">
        <pc:chgData name="Terezie Smejkalová" userId="36c5af08-8d50-452f-b41d-04c9662e16ac" providerId="ADAL" clId="{6795A474-016F-B24C-9B3F-2773F3894F89}" dt="2022-04-10T16:54:46.713" v="2"/>
        <pc:sldMkLst>
          <pc:docMk/>
          <pc:sldMk cId="1541767498" sldId="282"/>
        </pc:sldMkLst>
        <pc:spChg chg="mod">
          <ac:chgData name="Terezie Smejkalová" userId="36c5af08-8d50-452f-b41d-04c9662e16ac" providerId="ADAL" clId="{6795A474-016F-B24C-9B3F-2773F3894F89}" dt="2022-04-10T16:54:46.713" v="2"/>
          <ac:spMkLst>
            <pc:docMk/>
            <pc:sldMk cId="1541767498" sldId="282"/>
            <ac:spMk id="3" creationId="{E4323527-E1DD-2D4C-B128-DFB9D6A25242}"/>
          </ac:spMkLst>
        </pc:spChg>
      </pc:sldChg>
      <pc:sldChg chg="addSp delSp modSp new mod">
        <pc:chgData name="Terezie Smejkalová" userId="36c5af08-8d50-452f-b41d-04c9662e16ac" providerId="ADAL" clId="{6795A474-016F-B24C-9B3F-2773F3894F89}" dt="2022-04-10T17:19:35.577" v="237" actId="20577"/>
        <pc:sldMkLst>
          <pc:docMk/>
          <pc:sldMk cId="3249231123" sldId="283"/>
        </pc:sldMkLst>
        <pc:spChg chg="mod">
          <ac:chgData name="Terezie Smejkalová" userId="36c5af08-8d50-452f-b41d-04c9662e16ac" providerId="ADAL" clId="{6795A474-016F-B24C-9B3F-2773F3894F89}" dt="2022-04-10T17:19:35.577" v="237" actId="20577"/>
          <ac:spMkLst>
            <pc:docMk/>
            <pc:sldMk cId="3249231123" sldId="283"/>
            <ac:spMk id="3" creationId="{4F0D9AEE-C970-8347-818A-D3A780D1E843}"/>
          </ac:spMkLst>
        </pc:spChg>
        <pc:spChg chg="add del mod">
          <ac:chgData name="Terezie Smejkalová" userId="36c5af08-8d50-452f-b41d-04c9662e16ac" providerId="ADAL" clId="{6795A474-016F-B24C-9B3F-2773F3894F89}" dt="2022-04-10T17:08:16.888" v="85"/>
          <ac:spMkLst>
            <pc:docMk/>
            <pc:sldMk cId="3249231123" sldId="283"/>
            <ac:spMk id="5" creationId="{7261C00A-4406-C14F-B23D-DC2F8899B4EB}"/>
          </ac:spMkLst>
        </pc:spChg>
        <pc:graphicFrameChg chg="add del mod">
          <ac:chgData name="Terezie Smejkalová" userId="36c5af08-8d50-452f-b41d-04c9662e16ac" providerId="ADAL" clId="{6795A474-016F-B24C-9B3F-2773F3894F89}" dt="2022-04-10T17:08:16.888" v="85"/>
          <ac:graphicFrameMkLst>
            <pc:docMk/>
            <pc:sldMk cId="3249231123" sldId="283"/>
            <ac:graphicFrameMk id="4" creationId="{3D8FF3EC-B041-0948-A3F2-E788B1C5F34E}"/>
          </ac:graphicFrameMkLst>
        </pc:graphicFrameChg>
      </pc:sldChg>
      <pc:sldChg chg="addSp delSp modSp new mod modClrScheme chgLayout">
        <pc:chgData name="Terezie Smejkalová" userId="36c5af08-8d50-452f-b41d-04c9662e16ac" providerId="ADAL" clId="{6795A474-016F-B24C-9B3F-2773F3894F89}" dt="2022-04-10T17:33:48.514" v="243" actId="20577"/>
        <pc:sldMkLst>
          <pc:docMk/>
          <pc:sldMk cId="1419631791" sldId="284"/>
        </pc:sldMkLst>
        <pc:spChg chg="mod ord">
          <ac:chgData name="Terezie Smejkalová" userId="36c5af08-8d50-452f-b41d-04c9662e16ac" providerId="ADAL" clId="{6795A474-016F-B24C-9B3F-2773F3894F89}" dt="2022-04-10T17:01:04.382" v="30" actId="700"/>
          <ac:spMkLst>
            <pc:docMk/>
            <pc:sldMk cId="1419631791" sldId="284"/>
            <ac:spMk id="2" creationId="{46C08AFB-6119-FD4A-BACE-804521945698}"/>
          </ac:spMkLst>
        </pc:spChg>
        <pc:spChg chg="del mod ord">
          <ac:chgData name="Terezie Smejkalová" userId="36c5af08-8d50-452f-b41d-04c9662e16ac" providerId="ADAL" clId="{6795A474-016F-B24C-9B3F-2773F3894F89}" dt="2022-04-10T17:01:04.382" v="30" actId="700"/>
          <ac:spMkLst>
            <pc:docMk/>
            <pc:sldMk cId="1419631791" sldId="284"/>
            <ac:spMk id="3" creationId="{52A15A43-76A6-B542-A955-23F93857F55A}"/>
          </ac:spMkLst>
        </pc:spChg>
        <pc:spChg chg="add mod ord">
          <ac:chgData name="Terezie Smejkalová" userId="36c5af08-8d50-452f-b41d-04c9662e16ac" providerId="ADAL" clId="{6795A474-016F-B24C-9B3F-2773F3894F89}" dt="2022-04-10T17:33:48.514" v="243" actId="20577"/>
          <ac:spMkLst>
            <pc:docMk/>
            <pc:sldMk cId="1419631791" sldId="284"/>
            <ac:spMk id="4" creationId="{4E6F1ECD-DE70-A345-B046-65E82378ABFC}"/>
          </ac:spMkLst>
        </pc:spChg>
        <pc:spChg chg="add mod ord">
          <ac:chgData name="Terezie Smejkalová" userId="36c5af08-8d50-452f-b41d-04c9662e16ac" providerId="ADAL" clId="{6795A474-016F-B24C-9B3F-2773F3894F89}" dt="2022-04-10T17:02:48.488" v="77" actId="20577"/>
          <ac:spMkLst>
            <pc:docMk/>
            <pc:sldMk cId="1419631791" sldId="284"/>
            <ac:spMk id="5" creationId="{FBB283D6-FBB3-624A-8769-FB392295BD65}"/>
          </ac:spMkLst>
        </pc:spChg>
      </pc:sldChg>
      <pc:sldChg chg="addSp modSp new mod">
        <pc:chgData name="Terezie Smejkalová" userId="36c5af08-8d50-452f-b41d-04c9662e16ac" providerId="ADAL" clId="{6795A474-016F-B24C-9B3F-2773F3894F89}" dt="2022-04-10T17:22:44.652" v="240" actId="20577"/>
        <pc:sldMkLst>
          <pc:docMk/>
          <pc:sldMk cId="1951611976" sldId="285"/>
        </pc:sldMkLst>
        <pc:spChg chg="mod">
          <ac:chgData name="Terezie Smejkalová" userId="36c5af08-8d50-452f-b41d-04c9662e16ac" providerId="ADAL" clId="{6795A474-016F-B24C-9B3F-2773F3894F89}" dt="2022-04-10T17:09:51.262" v="167" actId="20577"/>
          <ac:spMkLst>
            <pc:docMk/>
            <pc:sldMk cId="1951611976" sldId="285"/>
            <ac:spMk id="2" creationId="{D471018F-F439-404A-8F40-362D1E780DDF}"/>
          </ac:spMkLst>
        </pc:spChg>
        <pc:spChg chg="mod">
          <ac:chgData name="Terezie Smejkalová" userId="36c5af08-8d50-452f-b41d-04c9662e16ac" providerId="ADAL" clId="{6795A474-016F-B24C-9B3F-2773F3894F89}" dt="2022-04-10T17:22:44.652" v="240" actId="20577"/>
          <ac:spMkLst>
            <pc:docMk/>
            <pc:sldMk cId="1951611976" sldId="285"/>
            <ac:spMk id="3" creationId="{56AD3130-96D7-0B4B-B6C2-B7DAA46EC757}"/>
          </ac:spMkLst>
        </pc:spChg>
        <pc:spChg chg="mod">
          <ac:chgData name="Terezie Smejkalová" userId="36c5af08-8d50-452f-b41d-04c9662e16ac" providerId="ADAL" clId="{6795A474-016F-B24C-9B3F-2773F3894F89}" dt="2022-04-10T17:18:30.268" v="196" actId="403"/>
          <ac:spMkLst>
            <pc:docMk/>
            <pc:sldMk cId="1951611976" sldId="285"/>
            <ac:spMk id="4" creationId="{ABBBAA34-9C4C-E14A-A05A-E6C25A989E99}"/>
          </ac:spMkLst>
        </pc:spChg>
        <pc:spChg chg="add mod">
          <ac:chgData name="Terezie Smejkalová" userId="36c5af08-8d50-452f-b41d-04c9662e16ac" providerId="ADAL" clId="{6795A474-016F-B24C-9B3F-2773F3894F89}" dt="2022-04-10T17:19:01.865" v="201" actId="1076"/>
          <ac:spMkLst>
            <pc:docMk/>
            <pc:sldMk cId="1951611976" sldId="285"/>
            <ac:spMk id="5" creationId="{E8ED4229-7942-724F-9A2D-64E35C4B1682}"/>
          </ac:spMkLst>
        </pc:spChg>
      </pc:sldChg>
      <pc:sldChg chg="addSp delSp modSp new mod modClrScheme chgLayout">
        <pc:chgData name="Terezie Smejkalová" userId="36c5af08-8d50-452f-b41d-04c9662e16ac" providerId="ADAL" clId="{6795A474-016F-B24C-9B3F-2773F3894F89}" dt="2022-04-10T17:47:59.544" v="390" actId="27636"/>
        <pc:sldMkLst>
          <pc:docMk/>
          <pc:sldMk cId="2315174200" sldId="286"/>
        </pc:sldMkLst>
        <pc:spChg chg="del mod ord">
          <ac:chgData name="Terezie Smejkalová" userId="36c5af08-8d50-452f-b41d-04c9662e16ac" providerId="ADAL" clId="{6795A474-016F-B24C-9B3F-2773F3894F89}" dt="2022-04-10T17:47:25.070" v="372" actId="700"/>
          <ac:spMkLst>
            <pc:docMk/>
            <pc:sldMk cId="2315174200" sldId="286"/>
            <ac:spMk id="2" creationId="{3A30190A-B768-914E-969E-F13DA3882D5E}"/>
          </ac:spMkLst>
        </pc:spChg>
        <pc:spChg chg="mod ord">
          <ac:chgData name="Terezie Smejkalová" userId="36c5af08-8d50-452f-b41d-04c9662e16ac" providerId="ADAL" clId="{6795A474-016F-B24C-9B3F-2773F3894F89}" dt="2022-04-10T17:47:59.540" v="389" actId="27636"/>
          <ac:spMkLst>
            <pc:docMk/>
            <pc:sldMk cId="2315174200" sldId="286"/>
            <ac:spMk id="3" creationId="{94C93DC0-DCAD-354A-9ADC-3BC5B3B76426}"/>
          </ac:spMkLst>
        </pc:spChg>
        <pc:spChg chg="add mod ord">
          <ac:chgData name="Terezie Smejkalová" userId="36c5af08-8d50-452f-b41d-04c9662e16ac" providerId="ADAL" clId="{6795A474-016F-B24C-9B3F-2773F3894F89}" dt="2022-04-10T17:47:25.070" v="372" actId="700"/>
          <ac:spMkLst>
            <pc:docMk/>
            <pc:sldMk cId="2315174200" sldId="286"/>
            <ac:spMk id="4" creationId="{4C436BF7-C524-F84D-89F7-A5977678BB54}"/>
          </ac:spMkLst>
        </pc:spChg>
        <pc:spChg chg="add mod ord">
          <ac:chgData name="Terezie Smejkalová" userId="36c5af08-8d50-452f-b41d-04c9662e16ac" providerId="ADAL" clId="{6795A474-016F-B24C-9B3F-2773F3894F89}" dt="2022-04-10T17:47:59.544" v="390" actId="27636"/>
          <ac:spMkLst>
            <pc:docMk/>
            <pc:sldMk cId="2315174200" sldId="286"/>
            <ac:spMk id="5" creationId="{62A3FDD1-CDC2-8845-B92D-C9A0F4A9A9C9}"/>
          </ac:spMkLst>
        </pc:spChg>
      </pc:sldChg>
      <pc:sldChg chg="addSp delSp modSp new mod modClrScheme chgLayout">
        <pc:chgData name="Terezie Smejkalová" userId="36c5af08-8d50-452f-b41d-04c9662e16ac" providerId="ADAL" clId="{6795A474-016F-B24C-9B3F-2773F3894F89}" dt="2022-04-10T17:52:57.661" v="573" actId="20577"/>
        <pc:sldMkLst>
          <pc:docMk/>
          <pc:sldMk cId="3208215662" sldId="287"/>
        </pc:sldMkLst>
        <pc:spChg chg="mod ord">
          <ac:chgData name="Terezie Smejkalová" userId="36c5af08-8d50-452f-b41d-04c9662e16ac" providerId="ADAL" clId="{6795A474-016F-B24C-9B3F-2773F3894F89}" dt="2022-04-10T17:50:29.030" v="429" actId="700"/>
          <ac:spMkLst>
            <pc:docMk/>
            <pc:sldMk cId="3208215662" sldId="287"/>
            <ac:spMk id="2" creationId="{D3068CCF-35D4-3A45-91A0-5D4AF0F7DBCD}"/>
          </ac:spMkLst>
        </pc:spChg>
        <pc:spChg chg="del mod ord">
          <ac:chgData name="Terezie Smejkalová" userId="36c5af08-8d50-452f-b41d-04c9662e16ac" providerId="ADAL" clId="{6795A474-016F-B24C-9B3F-2773F3894F89}" dt="2022-04-10T17:50:29.030" v="429" actId="700"/>
          <ac:spMkLst>
            <pc:docMk/>
            <pc:sldMk cId="3208215662" sldId="287"/>
            <ac:spMk id="3" creationId="{3BEDA233-A6A1-4643-8DF0-057FEA56211A}"/>
          </ac:spMkLst>
        </pc:spChg>
        <pc:spChg chg="add mod ord">
          <ac:chgData name="Terezie Smejkalová" userId="36c5af08-8d50-452f-b41d-04c9662e16ac" providerId="ADAL" clId="{6795A474-016F-B24C-9B3F-2773F3894F89}" dt="2022-04-10T17:52:33.780" v="555" actId="20577"/>
          <ac:spMkLst>
            <pc:docMk/>
            <pc:sldMk cId="3208215662" sldId="287"/>
            <ac:spMk id="4" creationId="{C96AE46A-A093-DB4A-98BA-5A48B635CFE9}"/>
          </ac:spMkLst>
        </pc:spChg>
        <pc:spChg chg="add mod ord">
          <ac:chgData name="Terezie Smejkalová" userId="36c5af08-8d50-452f-b41d-04c9662e16ac" providerId="ADAL" clId="{6795A474-016F-B24C-9B3F-2773F3894F89}" dt="2022-04-10T17:52:57.661" v="573" actId="20577"/>
          <ac:spMkLst>
            <pc:docMk/>
            <pc:sldMk cId="3208215662" sldId="287"/>
            <ac:spMk id="5" creationId="{95241B9B-C135-D045-BDF2-5D176C47943E}"/>
          </ac:spMkLst>
        </pc:spChg>
      </pc:sldChg>
      <pc:sldChg chg="modSp new mod">
        <pc:chgData name="Terezie Smejkalová" userId="36c5af08-8d50-452f-b41d-04c9662e16ac" providerId="ADAL" clId="{6795A474-016F-B24C-9B3F-2773F3894F89}" dt="2022-04-10T18:02:08.008" v="597" actId="20577"/>
        <pc:sldMkLst>
          <pc:docMk/>
          <pc:sldMk cId="4057790859" sldId="288"/>
        </pc:sldMkLst>
        <pc:spChg chg="mod">
          <ac:chgData name="Terezie Smejkalová" userId="36c5af08-8d50-452f-b41d-04c9662e16ac" providerId="ADAL" clId="{6795A474-016F-B24C-9B3F-2773F3894F89}" dt="2022-04-10T17:59:51.127" v="584" actId="20577"/>
          <ac:spMkLst>
            <pc:docMk/>
            <pc:sldMk cId="4057790859" sldId="288"/>
            <ac:spMk id="2" creationId="{87723D33-2991-BB49-A676-906F664CF5DA}"/>
          </ac:spMkLst>
        </pc:spChg>
        <pc:spChg chg="mod">
          <ac:chgData name="Terezie Smejkalová" userId="36c5af08-8d50-452f-b41d-04c9662e16ac" providerId="ADAL" clId="{6795A474-016F-B24C-9B3F-2773F3894F89}" dt="2022-04-10T18:02:08.008" v="597" actId="20577"/>
          <ac:spMkLst>
            <pc:docMk/>
            <pc:sldMk cId="4057790859" sldId="288"/>
            <ac:spMk id="3" creationId="{A9533EE9-41C5-5243-9C29-544A0D9DEB0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haras\Desktop\GACR%20statistika_zmenene%20cark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2.6592208482914506E-2"/>
          <c:y val="0.22485850897559667"/>
          <c:w val="0.83843584420316031"/>
          <c:h val="0.66742890543983113"/>
        </c:manualLayout>
      </c:layout>
      <c:ofPieChart>
        <c:ofPieType val="pie"/>
        <c:varyColors val="1"/>
        <c:ser>
          <c:idx val="0"/>
          <c:order val="0"/>
          <c:tx>
            <c:strRef>
              <c:f>List1!$B$1</c:f>
              <c:strCache>
                <c:ptCount val="1"/>
                <c:pt idx="0">
                  <c:v>Ústavní soud</c:v>
                </c:pt>
              </c:strCache>
            </c:strRef>
          </c:tx>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1-D675-D04A-BB1D-330FDFED8FBE}"/>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3-D675-D04A-BB1D-330FDFED8FBE}"/>
              </c:ext>
            </c:extLst>
          </c:dPt>
          <c:dPt>
            <c:idx val="2"/>
            <c:bubble3D val="0"/>
            <c:spPr>
              <a:solidFill>
                <a:schemeClr val="dk1">
                  <a:tint val="75000"/>
                </a:schemeClr>
              </a:solidFill>
              <a:ln w="19050">
                <a:solidFill>
                  <a:schemeClr val="lt1"/>
                </a:solidFill>
              </a:ln>
              <a:effectLst/>
            </c:spPr>
            <c:extLst>
              <c:ext xmlns:c16="http://schemas.microsoft.com/office/drawing/2014/chart" uri="{C3380CC4-5D6E-409C-BE32-E72D297353CC}">
                <c16:uniqueId val="{00000005-D675-D04A-BB1D-330FDFED8FBE}"/>
              </c:ext>
            </c:extLst>
          </c:dPt>
          <c:dPt>
            <c:idx val="3"/>
            <c:bubble3D val="0"/>
            <c:spPr>
              <a:solidFill>
                <a:schemeClr val="dk1">
                  <a:tint val="98500"/>
                </a:schemeClr>
              </a:solidFill>
              <a:ln w="19050">
                <a:solidFill>
                  <a:schemeClr val="lt1"/>
                </a:solidFill>
              </a:ln>
              <a:effectLst/>
            </c:spPr>
            <c:extLst>
              <c:ext xmlns:c16="http://schemas.microsoft.com/office/drawing/2014/chart" uri="{C3380CC4-5D6E-409C-BE32-E72D297353CC}">
                <c16:uniqueId val="{00000007-D675-D04A-BB1D-330FDFED8FBE}"/>
              </c:ext>
            </c:extLst>
          </c:dPt>
          <c:dPt>
            <c:idx val="4"/>
            <c:bubble3D val="0"/>
            <c:spPr>
              <a:solidFill>
                <a:schemeClr val="dk1">
                  <a:tint val="30000"/>
                </a:schemeClr>
              </a:solidFill>
              <a:ln w="19050">
                <a:solidFill>
                  <a:schemeClr val="lt1"/>
                </a:solidFill>
              </a:ln>
              <a:effectLst/>
            </c:spPr>
            <c:extLst>
              <c:ext xmlns:c16="http://schemas.microsoft.com/office/drawing/2014/chart" uri="{C3380CC4-5D6E-409C-BE32-E72D297353CC}">
                <c16:uniqueId val="{00000009-D675-D04A-BB1D-330FDFED8FB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List1!$A$2:$A$5</c:f>
              <c:strCache>
                <c:ptCount val="4"/>
                <c:pt idx="0">
                  <c:v>0 citací</c:v>
                </c:pt>
                <c:pt idx="1">
                  <c:v>alespoň 1 citace</c:v>
                </c:pt>
                <c:pt idx="2">
                  <c:v>pouze 1 citace</c:v>
                </c:pt>
                <c:pt idx="3">
                  <c:v>více než 1 citace</c:v>
                </c:pt>
              </c:strCache>
            </c:strRef>
          </c:cat>
          <c:val>
            <c:numRef>
              <c:f>List1!$B$2:$B$5</c:f>
              <c:numCache>
                <c:formatCode>General</c:formatCode>
                <c:ptCount val="4"/>
                <c:pt idx="0">
                  <c:v>29747</c:v>
                </c:pt>
                <c:pt idx="2">
                  <c:v>11555</c:v>
                </c:pt>
                <c:pt idx="3">
                  <c:v>31784</c:v>
                </c:pt>
              </c:numCache>
            </c:numRef>
          </c:val>
          <c:extLst>
            <c:ext xmlns:c16="http://schemas.microsoft.com/office/drawing/2014/chart" uri="{C3380CC4-5D6E-409C-BE32-E72D297353CC}">
              <c16:uniqueId val="{0000000A-D675-D04A-BB1D-330FDFED8FBE}"/>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CZ"/>
        </a:p>
      </c:txPr>
    </c:legend>
    <c:plotVisOnly val="1"/>
    <c:dispBlanksAs val="gap"/>
    <c:showDLblsOverMax val="0"/>
  </c:chart>
  <c:spPr>
    <a:noFill/>
    <a:ln>
      <a:noFill/>
    </a:ln>
    <a:effectLst/>
  </c:spPr>
  <c:txPr>
    <a:bodyPr/>
    <a:lstStyle/>
    <a:p>
      <a:pPr>
        <a:defRPr/>
      </a:pPr>
      <a:endParaRPr lang="en-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968328958880099"/>
          <c:y val="5.5555555555555497E-2"/>
          <c:w val="0.467538932633421"/>
          <c:h val="0.78364209682123098"/>
        </c:manualLayout>
      </c:layout>
      <c:lineChart>
        <c:grouping val="standard"/>
        <c:varyColors val="0"/>
        <c:ser>
          <c:idx val="0"/>
          <c:order val="0"/>
          <c:tx>
            <c:strRef>
              <c:f>dohr!$A$4</c:f>
              <c:strCache>
                <c:ptCount val="1"/>
                <c:pt idx="0">
                  <c:v>Počet rozhodnutí zveřejněných od roku 1993 do daného roku neobsahující citaci jiného rozhodnutí</c:v>
                </c:pt>
              </c:strCache>
            </c:strRef>
          </c:tx>
          <c:spPr>
            <a:ln>
              <a:solidFill>
                <a:schemeClr val="tx1"/>
              </a:solidFill>
            </a:ln>
          </c:spPr>
          <c:marker>
            <c:symbol val="none"/>
          </c:marker>
          <c:cat>
            <c:numRef>
              <c:f>dohr!$B$3:$AA$3</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dohr!$B$4:$AA$4</c:f>
              <c:numCache>
                <c:formatCode>General</c:formatCode>
                <c:ptCount val="26"/>
                <c:pt idx="0">
                  <c:v>218</c:v>
                </c:pt>
                <c:pt idx="1">
                  <c:v>776</c:v>
                </c:pt>
                <c:pt idx="2">
                  <c:v>1351</c:v>
                </c:pt>
                <c:pt idx="3">
                  <c:v>2135</c:v>
                </c:pt>
                <c:pt idx="4">
                  <c:v>3133</c:v>
                </c:pt>
                <c:pt idx="5">
                  <c:v>4246</c:v>
                </c:pt>
                <c:pt idx="6">
                  <c:v>5617</c:v>
                </c:pt>
                <c:pt idx="7">
                  <c:v>8376</c:v>
                </c:pt>
                <c:pt idx="8">
                  <c:v>11929</c:v>
                </c:pt>
                <c:pt idx="9">
                  <c:v>15864</c:v>
                </c:pt>
                <c:pt idx="10">
                  <c:v>20491</c:v>
                </c:pt>
                <c:pt idx="11">
                  <c:v>24771</c:v>
                </c:pt>
                <c:pt idx="12">
                  <c:v>31001</c:v>
                </c:pt>
                <c:pt idx="13">
                  <c:v>36738</c:v>
                </c:pt>
                <c:pt idx="14">
                  <c:v>41439</c:v>
                </c:pt>
                <c:pt idx="15">
                  <c:v>45818</c:v>
                </c:pt>
                <c:pt idx="16">
                  <c:v>49666</c:v>
                </c:pt>
                <c:pt idx="17">
                  <c:v>53473</c:v>
                </c:pt>
                <c:pt idx="18">
                  <c:v>57276</c:v>
                </c:pt>
                <c:pt idx="19">
                  <c:v>61062</c:v>
                </c:pt>
                <c:pt idx="20">
                  <c:v>64639</c:v>
                </c:pt>
                <c:pt idx="21">
                  <c:v>67907</c:v>
                </c:pt>
                <c:pt idx="22">
                  <c:v>70675</c:v>
                </c:pt>
                <c:pt idx="23">
                  <c:v>73502</c:v>
                </c:pt>
                <c:pt idx="24">
                  <c:v>76589</c:v>
                </c:pt>
                <c:pt idx="25">
                  <c:v>78963</c:v>
                </c:pt>
              </c:numCache>
            </c:numRef>
          </c:val>
          <c:smooth val="0"/>
          <c:extLst>
            <c:ext xmlns:c16="http://schemas.microsoft.com/office/drawing/2014/chart" uri="{C3380CC4-5D6E-409C-BE32-E72D297353CC}">
              <c16:uniqueId val="{00000000-6B94-DA41-A38E-7FA80103D6EF}"/>
            </c:ext>
          </c:extLst>
        </c:ser>
        <c:ser>
          <c:idx val="1"/>
          <c:order val="1"/>
          <c:tx>
            <c:strRef>
              <c:f>dohr!$A$5</c:f>
              <c:strCache>
                <c:ptCount val="1"/>
                <c:pt idx="0">
                  <c:v>Počet rozhodnutí zveřejněných od roku 1993 do daného roku obsahující alespoň 1 citaci jiného rozhodnutí</c:v>
                </c:pt>
              </c:strCache>
            </c:strRef>
          </c:tx>
          <c:spPr>
            <a:ln>
              <a:solidFill>
                <a:schemeClr val="bg1">
                  <a:lumMod val="85000"/>
                </a:schemeClr>
              </a:solidFill>
            </a:ln>
          </c:spPr>
          <c:marker>
            <c:symbol val="none"/>
          </c:marker>
          <c:cat>
            <c:numRef>
              <c:f>dohr!$B$3:$AA$3</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dohr!$B$5:$AA$5</c:f>
              <c:numCache>
                <c:formatCode>General</c:formatCode>
                <c:ptCount val="26"/>
                <c:pt idx="0">
                  <c:v>7</c:v>
                </c:pt>
                <c:pt idx="1">
                  <c:v>75</c:v>
                </c:pt>
                <c:pt idx="2">
                  <c:v>275</c:v>
                </c:pt>
                <c:pt idx="3">
                  <c:v>529</c:v>
                </c:pt>
                <c:pt idx="4">
                  <c:v>921</c:v>
                </c:pt>
                <c:pt idx="5">
                  <c:v>1477</c:v>
                </c:pt>
                <c:pt idx="6">
                  <c:v>2230</c:v>
                </c:pt>
                <c:pt idx="7">
                  <c:v>4007</c:v>
                </c:pt>
                <c:pt idx="8">
                  <c:v>6659</c:v>
                </c:pt>
                <c:pt idx="9">
                  <c:v>9411</c:v>
                </c:pt>
                <c:pt idx="10">
                  <c:v>12724</c:v>
                </c:pt>
                <c:pt idx="11">
                  <c:v>16905</c:v>
                </c:pt>
                <c:pt idx="12">
                  <c:v>23443</c:v>
                </c:pt>
                <c:pt idx="13">
                  <c:v>31227</c:v>
                </c:pt>
                <c:pt idx="14">
                  <c:v>40318</c:v>
                </c:pt>
                <c:pt idx="15">
                  <c:v>49404</c:v>
                </c:pt>
                <c:pt idx="16">
                  <c:v>59212</c:v>
                </c:pt>
                <c:pt idx="17">
                  <c:v>69123</c:v>
                </c:pt>
                <c:pt idx="18">
                  <c:v>79387</c:v>
                </c:pt>
                <c:pt idx="19">
                  <c:v>89830</c:v>
                </c:pt>
                <c:pt idx="20">
                  <c:v>99829</c:v>
                </c:pt>
                <c:pt idx="21">
                  <c:v>111082</c:v>
                </c:pt>
                <c:pt idx="22">
                  <c:v>123028</c:v>
                </c:pt>
                <c:pt idx="23">
                  <c:v>135817</c:v>
                </c:pt>
                <c:pt idx="24">
                  <c:v>149112</c:v>
                </c:pt>
                <c:pt idx="25">
                  <c:v>158760</c:v>
                </c:pt>
              </c:numCache>
            </c:numRef>
          </c:val>
          <c:smooth val="0"/>
          <c:extLst>
            <c:ext xmlns:c16="http://schemas.microsoft.com/office/drawing/2014/chart" uri="{C3380CC4-5D6E-409C-BE32-E72D297353CC}">
              <c16:uniqueId val="{00000001-6B94-DA41-A38E-7FA80103D6EF}"/>
            </c:ext>
          </c:extLst>
        </c:ser>
        <c:ser>
          <c:idx val="2"/>
          <c:order val="2"/>
          <c:tx>
            <c:strRef>
              <c:f>dohr!$A$9</c:f>
              <c:strCache>
                <c:ptCount val="1"/>
                <c:pt idx="0">
                  <c:v>Počet rozhodnutí zveřejněných od roku 1993 do daného roku</c:v>
                </c:pt>
              </c:strCache>
            </c:strRef>
          </c:tx>
          <c:spPr>
            <a:ln>
              <a:solidFill>
                <a:schemeClr val="bg1">
                  <a:lumMod val="50000"/>
                </a:schemeClr>
              </a:solidFill>
            </a:ln>
          </c:spPr>
          <c:marker>
            <c:symbol val="none"/>
          </c:marker>
          <c:cat>
            <c:numRef>
              <c:f>dohr!$B$3:$AA$3</c:f>
              <c:numCache>
                <c:formatCode>General</c:formatCode>
                <c:ptCount val="26"/>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pt idx="25">
                  <c:v>2018</c:v>
                </c:pt>
              </c:numCache>
            </c:numRef>
          </c:cat>
          <c:val>
            <c:numRef>
              <c:f>dohr!$B$9:$AA$9</c:f>
              <c:numCache>
                <c:formatCode>General</c:formatCode>
                <c:ptCount val="26"/>
                <c:pt idx="0">
                  <c:v>225</c:v>
                </c:pt>
                <c:pt idx="1">
                  <c:v>851</c:v>
                </c:pt>
                <c:pt idx="2">
                  <c:v>1626</c:v>
                </c:pt>
                <c:pt idx="3">
                  <c:v>2664</c:v>
                </c:pt>
                <c:pt idx="4">
                  <c:v>4054</c:v>
                </c:pt>
                <c:pt idx="5">
                  <c:v>5723</c:v>
                </c:pt>
                <c:pt idx="6">
                  <c:v>7847</c:v>
                </c:pt>
                <c:pt idx="7">
                  <c:v>12383</c:v>
                </c:pt>
                <c:pt idx="8">
                  <c:v>18588</c:v>
                </c:pt>
                <c:pt idx="9">
                  <c:v>25275</c:v>
                </c:pt>
                <c:pt idx="10">
                  <c:v>33215</c:v>
                </c:pt>
                <c:pt idx="11">
                  <c:v>41676</c:v>
                </c:pt>
                <c:pt idx="12">
                  <c:v>54444</c:v>
                </c:pt>
                <c:pt idx="13">
                  <c:v>67965</c:v>
                </c:pt>
                <c:pt idx="14">
                  <c:v>81757</c:v>
                </c:pt>
                <c:pt idx="15">
                  <c:v>95222</c:v>
                </c:pt>
                <c:pt idx="16">
                  <c:v>108878</c:v>
                </c:pt>
                <c:pt idx="17">
                  <c:v>122596</c:v>
                </c:pt>
                <c:pt idx="18">
                  <c:v>136663</c:v>
                </c:pt>
                <c:pt idx="19">
                  <c:v>150892</c:v>
                </c:pt>
                <c:pt idx="20">
                  <c:v>164468</c:v>
                </c:pt>
                <c:pt idx="21">
                  <c:v>178989</c:v>
                </c:pt>
                <c:pt idx="22">
                  <c:v>193703</c:v>
                </c:pt>
                <c:pt idx="23">
                  <c:v>209319</c:v>
                </c:pt>
                <c:pt idx="24">
                  <c:v>225701</c:v>
                </c:pt>
                <c:pt idx="25">
                  <c:v>237723</c:v>
                </c:pt>
              </c:numCache>
            </c:numRef>
          </c:val>
          <c:smooth val="0"/>
          <c:extLst>
            <c:ext xmlns:c16="http://schemas.microsoft.com/office/drawing/2014/chart" uri="{C3380CC4-5D6E-409C-BE32-E72D297353CC}">
              <c16:uniqueId val="{00000002-6B94-DA41-A38E-7FA80103D6EF}"/>
            </c:ext>
          </c:extLst>
        </c:ser>
        <c:dLbls>
          <c:showLegendKey val="0"/>
          <c:showVal val="0"/>
          <c:showCatName val="0"/>
          <c:showSerName val="0"/>
          <c:showPercent val="0"/>
          <c:showBubbleSize val="0"/>
        </c:dLbls>
        <c:smooth val="0"/>
        <c:axId val="2108083720"/>
        <c:axId val="2095082664"/>
      </c:lineChart>
      <c:catAx>
        <c:axId val="2108083720"/>
        <c:scaling>
          <c:orientation val="minMax"/>
        </c:scaling>
        <c:delete val="0"/>
        <c:axPos val="b"/>
        <c:numFmt formatCode="General" sourceLinked="1"/>
        <c:majorTickMark val="out"/>
        <c:minorTickMark val="none"/>
        <c:tickLblPos val="nextTo"/>
        <c:crossAx val="2095082664"/>
        <c:crosses val="autoZero"/>
        <c:auto val="1"/>
        <c:lblAlgn val="ctr"/>
        <c:lblOffset val="100"/>
        <c:noMultiLvlLbl val="0"/>
      </c:catAx>
      <c:valAx>
        <c:axId val="2095082664"/>
        <c:scaling>
          <c:orientation val="minMax"/>
        </c:scaling>
        <c:delete val="0"/>
        <c:axPos val="l"/>
        <c:majorGridlines/>
        <c:numFmt formatCode="General" sourceLinked="1"/>
        <c:majorTickMark val="out"/>
        <c:minorTickMark val="none"/>
        <c:tickLblPos val="nextTo"/>
        <c:crossAx val="2108083720"/>
        <c:crosses val="autoZero"/>
        <c:crossBetween val="between"/>
      </c:valAx>
    </c:plotArea>
    <c:legend>
      <c:legendPos val="r"/>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59E-F30A-0049-9BB3-D80BC3BD139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CZ"/>
          </a:p>
        </p:txBody>
      </p:sp>
      <p:sp>
        <p:nvSpPr>
          <p:cNvPr id="3" name="Subtitle 2">
            <a:extLst>
              <a:ext uri="{FF2B5EF4-FFF2-40B4-BE49-F238E27FC236}">
                <a16:creationId xmlns:a16="http://schemas.microsoft.com/office/drawing/2014/main" id="{16F47069-0EA9-AB4C-9E60-3E870C9BC4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CZ"/>
          </a:p>
        </p:txBody>
      </p:sp>
      <p:sp>
        <p:nvSpPr>
          <p:cNvPr id="4" name="Date Placeholder 3">
            <a:extLst>
              <a:ext uri="{FF2B5EF4-FFF2-40B4-BE49-F238E27FC236}">
                <a16:creationId xmlns:a16="http://schemas.microsoft.com/office/drawing/2014/main" id="{C673F579-1A4F-3D4A-A28F-3813B137297C}"/>
              </a:ext>
            </a:extLst>
          </p:cNvPr>
          <p:cNvSpPr>
            <a:spLocks noGrp="1"/>
          </p:cNvSpPr>
          <p:nvPr>
            <p:ph type="dt" sz="half" idx="10"/>
          </p:nvPr>
        </p:nvSpPr>
        <p:spPr/>
        <p:txBody>
          <a:bodyPr/>
          <a:lstStyle/>
          <a:p>
            <a:fld id="{12A2A403-88C1-1647-A341-E991FA95B7AE}" type="datetimeFigureOut">
              <a:rPr lang="en-CZ" smtClean="0"/>
              <a:t>10.04.2022</a:t>
            </a:fld>
            <a:endParaRPr lang="en-CZ"/>
          </a:p>
        </p:txBody>
      </p:sp>
      <p:sp>
        <p:nvSpPr>
          <p:cNvPr id="5" name="Footer Placeholder 4">
            <a:extLst>
              <a:ext uri="{FF2B5EF4-FFF2-40B4-BE49-F238E27FC236}">
                <a16:creationId xmlns:a16="http://schemas.microsoft.com/office/drawing/2014/main" id="{23F9505D-3DD1-0C41-9462-E9206613F987}"/>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D63473EC-E189-5246-9DFF-FEA1DFEA43B2}"/>
              </a:ext>
            </a:extLst>
          </p:cNvPr>
          <p:cNvSpPr>
            <a:spLocks noGrp="1"/>
          </p:cNvSpPr>
          <p:nvPr>
            <p:ph type="sldNum" sz="quarter" idx="12"/>
          </p:nvPr>
        </p:nvSpPr>
        <p:spPr/>
        <p:txBody>
          <a:bodyPr/>
          <a:lstStyle/>
          <a:p>
            <a:fld id="{64FB6441-761D-984E-A947-3ED7A960F7E0}" type="slidenum">
              <a:rPr lang="en-CZ" smtClean="0"/>
              <a:t>‹#›</a:t>
            </a:fld>
            <a:endParaRPr lang="en-CZ"/>
          </a:p>
        </p:txBody>
      </p:sp>
    </p:spTree>
    <p:extLst>
      <p:ext uri="{BB962C8B-B14F-4D97-AF65-F5344CB8AC3E}">
        <p14:creationId xmlns:p14="http://schemas.microsoft.com/office/powerpoint/2010/main" val="2750509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B9D2-9B59-1249-8268-9A5A685C8D22}"/>
              </a:ext>
            </a:extLst>
          </p:cNvPr>
          <p:cNvSpPr>
            <a:spLocks noGrp="1"/>
          </p:cNvSpPr>
          <p:nvPr>
            <p:ph type="title"/>
          </p:nvPr>
        </p:nvSpPr>
        <p:spPr/>
        <p:txBody>
          <a:bodyPr/>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086E1AB6-7EC4-1544-A7E5-B57FAE0EA7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1ABBD097-483F-2C4F-AE81-F84C09BCBA37}"/>
              </a:ext>
            </a:extLst>
          </p:cNvPr>
          <p:cNvSpPr>
            <a:spLocks noGrp="1"/>
          </p:cNvSpPr>
          <p:nvPr>
            <p:ph type="dt" sz="half" idx="10"/>
          </p:nvPr>
        </p:nvSpPr>
        <p:spPr/>
        <p:txBody>
          <a:bodyPr/>
          <a:lstStyle/>
          <a:p>
            <a:fld id="{12A2A403-88C1-1647-A341-E991FA95B7AE}" type="datetimeFigureOut">
              <a:rPr lang="en-CZ" smtClean="0"/>
              <a:t>10.04.2022</a:t>
            </a:fld>
            <a:endParaRPr lang="en-CZ"/>
          </a:p>
        </p:txBody>
      </p:sp>
      <p:sp>
        <p:nvSpPr>
          <p:cNvPr id="5" name="Footer Placeholder 4">
            <a:extLst>
              <a:ext uri="{FF2B5EF4-FFF2-40B4-BE49-F238E27FC236}">
                <a16:creationId xmlns:a16="http://schemas.microsoft.com/office/drawing/2014/main" id="{570A0251-E183-3040-82C7-F00DDE189111}"/>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1B0F88CE-9BDE-644F-910E-7F1F2EF6D313}"/>
              </a:ext>
            </a:extLst>
          </p:cNvPr>
          <p:cNvSpPr>
            <a:spLocks noGrp="1"/>
          </p:cNvSpPr>
          <p:nvPr>
            <p:ph type="sldNum" sz="quarter" idx="12"/>
          </p:nvPr>
        </p:nvSpPr>
        <p:spPr/>
        <p:txBody>
          <a:bodyPr/>
          <a:lstStyle/>
          <a:p>
            <a:fld id="{64FB6441-761D-984E-A947-3ED7A960F7E0}" type="slidenum">
              <a:rPr lang="en-CZ" smtClean="0"/>
              <a:t>‹#›</a:t>
            </a:fld>
            <a:endParaRPr lang="en-CZ"/>
          </a:p>
        </p:txBody>
      </p:sp>
    </p:spTree>
    <p:extLst>
      <p:ext uri="{BB962C8B-B14F-4D97-AF65-F5344CB8AC3E}">
        <p14:creationId xmlns:p14="http://schemas.microsoft.com/office/powerpoint/2010/main" val="1718400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C70B7D-25B6-FF41-8F2E-497DD92704B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CZ"/>
          </a:p>
        </p:txBody>
      </p:sp>
      <p:sp>
        <p:nvSpPr>
          <p:cNvPr id="3" name="Vertical Text Placeholder 2">
            <a:extLst>
              <a:ext uri="{FF2B5EF4-FFF2-40B4-BE49-F238E27FC236}">
                <a16:creationId xmlns:a16="http://schemas.microsoft.com/office/drawing/2014/main" id="{728F5401-C947-7E47-96BC-BC9CF9D0EB4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E75D539F-4052-9347-B124-7AE74FAFA385}"/>
              </a:ext>
            </a:extLst>
          </p:cNvPr>
          <p:cNvSpPr>
            <a:spLocks noGrp="1"/>
          </p:cNvSpPr>
          <p:nvPr>
            <p:ph type="dt" sz="half" idx="10"/>
          </p:nvPr>
        </p:nvSpPr>
        <p:spPr/>
        <p:txBody>
          <a:bodyPr/>
          <a:lstStyle/>
          <a:p>
            <a:fld id="{12A2A403-88C1-1647-A341-E991FA95B7AE}" type="datetimeFigureOut">
              <a:rPr lang="en-CZ" smtClean="0"/>
              <a:t>10.04.2022</a:t>
            </a:fld>
            <a:endParaRPr lang="en-CZ"/>
          </a:p>
        </p:txBody>
      </p:sp>
      <p:sp>
        <p:nvSpPr>
          <p:cNvPr id="5" name="Footer Placeholder 4">
            <a:extLst>
              <a:ext uri="{FF2B5EF4-FFF2-40B4-BE49-F238E27FC236}">
                <a16:creationId xmlns:a16="http://schemas.microsoft.com/office/drawing/2014/main" id="{5996D247-700D-2646-B43E-A3239A813A94}"/>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6B840531-15FD-D94D-8F03-F5D00E6B4DC4}"/>
              </a:ext>
            </a:extLst>
          </p:cNvPr>
          <p:cNvSpPr>
            <a:spLocks noGrp="1"/>
          </p:cNvSpPr>
          <p:nvPr>
            <p:ph type="sldNum" sz="quarter" idx="12"/>
          </p:nvPr>
        </p:nvSpPr>
        <p:spPr/>
        <p:txBody>
          <a:bodyPr/>
          <a:lstStyle/>
          <a:p>
            <a:fld id="{64FB6441-761D-984E-A947-3ED7A960F7E0}" type="slidenum">
              <a:rPr lang="en-CZ" smtClean="0"/>
              <a:t>‹#›</a:t>
            </a:fld>
            <a:endParaRPr lang="en-CZ"/>
          </a:p>
        </p:txBody>
      </p:sp>
    </p:spTree>
    <p:extLst>
      <p:ext uri="{BB962C8B-B14F-4D97-AF65-F5344CB8AC3E}">
        <p14:creationId xmlns:p14="http://schemas.microsoft.com/office/powerpoint/2010/main" val="191461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7A1E5-61AA-4B4F-B886-78DB727CF2C2}"/>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FB834CFA-9F88-EA40-838C-68F60C209AB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9E5ECAD8-38F1-514F-A7F1-961F94B5BA9C}"/>
              </a:ext>
            </a:extLst>
          </p:cNvPr>
          <p:cNvSpPr>
            <a:spLocks noGrp="1"/>
          </p:cNvSpPr>
          <p:nvPr>
            <p:ph type="dt" sz="half" idx="10"/>
          </p:nvPr>
        </p:nvSpPr>
        <p:spPr/>
        <p:txBody>
          <a:bodyPr/>
          <a:lstStyle/>
          <a:p>
            <a:fld id="{12A2A403-88C1-1647-A341-E991FA95B7AE}" type="datetimeFigureOut">
              <a:rPr lang="en-CZ" smtClean="0"/>
              <a:t>10.04.2022</a:t>
            </a:fld>
            <a:endParaRPr lang="en-CZ"/>
          </a:p>
        </p:txBody>
      </p:sp>
      <p:sp>
        <p:nvSpPr>
          <p:cNvPr id="5" name="Footer Placeholder 4">
            <a:extLst>
              <a:ext uri="{FF2B5EF4-FFF2-40B4-BE49-F238E27FC236}">
                <a16:creationId xmlns:a16="http://schemas.microsoft.com/office/drawing/2014/main" id="{4034B430-CD40-CC4B-AFD1-90D295DCAEF5}"/>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9CC302DF-E38A-5A49-BE8F-1F4C776D2700}"/>
              </a:ext>
            </a:extLst>
          </p:cNvPr>
          <p:cNvSpPr>
            <a:spLocks noGrp="1"/>
          </p:cNvSpPr>
          <p:nvPr>
            <p:ph type="sldNum" sz="quarter" idx="12"/>
          </p:nvPr>
        </p:nvSpPr>
        <p:spPr/>
        <p:txBody>
          <a:bodyPr/>
          <a:lstStyle/>
          <a:p>
            <a:fld id="{64FB6441-761D-984E-A947-3ED7A960F7E0}" type="slidenum">
              <a:rPr lang="en-CZ" smtClean="0"/>
              <a:t>‹#›</a:t>
            </a:fld>
            <a:endParaRPr lang="en-CZ"/>
          </a:p>
        </p:txBody>
      </p:sp>
    </p:spTree>
    <p:extLst>
      <p:ext uri="{BB962C8B-B14F-4D97-AF65-F5344CB8AC3E}">
        <p14:creationId xmlns:p14="http://schemas.microsoft.com/office/powerpoint/2010/main" val="2438770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8BD8-055A-9E40-B2FE-1B6AF8A3D72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CZ"/>
          </a:p>
        </p:txBody>
      </p:sp>
      <p:sp>
        <p:nvSpPr>
          <p:cNvPr id="3" name="Text Placeholder 2">
            <a:extLst>
              <a:ext uri="{FF2B5EF4-FFF2-40B4-BE49-F238E27FC236}">
                <a16:creationId xmlns:a16="http://schemas.microsoft.com/office/drawing/2014/main" id="{9FF34583-436C-5746-9866-0EFA96AF49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2D3FAFE-C7CB-A14F-8B07-9C4699A651C4}"/>
              </a:ext>
            </a:extLst>
          </p:cNvPr>
          <p:cNvSpPr>
            <a:spLocks noGrp="1"/>
          </p:cNvSpPr>
          <p:nvPr>
            <p:ph type="dt" sz="half" idx="10"/>
          </p:nvPr>
        </p:nvSpPr>
        <p:spPr/>
        <p:txBody>
          <a:bodyPr/>
          <a:lstStyle/>
          <a:p>
            <a:fld id="{12A2A403-88C1-1647-A341-E991FA95B7AE}" type="datetimeFigureOut">
              <a:rPr lang="en-CZ" smtClean="0"/>
              <a:t>10.04.2022</a:t>
            </a:fld>
            <a:endParaRPr lang="en-CZ"/>
          </a:p>
        </p:txBody>
      </p:sp>
      <p:sp>
        <p:nvSpPr>
          <p:cNvPr id="5" name="Footer Placeholder 4">
            <a:extLst>
              <a:ext uri="{FF2B5EF4-FFF2-40B4-BE49-F238E27FC236}">
                <a16:creationId xmlns:a16="http://schemas.microsoft.com/office/drawing/2014/main" id="{0AFDF4BF-DF54-0649-832B-C61B54D277BB}"/>
              </a:ext>
            </a:extLst>
          </p:cNvPr>
          <p:cNvSpPr>
            <a:spLocks noGrp="1"/>
          </p:cNvSpPr>
          <p:nvPr>
            <p:ph type="ftr" sz="quarter" idx="11"/>
          </p:nvPr>
        </p:nvSpPr>
        <p:spPr/>
        <p:txBody>
          <a:bodyPr/>
          <a:lstStyle/>
          <a:p>
            <a:endParaRPr lang="en-CZ"/>
          </a:p>
        </p:txBody>
      </p:sp>
      <p:sp>
        <p:nvSpPr>
          <p:cNvPr id="6" name="Slide Number Placeholder 5">
            <a:extLst>
              <a:ext uri="{FF2B5EF4-FFF2-40B4-BE49-F238E27FC236}">
                <a16:creationId xmlns:a16="http://schemas.microsoft.com/office/drawing/2014/main" id="{0B20DC6D-D2B9-0041-9452-7FEB6D962A43}"/>
              </a:ext>
            </a:extLst>
          </p:cNvPr>
          <p:cNvSpPr>
            <a:spLocks noGrp="1"/>
          </p:cNvSpPr>
          <p:nvPr>
            <p:ph type="sldNum" sz="quarter" idx="12"/>
          </p:nvPr>
        </p:nvSpPr>
        <p:spPr/>
        <p:txBody>
          <a:bodyPr/>
          <a:lstStyle/>
          <a:p>
            <a:fld id="{64FB6441-761D-984E-A947-3ED7A960F7E0}" type="slidenum">
              <a:rPr lang="en-CZ" smtClean="0"/>
              <a:t>‹#›</a:t>
            </a:fld>
            <a:endParaRPr lang="en-CZ"/>
          </a:p>
        </p:txBody>
      </p:sp>
    </p:spTree>
    <p:extLst>
      <p:ext uri="{BB962C8B-B14F-4D97-AF65-F5344CB8AC3E}">
        <p14:creationId xmlns:p14="http://schemas.microsoft.com/office/powerpoint/2010/main" val="388621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72410-5539-FD4A-91A5-3A3CF4DFBB78}"/>
              </a:ext>
            </a:extLst>
          </p:cNvPr>
          <p:cNvSpPr>
            <a:spLocks noGrp="1"/>
          </p:cNvSpPr>
          <p:nvPr>
            <p:ph type="title"/>
          </p:nvPr>
        </p:nvSpPr>
        <p:spPr/>
        <p:txBody>
          <a:bodyPr/>
          <a:lstStyle/>
          <a:p>
            <a:r>
              <a:rPr lang="en-GB"/>
              <a:t>Click to edit Master title style</a:t>
            </a:r>
            <a:endParaRPr lang="en-CZ"/>
          </a:p>
        </p:txBody>
      </p:sp>
      <p:sp>
        <p:nvSpPr>
          <p:cNvPr id="3" name="Content Placeholder 2">
            <a:extLst>
              <a:ext uri="{FF2B5EF4-FFF2-40B4-BE49-F238E27FC236}">
                <a16:creationId xmlns:a16="http://schemas.microsoft.com/office/drawing/2014/main" id="{3815C08C-EAA2-904B-8BCA-1F7EA9C48FC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Content Placeholder 3">
            <a:extLst>
              <a:ext uri="{FF2B5EF4-FFF2-40B4-BE49-F238E27FC236}">
                <a16:creationId xmlns:a16="http://schemas.microsoft.com/office/drawing/2014/main" id="{852D689B-7CFF-684B-8748-1AD3C802A3E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Date Placeholder 4">
            <a:extLst>
              <a:ext uri="{FF2B5EF4-FFF2-40B4-BE49-F238E27FC236}">
                <a16:creationId xmlns:a16="http://schemas.microsoft.com/office/drawing/2014/main" id="{BEB25DAC-78CA-E244-9227-A07DB33E0D2B}"/>
              </a:ext>
            </a:extLst>
          </p:cNvPr>
          <p:cNvSpPr>
            <a:spLocks noGrp="1"/>
          </p:cNvSpPr>
          <p:nvPr>
            <p:ph type="dt" sz="half" idx="10"/>
          </p:nvPr>
        </p:nvSpPr>
        <p:spPr/>
        <p:txBody>
          <a:bodyPr/>
          <a:lstStyle/>
          <a:p>
            <a:fld id="{12A2A403-88C1-1647-A341-E991FA95B7AE}" type="datetimeFigureOut">
              <a:rPr lang="en-CZ" smtClean="0"/>
              <a:t>10.04.2022</a:t>
            </a:fld>
            <a:endParaRPr lang="en-CZ"/>
          </a:p>
        </p:txBody>
      </p:sp>
      <p:sp>
        <p:nvSpPr>
          <p:cNvPr id="6" name="Footer Placeholder 5">
            <a:extLst>
              <a:ext uri="{FF2B5EF4-FFF2-40B4-BE49-F238E27FC236}">
                <a16:creationId xmlns:a16="http://schemas.microsoft.com/office/drawing/2014/main" id="{9B8D7AB5-7C76-D84C-9EE8-B8F73CBDC976}"/>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43F30643-C2A8-3140-AA44-37F05E7C6311}"/>
              </a:ext>
            </a:extLst>
          </p:cNvPr>
          <p:cNvSpPr>
            <a:spLocks noGrp="1"/>
          </p:cNvSpPr>
          <p:nvPr>
            <p:ph type="sldNum" sz="quarter" idx="12"/>
          </p:nvPr>
        </p:nvSpPr>
        <p:spPr/>
        <p:txBody>
          <a:bodyPr/>
          <a:lstStyle/>
          <a:p>
            <a:fld id="{64FB6441-761D-984E-A947-3ED7A960F7E0}" type="slidenum">
              <a:rPr lang="en-CZ" smtClean="0"/>
              <a:t>‹#›</a:t>
            </a:fld>
            <a:endParaRPr lang="en-CZ"/>
          </a:p>
        </p:txBody>
      </p:sp>
    </p:spTree>
    <p:extLst>
      <p:ext uri="{BB962C8B-B14F-4D97-AF65-F5344CB8AC3E}">
        <p14:creationId xmlns:p14="http://schemas.microsoft.com/office/powerpoint/2010/main" val="109968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88AE-E070-1342-AFDB-D5B17813C58A}"/>
              </a:ext>
            </a:extLst>
          </p:cNvPr>
          <p:cNvSpPr>
            <a:spLocks noGrp="1"/>
          </p:cNvSpPr>
          <p:nvPr>
            <p:ph type="title"/>
          </p:nvPr>
        </p:nvSpPr>
        <p:spPr>
          <a:xfrm>
            <a:off x="839788" y="365125"/>
            <a:ext cx="10515600" cy="1325563"/>
          </a:xfrm>
        </p:spPr>
        <p:txBody>
          <a:bodyPr/>
          <a:lstStyle/>
          <a:p>
            <a:r>
              <a:rPr lang="en-GB"/>
              <a:t>Click to edit Master title style</a:t>
            </a:r>
            <a:endParaRPr lang="en-CZ"/>
          </a:p>
        </p:txBody>
      </p:sp>
      <p:sp>
        <p:nvSpPr>
          <p:cNvPr id="3" name="Text Placeholder 2">
            <a:extLst>
              <a:ext uri="{FF2B5EF4-FFF2-40B4-BE49-F238E27FC236}">
                <a16:creationId xmlns:a16="http://schemas.microsoft.com/office/drawing/2014/main" id="{F4FB154B-5E52-574F-A9D0-559ED85E50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9AF483D-1625-124F-A7EA-075BAD0D497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5" name="Text Placeholder 4">
            <a:extLst>
              <a:ext uri="{FF2B5EF4-FFF2-40B4-BE49-F238E27FC236}">
                <a16:creationId xmlns:a16="http://schemas.microsoft.com/office/drawing/2014/main" id="{AFA052FF-DD4B-A846-878A-7AEABF6E49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A5E910-103B-344E-93A5-98BB90B0B99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7" name="Date Placeholder 6">
            <a:extLst>
              <a:ext uri="{FF2B5EF4-FFF2-40B4-BE49-F238E27FC236}">
                <a16:creationId xmlns:a16="http://schemas.microsoft.com/office/drawing/2014/main" id="{58B42ADD-936C-C24F-8E4B-FA9820A10A61}"/>
              </a:ext>
            </a:extLst>
          </p:cNvPr>
          <p:cNvSpPr>
            <a:spLocks noGrp="1"/>
          </p:cNvSpPr>
          <p:nvPr>
            <p:ph type="dt" sz="half" idx="10"/>
          </p:nvPr>
        </p:nvSpPr>
        <p:spPr/>
        <p:txBody>
          <a:bodyPr/>
          <a:lstStyle/>
          <a:p>
            <a:fld id="{12A2A403-88C1-1647-A341-E991FA95B7AE}" type="datetimeFigureOut">
              <a:rPr lang="en-CZ" smtClean="0"/>
              <a:t>10.04.2022</a:t>
            </a:fld>
            <a:endParaRPr lang="en-CZ"/>
          </a:p>
        </p:txBody>
      </p:sp>
      <p:sp>
        <p:nvSpPr>
          <p:cNvPr id="8" name="Footer Placeholder 7">
            <a:extLst>
              <a:ext uri="{FF2B5EF4-FFF2-40B4-BE49-F238E27FC236}">
                <a16:creationId xmlns:a16="http://schemas.microsoft.com/office/drawing/2014/main" id="{1576EE40-D9EC-B641-92C6-DB609DF3E8BE}"/>
              </a:ext>
            </a:extLst>
          </p:cNvPr>
          <p:cNvSpPr>
            <a:spLocks noGrp="1"/>
          </p:cNvSpPr>
          <p:nvPr>
            <p:ph type="ftr" sz="quarter" idx="11"/>
          </p:nvPr>
        </p:nvSpPr>
        <p:spPr/>
        <p:txBody>
          <a:bodyPr/>
          <a:lstStyle/>
          <a:p>
            <a:endParaRPr lang="en-CZ"/>
          </a:p>
        </p:txBody>
      </p:sp>
      <p:sp>
        <p:nvSpPr>
          <p:cNvPr id="9" name="Slide Number Placeholder 8">
            <a:extLst>
              <a:ext uri="{FF2B5EF4-FFF2-40B4-BE49-F238E27FC236}">
                <a16:creationId xmlns:a16="http://schemas.microsoft.com/office/drawing/2014/main" id="{61C4DEAD-BF52-3642-BBA8-79712BB0FBD0}"/>
              </a:ext>
            </a:extLst>
          </p:cNvPr>
          <p:cNvSpPr>
            <a:spLocks noGrp="1"/>
          </p:cNvSpPr>
          <p:nvPr>
            <p:ph type="sldNum" sz="quarter" idx="12"/>
          </p:nvPr>
        </p:nvSpPr>
        <p:spPr/>
        <p:txBody>
          <a:bodyPr/>
          <a:lstStyle/>
          <a:p>
            <a:fld id="{64FB6441-761D-984E-A947-3ED7A960F7E0}" type="slidenum">
              <a:rPr lang="en-CZ" smtClean="0"/>
              <a:t>‹#›</a:t>
            </a:fld>
            <a:endParaRPr lang="en-CZ"/>
          </a:p>
        </p:txBody>
      </p:sp>
    </p:spTree>
    <p:extLst>
      <p:ext uri="{BB962C8B-B14F-4D97-AF65-F5344CB8AC3E}">
        <p14:creationId xmlns:p14="http://schemas.microsoft.com/office/powerpoint/2010/main" val="2440725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10F1-B7E2-2544-8E4F-70932A315189}"/>
              </a:ext>
            </a:extLst>
          </p:cNvPr>
          <p:cNvSpPr>
            <a:spLocks noGrp="1"/>
          </p:cNvSpPr>
          <p:nvPr>
            <p:ph type="title"/>
          </p:nvPr>
        </p:nvSpPr>
        <p:spPr/>
        <p:txBody>
          <a:bodyPr/>
          <a:lstStyle/>
          <a:p>
            <a:r>
              <a:rPr lang="en-GB"/>
              <a:t>Click to edit Master title style</a:t>
            </a:r>
            <a:endParaRPr lang="en-CZ"/>
          </a:p>
        </p:txBody>
      </p:sp>
      <p:sp>
        <p:nvSpPr>
          <p:cNvPr id="3" name="Date Placeholder 2">
            <a:extLst>
              <a:ext uri="{FF2B5EF4-FFF2-40B4-BE49-F238E27FC236}">
                <a16:creationId xmlns:a16="http://schemas.microsoft.com/office/drawing/2014/main" id="{82725627-68E7-6247-A806-DD6EC1B73E1A}"/>
              </a:ext>
            </a:extLst>
          </p:cNvPr>
          <p:cNvSpPr>
            <a:spLocks noGrp="1"/>
          </p:cNvSpPr>
          <p:nvPr>
            <p:ph type="dt" sz="half" idx="10"/>
          </p:nvPr>
        </p:nvSpPr>
        <p:spPr/>
        <p:txBody>
          <a:bodyPr/>
          <a:lstStyle/>
          <a:p>
            <a:fld id="{12A2A403-88C1-1647-A341-E991FA95B7AE}" type="datetimeFigureOut">
              <a:rPr lang="en-CZ" smtClean="0"/>
              <a:t>10.04.2022</a:t>
            </a:fld>
            <a:endParaRPr lang="en-CZ"/>
          </a:p>
        </p:txBody>
      </p:sp>
      <p:sp>
        <p:nvSpPr>
          <p:cNvPr id="4" name="Footer Placeholder 3">
            <a:extLst>
              <a:ext uri="{FF2B5EF4-FFF2-40B4-BE49-F238E27FC236}">
                <a16:creationId xmlns:a16="http://schemas.microsoft.com/office/drawing/2014/main" id="{5D0616DD-DA0D-EC42-A675-8139A02461C9}"/>
              </a:ext>
            </a:extLst>
          </p:cNvPr>
          <p:cNvSpPr>
            <a:spLocks noGrp="1"/>
          </p:cNvSpPr>
          <p:nvPr>
            <p:ph type="ftr" sz="quarter" idx="11"/>
          </p:nvPr>
        </p:nvSpPr>
        <p:spPr/>
        <p:txBody>
          <a:bodyPr/>
          <a:lstStyle/>
          <a:p>
            <a:endParaRPr lang="en-CZ"/>
          </a:p>
        </p:txBody>
      </p:sp>
      <p:sp>
        <p:nvSpPr>
          <p:cNvPr id="5" name="Slide Number Placeholder 4">
            <a:extLst>
              <a:ext uri="{FF2B5EF4-FFF2-40B4-BE49-F238E27FC236}">
                <a16:creationId xmlns:a16="http://schemas.microsoft.com/office/drawing/2014/main" id="{EE1BA02D-F914-204E-9D96-91D986F379A4}"/>
              </a:ext>
            </a:extLst>
          </p:cNvPr>
          <p:cNvSpPr>
            <a:spLocks noGrp="1"/>
          </p:cNvSpPr>
          <p:nvPr>
            <p:ph type="sldNum" sz="quarter" idx="12"/>
          </p:nvPr>
        </p:nvSpPr>
        <p:spPr/>
        <p:txBody>
          <a:bodyPr/>
          <a:lstStyle/>
          <a:p>
            <a:fld id="{64FB6441-761D-984E-A947-3ED7A960F7E0}" type="slidenum">
              <a:rPr lang="en-CZ" smtClean="0"/>
              <a:t>‹#›</a:t>
            </a:fld>
            <a:endParaRPr lang="en-CZ"/>
          </a:p>
        </p:txBody>
      </p:sp>
    </p:spTree>
    <p:extLst>
      <p:ext uri="{BB962C8B-B14F-4D97-AF65-F5344CB8AC3E}">
        <p14:creationId xmlns:p14="http://schemas.microsoft.com/office/powerpoint/2010/main" val="414104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D8E882-427E-C749-9E70-40B4BC033DFB}"/>
              </a:ext>
            </a:extLst>
          </p:cNvPr>
          <p:cNvSpPr>
            <a:spLocks noGrp="1"/>
          </p:cNvSpPr>
          <p:nvPr>
            <p:ph type="dt" sz="half" idx="10"/>
          </p:nvPr>
        </p:nvSpPr>
        <p:spPr/>
        <p:txBody>
          <a:bodyPr/>
          <a:lstStyle/>
          <a:p>
            <a:fld id="{12A2A403-88C1-1647-A341-E991FA95B7AE}" type="datetimeFigureOut">
              <a:rPr lang="en-CZ" smtClean="0"/>
              <a:t>10.04.2022</a:t>
            </a:fld>
            <a:endParaRPr lang="en-CZ"/>
          </a:p>
        </p:txBody>
      </p:sp>
      <p:sp>
        <p:nvSpPr>
          <p:cNvPr id="3" name="Footer Placeholder 2">
            <a:extLst>
              <a:ext uri="{FF2B5EF4-FFF2-40B4-BE49-F238E27FC236}">
                <a16:creationId xmlns:a16="http://schemas.microsoft.com/office/drawing/2014/main" id="{73A0778B-50DA-DE4D-8F73-EB99168D3AE3}"/>
              </a:ext>
            </a:extLst>
          </p:cNvPr>
          <p:cNvSpPr>
            <a:spLocks noGrp="1"/>
          </p:cNvSpPr>
          <p:nvPr>
            <p:ph type="ftr" sz="quarter" idx="11"/>
          </p:nvPr>
        </p:nvSpPr>
        <p:spPr/>
        <p:txBody>
          <a:bodyPr/>
          <a:lstStyle/>
          <a:p>
            <a:endParaRPr lang="en-CZ"/>
          </a:p>
        </p:txBody>
      </p:sp>
      <p:sp>
        <p:nvSpPr>
          <p:cNvPr id="4" name="Slide Number Placeholder 3">
            <a:extLst>
              <a:ext uri="{FF2B5EF4-FFF2-40B4-BE49-F238E27FC236}">
                <a16:creationId xmlns:a16="http://schemas.microsoft.com/office/drawing/2014/main" id="{41B0C7D3-3B5B-C144-96E8-C156128531B6}"/>
              </a:ext>
            </a:extLst>
          </p:cNvPr>
          <p:cNvSpPr>
            <a:spLocks noGrp="1"/>
          </p:cNvSpPr>
          <p:nvPr>
            <p:ph type="sldNum" sz="quarter" idx="12"/>
          </p:nvPr>
        </p:nvSpPr>
        <p:spPr/>
        <p:txBody>
          <a:bodyPr/>
          <a:lstStyle/>
          <a:p>
            <a:fld id="{64FB6441-761D-984E-A947-3ED7A960F7E0}" type="slidenum">
              <a:rPr lang="en-CZ" smtClean="0"/>
              <a:t>‹#›</a:t>
            </a:fld>
            <a:endParaRPr lang="en-CZ"/>
          </a:p>
        </p:txBody>
      </p:sp>
    </p:spTree>
    <p:extLst>
      <p:ext uri="{BB962C8B-B14F-4D97-AF65-F5344CB8AC3E}">
        <p14:creationId xmlns:p14="http://schemas.microsoft.com/office/powerpoint/2010/main" val="1060141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B122-DCDC-3E4D-9266-D7C70EF970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Content Placeholder 2">
            <a:extLst>
              <a:ext uri="{FF2B5EF4-FFF2-40B4-BE49-F238E27FC236}">
                <a16:creationId xmlns:a16="http://schemas.microsoft.com/office/drawing/2014/main" id="{C9277398-BED9-1E4E-A45A-6BC35F2E7E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Text Placeholder 3">
            <a:extLst>
              <a:ext uri="{FF2B5EF4-FFF2-40B4-BE49-F238E27FC236}">
                <a16:creationId xmlns:a16="http://schemas.microsoft.com/office/drawing/2014/main" id="{B87B3B91-5466-0748-B0A4-F9DB83003D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71B93D-42F2-5F45-8ED2-6808EFECB719}"/>
              </a:ext>
            </a:extLst>
          </p:cNvPr>
          <p:cNvSpPr>
            <a:spLocks noGrp="1"/>
          </p:cNvSpPr>
          <p:nvPr>
            <p:ph type="dt" sz="half" idx="10"/>
          </p:nvPr>
        </p:nvSpPr>
        <p:spPr/>
        <p:txBody>
          <a:bodyPr/>
          <a:lstStyle/>
          <a:p>
            <a:fld id="{12A2A403-88C1-1647-A341-E991FA95B7AE}" type="datetimeFigureOut">
              <a:rPr lang="en-CZ" smtClean="0"/>
              <a:t>10.04.2022</a:t>
            </a:fld>
            <a:endParaRPr lang="en-CZ"/>
          </a:p>
        </p:txBody>
      </p:sp>
      <p:sp>
        <p:nvSpPr>
          <p:cNvPr id="6" name="Footer Placeholder 5">
            <a:extLst>
              <a:ext uri="{FF2B5EF4-FFF2-40B4-BE49-F238E27FC236}">
                <a16:creationId xmlns:a16="http://schemas.microsoft.com/office/drawing/2014/main" id="{C494FEEB-A932-EF40-8A44-33C35AC66677}"/>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860364D1-BA32-DB49-A12E-543B94BC2FC4}"/>
              </a:ext>
            </a:extLst>
          </p:cNvPr>
          <p:cNvSpPr>
            <a:spLocks noGrp="1"/>
          </p:cNvSpPr>
          <p:nvPr>
            <p:ph type="sldNum" sz="quarter" idx="12"/>
          </p:nvPr>
        </p:nvSpPr>
        <p:spPr/>
        <p:txBody>
          <a:bodyPr/>
          <a:lstStyle/>
          <a:p>
            <a:fld id="{64FB6441-761D-984E-A947-3ED7A960F7E0}" type="slidenum">
              <a:rPr lang="en-CZ" smtClean="0"/>
              <a:t>‹#›</a:t>
            </a:fld>
            <a:endParaRPr lang="en-CZ"/>
          </a:p>
        </p:txBody>
      </p:sp>
    </p:spTree>
    <p:extLst>
      <p:ext uri="{BB962C8B-B14F-4D97-AF65-F5344CB8AC3E}">
        <p14:creationId xmlns:p14="http://schemas.microsoft.com/office/powerpoint/2010/main" val="68443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9680-228F-DB49-BE11-5A13DDF02E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CZ"/>
          </a:p>
        </p:txBody>
      </p:sp>
      <p:sp>
        <p:nvSpPr>
          <p:cNvPr id="3" name="Picture Placeholder 2">
            <a:extLst>
              <a:ext uri="{FF2B5EF4-FFF2-40B4-BE49-F238E27FC236}">
                <a16:creationId xmlns:a16="http://schemas.microsoft.com/office/drawing/2014/main" id="{89353239-AC26-FE4F-9D91-AB308B09A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Z"/>
          </a:p>
        </p:txBody>
      </p:sp>
      <p:sp>
        <p:nvSpPr>
          <p:cNvPr id="4" name="Text Placeholder 3">
            <a:extLst>
              <a:ext uri="{FF2B5EF4-FFF2-40B4-BE49-F238E27FC236}">
                <a16:creationId xmlns:a16="http://schemas.microsoft.com/office/drawing/2014/main" id="{1C505BAD-02F4-BE40-91B6-580CC0980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6A77E5-4D21-7243-8838-192B4C6F4456}"/>
              </a:ext>
            </a:extLst>
          </p:cNvPr>
          <p:cNvSpPr>
            <a:spLocks noGrp="1"/>
          </p:cNvSpPr>
          <p:nvPr>
            <p:ph type="dt" sz="half" idx="10"/>
          </p:nvPr>
        </p:nvSpPr>
        <p:spPr/>
        <p:txBody>
          <a:bodyPr/>
          <a:lstStyle/>
          <a:p>
            <a:fld id="{12A2A403-88C1-1647-A341-E991FA95B7AE}" type="datetimeFigureOut">
              <a:rPr lang="en-CZ" smtClean="0"/>
              <a:t>10.04.2022</a:t>
            </a:fld>
            <a:endParaRPr lang="en-CZ"/>
          </a:p>
        </p:txBody>
      </p:sp>
      <p:sp>
        <p:nvSpPr>
          <p:cNvPr id="6" name="Footer Placeholder 5">
            <a:extLst>
              <a:ext uri="{FF2B5EF4-FFF2-40B4-BE49-F238E27FC236}">
                <a16:creationId xmlns:a16="http://schemas.microsoft.com/office/drawing/2014/main" id="{9F8B3BB3-0D88-7E4E-A2D2-AB1CFA599954}"/>
              </a:ext>
            </a:extLst>
          </p:cNvPr>
          <p:cNvSpPr>
            <a:spLocks noGrp="1"/>
          </p:cNvSpPr>
          <p:nvPr>
            <p:ph type="ftr" sz="quarter" idx="11"/>
          </p:nvPr>
        </p:nvSpPr>
        <p:spPr/>
        <p:txBody>
          <a:bodyPr/>
          <a:lstStyle/>
          <a:p>
            <a:endParaRPr lang="en-CZ"/>
          </a:p>
        </p:txBody>
      </p:sp>
      <p:sp>
        <p:nvSpPr>
          <p:cNvPr id="7" name="Slide Number Placeholder 6">
            <a:extLst>
              <a:ext uri="{FF2B5EF4-FFF2-40B4-BE49-F238E27FC236}">
                <a16:creationId xmlns:a16="http://schemas.microsoft.com/office/drawing/2014/main" id="{9A6CA93C-5C09-4048-8AD3-0AAD6D2EF270}"/>
              </a:ext>
            </a:extLst>
          </p:cNvPr>
          <p:cNvSpPr>
            <a:spLocks noGrp="1"/>
          </p:cNvSpPr>
          <p:nvPr>
            <p:ph type="sldNum" sz="quarter" idx="12"/>
          </p:nvPr>
        </p:nvSpPr>
        <p:spPr/>
        <p:txBody>
          <a:bodyPr/>
          <a:lstStyle/>
          <a:p>
            <a:fld id="{64FB6441-761D-984E-A947-3ED7A960F7E0}" type="slidenum">
              <a:rPr lang="en-CZ" smtClean="0"/>
              <a:t>‹#›</a:t>
            </a:fld>
            <a:endParaRPr lang="en-CZ"/>
          </a:p>
        </p:txBody>
      </p:sp>
    </p:spTree>
    <p:extLst>
      <p:ext uri="{BB962C8B-B14F-4D97-AF65-F5344CB8AC3E}">
        <p14:creationId xmlns:p14="http://schemas.microsoft.com/office/powerpoint/2010/main" val="253120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418F45-0ED9-BD45-9336-03646BEDF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CZ"/>
          </a:p>
        </p:txBody>
      </p:sp>
      <p:sp>
        <p:nvSpPr>
          <p:cNvPr id="3" name="Text Placeholder 2">
            <a:extLst>
              <a:ext uri="{FF2B5EF4-FFF2-40B4-BE49-F238E27FC236}">
                <a16:creationId xmlns:a16="http://schemas.microsoft.com/office/drawing/2014/main" id="{805D74AD-7C7E-5642-96F5-36A85ECB21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Z"/>
          </a:p>
        </p:txBody>
      </p:sp>
      <p:sp>
        <p:nvSpPr>
          <p:cNvPr id="4" name="Date Placeholder 3">
            <a:extLst>
              <a:ext uri="{FF2B5EF4-FFF2-40B4-BE49-F238E27FC236}">
                <a16:creationId xmlns:a16="http://schemas.microsoft.com/office/drawing/2014/main" id="{81D18E8F-C371-7940-862B-49B26BC1F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2A403-88C1-1647-A341-E991FA95B7AE}" type="datetimeFigureOut">
              <a:rPr lang="en-CZ" smtClean="0"/>
              <a:t>10.04.2022</a:t>
            </a:fld>
            <a:endParaRPr lang="en-CZ"/>
          </a:p>
        </p:txBody>
      </p:sp>
      <p:sp>
        <p:nvSpPr>
          <p:cNvPr id="5" name="Footer Placeholder 4">
            <a:extLst>
              <a:ext uri="{FF2B5EF4-FFF2-40B4-BE49-F238E27FC236}">
                <a16:creationId xmlns:a16="http://schemas.microsoft.com/office/drawing/2014/main" id="{8C1CC95E-C45C-3B43-AD15-E33172AF7B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Z"/>
          </a:p>
        </p:txBody>
      </p:sp>
      <p:sp>
        <p:nvSpPr>
          <p:cNvPr id="6" name="Slide Number Placeholder 5">
            <a:extLst>
              <a:ext uri="{FF2B5EF4-FFF2-40B4-BE49-F238E27FC236}">
                <a16:creationId xmlns:a16="http://schemas.microsoft.com/office/drawing/2014/main" id="{E4ABB531-C91C-3C43-9DA7-D930B29C45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B6441-761D-984E-A947-3ED7A960F7E0}" type="slidenum">
              <a:rPr lang="en-CZ" smtClean="0"/>
              <a:t>‹#›</a:t>
            </a:fld>
            <a:endParaRPr lang="en-CZ"/>
          </a:p>
        </p:txBody>
      </p:sp>
    </p:spTree>
    <p:extLst>
      <p:ext uri="{BB962C8B-B14F-4D97-AF65-F5344CB8AC3E}">
        <p14:creationId xmlns:p14="http://schemas.microsoft.com/office/powerpoint/2010/main" val="2105367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nalus.usoud.cz/Search/ResultDetail.aspx?id=72695&amp;pos=1&amp;cnt=1&amp;typ=result"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nalus.usoud.cz/Search/GetRegSignDecisions.aspx?sz=3-252-04"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E55F6-3A8A-8847-9CB9-81C7EA98C270}"/>
              </a:ext>
            </a:extLst>
          </p:cNvPr>
          <p:cNvSpPr>
            <a:spLocks noGrp="1"/>
          </p:cNvSpPr>
          <p:nvPr>
            <p:ph type="ctrTitle"/>
          </p:nvPr>
        </p:nvSpPr>
        <p:spPr/>
        <p:txBody>
          <a:bodyPr/>
          <a:lstStyle/>
          <a:p>
            <a:r>
              <a:rPr lang="en-CZ" dirty="0"/>
              <a:t>Práce s judikaturou</a:t>
            </a:r>
          </a:p>
        </p:txBody>
      </p:sp>
      <p:sp>
        <p:nvSpPr>
          <p:cNvPr id="3" name="Subtitle 2">
            <a:extLst>
              <a:ext uri="{FF2B5EF4-FFF2-40B4-BE49-F238E27FC236}">
                <a16:creationId xmlns:a16="http://schemas.microsoft.com/office/drawing/2014/main" id="{E68AB239-F8C1-C147-9485-1168D611BC8E}"/>
              </a:ext>
            </a:extLst>
          </p:cNvPr>
          <p:cNvSpPr>
            <a:spLocks noGrp="1"/>
          </p:cNvSpPr>
          <p:nvPr>
            <p:ph type="subTitle" idx="1"/>
          </p:nvPr>
        </p:nvSpPr>
        <p:spPr/>
        <p:txBody>
          <a:bodyPr/>
          <a:lstStyle/>
          <a:p>
            <a:r>
              <a:rPr lang="en-CZ" dirty="0"/>
              <a:t>Teorie práva II – Jaro 2022</a:t>
            </a:r>
          </a:p>
        </p:txBody>
      </p:sp>
    </p:spTree>
    <p:extLst>
      <p:ext uri="{BB962C8B-B14F-4D97-AF65-F5344CB8AC3E}">
        <p14:creationId xmlns:p14="http://schemas.microsoft.com/office/powerpoint/2010/main" val="1788523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08AFB-6119-FD4A-BACE-804521945698}"/>
              </a:ext>
            </a:extLst>
          </p:cNvPr>
          <p:cNvSpPr>
            <a:spLocks noGrp="1"/>
          </p:cNvSpPr>
          <p:nvPr>
            <p:ph type="title"/>
          </p:nvPr>
        </p:nvSpPr>
        <p:spPr/>
        <p:txBody>
          <a:bodyPr/>
          <a:lstStyle/>
          <a:p>
            <a:r>
              <a:rPr lang="en-CZ" dirty="0"/>
              <a:t>Příklad: </a:t>
            </a:r>
            <a:r>
              <a:rPr lang="en-GB" dirty="0"/>
              <a:t>7 </a:t>
            </a:r>
            <a:r>
              <a:rPr lang="en-GB" dirty="0" err="1"/>
              <a:t>Tz</a:t>
            </a:r>
            <a:r>
              <a:rPr lang="en-GB" dirty="0"/>
              <a:t> 179/99    x      7 </a:t>
            </a:r>
            <a:r>
              <a:rPr lang="en-GB" dirty="0" err="1"/>
              <a:t>Tdo</a:t>
            </a:r>
            <a:r>
              <a:rPr lang="en-GB" dirty="0"/>
              <a:t> 549/2008</a:t>
            </a:r>
            <a:endParaRPr lang="en-CZ" dirty="0"/>
          </a:p>
        </p:txBody>
      </p:sp>
      <p:sp>
        <p:nvSpPr>
          <p:cNvPr id="4" name="Content Placeholder 3">
            <a:extLst>
              <a:ext uri="{FF2B5EF4-FFF2-40B4-BE49-F238E27FC236}">
                <a16:creationId xmlns:a16="http://schemas.microsoft.com/office/drawing/2014/main" id="{4E6F1ECD-DE70-A345-B046-65E82378ABFC}"/>
              </a:ext>
            </a:extLst>
          </p:cNvPr>
          <p:cNvSpPr>
            <a:spLocks noGrp="1"/>
          </p:cNvSpPr>
          <p:nvPr>
            <p:ph sz="half" idx="1"/>
          </p:nvPr>
        </p:nvSpPr>
        <p:spPr/>
        <p:txBody>
          <a:bodyPr>
            <a:normAutofit lnSpcReduction="10000"/>
          </a:bodyPr>
          <a:lstStyle/>
          <a:p>
            <a:pPr marL="0" indent="0">
              <a:buNone/>
            </a:pPr>
            <a:r>
              <a:rPr lang="en-GB" sz="1600" dirty="0"/>
              <a:t>V </a:t>
            </a:r>
            <a:r>
              <a:rPr lang="en-GB" sz="1600" dirty="0" err="1"/>
              <a:t>tomto</a:t>
            </a:r>
            <a:r>
              <a:rPr lang="en-GB" sz="1600" dirty="0"/>
              <a:t> </a:t>
            </a:r>
            <a:r>
              <a:rPr lang="en-GB" sz="1600" dirty="0" err="1"/>
              <a:t>usnesení</a:t>
            </a:r>
            <a:r>
              <a:rPr lang="en-GB" sz="1600" dirty="0"/>
              <a:t> </a:t>
            </a:r>
            <a:r>
              <a:rPr lang="en-GB" sz="1600" dirty="0" err="1"/>
              <a:t>Nejvyšší</a:t>
            </a:r>
            <a:r>
              <a:rPr lang="en-GB" sz="1600" dirty="0"/>
              <a:t> </a:t>
            </a:r>
            <a:r>
              <a:rPr lang="en-GB" sz="1600" dirty="0" err="1"/>
              <a:t>soud</a:t>
            </a:r>
            <a:r>
              <a:rPr lang="en-GB" sz="1600" dirty="0"/>
              <a:t> </a:t>
            </a:r>
            <a:r>
              <a:rPr lang="en-GB" sz="1600" dirty="0" err="1"/>
              <a:t>vymezil</a:t>
            </a:r>
            <a:r>
              <a:rPr lang="en-GB" sz="1600" dirty="0"/>
              <a:t> </a:t>
            </a:r>
            <a:r>
              <a:rPr lang="en-GB" sz="1600" dirty="0" err="1"/>
              <a:t>podmínky</a:t>
            </a:r>
            <a:r>
              <a:rPr lang="en-GB" sz="1600" dirty="0"/>
              <a:t>, za </a:t>
            </a:r>
            <a:r>
              <a:rPr lang="en-GB" sz="1600" dirty="0" err="1"/>
              <a:t>nichž</a:t>
            </a:r>
            <a:r>
              <a:rPr lang="en-GB" sz="1600" dirty="0"/>
              <a:t> </a:t>
            </a:r>
            <a:r>
              <a:rPr lang="en-GB" sz="1600" dirty="0" err="1"/>
              <a:t>přichází</a:t>
            </a:r>
            <a:r>
              <a:rPr lang="en-GB" sz="1600" dirty="0"/>
              <a:t> v </a:t>
            </a:r>
            <a:r>
              <a:rPr lang="en-GB" sz="1600" dirty="0" err="1"/>
              <a:t>úvahu</a:t>
            </a:r>
            <a:r>
              <a:rPr lang="en-GB" sz="1600" dirty="0"/>
              <a:t> </a:t>
            </a:r>
            <a:r>
              <a:rPr lang="en-GB" sz="1600" b="1" dirty="0" err="1">
                <a:highlight>
                  <a:srgbClr val="FFFF00"/>
                </a:highlight>
              </a:rPr>
              <a:t>odpovědnost</a:t>
            </a:r>
            <a:r>
              <a:rPr lang="en-GB" sz="1600" b="1" dirty="0">
                <a:highlight>
                  <a:srgbClr val="FFFF00"/>
                </a:highlight>
              </a:rPr>
              <a:t> </a:t>
            </a:r>
            <a:r>
              <a:rPr lang="en-GB" sz="1600" b="1" dirty="0" err="1">
                <a:highlight>
                  <a:srgbClr val="FFFF00"/>
                </a:highlight>
              </a:rPr>
              <a:t>soudce</a:t>
            </a:r>
            <a:r>
              <a:rPr lang="en-GB" sz="1600" b="1" dirty="0">
                <a:highlight>
                  <a:srgbClr val="FFFF00"/>
                </a:highlight>
              </a:rPr>
              <a:t> za </a:t>
            </a:r>
            <a:r>
              <a:rPr lang="en-GB" sz="1600" b="1" dirty="0" err="1">
                <a:highlight>
                  <a:srgbClr val="FFFF00"/>
                </a:highlight>
              </a:rPr>
              <a:t>vraždu</a:t>
            </a:r>
            <a:r>
              <a:rPr lang="en-GB" sz="1600" dirty="0"/>
              <a:t>, a </a:t>
            </a:r>
            <a:r>
              <a:rPr lang="en-GB" sz="1600" dirty="0" err="1"/>
              <a:t>zdůraznil</a:t>
            </a:r>
            <a:r>
              <a:rPr lang="en-GB" sz="1600" dirty="0"/>
              <a:t>, </a:t>
            </a:r>
            <a:r>
              <a:rPr lang="en-GB" sz="1600" dirty="0" err="1"/>
              <a:t>že</a:t>
            </a:r>
            <a:r>
              <a:rPr lang="en-GB" sz="1600" dirty="0"/>
              <a:t> </a:t>
            </a:r>
            <a:r>
              <a:rPr lang="en-GB" sz="1600" dirty="0" err="1"/>
              <a:t>společným</a:t>
            </a:r>
            <a:r>
              <a:rPr lang="en-GB" sz="1600" dirty="0"/>
              <a:t> </a:t>
            </a:r>
            <a:r>
              <a:rPr lang="en-GB" sz="1600" dirty="0" err="1"/>
              <a:t>znakem</a:t>
            </a:r>
            <a:r>
              <a:rPr lang="en-GB" sz="1600" dirty="0"/>
              <a:t> </a:t>
            </a:r>
            <a:r>
              <a:rPr lang="en-GB" sz="1600" dirty="0" err="1"/>
              <a:t>těchto</a:t>
            </a:r>
            <a:r>
              <a:rPr lang="en-GB" sz="1600" dirty="0"/>
              <a:t> </a:t>
            </a:r>
            <a:r>
              <a:rPr lang="en-GB" sz="1600" dirty="0" err="1"/>
              <a:t>podmínek</a:t>
            </a:r>
            <a:r>
              <a:rPr lang="en-GB" sz="1600" dirty="0"/>
              <a:t> je absence </a:t>
            </a:r>
            <a:r>
              <a:rPr lang="en-GB" sz="1600" dirty="0" err="1"/>
              <a:t>základních</a:t>
            </a:r>
            <a:r>
              <a:rPr lang="en-GB" sz="1600" dirty="0"/>
              <a:t> </a:t>
            </a:r>
            <a:r>
              <a:rPr lang="en-GB" sz="1600" dirty="0" err="1"/>
              <a:t>nadčasových</a:t>
            </a:r>
            <a:r>
              <a:rPr lang="en-GB" sz="1600" dirty="0"/>
              <a:t> </a:t>
            </a:r>
            <a:r>
              <a:rPr lang="en-GB" sz="1600" dirty="0" err="1"/>
              <a:t>etických</a:t>
            </a:r>
            <a:r>
              <a:rPr lang="en-GB" sz="1600" dirty="0"/>
              <a:t> </a:t>
            </a:r>
            <a:r>
              <a:rPr lang="en-GB" sz="1600" dirty="0" err="1"/>
              <a:t>atributů</a:t>
            </a:r>
            <a:r>
              <a:rPr lang="en-GB" sz="1600" dirty="0"/>
              <a:t> </a:t>
            </a:r>
            <a:r>
              <a:rPr lang="en-GB" sz="1600" dirty="0" err="1"/>
              <a:t>výkonu</a:t>
            </a:r>
            <a:r>
              <a:rPr lang="en-GB" sz="1600" dirty="0"/>
              <a:t> </a:t>
            </a:r>
            <a:r>
              <a:rPr lang="en-GB" sz="1600" dirty="0" err="1"/>
              <a:t>soudcovské</a:t>
            </a:r>
            <a:r>
              <a:rPr lang="en-GB" sz="1600" dirty="0"/>
              <a:t> </a:t>
            </a:r>
            <a:r>
              <a:rPr lang="en-GB" sz="1600" dirty="0" err="1"/>
              <a:t>funkce</a:t>
            </a:r>
            <a:r>
              <a:rPr lang="en-GB" sz="1600" dirty="0"/>
              <a:t>. Tyto </a:t>
            </a:r>
            <a:r>
              <a:rPr lang="en-GB" sz="1600" dirty="0" err="1"/>
              <a:t>podmínky</a:t>
            </a:r>
            <a:r>
              <a:rPr lang="en-GB" sz="1600" dirty="0"/>
              <a:t> </a:t>
            </a:r>
            <a:r>
              <a:rPr lang="en-GB" sz="1600" dirty="0" err="1"/>
              <a:t>spočívají</a:t>
            </a:r>
            <a:r>
              <a:rPr lang="en-GB" sz="1600" dirty="0"/>
              <a:t> </a:t>
            </a:r>
            <a:r>
              <a:rPr lang="en-GB" sz="1600" dirty="0" err="1"/>
              <a:t>zejména</a:t>
            </a:r>
            <a:r>
              <a:rPr lang="en-GB" sz="1600" dirty="0"/>
              <a:t> v tom, </a:t>
            </a:r>
            <a:r>
              <a:rPr lang="en-GB" sz="1600" dirty="0" err="1"/>
              <a:t>že</a:t>
            </a:r>
            <a:r>
              <a:rPr lang="en-GB" sz="1600" dirty="0"/>
              <a:t>: a) </a:t>
            </a:r>
            <a:r>
              <a:rPr lang="en-GB" sz="1600" dirty="0" err="1"/>
              <a:t>předem</a:t>
            </a:r>
            <a:r>
              <a:rPr lang="en-GB" sz="1600" dirty="0"/>
              <a:t> </a:t>
            </a:r>
            <a:r>
              <a:rPr lang="en-GB" sz="1600" dirty="0" err="1"/>
              <a:t>byl</a:t>
            </a:r>
            <a:r>
              <a:rPr lang="en-GB" sz="1600" dirty="0"/>
              <a:t> </a:t>
            </a:r>
            <a:r>
              <a:rPr lang="en-GB" sz="1600" dirty="0" err="1"/>
              <a:t>pojat</a:t>
            </a:r>
            <a:r>
              <a:rPr lang="en-GB" sz="1600" dirty="0"/>
              <a:t> </a:t>
            </a:r>
            <a:r>
              <a:rPr lang="en-GB" sz="1600" dirty="0" err="1"/>
              <a:t>záměr</a:t>
            </a:r>
            <a:r>
              <a:rPr lang="en-GB" sz="1600" dirty="0"/>
              <a:t> </a:t>
            </a:r>
            <a:r>
              <a:rPr lang="en-GB" sz="1600" dirty="0" err="1"/>
              <a:t>fyzicky</a:t>
            </a:r>
            <a:r>
              <a:rPr lang="en-GB" sz="1600" dirty="0"/>
              <a:t> </a:t>
            </a:r>
            <a:r>
              <a:rPr lang="en-GB" sz="1600" dirty="0" err="1"/>
              <a:t>odstranit</a:t>
            </a:r>
            <a:r>
              <a:rPr lang="en-GB" sz="1600" dirty="0"/>
              <a:t> </a:t>
            </a:r>
            <a:r>
              <a:rPr lang="en-GB" sz="1600" dirty="0" err="1"/>
              <a:t>určitou</a:t>
            </a:r>
            <a:r>
              <a:rPr lang="en-GB" sz="1600" dirty="0"/>
              <a:t> </a:t>
            </a:r>
            <a:r>
              <a:rPr lang="en-GB" sz="1600" dirty="0" err="1"/>
              <a:t>osobu</a:t>
            </a:r>
            <a:r>
              <a:rPr lang="en-GB" sz="1600" dirty="0"/>
              <a:t> </a:t>
            </a:r>
            <a:r>
              <a:rPr lang="en-GB" sz="1600" dirty="0" err="1"/>
              <a:t>nebo</a:t>
            </a:r>
            <a:r>
              <a:rPr lang="en-GB" sz="1600" dirty="0"/>
              <a:t> </a:t>
            </a:r>
            <a:r>
              <a:rPr lang="en-GB" sz="1600" dirty="0" err="1"/>
              <a:t>skupinu</a:t>
            </a:r>
            <a:r>
              <a:rPr lang="en-GB" sz="1600" dirty="0"/>
              <a:t> </a:t>
            </a:r>
            <a:r>
              <a:rPr lang="en-GB" sz="1600" dirty="0" err="1"/>
              <a:t>osob</a:t>
            </a:r>
            <a:r>
              <a:rPr lang="en-GB" sz="1600" dirty="0"/>
              <a:t>, b) </a:t>
            </a:r>
            <a:r>
              <a:rPr lang="en-GB" sz="1600" dirty="0" err="1"/>
              <a:t>rozsudek</a:t>
            </a:r>
            <a:r>
              <a:rPr lang="en-GB" sz="1600" dirty="0"/>
              <a:t> </a:t>
            </a:r>
            <a:r>
              <a:rPr lang="en-GB" sz="1600" dirty="0" err="1"/>
              <a:t>byl</a:t>
            </a:r>
            <a:r>
              <a:rPr lang="en-GB" sz="1600" dirty="0"/>
              <a:t> </a:t>
            </a:r>
            <a:r>
              <a:rPr lang="en-GB" sz="1600" dirty="0" err="1"/>
              <a:t>zvolen</a:t>
            </a:r>
            <a:r>
              <a:rPr lang="en-GB" sz="1600" dirty="0"/>
              <a:t> za </a:t>
            </a:r>
            <a:r>
              <a:rPr lang="en-GB" sz="1600" dirty="0" err="1"/>
              <a:t>nástroj</a:t>
            </a:r>
            <a:r>
              <a:rPr lang="en-GB" sz="1600" dirty="0"/>
              <a:t> </a:t>
            </a:r>
            <a:r>
              <a:rPr lang="en-GB" sz="1600" dirty="0" err="1"/>
              <a:t>fyzické</a:t>
            </a:r>
            <a:r>
              <a:rPr lang="en-GB" sz="1600" dirty="0"/>
              <a:t> </a:t>
            </a:r>
            <a:r>
              <a:rPr lang="en-GB" sz="1600" dirty="0" err="1"/>
              <a:t>likvidace</a:t>
            </a:r>
            <a:r>
              <a:rPr lang="en-GB" sz="1600" dirty="0"/>
              <a:t> </a:t>
            </a:r>
            <a:r>
              <a:rPr lang="en-GB" sz="1600" dirty="0" err="1"/>
              <a:t>této</a:t>
            </a:r>
            <a:r>
              <a:rPr lang="en-GB" sz="1600" dirty="0"/>
              <a:t> </a:t>
            </a:r>
            <a:r>
              <a:rPr lang="en-GB" sz="1600" dirty="0" err="1"/>
              <a:t>osoby</a:t>
            </a:r>
            <a:r>
              <a:rPr lang="en-GB" sz="1600" dirty="0"/>
              <a:t> </a:t>
            </a:r>
            <a:r>
              <a:rPr lang="en-GB" sz="1600" dirty="0" err="1"/>
              <a:t>nebo</a:t>
            </a:r>
            <a:r>
              <a:rPr lang="en-GB" sz="1600" dirty="0"/>
              <a:t> </a:t>
            </a:r>
            <a:r>
              <a:rPr lang="en-GB" sz="1600" dirty="0" err="1"/>
              <a:t>skupiny</a:t>
            </a:r>
            <a:r>
              <a:rPr lang="en-GB" sz="1600" dirty="0"/>
              <a:t> </a:t>
            </a:r>
            <a:r>
              <a:rPr lang="en-GB" sz="1600" dirty="0" err="1"/>
              <a:t>osob</a:t>
            </a:r>
            <a:r>
              <a:rPr lang="en-GB" sz="1600" dirty="0"/>
              <a:t>, c) </a:t>
            </a:r>
            <a:r>
              <a:rPr lang="en-GB" sz="1600" dirty="0" err="1"/>
              <a:t>soudce</a:t>
            </a:r>
            <a:r>
              <a:rPr lang="en-GB" sz="1600" dirty="0"/>
              <a:t> se s </a:t>
            </a:r>
            <a:r>
              <a:rPr lang="en-GB" sz="1600" dirty="0" err="1"/>
              <a:t>tímto</a:t>
            </a:r>
            <a:r>
              <a:rPr lang="en-GB" sz="1600" dirty="0"/>
              <a:t> </a:t>
            </a:r>
            <a:r>
              <a:rPr lang="en-GB" sz="1600" dirty="0" err="1"/>
              <a:t>účelem</a:t>
            </a:r>
            <a:r>
              <a:rPr lang="en-GB" sz="1600" dirty="0"/>
              <a:t> </a:t>
            </a:r>
            <a:r>
              <a:rPr lang="en-GB" sz="1600" dirty="0" err="1"/>
              <a:t>rozsudku</a:t>
            </a:r>
            <a:r>
              <a:rPr lang="en-GB" sz="1600" dirty="0"/>
              <a:t> z </a:t>
            </a:r>
            <a:r>
              <a:rPr lang="en-GB" sz="1600" dirty="0" err="1"/>
              <a:t>jakéhokoli</a:t>
            </a:r>
            <a:r>
              <a:rPr lang="en-GB" sz="1600" dirty="0"/>
              <a:t> </a:t>
            </a:r>
            <a:r>
              <a:rPr lang="en-GB" sz="1600" dirty="0" err="1"/>
              <a:t>důvodu</a:t>
            </a:r>
            <a:r>
              <a:rPr lang="en-GB" sz="1600" dirty="0"/>
              <a:t> </a:t>
            </a:r>
            <a:r>
              <a:rPr lang="en-GB" sz="1600" dirty="0" err="1"/>
              <a:t>ztotožnil</a:t>
            </a:r>
            <a:r>
              <a:rPr lang="en-GB" sz="1600" dirty="0"/>
              <a:t>, d) </a:t>
            </a:r>
            <a:r>
              <a:rPr lang="en-GB" sz="1600" dirty="0" err="1"/>
              <a:t>soudce</a:t>
            </a:r>
            <a:r>
              <a:rPr lang="en-GB" sz="1600" dirty="0"/>
              <a:t> </a:t>
            </a:r>
            <a:r>
              <a:rPr lang="en-GB" sz="1600" dirty="0" err="1"/>
              <a:t>podřídil</a:t>
            </a:r>
            <a:r>
              <a:rPr lang="en-GB" sz="1600" dirty="0"/>
              <a:t> </a:t>
            </a:r>
            <a:r>
              <a:rPr lang="en-GB" sz="1600" dirty="0" err="1"/>
              <a:t>způsob</a:t>
            </a:r>
            <a:r>
              <a:rPr lang="en-GB" sz="1600" dirty="0"/>
              <a:t> </a:t>
            </a:r>
            <a:r>
              <a:rPr lang="en-GB" sz="1600" dirty="0" err="1"/>
              <a:t>vedení</a:t>
            </a:r>
            <a:r>
              <a:rPr lang="en-GB" sz="1600" dirty="0"/>
              <a:t> </a:t>
            </a:r>
            <a:r>
              <a:rPr lang="en-GB" sz="1600" dirty="0" err="1"/>
              <a:t>řízení</a:t>
            </a:r>
            <a:r>
              <a:rPr lang="en-GB" sz="1600" dirty="0"/>
              <a:t> </a:t>
            </a:r>
            <a:r>
              <a:rPr lang="en-GB" sz="1600" dirty="0" err="1"/>
              <a:t>nebo</a:t>
            </a:r>
            <a:r>
              <a:rPr lang="en-GB" sz="1600" dirty="0"/>
              <a:t> </a:t>
            </a:r>
            <a:r>
              <a:rPr lang="en-GB" sz="1600" dirty="0" err="1"/>
              <a:t>způsob</a:t>
            </a:r>
            <a:r>
              <a:rPr lang="en-GB" sz="1600" dirty="0"/>
              <a:t> </a:t>
            </a:r>
            <a:r>
              <a:rPr lang="en-GB" sz="1600" dirty="0" err="1"/>
              <a:t>své</a:t>
            </a:r>
            <a:r>
              <a:rPr lang="en-GB" sz="1600" dirty="0"/>
              <a:t> </a:t>
            </a:r>
            <a:r>
              <a:rPr lang="en-GB" sz="1600" dirty="0" err="1"/>
              <a:t>účasti</a:t>
            </a:r>
            <a:r>
              <a:rPr lang="en-GB" sz="1600" dirty="0"/>
              <a:t> </a:t>
            </a:r>
            <a:r>
              <a:rPr lang="en-GB" sz="1600" dirty="0" err="1"/>
              <a:t>na</a:t>
            </a:r>
            <a:r>
              <a:rPr lang="en-GB" sz="1600" dirty="0"/>
              <a:t> </a:t>
            </a:r>
            <a:r>
              <a:rPr lang="en-GB" sz="1600" dirty="0" err="1"/>
              <a:t>rozhodování</a:t>
            </a:r>
            <a:r>
              <a:rPr lang="en-GB" sz="1600" dirty="0"/>
              <a:t> </a:t>
            </a:r>
            <a:r>
              <a:rPr lang="en-GB" sz="1600" dirty="0" err="1"/>
              <a:t>tomu</a:t>
            </a:r>
            <a:r>
              <a:rPr lang="en-GB" sz="1600" dirty="0"/>
              <a:t>, aby </a:t>
            </a:r>
            <a:r>
              <a:rPr lang="en-GB" sz="1600" dirty="0" err="1"/>
              <a:t>bylo</a:t>
            </a:r>
            <a:r>
              <a:rPr lang="en-GB" sz="1600" dirty="0"/>
              <a:t> </a:t>
            </a:r>
            <a:r>
              <a:rPr lang="en-GB" sz="1600" dirty="0" err="1"/>
              <a:t>dosaženo</a:t>
            </a:r>
            <a:r>
              <a:rPr lang="en-GB" sz="1600" dirty="0"/>
              <a:t> </a:t>
            </a:r>
            <a:r>
              <a:rPr lang="en-GB" sz="1600" dirty="0" err="1"/>
              <a:t>vydání</a:t>
            </a:r>
            <a:r>
              <a:rPr lang="en-GB" sz="1600" dirty="0"/>
              <a:t> </a:t>
            </a:r>
            <a:r>
              <a:rPr lang="en-GB" sz="1600" dirty="0" err="1"/>
              <a:t>zamýšleného</a:t>
            </a:r>
            <a:r>
              <a:rPr lang="en-GB" sz="1600" dirty="0"/>
              <a:t> </a:t>
            </a:r>
            <a:r>
              <a:rPr lang="en-GB" sz="1600" dirty="0" err="1"/>
              <a:t>likvidačního</a:t>
            </a:r>
            <a:r>
              <a:rPr lang="en-GB" sz="1600" dirty="0"/>
              <a:t> </a:t>
            </a:r>
            <a:r>
              <a:rPr lang="en-GB" sz="1600" dirty="0" err="1"/>
              <a:t>rozsudku</a:t>
            </a:r>
            <a:r>
              <a:rPr lang="en-GB" sz="1600" dirty="0"/>
              <a:t>, e) </a:t>
            </a:r>
            <a:r>
              <a:rPr lang="en-GB" sz="1600" dirty="0" err="1"/>
              <a:t>soudce</a:t>
            </a:r>
            <a:r>
              <a:rPr lang="en-GB" sz="1600" dirty="0"/>
              <a:t> </a:t>
            </a:r>
            <a:r>
              <a:rPr lang="en-GB" sz="1600" dirty="0" err="1"/>
              <a:t>vynesl</a:t>
            </a:r>
            <a:r>
              <a:rPr lang="en-GB" sz="1600" dirty="0"/>
              <a:t> </a:t>
            </a:r>
            <a:r>
              <a:rPr lang="en-GB" sz="1600" dirty="0" err="1"/>
              <a:t>nebo</a:t>
            </a:r>
            <a:r>
              <a:rPr lang="en-GB" sz="1600" dirty="0"/>
              <a:t> se </a:t>
            </a:r>
            <a:r>
              <a:rPr lang="en-GB" sz="1600" dirty="0" err="1"/>
              <a:t>podílel</a:t>
            </a:r>
            <a:r>
              <a:rPr lang="en-GB" sz="1600" dirty="0"/>
              <a:t> </a:t>
            </a:r>
            <a:r>
              <a:rPr lang="en-GB" sz="1600" dirty="0" err="1"/>
              <a:t>na</a:t>
            </a:r>
            <a:r>
              <a:rPr lang="en-GB" sz="1600" dirty="0"/>
              <a:t> </a:t>
            </a:r>
            <a:r>
              <a:rPr lang="en-GB" sz="1600" dirty="0" err="1"/>
              <a:t>vynesení</a:t>
            </a:r>
            <a:r>
              <a:rPr lang="en-GB" sz="1600" dirty="0"/>
              <a:t> </a:t>
            </a:r>
            <a:r>
              <a:rPr lang="en-GB" sz="1600" dirty="0" err="1"/>
              <a:t>odsuzujícího</a:t>
            </a:r>
            <a:r>
              <a:rPr lang="en-GB" sz="1600" dirty="0"/>
              <a:t> </a:t>
            </a:r>
            <a:r>
              <a:rPr lang="en-GB" sz="1600" dirty="0" err="1"/>
              <a:t>rozsudku</a:t>
            </a:r>
            <a:r>
              <a:rPr lang="en-GB" sz="1600" dirty="0"/>
              <a:t> bez </a:t>
            </a:r>
            <a:r>
              <a:rPr lang="en-GB" sz="1600" dirty="0" err="1"/>
              <a:t>ohledu</a:t>
            </a:r>
            <a:r>
              <a:rPr lang="en-GB" sz="1600" dirty="0"/>
              <a:t> </a:t>
            </a:r>
            <a:r>
              <a:rPr lang="en-GB" sz="1600" dirty="0" err="1"/>
              <a:t>na</a:t>
            </a:r>
            <a:r>
              <a:rPr lang="en-GB" sz="1600" dirty="0"/>
              <a:t> </a:t>
            </a:r>
            <a:r>
              <a:rPr lang="en-GB" sz="1600" dirty="0" err="1"/>
              <a:t>průběh</a:t>
            </a:r>
            <a:r>
              <a:rPr lang="en-GB" sz="1600" dirty="0"/>
              <a:t> a </a:t>
            </a:r>
            <a:r>
              <a:rPr lang="en-GB" sz="1600" dirty="0" err="1"/>
              <a:t>výsledky</a:t>
            </a:r>
            <a:r>
              <a:rPr lang="en-GB" sz="1600" dirty="0"/>
              <a:t> </a:t>
            </a:r>
            <a:r>
              <a:rPr lang="en-GB" sz="1600" dirty="0" err="1"/>
              <a:t>předcházejícího</a:t>
            </a:r>
            <a:r>
              <a:rPr lang="en-GB" sz="1600" dirty="0"/>
              <a:t> </a:t>
            </a:r>
            <a:r>
              <a:rPr lang="en-GB" sz="1600" dirty="0" err="1"/>
              <a:t>řízení</a:t>
            </a:r>
            <a:r>
              <a:rPr lang="en-GB" sz="1600" dirty="0"/>
              <a:t>, f) </a:t>
            </a:r>
            <a:r>
              <a:rPr lang="en-GB" sz="1600" dirty="0" err="1"/>
              <a:t>výsledky</a:t>
            </a:r>
            <a:r>
              <a:rPr lang="en-GB" sz="1600" dirty="0"/>
              <a:t> </a:t>
            </a:r>
            <a:r>
              <a:rPr lang="en-GB" sz="1600" dirty="0" err="1"/>
              <a:t>řízení</a:t>
            </a:r>
            <a:r>
              <a:rPr lang="en-GB" sz="1600" dirty="0"/>
              <a:t> </a:t>
            </a:r>
            <a:r>
              <a:rPr lang="en-GB" sz="1600" dirty="0" err="1"/>
              <a:t>ve</a:t>
            </a:r>
            <a:r>
              <a:rPr lang="en-GB" sz="1600" dirty="0"/>
              <a:t> </a:t>
            </a:r>
            <a:r>
              <a:rPr lang="en-GB" sz="1600" dirty="0" err="1"/>
              <a:t>skutečnosti</a:t>
            </a:r>
            <a:r>
              <a:rPr lang="en-GB" sz="1600" dirty="0"/>
              <a:t> </a:t>
            </a:r>
            <a:r>
              <a:rPr lang="en-GB" sz="1600" dirty="0" err="1"/>
              <a:t>nebyly</a:t>
            </a:r>
            <a:r>
              <a:rPr lang="en-GB" sz="1600" dirty="0"/>
              <a:t> </a:t>
            </a:r>
            <a:r>
              <a:rPr lang="en-GB" sz="1600" dirty="0" err="1"/>
              <a:t>kritériem</a:t>
            </a:r>
            <a:r>
              <a:rPr lang="en-GB" sz="1600" dirty="0"/>
              <a:t> </a:t>
            </a:r>
            <a:r>
              <a:rPr lang="en-GB" sz="1600" dirty="0" err="1"/>
              <a:t>rozsudku</a:t>
            </a:r>
            <a:r>
              <a:rPr lang="en-GB" sz="1600" dirty="0"/>
              <a:t>, ale </a:t>
            </a:r>
            <a:r>
              <a:rPr lang="en-GB" sz="1600" dirty="0" err="1"/>
              <a:t>naopak</a:t>
            </a:r>
            <a:r>
              <a:rPr lang="en-GB" sz="1600" dirty="0"/>
              <a:t> </a:t>
            </a:r>
            <a:r>
              <a:rPr lang="en-GB" sz="1600" dirty="0" err="1"/>
              <a:t>řízení</a:t>
            </a:r>
            <a:r>
              <a:rPr lang="en-GB" sz="1600" dirty="0"/>
              <a:t> </a:t>
            </a:r>
            <a:r>
              <a:rPr lang="en-GB" sz="1600" dirty="0" err="1"/>
              <a:t>bylo</a:t>
            </a:r>
            <a:r>
              <a:rPr lang="en-GB" sz="1600" dirty="0"/>
              <a:t> </a:t>
            </a:r>
            <a:r>
              <a:rPr lang="en-GB" sz="1600" dirty="0" err="1"/>
              <a:t>přizpůsobeno</a:t>
            </a:r>
            <a:r>
              <a:rPr lang="en-GB" sz="1600" dirty="0"/>
              <a:t> </a:t>
            </a:r>
            <a:r>
              <a:rPr lang="en-GB" sz="1600" dirty="0" err="1"/>
              <a:t>záměru</a:t>
            </a:r>
            <a:r>
              <a:rPr lang="en-GB" sz="1600" dirty="0"/>
              <a:t> </a:t>
            </a:r>
            <a:r>
              <a:rPr lang="en-GB" sz="1600" dirty="0" err="1"/>
              <a:t>vynést</a:t>
            </a:r>
            <a:r>
              <a:rPr lang="en-GB" sz="1600" dirty="0"/>
              <a:t> </a:t>
            </a:r>
            <a:r>
              <a:rPr lang="en-GB" sz="1600" dirty="0" err="1"/>
              <a:t>likvidační</a:t>
            </a:r>
            <a:r>
              <a:rPr lang="en-GB" sz="1600" dirty="0"/>
              <a:t> </a:t>
            </a:r>
            <a:r>
              <a:rPr lang="en-GB" sz="1600" dirty="0" err="1"/>
              <a:t>rozsudek</a:t>
            </a:r>
            <a:r>
              <a:rPr lang="en-GB" sz="1600" dirty="0"/>
              <a:t>, g) </a:t>
            </a:r>
            <a:r>
              <a:rPr lang="en-GB" sz="1600" dirty="0" err="1"/>
              <a:t>obviněný</a:t>
            </a:r>
            <a:r>
              <a:rPr lang="en-GB" sz="1600" dirty="0"/>
              <a:t> </a:t>
            </a:r>
            <a:r>
              <a:rPr lang="en-GB" sz="1600" dirty="0" err="1"/>
              <a:t>byl</a:t>
            </a:r>
            <a:r>
              <a:rPr lang="en-GB" sz="1600" dirty="0"/>
              <a:t> bez </a:t>
            </a:r>
            <a:r>
              <a:rPr lang="en-GB" sz="1600" dirty="0" err="1"/>
              <a:t>reálné</a:t>
            </a:r>
            <a:r>
              <a:rPr lang="en-GB" sz="1600" dirty="0"/>
              <a:t> </a:t>
            </a:r>
            <a:r>
              <a:rPr lang="en-GB" sz="1600" dirty="0" err="1"/>
              <a:t>šance</a:t>
            </a:r>
            <a:r>
              <a:rPr lang="en-GB" sz="1600" dirty="0"/>
              <a:t> </a:t>
            </a:r>
            <a:r>
              <a:rPr lang="en-GB" sz="1600" dirty="0" err="1"/>
              <a:t>zvrátit</a:t>
            </a:r>
            <a:r>
              <a:rPr lang="en-GB" sz="1600" dirty="0"/>
              <a:t> </a:t>
            </a:r>
            <a:r>
              <a:rPr lang="en-GB" sz="1600" dirty="0" err="1"/>
              <a:t>předem</a:t>
            </a:r>
            <a:r>
              <a:rPr lang="en-GB" sz="1600" dirty="0"/>
              <a:t> </a:t>
            </a:r>
            <a:r>
              <a:rPr lang="en-GB" sz="1600" dirty="0" err="1"/>
              <a:t>pojatý</a:t>
            </a:r>
            <a:r>
              <a:rPr lang="en-GB" sz="1600" dirty="0"/>
              <a:t> </a:t>
            </a:r>
            <a:r>
              <a:rPr lang="en-GB" sz="1600" dirty="0" err="1"/>
              <a:t>záměr</a:t>
            </a:r>
            <a:r>
              <a:rPr lang="en-GB" sz="1600" dirty="0"/>
              <a:t> </a:t>
            </a:r>
            <a:r>
              <a:rPr lang="en-GB" sz="1600" dirty="0" err="1"/>
              <a:t>směřující</a:t>
            </a:r>
            <a:r>
              <a:rPr lang="en-GB" sz="1600" dirty="0"/>
              <a:t> k </a:t>
            </a:r>
            <a:r>
              <a:rPr lang="en-GB" sz="1600" dirty="0" err="1"/>
              <a:t>jeho</a:t>
            </a:r>
            <a:r>
              <a:rPr lang="en-GB" sz="1600" dirty="0"/>
              <a:t> </a:t>
            </a:r>
            <a:r>
              <a:rPr lang="en-GB" sz="1600" dirty="0" err="1"/>
              <a:t>likvidaci</a:t>
            </a:r>
            <a:r>
              <a:rPr lang="en-GB" sz="1600" dirty="0"/>
              <a:t>, </a:t>
            </a:r>
            <a:r>
              <a:rPr lang="en-GB" sz="1600" dirty="0" err="1"/>
              <a:t>byť</a:t>
            </a:r>
            <a:r>
              <a:rPr lang="en-GB" sz="1600" dirty="0"/>
              <a:t> </a:t>
            </a:r>
            <a:r>
              <a:rPr lang="en-GB" sz="1600" dirty="0" err="1"/>
              <a:t>řízení</a:t>
            </a:r>
            <a:r>
              <a:rPr lang="en-GB" sz="1600" dirty="0"/>
              <a:t> </a:t>
            </a:r>
            <a:r>
              <a:rPr lang="en-GB" sz="1600" dirty="0" err="1"/>
              <a:t>mohlo</a:t>
            </a:r>
            <a:r>
              <a:rPr lang="en-GB" sz="1600" dirty="0"/>
              <a:t> </a:t>
            </a:r>
            <a:r>
              <a:rPr lang="en-GB" sz="1600" dirty="0" err="1"/>
              <a:t>navenek</a:t>
            </a:r>
            <a:r>
              <a:rPr lang="en-GB" sz="1600" dirty="0"/>
              <a:t> </a:t>
            </a:r>
            <a:r>
              <a:rPr lang="en-GB" sz="1600" dirty="0" err="1"/>
              <a:t>vyvolávat</a:t>
            </a:r>
            <a:r>
              <a:rPr lang="en-GB" sz="1600" dirty="0"/>
              <a:t> </a:t>
            </a:r>
            <a:r>
              <a:rPr lang="en-GB" sz="1600" dirty="0" err="1"/>
              <a:t>dojem</a:t>
            </a:r>
            <a:r>
              <a:rPr lang="en-GB" sz="1600" dirty="0"/>
              <a:t>, </a:t>
            </a:r>
            <a:r>
              <a:rPr lang="en-GB" sz="1600" dirty="0" err="1"/>
              <a:t>že</a:t>
            </a:r>
            <a:r>
              <a:rPr lang="en-GB" sz="1600" dirty="0"/>
              <a:t> </a:t>
            </a:r>
            <a:r>
              <a:rPr lang="en-GB" sz="1600" dirty="0" err="1"/>
              <a:t>jeho</a:t>
            </a:r>
            <a:r>
              <a:rPr lang="en-GB" sz="1600" dirty="0"/>
              <a:t> </a:t>
            </a:r>
            <a:r>
              <a:rPr lang="en-GB" sz="1600" dirty="0" err="1"/>
              <a:t>obsah</a:t>
            </a:r>
            <a:r>
              <a:rPr lang="en-GB" sz="1600" dirty="0"/>
              <a:t> je </a:t>
            </a:r>
            <a:r>
              <a:rPr lang="en-GB" sz="1600" dirty="0" err="1"/>
              <a:t>podkladem</a:t>
            </a:r>
            <a:r>
              <a:rPr lang="en-GB" sz="1600" dirty="0"/>
              <a:t> </a:t>
            </a:r>
            <a:r>
              <a:rPr lang="en-GB" sz="1600" dirty="0" err="1"/>
              <a:t>rozsudku</a:t>
            </a:r>
            <a:r>
              <a:rPr lang="en-GB" sz="1600" dirty="0"/>
              <a:t>, </a:t>
            </a:r>
            <a:r>
              <a:rPr lang="en-GB" sz="1600" dirty="0" err="1"/>
              <a:t>např</a:t>
            </a:r>
            <a:r>
              <a:rPr lang="en-GB" sz="1600" dirty="0"/>
              <a:t>. proto, </a:t>
            </a:r>
            <a:r>
              <a:rPr lang="en-GB" sz="1600" dirty="0" err="1"/>
              <a:t>že</a:t>
            </a:r>
            <a:r>
              <a:rPr lang="en-GB" sz="1600" dirty="0"/>
              <a:t> </a:t>
            </a:r>
            <a:r>
              <a:rPr lang="en-GB" sz="1600" dirty="0" err="1"/>
              <a:t>obviněný</a:t>
            </a:r>
            <a:r>
              <a:rPr lang="en-GB" sz="1600" dirty="0"/>
              <a:t> </a:t>
            </a:r>
            <a:r>
              <a:rPr lang="en-GB" sz="1600" dirty="0" err="1"/>
              <a:t>přednesl</a:t>
            </a:r>
            <a:r>
              <a:rPr lang="en-GB" sz="1600" dirty="0"/>
              <a:t> </a:t>
            </a:r>
            <a:r>
              <a:rPr lang="en-GB" sz="1600" dirty="0" err="1"/>
              <a:t>vynucené</a:t>
            </a:r>
            <a:r>
              <a:rPr lang="en-GB" sz="1600" dirty="0"/>
              <a:t> </a:t>
            </a:r>
            <a:r>
              <a:rPr lang="en-GB" sz="1600" dirty="0" err="1"/>
              <a:t>doznání</a:t>
            </a:r>
            <a:r>
              <a:rPr lang="en-GB" sz="1600" dirty="0"/>
              <a:t>.</a:t>
            </a:r>
            <a:endParaRPr lang="en-CZ" sz="1600" dirty="0"/>
          </a:p>
        </p:txBody>
      </p:sp>
      <p:sp>
        <p:nvSpPr>
          <p:cNvPr id="5" name="Content Placeholder 4">
            <a:extLst>
              <a:ext uri="{FF2B5EF4-FFF2-40B4-BE49-F238E27FC236}">
                <a16:creationId xmlns:a16="http://schemas.microsoft.com/office/drawing/2014/main" id="{FBB283D6-FBB3-624A-8769-FB392295BD65}"/>
              </a:ext>
            </a:extLst>
          </p:cNvPr>
          <p:cNvSpPr>
            <a:spLocks noGrp="1"/>
          </p:cNvSpPr>
          <p:nvPr>
            <p:ph sz="half" idx="2"/>
          </p:nvPr>
        </p:nvSpPr>
        <p:spPr/>
        <p:txBody>
          <a:bodyPr>
            <a:normAutofit lnSpcReduction="10000"/>
          </a:bodyPr>
          <a:lstStyle/>
          <a:p>
            <a:pPr marL="0" indent="0">
              <a:buNone/>
            </a:pPr>
            <a:r>
              <a:rPr lang="en-GB" dirty="0"/>
              <a:t>A</a:t>
            </a:r>
            <a:r>
              <a:rPr lang="en-CZ" dirty="0"/>
              <a:t> co státní zástupce/prokurátor?</a:t>
            </a:r>
          </a:p>
        </p:txBody>
      </p:sp>
    </p:spTree>
    <p:extLst>
      <p:ext uri="{BB962C8B-B14F-4D97-AF65-F5344CB8AC3E}">
        <p14:creationId xmlns:p14="http://schemas.microsoft.com/office/powerpoint/2010/main" val="1419631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1018F-F439-404A-8F40-362D1E780DDF}"/>
              </a:ext>
            </a:extLst>
          </p:cNvPr>
          <p:cNvSpPr>
            <a:spLocks noGrp="1"/>
          </p:cNvSpPr>
          <p:nvPr>
            <p:ph type="title"/>
          </p:nvPr>
        </p:nvSpPr>
        <p:spPr/>
        <p:txBody>
          <a:bodyPr/>
          <a:lstStyle/>
          <a:p>
            <a:r>
              <a:rPr lang="en-CZ" dirty="0"/>
              <a:t>Příklad: </a:t>
            </a:r>
            <a:r>
              <a:rPr lang="en-GB" dirty="0"/>
              <a:t>IV. ÚS 2022/11  x    </a:t>
            </a:r>
            <a:r>
              <a:rPr lang="en-GB" sz="3200" dirty="0" err="1"/>
              <a:t>kamery</a:t>
            </a:r>
            <a:r>
              <a:rPr lang="en-GB" sz="3200" dirty="0"/>
              <a:t> v </a:t>
            </a:r>
            <a:r>
              <a:rPr lang="en-GB" sz="3200" dirty="0" err="1"/>
              <a:t>bytovém</a:t>
            </a:r>
            <a:r>
              <a:rPr lang="en-GB" sz="3200" dirty="0"/>
              <a:t> </a:t>
            </a:r>
            <a:r>
              <a:rPr lang="en-GB" sz="3200" dirty="0" err="1"/>
              <a:t>domě</a:t>
            </a:r>
            <a:endParaRPr lang="en-CZ" dirty="0"/>
          </a:p>
        </p:txBody>
      </p:sp>
      <p:sp>
        <p:nvSpPr>
          <p:cNvPr id="3" name="Content Placeholder 2">
            <a:extLst>
              <a:ext uri="{FF2B5EF4-FFF2-40B4-BE49-F238E27FC236}">
                <a16:creationId xmlns:a16="http://schemas.microsoft.com/office/drawing/2014/main" id="{56AD3130-96D7-0B4B-B6C2-B7DAA46EC757}"/>
              </a:ext>
            </a:extLst>
          </p:cNvPr>
          <p:cNvSpPr>
            <a:spLocks noGrp="1"/>
          </p:cNvSpPr>
          <p:nvPr>
            <p:ph sz="half" idx="1"/>
          </p:nvPr>
        </p:nvSpPr>
        <p:spPr/>
        <p:txBody>
          <a:bodyPr>
            <a:normAutofit fontScale="92500" lnSpcReduction="10000"/>
          </a:bodyPr>
          <a:lstStyle/>
          <a:p>
            <a:pPr marL="0" indent="0">
              <a:buNone/>
            </a:pPr>
            <a:r>
              <a:rPr lang="en-GB" dirty="0"/>
              <a:t>…</a:t>
            </a:r>
            <a:r>
              <a:rPr lang="en-GB" dirty="0" err="1"/>
              <a:t>vlastníci</a:t>
            </a:r>
            <a:r>
              <a:rPr lang="en-GB" dirty="0"/>
              <a:t> </a:t>
            </a:r>
            <a:r>
              <a:rPr lang="en-GB" dirty="0" err="1"/>
              <a:t>domu</a:t>
            </a:r>
            <a:r>
              <a:rPr lang="en-GB" dirty="0"/>
              <a:t>, v </a:t>
            </a:r>
            <a:r>
              <a:rPr lang="en-GB" dirty="0" err="1"/>
              <a:t>němž</a:t>
            </a:r>
            <a:r>
              <a:rPr lang="en-GB" dirty="0"/>
              <a:t> </a:t>
            </a:r>
            <a:r>
              <a:rPr lang="en-GB" dirty="0" err="1"/>
              <a:t>stěžovatelka</a:t>
            </a:r>
            <a:r>
              <a:rPr lang="en-GB" dirty="0"/>
              <a:t> </a:t>
            </a:r>
            <a:r>
              <a:rPr lang="en-GB" dirty="0" err="1"/>
              <a:t>bydlí</a:t>
            </a:r>
            <a:r>
              <a:rPr lang="en-GB" dirty="0"/>
              <a:t>, </a:t>
            </a:r>
            <a:r>
              <a:rPr lang="en-GB" dirty="0" err="1"/>
              <a:t>způsobili</a:t>
            </a:r>
            <a:r>
              <a:rPr lang="en-GB" dirty="0"/>
              <a:t> </a:t>
            </a:r>
            <a:r>
              <a:rPr lang="en-GB" dirty="0" err="1"/>
              <a:t>nemajetkovou</a:t>
            </a:r>
            <a:r>
              <a:rPr lang="en-GB" dirty="0"/>
              <a:t> </a:t>
            </a:r>
            <a:r>
              <a:rPr lang="en-GB" dirty="0" err="1"/>
              <a:t>újmu</a:t>
            </a:r>
            <a:r>
              <a:rPr lang="en-GB" dirty="0"/>
              <a:t>, </a:t>
            </a:r>
            <a:r>
              <a:rPr lang="en-GB" dirty="0" err="1"/>
              <a:t>když</a:t>
            </a:r>
            <a:r>
              <a:rPr lang="en-GB" dirty="0"/>
              <a:t> </a:t>
            </a:r>
            <a:r>
              <a:rPr lang="en-GB" dirty="0" err="1"/>
              <a:t>nechali</a:t>
            </a:r>
            <a:r>
              <a:rPr lang="en-GB" dirty="0"/>
              <a:t> v </a:t>
            </a:r>
            <a:r>
              <a:rPr lang="en-GB" dirty="0" err="1"/>
              <a:t>přízemí</a:t>
            </a:r>
            <a:r>
              <a:rPr lang="en-GB" dirty="0"/>
              <a:t> </a:t>
            </a:r>
            <a:r>
              <a:rPr lang="en-GB" dirty="0" err="1"/>
              <a:t>domu</a:t>
            </a:r>
            <a:r>
              <a:rPr lang="en-GB" dirty="0"/>
              <a:t> </a:t>
            </a:r>
            <a:r>
              <a:rPr lang="en-GB" dirty="0" err="1"/>
              <a:t>na</a:t>
            </a:r>
            <a:r>
              <a:rPr lang="en-GB" dirty="0"/>
              <a:t> </a:t>
            </a:r>
            <a:r>
              <a:rPr lang="en-GB" dirty="0" err="1"/>
              <a:t>chodbě</a:t>
            </a:r>
            <a:r>
              <a:rPr lang="en-GB" dirty="0"/>
              <a:t> </a:t>
            </a:r>
            <a:r>
              <a:rPr lang="en-GB" dirty="0" err="1"/>
              <a:t>před</a:t>
            </a:r>
            <a:r>
              <a:rPr lang="en-GB" dirty="0"/>
              <a:t> </a:t>
            </a:r>
            <a:r>
              <a:rPr lang="en-GB" dirty="0" err="1"/>
              <a:t>jejím</a:t>
            </a:r>
            <a:r>
              <a:rPr lang="en-GB" dirty="0"/>
              <a:t> </a:t>
            </a:r>
            <a:r>
              <a:rPr lang="en-GB" dirty="0" err="1"/>
              <a:t>bytem</a:t>
            </a:r>
            <a:r>
              <a:rPr lang="en-GB" dirty="0"/>
              <a:t> </a:t>
            </a:r>
            <a:r>
              <a:rPr lang="en-GB" dirty="0" err="1"/>
              <a:t>nainstalovat</a:t>
            </a:r>
            <a:r>
              <a:rPr lang="en-GB" dirty="0"/>
              <a:t> </a:t>
            </a:r>
            <a:r>
              <a:rPr lang="en-GB" dirty="0" err="1"/>
              <a:t>kameru</a:t>
            </a:r>
            <a:r>
              <a:rPr lang="en-GB" dirty="0"/>
              <a:t> </a:t>
            </a:r>
            <a:r>
              <a:rPr lang="en-GB" dirty="0" err="1"/>
              <a:t>pořizující</a:t>
            </a:r>
            <a:r>
              <a:rPr lang="en-GB" dirty="0"/>
              <a:t> </a:t>
            </a:r>
            <a:r>
              <a:rPr lang="en-GB" dirty="0" err="1"/>
              <a:t>obrazové</a:t>
            </a:r>
            <a:r>
              <a:rPr lang="en-GB" dirty="0"/>
              <a:t> a </a:t>
            </a:r>
            <a:r>
              <a:rPr lang="en-GB" dirty="0" err="1"/>
              <a:t>možná</a:t>
            </a:r>
            <a:r>
              <a:rPr lang="en-GB" dirty="0"/>
              <a:t> </a:t>
            </a:r>
            <a:r>
              <a:rPr lang="en-GB" dirty="0" err="1"/>
              <a:t>i</a:t>
            </a:r>
            <a:r>
              <a:rPr lang="en-GB" dirty="0"/>
              <a:t> </a:t>
            </a:r>
            <a:r>
              <a:rPr lang="en-GB" dirty="0" err="1"/>
              <a:t>zvukové</a:t>
            </a:r>
            <a:r>
              <a:rPr lang="en-GB" dirty="0"/>
              <a:t> </a:t>
            </a:r>
            <a:r>
              <a:rPr lang="en-GB" dirty="0" err="1"/>
              <a:t>záznamy</a:t>
            </a:r>
            <a:r>
              <a:rPr lang="en-GB" dirty="0"/>
              <a:t> </a:t>
            </a:r>
            <a:r>
              <a:rPr lang="en-GB" dirty="0" err="1"/>
              <a:t>osob</a:t>
            </a:r>
            <a:r>
              <a:rPr lang="en-GB" dirty="0"/>
              <a:t>, </a:t>
            </a:r>
            <a:r>
              <a:rPr lang="en-GB" dirty="0" err="1"/>
              <a:t>které</a:t>
            </a:r>
            <a:r>
              <a:rPr lang="en-GB" dirty="0"/>
              <a:t> </a:t>
            </a:r>
            <a:r>
              <a:rPr lang="en-GB" dirty="0" err="1"/>
              <a:t>procházejí</a:t>
            </a:r>
            <a:r>
              <a:rPr lang="en-GB" dirty="0"/>
              <a:t> </a:t>
            </a:r>
            <a:r>
              <a:rPr lang="en-GB" dirty="0" err="1"/>
              <a:t>kolem</a:t>
            </a:r>
            <a:r>
              <a:rPr lang="en-GB" dirty="0"/>
              <a:t>, </a:t>
            </a:r>
            <a:r>
              <a:rPr lang="en-GB" dirty="0" err="1"/>
              <a:t>včetně</a:t>
            </a:r>
            <a:r>
              <a:rPr lang="en-GB" dirty="0"/>
              <a:t> </a:t>
            </a:r>
            <a:r>
              <a:rPr lang="en-GB" dirty="0" err="1"/>
              <a:t>stěžovatelky</a:t>
            </a:r>
            <a:r>
              <a:rPr lang="en-GB" dirty="0"/>
              <a:t> </a:t>
            </a:r>
            <a:r>
              <a:rPr lang="en-GB" dirty="0" err="1"/>
              <a:t>samé</a:t>
            </a:r>
            <a:r>
              <a:rPr lang="en-GB" dirty="0"/>
              <a:t> a </a:t>
            </a:r>
            <a:r>
              <a:rPr lang="en-GB" dirty="0" err="1"/>
              <a:t>jejích</a:t>
            </a:r>
            <a:r>
              <a:rPr lang="en-GB" dirty="0"/>
              <a:t> </a:t>
            </a:r>
            <a:r>
              <a:rPr lang="en-GB" dirty="0" err="1"/>
              <a:t>příbuzných</a:t>
            </a:r>
            <a:r>
              <a:rPr lang="en-GB" dirty="0"/>
              <a:t> a </a:t>
            </a:r>
            <a:r>
              <a:rPr lang="en-GB" dirty="0" err="1"/>
              <a:t>známých</a:t>
            </a:r>
            <a:r>
              <a:rPr lang="en-GB" dirty="0"/>
              <a:t>. </a:t>
            </a:r>
            <a:r>
              <a:rPr lang="en-GB" dirty="0" err="1"/>
              <a:t>Stalo</a:t>
            </a:r>
            <a:r>
              <a:rPr lang="en-GB" dirty="0"/>
              <a:t> se </a:t>
            </a:r>
            <a:r>
              <a:rPr lang="en-GB" dirty="0" err="1"/>
              <a:t>tak</a:t>
            </a:r>
            <a:r>
              <a:rPr lang="en-GB" dirty="0"/>
              <a:t>, </a:t>
            </a:r>
            <a:r>
              <a:rPr lang="en-GB" dirty="0" err="1"/>
              <a:t>aniž</a:t>
            </a:r>
            <a:r>
              <a:rPr lang="en-GB" dirty="0"/>
              <a:t> by o tom </a:t>
            </a:r>
            <a:r>
              <a:rPr lang="en-GB" dirty="0" err="1"/>
              <a:t>stěžovatelka</a:t>
            </a:r>
            <a:r>
              <a:rPr lang="en-GB" dirty="0"/>
              <a:t> </a:t>
            </a:r>
            <a:r>
              <a:rPr lang="en-GB" dirty="0" err="1"/>
              <a:t>byla</a:t>
            </a:r>
            <a:r>
              <a:rPr lang="en-GB" dirty="0"/>
              <a:t> </a:t>
            </a:r>
            <a:r>
              <a:rPr lang="en-GB" dirty="0" err="1"/>
              <a:t>předem</a:t>
            </a:r>
            <a:r>
              <a:rPr lang="en-GB" dirty="0"/>
              <a:t> </a:t>
            </a:r>
            <a:r>
              <a:rPr lang="en-GB" dirty="0" err="1"/>
              <a:t>informována</a:t>
            </a:r>
            <a:r>
              <a:rPr lang="en-GB" dirty="0"/>
              <a:t> a </a:t>
            </a:r>
            <a:r>
              <a:rPr lang="en-GB" dirty="0" err="1"/>
              <a:t>aniž</a:t>
            </a:r>
            <a:r>
              <a:rPr lang="en-GB" dirty="0"/>
              <a:t> by s </a:t>
            </a:r>
            <a:r>
              <a:rPr lang="en-GB" dirty="0" err="1"/>
              <a:t>umístěním</a:t>
            </a:r>
            <a:r>
              <a:rPr lang="en-GB" dirty="0"/>
              <a:t> </a:t>
            </a:r>
            <a:r>
              <a:rPr lang="en-GB" dirty="0" err="1"/>
              <a:t>kamery</a:t>
            </a:r>
            <a:r>
              <a:rPr lang="en-GB" dirty="0"/>
              <a:t> </a:t>
            </a:r>
            <a:r>
              <a:rPr lang="en-GB" dirty="0" err="1"/>
              <a:t>souhlasila</a:t>
            </a:r>
            <a:r>
              <a:rPr lang="en-GB" dirty="0"/>
              <a:t>.</a:t>
            </a:r>
          </a:p>
          <a:p>
            <a:pPr marL="0" indent="0">
              <a:buNone/>
            </a:pPr>
            <a:endParaRPr lang="en-CZ" dirty="0"/>
          </a:p>
        </p:txBody>
      </p:sp>
      <p:sp>
        <p:nvSpPr>
          <p:cNvPr id="4" name="Content Placeholder 3">
            <a:extLst>
              <a:ext uri="{FF2B5EF4-FFF2-40B4-BE49-F238E27FC236}">
                <a16:creationId xmlns:a16="http://schemas.microsoft.com/office/drawing/2014/main" id="{ABBBAA34-9C4C-E14A-A05A-E6C25A989E99}"/>
              </a:ext>
            </a:extLst>
          </p:cNvPr>
          <p:cNvSpPr>
            <a:spLocks noGrp="1"/>
          </p:cNvSpPr>
          <p:nvPr>
            <p:ph sz="half" idx="2"/>
          </p:nvPr>
        </p:nvSpPr>
        <p:spPr/>
        <p:txBody>
          <a:bodyPr>
            <a:normAutofit fontScale="92500" lnSpcReduction="10000"/>
          </a:bodyPr>
          <a:lstStyle/>
          <a:p>
            <a:pPr marL="0" indent="0">
              <a:buNone/>
            </a:pPr>
            <a:endParaRPr lang="en-CZ" dirty="0"/>
          </a:p>
          <a:p>
            <a:pPr marL="0" indent="0">
              <a:buNone/>
            </a:pPr>
            <a:endParaRPr lang="en-CZ" dirty="0"/>
          </a:p>
          <a:p>
            <a:pPr marL="0" indent="0">
              <a:buNone/>
            </a:pPr>
            <a:r>
              <a:rPr lang="en-CZ" dirty="0"/>
              <a:t>		</a:t>
            </a:r>
            <a:r>
              <a:rPr lang="en-CZ" sz="12400" dirty="0"/>
              <a:t>?</a:t>
            </a:r>
            <a:endParaRPr lang="en-CZ" dirty="0"/>
          </a:p>
        </p:txBody>
      </p:sp>
      <p:sp>
        <p:nvSpPr>
          <p:cNvPr id="5" name="TextBox 4">
            <a:extLst>
              <a:ext uri="{FF2B5EF4-FFF2-40B4-BE49-F238E27FC236}">
                <a16:creationId xmlns:a16="http://schemas.microsoft.com/office/drawing/2014/main" id="{E8ED4229-7942-724F-9A2D-64E35C4B1682}"/>
              </a:ext>
            </a:extLst>
          </p:cNvPr>
          <p:cNvSpPr txBox="1"/>
          <p:nvPr/>
        </p:nvSpPr>
        <p:spPr>
          <a:xfrm>
            <a:off x="1124465" y="6305121"/>
            <a:ext cx="8104142" cy="369332"/>
          </a:xfrm>
          <a:prstGeom prst="rect">
            <a:avLst/>
          </a:prstGeom>
          <a:noFill/>
        </p:spPr>
        <p:txBody>
          <a:bodyPr wrap="none" rtlCol="0">
            <a:spAutoFit/>
          </a:bodyPr>
          <a:lstStyle/>
          <a:p>
            <a:r>
              <a:rPr lang="en-GB" dirty="0">
                <a:hlinkClick r:id="rId2"/>
              </a:rPr>
              <a:t>http://nalus.usoud.cz/Search/ResultDetail.aspx?id=72695&amp;pos=1&amp;cnt=1&amp;typ=result</a:t>
            </a:r>
            <a:r>
              <a:rPr lang="en-GB" dirty="0"/>
              <a:t> </a:t>
            </a:r>
            <a:endParaRPr lang="en-CZ" dirty="0"/>
          </a:p>
        </p:txBody>
      </p:sp>
    </p:spTree>
    <p:extLst>
      <p:ext uri="{BB962C8B-B14F-4D97-AF65-F5344CB8AC3E}">
        <p14:creationId xmlns:p14="http://schemas.microsoft.com/office/powerpoint/2010/main" val="1951611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4CA8-8B3B-B14D-92EC-0865963C7678}"/>
              </a:ext>
            </a:extLst>
          </p:cNvPr>
          <p:cNvSpPr>
            <a:spLocks noGrp="1"/>
          </p:cNvSpPr>
          <p:nvPr>
            <p:ph type="title"/>
          </p:nvPr>
        </p:nvSpPr>
        <p:spPr/>
        <p:txBody>
          <a:bodyPr/>
          <a:lstStyle/>
          <a:p>
            <a:endParaRPr lang="en-CZ"/>
          </a:p>
        </p:txBody>
      </p:sp>
      <p:sp>
        <p:nvSpPr>
          <p:cNvPr id="3" name="Content Placeholder 2">
            <a:extLst>
              <a:ext uri="{FF2B5EF4-FFF2-40B4-BE49-F238E27FC236}">
                <a16:creationId xmlns:a16="http://schemas.microsoft.com/office/drawing/2014/main" id="{4F0D9AEE-C970-8347-818A-D3A780D1E843}"/>
              </a:ext>
            </a:extLst>
          </p:cNvPr>
          <p:cNvSpPr>
            <a:spLocks noGrp="1"/>
          </p:cNvSpPr>
          <p:nvPr>
            <p:ph idx="1"/>
          </p:nvPr>
        </p:nvSpPr>
        <p:spPr/>
        <p:txBody>
          <a:bodyPr/>
          <a:lstStyle/>
          <a:p>
            <a:r>
              <a:rPr lang="en-CZ" b="1" dirty="0"/>
              <a:t>Rozhodnutí musí být aktuální</a:t>
            </a:r>
          </a:p>
          <a:p>
            <a:pPr marL="0" indent="0">
              <a:buNone/>
            </a:pPr>
            <a:endParaRPr lang="en-CZ" b="1" dirty="0"/>
          </a:p>
          <a:p>
            <a:pPr marL="0" indent="0">
              <a:buNone/>
            </a:pPr>
            <a:r>
              <a:rPr lang="en-GB" dirty="0"/>
              <a:t>IV. ÚS 2022/11</a:t>
            </a:r>
          </a:p>
          <a:p>
            <a:pPr marL="0" indent="0">
              <a:buNone/>
            </a:pPr>
            <a:r>
              <a:rPr lang="en-GB" b="1" dirty="0"/>
              <a:t>Datum </a:t>
            </a:r>
            <a:r>
              <a:rPr lang="en-GB" b="1" dirty="0" err="1"/>
              <a:t>rozhodnutí</a:t>
            </a:r>
            <a:r>
              <a:rPr lang="en-GB" b="1" dirty="0"/>
              <a:t> </a:t>
            </a:r>
            <a:r>
              <a:rPr lang="en-CZ" dirty="0"/>
              <a:t>12. 1. 2012</a:t>
            </a:r>
          </a:p>
          <a:p>
            <a:pPr marL="0" indent="0">
              <a:buNone/>
            </a:pPr>
            <a:endParaRPr lang="en-CZ" b="1" dirty="0"/>
          </a:p>
          <a:p>
            <a:pPr marL="0" indent="0">
              <a:buNone/>
            </a:pPr>
            <a:r>
              <a:rPr lang="en-CZ" b="1" dirty="0"/>
              <a:t>NOZ</a:t>
            </a:r>
          </a:p>
          <a:p>
            <a:pPr marL="0" indent="0">
              <a:buNone/>
            </a:pPr>
            <a:r>
              <a:rPr lang="en-CZ" b="1" dirty="0"/>
              <a:t>GDPR</a:t>
            </a:r>
          </a:p>
          <a:p>
            <a:pPr marL="0" indent="0">
              <a:buNone/>
            </a:pPr>
            <a:endParaRPr lang="en-CZ" b="1" dirty="0"/>
          </a:p>
          <a:p>
            <a:endParaRPr lang="en-CZ" dirty="0"/>
          </a:p>
        </p:txBody>
      </p:sp>
    </p:spTree>
    <p:extLst>
      <p:ext uri="{BB962C8B-B14F-4D97-AF65-F5344CB8AC3E}">
        <p14:creationId xmlns:p14="http://schemas.microsoft.com/office/powerpoint/2010/main" val="324923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A013E-FCAD-1F4B-BF3B-2CC628A11D10}"/>
              </a:ext>
            </a:extLst>
          </p:cNvPr>
          <p:cNvSpPr>
            <a:spLocks noGrp="1"/>
          </p:cNvSpPr>
          <p:nvPr>
            <p:ph type="title"/>
          </p:nvPr>
        </p:nvSpPr>
        <p:spPr/>
        <p:txBody>
          <a:bodyPr/>
          <a:lstStyle/>
          <a:p>
            <a:r>
              <a:rPr lang="en-CZ" dirty="0"/>
              <a:t>Co je tím “právním názorem”, který v rozhodnutí hledám? </a:t>
            </a:r>
          </a:p>
        </p:txBody>
      </p:sp>
      <p:sp>
        <p:nvSpPr>
          <p:cNvPr id="3" name="Content Placeholder 2">
            <a:extLst>
              <a:ext uri="{FF2B5EF4-FFF2-40B4-BE49-F238E27FC236}">
                <a16:creationId xmlns:a16="http://schemas.microsoft.com/office/drawing/2014/main" id="{2D8F5CFD-55C0-BE44-9411-5A7D55BD9AAA}"/>
              </a:ext>
            </a:extLst>
          </p:cNvPr>
          <p:cNvSpPr>
            <a:spLocks noGrp="1"/>
          </p:cNvSpPr>
          <p:nvPr>
            <p:ph idx="1"/>
          </p:nvPr>
        </p:nvSpPr>
        <p:spPr/>
        <p:txBody>
          <a:bodyPr/>
          <a:lstStyle/>
          <a:p>
            <a:pPr marL="0" indent="0">
              <a:buNone/>
            </a:pPr>
            <a:r>
              <a:rPr lang="en-GB" b="1" dirty="0"/>
              <a:t>R</a:t>
            </a:r>
            <a:r>
              <a:rPr lang="en-CZ" b="1" dirty="0"/>
              <a:t>atio decidendi </a:t>
            </a:r>
            <a:r>
              <a:rPr lang="en-CZ" dirty="0"/>
              <a:t>– nosné důvody rozhodnutí</a:t>
            </a:r>
          </a:p>
          <a:p>
            <a:pPr marL="0" indent="0">
              <a:buNone/>
            </a:pPr>
            <a:r>
              <a:rPr lang="en-CZ" dirty="0"/>
              <a:t>	–&gt; nezbytné operace s právními normami, vč. interpretace, bez kteých by dané rozhodnutí nemohlo být učiněno</a:t>
            </a:r>
          </a:p>
          <a:p>
            <a:pPr marL="0" indent="0">
              <a:buNone/>
            </a:pPr>
            <a:r>
              <a:rPr lang="en-CZ" dirty="0"/>
              <a:t>	</a:t>
            </a:r>
            <a:r>
              <a:rPr lang="en-CZ" b="1" dirty="0"/>
              <a:t>–&gt; pouze tyto interpretace a úvahy je možné pak považovat za onu “judikaturu”</a:t>
            </a:r>
          </a:p>
          <a:p>
            <a:pPr marL="0" indent="0">
              <a:buNone/>
            </a:pPr>
            <a:endParaRPr lang="en-CZ" dirty="0"/>
          </a:p>
          <a:p>
            <a:pPr marL="0" indent="0">
              <a:buNone/>
            </a:pPr>
            <a:endParaRPr lang="en-CZ" b="1" dirty="0"/>
          </a:p>
          <a:p>
            <a:pPr marL="0" indent="0">
              <a:buNone/>
            </a:pPr>
            <a:r>
              <a:rPr lang="en-CZ" b="1" dirty="0"/>
              <a:t>Obiter dictum </a:t>
            </a:r>
            <a:r>
              <a:rPr lang="en-CZ" dirty="0"/>
              <a:t>– úvahy soudu, které přímo nesouvisí s rozhodovaným případem</a:t>
            </a:r>
          </a:p>
        </p:txBody>
      </p:sp>
    </p:spTree>
    <p:extLst>
      <p:ext uri="{BB962C8B-B14F-4D97-AF65-F5344CB8AC3E}">
        <p14:creationId xmlns:p14="http://schemas.microsoft.com/office/powerpoint/2010/main" val="1137363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436BF7-C524-F84D-89F7-A5977678BB54}"/>
              </a:ext>
            </a:extLst>
          </p:cNvPr>
          <p:cNvSpPr>
            <a:spLocks noGrp="1"/>
          </p:cNvSpPr>
          <p:nvPr>
            <p:ph type="title"/>
          </p:nvPr>
        </p:nvSpPr>
        <p:spPr/>
        <p:txBody>
          <a:bodyPr/>
          <a:lstStyle/>
          <a:p>
            <a:endParaRPr lang="en-CZ" dirty="0"/>
          </a:p>
        </p:txBody>
      </p:sp>
      <p:sp>
        <p:nvSpPr>
          <p:cNvPr id="3" name="Content Placeholder 2">
            <a:extLst>
              <a:ext uri="{FF2B5EF4-FFF2-40B4-BE49-F238E27FC236}">
                <a16:creationId xmlns:a16="http://schemas.microsoft.com/office/drawing/2014/main" id="{94C93DC0-DCAD-354A-9ADC-3BC5B3B76426}"/>
              </a:ext>
            </a:extLst>
          </p:cNvPr>
          <p:cNvSpPr>
            <a:spLocks noGrp="1"/>
          </p:cNvSpPr>
          <p:nvPr>
            <p:ph sz="half" idx="1"/>
          </p:nvPr>
        </p:nvSpPr>
        <p:spPr/>
        <p:txBody>
          <a:bodyPr>
            <a:normAutofit fontScale="92500" lnSpcReduction="20000"/>
          </a:bodyPr>
          <a:lstStyle/>
          <a:p>
            <a:r>
              <a:rPr lang="en-CZ" dirty="0"/>
              <a:t>Co jsou nosné důvody rozhodnutí </a:t>
            </a:r>
            <a:r>
              <a:rPr lang="en-GB" dirty="0"/>
              <a:t>IV. ÚS 2022/11?</a:t>
            </a:r>
          </a:p>
          <a:p>
            <a:endParaRPr lang="en-GB" dirty="0"/>
          </a:p>
          <a:p>
            <a:endParaRPr lang="en-GB" dirty="0"/>
          </a:p>
          <a:p>
            <a:r>
              <a:rPr lang="en-GB" dirty="0"/>
              <a:t>Co </a:t>
            </a:r>
            <a:r>
              <a:rPr lang="en-GB" dirty="0" err="1"/>
              <a:t>říká</a:t>
            </a:r>
            <a:r>
              <a:rPr lang="en-GB" dirty="0"/>
              <a:t> </a:t>
            </a:r>
            <a:r>
              <a:rPr lang="en-GB" dirty="0" err="1"/>
              <a:t>stěžovatelka</a:t>
            </a:r>
            <a:r>
              <a:rPr lang="en-GB" dirty="0"/>
              <a:t>? </a:t>
            </a:r>
          </a:p>
          <a:p>
            <a:endParaRPr lang="en-GB" dirty="0"/>
          </a:p>
          <a:p>
            <a:r>
              <a:rPr lang="en-GB" dirty="0" err="1"/>
              <a:t>Jaké</a:t>
            </a:r>
            <a:r>
              <a:rPr lang="en-GB" dirty="0"/>
              <a:t> je </a:t>
            </a:r>
            <a:r>
              <a:rPr lang="en-GB" dirty="0" err="1"/>
              <a:t>rozhodnutí</a:t>
            </a:r>
            <a:r>
              <a:rPr lang="en-GB" dirty="0"/>
              <a:t> ÚS? </a:t>
            </a:r>
            <a:r>
              <a:rPr lang="en-GB" i="1" dirty="0" err="1"/>
              <a:t>Odmítnutí</a:t>
            </a:r>
            <a:r>
              <a:rPr lang="en-GB" dirty="0"/>
              <a:t>. </a:t>
            </a:r>
          </a:p>
          <a:p>
            <a:r>
              <a:rPr lang="en-GB" dirty="0"/>
              <a:t>Co ho k </a:t>
            </a:r>
            <a:r>
              <a:rPr lang="en-GB" dirty="0" err="1"/>
              <a:t>tomu</a:t>
            </a:r>
            <a:r>
              <a:rPr lang="en-GB" dirty="0"/>
              <a:t> </a:t>
            </a:r>
            <a:r>
              <a:rPr lang="en-GB" dirty="0" err="1"/>
              <a:t>vedlo</a:t>
            </a:r>
            <a:r>
              <a:rPr lang="en-GB" dirty="0"/>
              <a:t>?</a:t>
            </a:r>
          </a:p>
          <a:p>
            <a:endParaRPr lang="en-GB" dirty="0"/>
          </a:p>
          <a:p>
            <a:pPr marL="0" indent="0">
              <a:buNone/>
            </a:pPr>
            <a:endParaRPr lang="en-GB" dirty="0"/>
          </a:p>
          <a:p>
            <a:endParaRPr lang="en-CZ" dirty="0"/>
          </a:p>
        </p:txBody>
      </p:sp>
      <p:sp>
        <p:nvSpPr>
          <p:cNvPr id="5" name="Content Placeholder 4">
            <a:extLst>
              <a:ext uri="{FF2B5EF4-FFF2-40B4-BE49-F238E27FC236}">
                <a16:creationId xmlns:a16="http://schemas.microsoft.com/office/drawing/2014/main" id="{62A3FDD1-CDC2-8845-B92D-C9A0F4A9A9C9}"/>
              </a:ext>
            </a:extLst>
          </p:cNvPr>
          <p:cNvSpPr>
            <a:spLocks noGrp="1"/>
          </p:cNvSpPr>
          <p:nvPr>
            <p:ph sz="half" idx="2"/>
          </p:nvPr>
        </p:nvSpPr>
        <p:spPr>
          <a:xfrm>
            <a:off x="6172200" y="679622"/>
            <a:ext cx="5181600" cy="5497341"/>
          </a:xfrm>
        </p:spPr>
        <p:txBody>
          <a:bodyPr>
            <a:normAutofit fontScale="92500" lnSpcReduction="20000"/>
          </a:bodyPr>
          <a:lstStyle/>
          <a:p>
            <a:pPr marL="0" indent="0">
              <a:buNone/>
            </a:pPr>
            <a:r>
              <a:rPr lang="en-GB" sz="1800" dirty="0" err="1"/>
              <a:t>Ústavní</a:t>
            </a:r>
            <a:r>
              <a:rPr lang="en-GB" sz="1800" dirty="0"/>
              <a:t> </a:t>
            </a:r>
            <a:r>
              <a:rPr lang="en-GB" sz="1800" dirty="0" err="1"/>
              <a:t>soud</a:t>
            </a:r>
            <a:r>
              <a:rPr lang="en-GB" sz="1800" dirty="0"/>
              <a:t> se </a:t>
            </a:r>
            <a:r>
              <a:rPr lang="en-GB" sz="1800" dirty="0" err="1"/>
              <a:t>ztotožňuje</a:t>
            </a:r>
            <a:r>
              <a:rPr lang="en-GB" sz="1800" dirty="0"/>
              <a:t> s </a:t>
            </a:r>
            <a:r>
              <a:rPr lang="en-GB" sz="1800" dirty="0" err="1"/>
              <a:t>názorem</a:t>
            </a:r>
            <a:r>
              <a:rPr lang="en-GB" sz="1800" dirty="0"/>
              <a:t> </a:t>
            </a:r>
            <a:r>
              <a:rPr lang="en-GB" sz="1800" dirty="0" err="1"/>
              <a:t>stěžovatelky</a:t>
            </a:r>
            <a:r>
              <a:rPr lang="en-GB" sz="1800" dirty="0"/>
              <a:t>, </a:t>
            </a:r>
            <a:r>
              <a:rPr lang="en-GB" sz="1800" dirty="0" err="1"/>
              <a:t>jakož</a:t>
            </a:r>
            <a:r>
              <a:rPr lang="en-GB" sz="1800" dirty="0"/>
              <a:t> </a:t>
            </a:r>
            <a:r>
              <a:rPr lang="en-GB" sz="1800" dirty="0" err="1"/>
              <a:t>i</a:t>
            </a:r>
            <a:r>
              <a:rPr lang="en-GB" sz="1800" dirty="0"/>
              <a:t> </a:t>
            </a:r>
            <a:r>
              <a:rPr lang="en-GB" sz="1800" dirty="0" err="1"/>
              <a:t>obecných</a:t>
            </a:r>
            <a:r>
              <a:rPr lang="en-GB" sz="1800" dirty="0"/>
              <a:t> </a:t>
            </a:r>
            <a:r>
              <a:rPr lang="en-GB" sz="1800" dirty="0" err="1"/>
              <a:t>soudů</a:t>
            </a:r>
            <a:r>
              <a:rPr lang="en-GB" sz="1800" dirty="0"/>
              <a:t>, </a:t>
            </a:r>
            <a:r>
              <a:rPr lang="en-GB" sz="1800" dirty="0" err="1"/>
              <a:t>že</a:t>
            </a:r>
            <a:r>
              <a:rPr lang="en-GB" sz="1800" dirty="0"/>
              <a:t> </a:t>
            </a:r>
            <a:r>
              <a:rPr lang="en-GB" sz="1800" dirty="0" err="1"/>
              <a:t>podstatou</a:t>
            </a:r>
            <a:r>
              <a:rPr lang="en-GB" sz="1800" dirty="0"/>
              <a:t> </a:t>
            </a:r>
            <a:r>
              <a:rPr lang="en-GB" sz="1800" dirty="0" err="1"/>
              <a:t>daného</a:t>
            </a:r>
            <a:r>
              <a:rPr lang="en-GB" sz="1800" dirty="0"/>
              <a:t> </a:t>
            </a:r>
            <a:r>
              <a:rPr lang="en-GB" sz="1800" dirty="0" err="1"/>
              <a:t>sporu</a:t>
            </a:r>
            <a:r>
              <a:rPr lang="en-GB" sz="1800" dirty="0"/>
              <a:t> je v </a:t>
            </a:r>
            <a:r>
              <a:rPr lang="en-GB" sz="1800" dirty="0" err="1"/>
              <a:t>zásadě</a:t>
            </a:r>
            <a:r>
              <a:rPr lang="en-GB" sz="1800" dirty="0"/>
              <a:t> </a:t>
            </a:r>
            <a:r>
              <a:rPr lang="en-GB" sz="1800" dirty="0" err="1"/>
              <a:t>střet</a:t>
            </a:r>
            <a:r>
              <a:rPr lang="en-GB" sz="1800" dirty="0"/>
              <a:t> </a:t>
            </a:r>
            <a:r>
              <a:rPr lang="en-GB" sz="1800" dirty="0" err="1"/>
              <a:t>práva</a:t>
            </a:r>
            <a:r>
              <a:rPr lang="en-GB" sz="1800" dirty="0"/>
              <a:t> </a:t>
            </a:r>
            <a:r>
              <a:rPr lang="en-GB" sz="1800" dirty="0" err="1"/>
              <a:t>na</a:t>
            </a:r>
            <a:r>
              <a:rPr lang="en-GB" sz="1800" dirty="0"/>
              <a:t> </a:t>
            </a:r>
            <a:r>
              <a:rPr lang="en-GB" sz="1800" dirty="0" err="1"/>
              <a:t>ochranu</a:t>
            </a:r>
            <a:r>
              <a:rPr lang="en-GB" sz="1800" dirty="0"/>
              <a:t> </a:t>
            </a:r>
            <a:r>
              <a:rPr lang="en-GB" sz="1800" dirty="0" err="1"/>
              <a:t>soukromí</a:t>
            </a:r>
            <a:r>
              <a:rPr lang="en-GB" sz="1800" dirty="0"/>
              <a:t> a </a:t>
            </a:r>
            <a:r>
              <a:rPr lang="en-GB" sz="1800" dirty="0" err="1"/>
              <a:t>práva</a:t>
            </a:r>
            <a:r>
              <a:rPr lang="en-GB" sz="1800" dirty="0"/>
              <a:t> </a:t>
            </a:r>
            <a:r>
              <a:rPr lang="en-GB" sz="1800" dirty="0" err="1"/>
              <a:t>na</a:t>
            </a:r>
            <a:r>
              <a:rPr lang="en-GB" sz="1800" dirty="0"/>
              <a:t> </a:t>
            </a:r>
            <a:r>
              <a:rPr lang="en-GB" sz="1800" dirty="0" err="1"/>
              <a:t>ochranu</a:t>
            </a:r>
            <a:r>
              <a:rPr lang="en-GB" sz="1800" dirty="0"/>
              <a:t> </a:t>
            </a:r>
            <a:r>
              <a:rPr lang="en-GB" sz="1800" dirty="0" err="1"/>
              <a:t>vlastnictví</a:t>
            </a:r>
            <a:r>
              <a:rPr lang="en-GB" sz="1800" dirty="0"/>
              <a:t>, </a:t>
            </a:r>
            <a:r>
              <a:rPr lang="en-GB" sz="1800" dirty="0" err="1"/>
              <a:t>přičemž</a:t>
            </a:r>
            <a:r>
              <a:rPr lang="en-GB" sz="1800" dirty="0"/>
              <a:t> </a:t>
            </a:r>
            <a:r>
              <a:rPr lang="en-GB" sz="1800" dirty="0" err="1"/>
              <a:t>před</a:t>
            </a:r>
            <a:r>
              <a:rPr lang="en-GB" sz="1800" dirty="0"/>
              <a:t> </a:t>
            </a:r>
            <a:r>
              <a:rPr lang="en-GB" sz="1800" dirty="0" err="1"/>
              <a:t>rozhodnutím</a:t>
            </a:r>
            <a:r>
              <a:rPr lang="en-GB" sz="1800" dirty="0"/>
              <a:t>, </a:t>
            </a:r>
            <a:r>
              <a:rPr lang="en-GB" sz="1800" dirty="0" err="1"/>
              <a:t>které</a:t>
            </a:r>
            <a:r>
              <a:rPr lang="en-GB" sz="1800" dirty="0"/>
              <a:t> z </a:t>
            </a:r>
            <a:r>
              <a:rPr lang="en-GB" sz="1800" dirty="0" err="1"/>
              <a:t>těchto</a:t>
            </a:r>
            <a:r>
              <a:rPr lang="en-GB" sz="1800" dirty="0"/>
              <a:t> </a:t>
            </a:r>
            <a:r>
              <a:rPr lang="en-GB" sz="1800" dirty="0" err="1"/>
              <a:t>práv</a:t>
            </a:r>
            <a:r>
              <a:rPr lang="en-GB" sz="1800" dirty="0"/>
              <a:t> </a:t>
            </a:r>
            <a:r>
              <a:rPr lang="en-GB" sz="1800" dirty="0" err="1"/>
              <a:t>dostane</a:t>
            </a:r>
            <a:r>
              <a:rPr lang="en-GB" sz="1800" dirty="0"/>
              <a:t> v </a:t>
            </a:r>
            <a:r>
              <a:rPr lang="en-GB" sz="1800" dirty="0" err="1"/>
              <a:t>konkrétním</a:t>
            </a:r>
            <a:r>
              <a:rPr lang="en-GB" sz="1800" dirty="0"/>
              <a:t> </a:t>
            </a:r>
            <a:r>
              <a:rPr lang="en-GB" sz="1800" dirty="0" err="1"/>
              <a:t>případě</a:t>
            </a:r>
            <a:r>
              <a:rPr lang="en-GB" sz="1800" dirty="0"/>
              <a:t> </a:t>
            </a:r>
            <a:r>
              <a:rPr lang="en-GB" sz="1800" dirty="0" err="1"/>
              <a:t>přednost</a:t>
            </a:r>
            <a:r>
              <a:rPr lang="en-GB" sz="1800" dirty="0"/>
              <a:t>, je </a:t>
            </a:r>
            <a:r>
              <a:rPr lang="en-GB" sz="1800" dirty="0" err="1"/>
              <a:t>nutné</a:t>
            </a:r>
            <a:r>
              <a:rPr lang="en-GB" sz="1800" dirty="0"/>
              <a:t> </a:t>
            </a:r>
            <a:r>
              <a:rPr lang="en-GB" sz="1800" dirty="0" err="1"/>
              <a:t>provést</a:t>
            </a:r>
            <a:r>
              <a:rPr lang="en-GB" sz="1800" dirty="0"/>
              <a:t> test </a:t>
            </a:r>
            <a:r>
              <a:rPr lang="en-GB" sz="1800" dirty="0" err="1"/>
              <a:t>proporcionality</a:t>
            </a:r>
            <a:r>
              <a:rPr lang="en-GB" sz="1800" dirty="0"/>
              <a:t>. </a:t>
            </a:r>
            <a:r>
              <a:rPr lang="en-GB" sz="1800" dirty="0" err="1"/>
              <a:t>Rovněž</a:t>
            </a:r>
            <a:r>
              <a:rPr lang="en-GB" sz="1800" dirty="0"/>
              <a:t> je </a:t>
            </a:r>
            <a:r>
              <a:rPr lang="en-GB" sz="1800" dirty="0" err="1"/>
              <a:t>nesporné</a:t>
            </a:r>
            <a:r>
              <a:rPr lang="en-GB" sz="1800" dirty="0"/>
              <a:t>, </a:t>
            </a:r>
            <a:r>
              <a:rPr lang="en-GB" sz="1800" dirty="0" err="1"/>
              <a:t>že</a:t>
            </a:r>
            <a:r>
              <a:rPr lang="en-GB" sz="1800" dirty="0"/>
              <a:t> </a:t>
            </a:r>
            <a:r>
              <a:rPr lang="en-GB" sz="1800" dirty="0" err="1"/>
              <a:t>monitorování</a:t>
            </a:r>
            <a:r>
              <a:rPr lang="en-GB" sz="1800" dirty="0"/>
              <a:t> </a:t>
            </a:r>
            <a:r>
              <a:rPr lang="en-GB" sz="1800" dirty="0" err="1"/>
              <a:t>přístupových</a:t>
            </a:r>
            <a:r>
              <a:rPr lang="en-GB" sz="1800" dirty="0"/>
              <a:t> </a:t>
            </a:r>
            <a:r>
              <a:rPr lang="en-GB" sz="1800" dirty="0" err="1"/>
              <a:t>chodeb</a:t>
            </a:r>
            <a:r>
              <a:rPr lang="en-GB" sz="1800" dirty="0"/>
              <a:t> k </a:t>
            </a:r>
            <a:r>
              <a:rPr lang="en-GB" sz="1800" dirty="0" err="1"/>
              <a:t>bytům</a:t>
            </a:r>
            <a:r>
              <a:rPr lang="en-GB" sz="1800" dirty="0"/>
              <a:t>, </a:t>
            </a:r>
            <a:r>
              <a:rPr lang="en-GB" sz="1800" dirty="0" err="1"/>
              <a:t>schodiště</a:t>
            </a:r>
            <a:r>
              <a:rPr lang="en-GB" sz="1800" dirty="0"/>
              <a:t>, </a:t>
            </a:r>
            <a:r>
              <a:rPr lang="en-GB" sz="1800" dirty="0" err="1"/>
              <a:t>vchodových</a:t>
            </a:r>
            <a:r>
              <a:rPr lang="en-GB" sz="1800" dirty="0"/>
              <a:t> </a:t>
            </a:r>
            <a:r>
              <a:rPr lang="en-GB" sz="1800" dirty="0" err="1"/>
              <a:t>dveří</a:t>
            </a:r>
            <a:r>
              <a:rPr lang="en-GB" sz="1800" dirty="0"/>
              <a:t> do </a:t>
            </a:r>
            <a:r>
              <a:rPr lang="en-GB" sz="1800" dirty="0" err="1"/>
              <a:t>domu</a:t>
            </a:r>
            <a:r>
              <a:rPr lang="en-GB" sz="1800" dirty="0"/>
              <a:t> </a:t>
            </a:r>
            <a:r>
              <a:rPr lang="en-GB" sz="1800" dirty="0" err="1"/>
              <a:t>či</a:t>
            </a:r>
            <a:r>
              <a:rPr lang="en-GB" sz="1800" dirty="0"/>
              <a:t> do </a:t>
            </a:r>
            <a:r>
              <a:rPr lang="en-GB" sz="1800" dirty="0" err="1"/>
              <a:t>bytů</a:t>
            </a:r>
            <a:r>
              <a:rPr lang="en-GB" sz="1800" dirty="0"/>
              <a:t> </a:t>
            </a:r>
            <a:r>
              <a:rPr lang="en-GB" sz="1800" dirty="0" err="1"/>
              <a:t>kamerovým</a:t>
            </a:r>
            <a:r>
              <a:rPr lang="en-GB" sz="1800" dirty="0"/>
              <a:t> </a:t>
            </a:r>
            <a:r>
              <a:rPr lang="en-GB" sz="1800" dirty="0" err="1"/>
              <a:t>systémem</a:t>
            </a:r>
            <a:r>
              <a:rPr lang="en-GB" sz="1800" dirty="0"/>
              <a:t> je </a:t>
            </a:r>
            <a:r>
              <a:rPr lang="en-GB" sz="1800" dirty="0" err="1"/>
              <a:t>způsobilé</a:t>
            </a:r>
            <a:r>
              <a:rPr lang="en-GB" sz="1800" dirty="0"/>
              <a:t> </a:t>
            </a:r>
            <a:r>
              <a:rPr lang="en-GB" sz="1800" dirty="0" err="1"/>
              <a:t>zasáhnout</a:t>
            </a:r>
            <a:r>
              <a:rPr lang="en-GB" sz="1800" dirty="0"/>
              <a:t> do </a:t>
            </a:r>
            <a:r>
              <a:rPr lang="en-GB" sz="1800" dirty="0" err="1"/>
              <a:t>soukromí</a:t>
            </a:r>
            <a:r>
              <a:rPr lang="en-GB" sz="1800" dirty="0"/>
              <a:t> a </a:t>
            </a:r>
            <a:r>
              <a:rPr lang="en-GB" sz="1800" dirty="0" err="1"/>
              <a:t>rodinného</a:t>
            </a:r>
            <a:r>
              <a:rPr lang="en-GB" sz="1800" dirty="0"/>
              <a:t> </a:t>
            </a:r>
            <a:r>
              <a:rPr lang="en-GB" sz="1800" dirty="0" err="1"/>
              <a:t>života</a:t>
            </a:r>
            <a:r>
              <a:rPr lang="en-GB" sz="1800" dirty="0"/>
              <a:t> </a:t>
            </a:r>
            <a:r>
              <a:rPr lang="en-GB" sz="1800" dirty="0" err="1"/>
              <a:t>obyvatelů</a:t>
            </a:r>
            <a:r>
              <a:rPr lang="en-GB" sz="1800" dirty="0"/>
              <a:t> </a:t>
            </a:r>
            <a:r>
              <a:rPr lang="en-GB" sz="1800" dirty="0" err="1"/>
              <a:t>domu</a:t>
            </a:r>
            <a:r>
              <a:rPr lang="en-GB" sz="1800" dirty="0"/>
              <a:t>, </a:t>
            </a:r>
            <a:r>
              <a:rPr lang="en-GB" sz="1800" dirty="0" err="1"/>
              <a:t>přičemž</a:t>
            </a:r>
            <a:r>
              <a:rPr lang="en-GB" sz="1800" dirty="0"/>
              <a:t> </a:t>
            </a:r>
            <a:r>
              <a:rPr lang="en-GB" sz="1800" dirty="0" err="1"/>
              <a:t>otázka</a:t>
            </a:r>
            <a:r>
              <a:rPr lang="en-GB" sz="1800" dirty="0"/>
              <a:t> </a:t>
            </a:r>
            <a:r>
              <a:rPr lang="en-GB" sz="1800" dirty="0" err="1"/>
              <a:t>funkčnosti</a:t>
            </a:r>
            <a:r>
              <a:rPr lang="en-GB" sz="1800" dirty="0"/>
              <a:t> </a:t>
            </a:r>
            <a:r>
              <a:rPr lang="en-GB" sz="1800" dirty="0" err="1"/>
              <a:t>kamer</a:t>
            </a:r>
            <a:r>
              <a:rPr lang="en-GB" sz="1800" dirty="0"/>
              <a:t> </a:t>
            </a:r>
            <a:r>
              <a:rPr lang="en-GB" sz="1800" dirty="0" err="1"/>
              <a:t>není</a:t>
            </a:r>
            <a:r>
              <a:rPr lang="en-GB" sz="1800" dirty="0"/>
              <a:t> v </a:t>
            </a:r>
            <a:r>
              <a:rPr lang="en-GB" sz="1800" dirty="0" err="1"/>
              <a:t>daném</a:t>
            </a:r>
            <a:r>
              <a:rPr lang="en-GB" sz="1800" dirty="0"/>
              <a:t> </a:t>
            </a:r>
            <a:r>
              <a:rPr lang="en-GB" sz="1800" dirty="0" err="1"/>
              <a:t>případě</a:t>
            </a:r>
            <a:r>
              <a:rPr lang="en-GB" sz="1800" dirty="0"/>
              <a:t> </a:t>
            </a:r>
            <a:r>
              <a:rPr lang="en-GB" sz="1800" dirty="0" err="1"/>
              <a:t>rozhodující</a:t>
            </a:r>
            <a:r>
              <a:rPr lang="en-GB" sz="1800" dirty="0"/>
              <a:t>, </a:t>
            </a:r>
            <a:r>
              <a:rPr lang="en-GB" sz="1800" dirty="0" err="1"/>
              <a:t>už</a:t>
            </a:r>
            <a:r>
              <a:rPr lang="en-GB" sz="1800" dirty="0"/>
              <a:t> </a:t>
            </a:r>
            <a:r>
              <a:rPr lang="en-GB" sz="1800" dirty="0" err="1"/>
              <a:t>jen</a:t>
            </a:r>
            <a:r>
              <a:rPr lang="en-GB" sz="1800" dirty="0"/>
              <a:t> z toho </a:t>
            </a:r>
            <a:r>
              <a:rPr lang="en-GB" sz="1800" dirty="0" err="1"/>
              <a:t>důvodu</a:t>
            </a:r>
            <a:r>
              <a:rPr lang="en-GB" sz="1800" dirty="0"/>
              <a:t>, </a:t>
            </a:r>
            <a:r>
              <a:rPr lang="en-GB" sz="1800" dirty="0" err="1"/>
              <a:t>že</a:t>
            </a:r>
            <a:r>
              <a:rPr lang="en-GB" sz="1800" dirty="0"/>
              <a:t> </a:t>
            </a:r>
            <a:r>
              <a:rPr lang="en-GB" sz="1800" dirty="0" err="1"/>
              <a:t>není</a:t>
            </a:r>
            <a:r>
              <a:rPr lang="en-GB" sz="1800" dirty="0"/>
              <a:t> v </a:t>
            </a:r>
            <a:r>
              <a:rPr lang="en-GB" sz="1800" dirty="0" err="1"/>
              <a:t>reálných</a:t>
            </a:r>
            <a:r>
              <a:rPr lang="en-GB" sz="1800" dirty="0"/>
              <a:t> </a:t>
            </a:r>
            <a:r>
              <a:rPr lang="en-GB" sz="1800" dirty="0" err="1"/>
              <a:t>možnostech</a:t>
            </a:r>
            <a:r>
              <a:rPr lang="en-GB" sz="1800" dirty="0"/>
              <a:t> </a:t>
            </a:r>
            <a:r>
              <a:rPr lang="en-GB" sz="1800" dirty="0" err="1"/>
              <a:t>stěžovatelky</a:t>
            </a:r>
            <a:r>
              <a:rPr lang="en-GB" sz="1800" dirty="0"/>
              <a:t> </a:t>
            </a:r>
            <a:r>
              <a:rPr lang="en-GB" sz="1800" dirty="0" err="1"/>
              <a:t>funkčnost</a:t>
            </a:r>
            <a:r>
              <a:rPr lang="en-GB" sz="1800" dirty="0"/>
              <a:t> </a:t>
            </a:r>
            <a:r>
              <a:rPr lang="en-GB" sz="1800" dirty="0" err="1"/>
              <a:t>kamer</a:t>
            </a:r>
            <a:r>
              <a:rPr lang="en-GB" sz="1800" dirty="0"/>
              <a:t> </a:t>
            </a:r>
            <a:r>
              <a:rPr lang="en-GB" sz="1800" dirty="0" err="1"/>
              <a:t>prokázat</a:t>
            </a:r>
            <a:r>
              <a:rPr lang="en-GB" sz="1800" dirty="0"/>
              <a:t>. </a:t>
            </a:r>
            <a:r>
              <a:rPr lang="en-GB" sz="1800" dirty="0" err="1"/>
              <a:t>Nicméně</a:t>
            </a:r>
            <a:r>
              <a:rPr lang="en-GB" sz="1800" dirty="0"/>
              <a:t> </a:t>
            </a:r>
            <a:r>
              <a:rPr lang="en-GB" sz="1800" dirty="0" err="1"/>
              <a:t>na</a:t>
            </a:r>
            <a:r>
              <a:rPr lang="en-GB" sz="1800" dirty="0"/>
              <a:t> </a:t>
            </a:r>
            <a:r>
              <a:rPr lang="en-GB" sz="1800" dirty="0" err="1"/>
              <a:t>rozdíl</a:t>
            </a:r>
            <a:r>
              <a:rPr lang="en-GB" sz="1800" dirty="0"/>
              <a:t> od </a:t>
            </a:r>
            <a:r>
              <a:rPr lang="en-GB" sz="1800" dirty="0" err="1"/>
              <a:t>stěžovatelky</a:t>
            </a:r>
            <a:r>
              <a:rPr lang="en-GB" sz="1800" dirty="0"/>
              <a:t> se </a:t>
            </a:r>
            <a:r>
              <a:rPr lang="en-GB" sz="1800" dirty="0" err="1"/>
              <a:t>Ústavní</a:t>
            </a:r>
            <a:r>
              <a:rPr lang="en-GB" sz="1800" dirty="0"/>
              <a:t> </a:t>
            </a:r>
            <a:r>
              <a:rPr lang="en-GB" sz="1800" dirty="0" err="1"/>
              <a:t>soud</a:t>
            </a:r>
            <a:r>
              <a:rPr lang="en-GB" sz="1800" dirty="0"/>
              <a:t> </a:t>
            </a:r>
            <a:r>
              <a:rPr lang="en-GB" sz="1800" dirty="0" err="1"/>
              <a:t>domnívá</a:t>
            </a:r>
            <a:r>
              <a:rPr lang="en-GB" sz="1800" dirty="0"/>
              <a:t>, </a:t>
            </a:r>
            <a:r>
              <a:rPr lang="en-GB" sz="1800" dirty="0" err="1"/>
              <a:t>že</a:t>
            </a:r>
            <a:r>
              <a:rPr lang="en-GB" sz="1800" dirty="0"/>
              <a:t> </a:t>
            </a:r>
            <a:r>
              <a:rPr lang="en-GB" sz="1800" dirty="0" err="1"/>
              <a:t>zmíněná</a:t>
            </a:r>
            <a:r>
              <a:rPr lang="en-GB" sz="1800" dirty="0"/>
              <a:t> </a:t>
            </a:r>
            <a:r>
              <a:rPr lang="en-GB" sz="1800" dirty="0" err="1"/>
              <a:t>východiska</a:t>
            </a:r>
            <a:r>
              <a:rPr lang="en-GB" sz="1800" dirty="0"/>
              <a:t> a </a:t>
            </a:r>
            <a:r>
              <a:rPr lang="en-GB" sz="1800" dirty="0" err="1"/>
              <a:t>principy</a:t>
            </a:r>
            <a:r>
              <a:rPr lang="en-GB" sz="1800" dirty="0"/>
              <a:t> </a:t>
            </a:r>
            <a:r>
              <a:rPr lang="en-GB" sz="1800" dirty="0" err="1"/>
              <a:t>nebyly</a:t>
            </a:r>
            <a:r>
              <a:rPr lang="en-GB" sz="1800" dirty="0"/>
              <a:t> v </a:t>
            </a:r>
            <a:r>
              <a:rPr lang="en-GB" sz="1800" dirty="0" err="1"/>
              <a:t>řízení</a:t>
            </a:r>
            <a:r>
              <a:rPr lang="en-GB" sz="1800" dirty="0"/>
              <a:t> </a:t>
            </a:r>
            <a:r>
              <a:rPr lang="en-GB" sz="1800" dirty="0" err="1"/>
              <a:t>před</a:t>
            </a:r>
            <a:r>
              <a:rPr lang="en-GB" sz="1800" dirty="0"/>
              <a:t> </a:t>
            </a:r>
            <a:r>
              <a:rPr lang="en-GB" sz="1800" dirty="0" err="1"/>
              <a:t>obecnými</a:t>
            </a:r>
            <a:r>
              <a:rPr lang="en-GB" sz="1800" dirty="0"/>
              <a:t> </a:t>
            </a:r>
            <a:r>
              <a:rPr lang="en-GB" sz="1800" dirty="0" err="1"/>
              <a:t>soudy</a:t>
            </a:r>
            <a:r>
              <a:rPr lang="en-GB" sz="1800" dirty="0"/>
              <a:t> </a:t>
            </a:r>
            <a:r>
              <a:rPr lang="en-GB" sz="1800" dirty="0" err="1"/>
              <a:t>porušeny</a:t>
            </a:r>
            <a:r>
              <a:rPr lang="en-GB" sz="1800" dirty="0"/>
              <a:t>. </a:t>
            </a:r>
            <a:r>
              <a:rPr lang="en-GB" sz="1800" dirty="0" err="1"/>
              <a:t>Obecné</a:t>
            </a:r>
            <a:r>
              <a:rPr lang="en-GB" sz="1800" dirty="0"/>
              <a:t> </a:t>
            </a:r>
            <a:r>
              <a:rPr lang="en-GB" sz="1800" dirty="0" err="1"/>
              <a:t>soudy</a:t>
            </a:r>
            <a:r>
              <a:rPr lang="en-GB" sz="1800" dirty="0"/>
              <a:t> </a:t>
            </a:r>
            <a:r>
              <a:rPr lang="en-GB" sz="1800" dirty="0" err="1"/>
              <a:t>nenadřadily</a:t>
            </a:r>
            <a:r>
              <a:rPr lang="en-GB" sz="1800" dirty="0"/>
              <a:t> </a:t>
            </a:r>
            <a:r>
              <a:rPr lang="en-GB" sz="1800" dirty="0" err="1"/>
              <a:t>ochranu</a:t>
            </a:r>
            <a:r>
              <a:rPr lang="en-GB" sz="1800" dirty="0"/>
              <a:t> </a:t>
            </a:r>
            <a:r>
              <a:rPr lang="en-GB" sz="1800" dirty="0" err="1"/>
              <a:t>majetku</a:t>
            </a:r>
            <a:r>
              <a:rPr lang="en-GB" sz="1800" dirty="0"/>
              <a:t> </a:t>
            </a:r>
            <a:r>
              <a:rPr lang="en-GB" sz="1800" dirty="0" err="1"/>
              <a:t>vedlejších</a:t>
            </a:r>
            <a:r>
              <a:rPr lang="en-GB" sz="1800" dirty="0"/>
              <a:t> </a:t>
            </a:r>
            <a:r>
              <a:rPr lang="en-GB" sz="1800" dirty="0" err="1"/>
              <a:t>účastníků</a:t>
            </a:r>
            <a:r>
              <a:rPr lang="en-GB" sz="1800" dirty="0"/>
              <a:t> </a:t>
            </a:r>
            <a:r>
              <a:rPr lang="en-GB" sz="1800" dirty="0" err="1"/>
              <a:t>nad</a:t>
            </a:r>
            <a:r>
              <a:rPr lang="en-GB" sz="1800" dirty="0"/>
              <a:t> </a:t>
            </a:r>
            <a:r>
              <a:rPr lang="en-GB" sz="1800" dirty="0" err="1"/>
              <a:t>ochranu</a:t>
            </a:r>
            <a:r>
              <a:rPr lang="en-GB" sz="1800" dirty="0"/>
              <a:t> </a:t>
            </a:r>
            <a:r>
              <a:rPr lang="en-GB" sz="1800" dirty="0" err="1"/>
              <a:t>soukromí</a:t>
            </a:r>
            <a:r>
              <a:rPr lang="en-GB" sz="1800" dirty="0"/>
              <a:t> </a:t>
            </a:r>
            <a:r>
              <a:rPr lang="en-GB" sz="1800" dirty="0" err="1"/>
              <a:t>stěžovatelky</a:t>
            </a:r>
            <a:r>
              <a:rPr lang="en-GB" sz="1800" dirty="0"/>
              <a:t> bez </a:t>
            </a:r>
            <a:r>
              <a:rPr lang="en-GB" sz="1800" dirty="0" err="1"/>
              <a:t>dalšího</a:t>
            </a:r>
            <a:r>
              <a:rPr lang="en-GB" sz="1800" dirty="0"/>
              <a:t>, jak </a:t>
            </a:r>
            <a:r>
              <a:rPr lang="en-GB" sz="1800" dirty="0" err="1"/>
              <a:t>tato</a:t>
            </a:r>
            <a:r>
              <a:rPr lang="en-GB" sz="1800" dirty="0"/>
              <a:t> </a:t>
            </a:r>
            <a:r>
              <a:rPr lang="en-GB" sz="1800" dirty="0" err="1"/>
              <a:t>naznačuje</a:t>
            </a:r>
            <a:r>
              <a:rPr lang="en-GB" sz="1800" dirty="0"/>
              <a:t>, ale </a:t>
            </a:r>
            <a:r>
              <a:rPr lang="en-GB" sz="1800" dirty="0" err="1"/>
              <a:t>zabývaly</a:t>
            </a:r>
            <a:r>
              <a:rPr lang="en-GB" sz="1800" dirty="0"/>
              <a:t> se </a:t>
            </a:r>
            <a:r>
              <a:rPr lang="en-GB" sz="1800" dirty="0" err="1"/>
              <a:t>i</a:t>
            </a:r>
            <a:r>
              <a:rPr lang="en-GB" sz="1800" dirty="0"/>
              <a:t> </a:t>
            </a:r>
            <a:r>
              <a:rPr lang="en-GB" sz="1800" dirty="0" err="1"/>
              <a:t>dalšími</a:t>
            </a:r>
            <a:r>
              <a:rPr lang="en-GB" sz="1800" dirty="0"/>
              <a:t> </a:t>
            </a:r>
            <a:r>
              <a:rPr lang="en-GB" sz="1800" dirty="0" err="1"/>
              <a:t>okolnostmi</a:t>
            </a:r>
            <a:r>
              <a:rPr lang="en-GB" sz="1800" dirty="0"/>
              <a:t> </a:t>
            </a:r>
            <a:r>
              <a:rPr lang="en-GB" sz="1800" dirty="0" err="1"/>
              <a:t>případu</a:t>
            </a:r>
            <a:r>
              <a:rPr lang="en-GB" sz="1800" dirty="0"/>
              <a:t>, </a:t>
            </a:r>
            <a:r>
              <a:rPr lang="en-GB" sz="1800" dirty="0" err="1"/>
              <a:t>jako</a:t>
            </a:r>
            <a:r>
              <a:rPr lang="en-GB" sz="1800" dirty="0"/>
              <a:t> </a:t>
            </a:r>
            <a:r>
              <a:rPr lang="en-GB" sz="1800" dirty="0" err="1"/>
              <a:t>jsou</a:t>
            </a:r>
            <a:r>
              <a:rPr lang="en-GB" sz="1800" dirty="0"/>
              <a:t> </a:t>
            </a:r>
            <a:r>
              <a:rPr lang="en-GB" sz="1800" dirty="0" err="1"/>
              <a:t>intenzita</a:t>
            </a:r>
            <a:r>
              <a:rPr lang="en-GB" sz="1800" dirty="0"/>
              <a:t> </a:t>
            </a:r>
            <a:r>
              <a:rPr lang="en-GB" sz="1800" dirty="0" err="1"/>
              <a:t>zásahu</a:t>
            </a:r>
            <a:r>
              <a:rPr lang="en-GB" sz="1800" dirty="0"/>
              <a:t> do </a:t>
            </a:r>
            <a:r>
              <a:rPr lang="en-GB" sz="1800" dirty="0" err="1"/>
              <a:t>práv</a:t>
            </a:r>
            <a:r>
              <a:rPr lang="en-GB" sz="1800" dirty="0"/>
              <a:t> </a:t>
            </a:r>
            <a:r>
              <a:rPr lang="en-GB" sz="1800" dirty="0" err="1"/>
              <a:t>stěžovatelky</a:t>
            </a:r>
            <a:r>
              <a:rPr lang="en-GB" sz="1800" dirty="0"/>
              <a:t>, </a:t>
            </a:r>
            <a:r>
              <a:rPr lang="en-GB" sz="1800" dirty="0" err="1"/>
              <a:t>motivace</a:t>
            </a:r>
            <a:r>
              <a:rPr lang="en-GB" sz="1800" dirty="0"/>
              <a:t> </a:t>
            </a:r>
            <a:r>
              <a:rPr lang="en-GB" sz="1800" dirty="0" err="1"/>
              <a:t>vedlejších</a:t>
            </a:r>
            <a:r>
              <a:rPr lang="en-GB" sz="1800" dirty="0"/>
              <a:t> </a:t>
            </a:r>
            <a:r>
              <a:rPr lang="en-GB" sz="1800" dirty="0" err="1"/>
              <a:t>účastníků</a:t>
            </a:r>
            <a:r>
              <a:rPr lang="en-GB" sz="1800" dirty="0"/>
              <a:t> k </a:t>
            </a:r>
            <a:r>
              <a:rPr lang="en-GB" sz="1800" dirty="0" err="1"/>
              <a:t>předmětnému</a:t>
            </a:r>
            <a:r>
              <a:rPr lang="en-GB" sz="1800" dirty="0"/>
              <a:t> </a:t>
            </a:r>
            <a:r>
              <a:rPr lang="en-GB" sz="1800" dirty="0" err="1"/>
              <a:t>řešení</a:t>
            </a:r>
            <a:r>
              <a:rPr lang="en-GB" sz="1800" dirty="0"/>
              <a:t> </a:t>
            </a:r>
            <a:r>
              <a:rPr lang="en-GB" sz="1800" dirty="0" err="1"/>
              <a:t>či</a:t>
            </a:r>
            <a:r>
              <a:rPr lang="en-GB" sz="1800" dirty="0"/>
              <a:t> </a:t>
            </a:r>
            <a:r>
              <a:rPr lang="en-GB" sz="1800" dirty="0" err="1"/>
              <a:t>alternativní</a:t>
            </a:r>
            <a:r>
              <a:rPr lang="en-GB" sz="1800" dirty="0"/>
              <a:t> </a:t>
            </a:r>
            <a:r>
              <a:rPr lang="en-GB" sz="1800" dirty="0" err="1"/>
              <a:t>možnosti</a:t>
            </a:r>
            <a:r>
              <a:rPr lang="en-GB" sz="1800" dirty="0"/>
              <a:t> </a:t>
            </a:r>
            <a:r>
              <a:rPr lang="en-GB" sz="1800" dirty="0" err="1"/>
              <a:t>zabezpečení</a:t>
            </a:r>
            <a:r>
              <a:rPr lang="en-GB" sz="1800" dirty="0"/>
              <a:t> </a:t>
            </a:r>
            <a:r>
              <a:rPr lang="en-GB" sz="1800" dirty="0" err="1"/>
              <a:t>domu</a:t>
            </a:r>
            <a:r>
              <a:rPr lang="en-GB" sz="1800" dirty="0"/>
              <a:t>. Tyto </a:t>
            </a:r>
            <a:r>
              <a:rPr lang="en-GB" sz="1800" dirty="0" err="1"/>
              <a:t>skutečnosti</a:t>
            </a:r>
            <a:r>
              <a:rPr lang="en-GB" sz="1800" dirty="0"/>
              <a:t> </a:t>
            </a:r>
            <a:r>
              <a:rPr lang="en-GB" sz="1800" dirty="0" err="1"/>
              <a:t>posléze</a:t>
            </a:r>
            <a:r>
              <a:rPr lang="en-GB" sz="1800" dirty="0"/>
              <a:t> </a:t>
            </a:r>
            <a:r>
              <a:rPr lang="en-GB" sz="1800" dirty="0" err="1"/>
              <a:t>rovněž</a:t>
            </a:r>
            <a:r>
              <a:rPr lang="en-GB" sz="1800" dirty="0"/>
              <a:t> </a:t>
            </a:r>
            <a:r>
              <a:rPr lang="en-GB" sz="1800" dirty="0" err="1"/>
              <a:t>zohlednily</a:t>
            </a:r>
            <a:r>
              <a:rPr lang="en-GB" sz="1800" dirty="0"/>
              <a:t> </a:t>
            </a:r>
            <a:r>
              <a:rPr lang="en-GB" sz="1800" dirty="0" err="1"/>
              <a:t>ve</a:t>
            </a:r>
            <a:r>
              <a:rPr lang="en-GB" sz="1800" dirty="0"/>
              <a:t> </a:t>
            </a:r>
            <a:r>
              <a:rPr lang="en-GB" sz="1800" dirty="0" err="1"/>
              <a:t>svých</a:t>
            </a:r>
            <a:r>
              <a:rPr lang="en-GB" sz="1800" dirty="0"/>
              <a:t> </a:t>
            </a:r>
            <a:r>
              <a:rPr lang="en-GB" sz="1800" dirty="0" err="1"/>
              <a:t>závěrech</a:t>
            </a:r>
            <a:r>
              <a:rPr lang="en-GB" sz="1800" dirty="0"/>
              <a:t>. Z toho </a:t>
            </a:r>
            <a:r>
              <a:rPr lang="en-GB" sz="1800" dirty="0" err="1"/>
              <a:t>také</a:t>
            </a:r>
            <a:r>
              <a:rPr lang="en-GB" sz="1800" dirty="0"/>
              <a:t> </a:t>
            </a:r>
            <a:r>
              <a:rPr lang="en-GB" sz="1800" dirty="0" err="1"/>
              <a:t>plyne</a:t>
            </a:r>
            <a:r>
              <a:rPr lang="en-GB" sz="1800" dirty="0"/>
              <a:t>, </a:t>
            </a:r>
            <a:r>
              <a:rPr lang="en-GB" sz="1800" dirty="0" err="1"/>
              <a:t>že</a:t>
            </a:r>
            <a:r>
              <a:rPr lang="en-GB" sz="1800" dirty="0"/>
              <a:t> </a:t>
            </a:r>
            <a:r>
              <a:rPr lang="en-GB" sz="1800" dirty="0" err="1"/>
              <a:t>nelze</a:t>
            </a:r>
            <a:r>
              <a:rPr lang="en-GB" sz="1800" dirty="0"/>
              <a:t> </a:t>
            </a:r>
            <a:r>
              <a:rPr lang="en-GB" sz="1800" dirty="0" err="1"/>
              <a:t>souhlasit</a:t>
            </a:r>
            <a:r>
              <a:rPr lang="en-GB" sz="1800" dirty="0"/>
              <a:t> ani se </a:t>
            </a:r>
            <a:r>
              <a:rPr lang="en-GB" sz="1800" dirty="0" err="1"/>
              <a:t>stanoviskem</a:t>
            </a:r>
            <a:r>
              <a:rPr lang="en-GB" sz="1800" dirty="0"/>
              <a:t> </a:t>
            </a:r>
            <a:r>
              <a:rPr lang="en-GB" sz="1800" dirty="0" err="1"/>
              <a:t>stěžovatelky</a:t>
            </a:r>
            <a:r>
              <a:rPr lang="en-GB" sz="1800" dirty="0"/>
              <a:t>, </a:t>
            </a:r>
            <a:r>
              <a:rPr lang="en-GB" sz="1800" dirty="0" err="1"/>
              <a:t>že</a:t>
            </a:r>
            <a:r>
              <a:rPr lang="en-GB" sz="1800" dirty="0"/>
              <a:t> </a:t>
            </a:r>
            <a:r>
              <a:rPr lang="en-GB" sz="1800" dirty="0" err="1"/>
              <a:t>instalace</a:t>
            </a:r>
            <a:r>
              <a:rPr lang="en-GB" sz="1800" dirty="0"/>
              <a:t> </a:t>
            </a:r>
            <a:r>
              <a:rPr lang="en-GB" sz="1800" dirty="0" err="1"/>
              <a:t>kamer</a:t>
            </a:r>
            <a:r>
              <a:rPr lang="en-GB" sz="1800" dirty="0"/>
              <a:t>, </a:t>
            </a:r>
            <a:r>
              <a:rPr lang="en-GB" sz="1800" dirty="0" err="1"/>
              <a:t>ať</a:t>
            </a:r>
            <a:r>
              <a:rPr lang="en-GB" sz="1800" dirty="0"/>
              <a:t> </a:t>
            </a:r>
            <a:r>
              <a:rPr lang="en-GB" sz="1800" dirty="0" err="1"/>
              <a:t>už</a:t>
            </a:r>
            <a:r>
              <a:rPr lang="en-GB" sz="1800" dirty="0"/>
              <a:t> </a:t>
            </a:r>
            <a:r>
              <a:rPr lang="en-GB" sz="1800" dirty="0" err="1"/>
              <a:t>fungujících</a:t>
            </a:r>
            <a:r>
              <a:rPr lang="en-GB" sz="1800" dirty="0"/>
              <a:t>, </a:t>
            </a:r>
            <a:r>
              <a:rPr lang="en-GB" sz="1800" dirty="0" err="1"/>
              <a:t>či</a:t>
            </a:r>
            <a:r>
              <a:rPr lang="en-GB" sz="1800" dirty="0"/>
              <a:t> ne, je </a:t>
            </a:r>
            <a:r>
              <a:rPr lang="en-GB" sz="1800" dirty="0" err="1"/>
              <a:t>nepřiměřenou</a:t>
            </a:r>
            <a:r>
              <a:rPr lang="en-GB" sz="1800" dirty="0"/>
              <a:t> </a:t>
            </a:r>
            <a:r>
              <a:rPr lang="en-GB" sz="1800" dirty="0" err="1"/>
              <a:t>jen</a:t>
            </a:r>
            <a:r>
              <a:rPr lang="en-GB" sz="1800" dirty="0"/>
              <a:t> proto, </a:t>
            </a:r>
            <a:r>
              <a:rPr lang="en-GB" sz="1800" dirty="0" err="1"/>
              <a:t>že</a:t>
            </a:r>
            <a:r>
              <a:rPr lang="en-GB" sz="1800" dirty="0"/>
              <a:t> </a:t>
            </a:r>
            <a:r>
              <a:rPr lang="en-GB" sz="1800" dirty="0" err="1"/>
              <a:t>existují</a:t>
            </a:r>
            <a:r>
              <a:rPr lang="en-GB" sz="1800" dirty="0"/>
              <a:t> </a:t>
            </a:r>
            <a:r>
              <a:rPr lang="en-GB" sz="1800" dirty="0" err="1"/>
              <a:t>i</a:t>
            </a:r>
            <a:r>
              <a:rPr lang="en-GB" sz="1800" dirty="0"/>
              <a:t> </a:t>
            </a:r>
            <a:r>
              <a:rPr lang="en-GB" sz="1800" dirty="0" err="1"/>
              <a:t>jiné</a:t>
            </a:r>
            <a:r>
              <a:rPr lang="en-GB" sz="1800" dirty="0"/>
              <a:t> </a:t>
            </a:r>
            <a:r>
              <a:rPr lang="en-GB" sz="1800" dirty="0" err="1"/>
              <a:t>cesty</a:t>
            </a:r>
            <a:r>
              <a:rPr lang="en-GB" sz="1800" dirty="0"/>
              <a:t>, jak </a:t>
            </a:r>
            <a:r>
              <a:rPr lang="en-GB" sz="1800" dirty="0" err="1"/>
              <a:t>posílit</a:t>
            </a:r>
            <a:r>
              <a:rPr lang="en-GB" sz="1800" dirty="0"/>
              <a:t> </a:t>
            </a:r>
            <a:r>
              <a:rPr lang="en-GB" sz="1800" dirty="0" err="1"/>
              <a:t>ochranu</a:t>
            </a:r>
            <a:r>
              <a:rPr lang="en-GB" sz="1800" dirty="0"/>
              <a:t> </a:t>
            </a:r>
            <a:r>
              <a:rPr lang="en-GB" sz="1800" dirty="0" err="1"/>
              <a:t>majetku</a:t>
            </a:r>
            <a:r>
              <a:rPr lang="en-GB" sz="1800" dirty="0"/>
              <a:t>. Je </a:t>
            </a:r>
            <a:r>
              <a:rPr lang="en-GB" sz="1800" dirty="0" err="1"/>
              <a:t>naopak</a:t>
            </a:r>
            <a:r>
              <a:rPr lang="en-GB" sz="1800" dirty="0"/>
              <a:t> </a:t>
            </a:r>
            <a:r>
              <a:rPr lang="en-GB" sz="1800" dirty="0" err="1"/>
              <a:t>nutné</a:t>
            </a:r>
            <a:r>
              <a:rPr lang="en-GB" sz="1800" dirty="0"/>
              <a:t> </a:t>
            </a:r>
            <a:r>
              <a:rPr lang="en-GB" sz="1800" dirty="0" err="1"/>
              <a:t>na</a:t>
            </a:r>
            <a:r>
              <a:rPr lang="en-GB" sz="1800" dirty="0"/>
              <a:t> </a:t>
            </a:r>
            <a:r>
              <a:rPr lang="en-GB" sz="1800" dirty="0" err="1"/>
              <a:t>věc</a:t>
            </a:r>
            <a:r>
              <a:rPr lang="en-GB" sz="1800" dirty="0"/>
              <a:t> </a:t>
            </a:r>
            <a:r>
              <a:rPr lang="en-GB" sz="1800" dirty="0" err="1"/>
              <a:t>nahlížet</a:t>
            </a:r>
            <a:r>
              <a:rPr lang="en-GB" sz="1800" dirty="0"/>
              <a:t> </a:t>
            </a:r>
            <a:r>
              <a:rPr lang="en-GB" sz="1800" dirty="0" err="1"/>
              <a:t>šířeji</a:t>
            </a:r>
            <a:r>
              <a:rPr lang="en-GB" sz="1800" dirty="0"/>
              <a:t> a </a:t>
            </a:r>
            <a:r>
              <a:rPr lang="en-GB" sz="1800" dirty="0" err="1"/>
              <a:t>vzít</a:t>
            </a:r>
            <a:r>
              <a:rPr lang="en-GB" sz="1800" dirty="0"/>
              <a:t> v </a:t>
            </a:r>
            <a:r>
              <a:rPr lang="en-GB" sz="1800" dirty="0" err="1"/>
              <a:t>potaz</a:t>
            </a:r>
            <a:r>
              <a:rPr lang="en-GB" sz="1800" dirty="0"/>
              <a:t> </a:t>
            </a:r>
            <a:r>
              <a:rPr lang="en-GB" sz="1800" dirty="0" err="1"/>
              <a:t>i</a:t>
            </a:r>
            <a:r>
              <a:rPr lang="en-GB" sz="1800" dirty="0"/>
              <a:t> </a:t>
            </a:r>
            <a:r>
              <a:rPr lang="en-GB" sz="1800" dirty="0" err="1"/>
              <a:t>další</a:t>
            </a:r>
            <a:r>
              <a:rPr lang="en-GB" sz="1800" dirty="0"/>
              <a:t> </a:t>
            </a:r>
            <a:r>
              <a:rPr lang="en-GB" sz="1800" dirty="0" err="1"/>
              <a:t>okolnosti</a:t>
            </a:r>
            <a:r>
              <a:rPr lang="en-GB" sz="1800" dirty="0"/>
              <a:t> </a:t>
            </a:r>
            <a:r>
              <a:rPr lang="en-GB" sz="1800" dirty="0" err="1"/>
              <a:t>případu</a:t>
            </a:r>
            <a:r>
              <a:rPr lang="en-GB" sz="1800" dirty="0"/>
              <a:t>, jak </a:t>
            </a:r>
            <a:r>
              <a:rPr lang="en-GB" sz="1800" dirty="0" err="1"/>
              <a:t>ostatně</a:t>
            </a:r>
            <a:r>
              <a:rPr lang="en-GB" sz="1800" dirty="0"/>
              <a:t> </a:t>
            </a:r>
            <a:r>
              <a:rPr lang="en-GB" sz="1800" dirty="0" err="1"/>
              <a:t>obecné</a:t>
            </a:r>
            <a:r>
              <a:rPr lang="en-GB" sz="1800" dirty="0"/>
              <a:t> </a:t>
            </a:r>
            <a:r>
              <a:rPr lang="en-GB" sz="1800" dirty="0" err="1"/>
              <a:t>soudy</a:t>
            </a:r>
            <a:r>
              <a:rPr lang="en-GB" sz="1800" dirty="0"/>
              <a:t> </a:t>
            </a:r>
            <a:r>
              <a:rPr lang="en-GB" sz="1800" dirty="0" err="1"/>
              <a:t>učinily</a:t>
            </a:r>
            <a:r>
              <a:rPr lang="en-GB" sz="1800" dirty="0"/>
              <a:t>.</a:t>
            </a:r>
            <a:endParaRPr lang="en-CZ" sz="1800" dirty="0"/>
          </a:p>
        </p:txBody>
      </p:sp>
    </p:spTree>
    <p:extLst>
      <p:ext uri="{BB962C8B-B14F-4D97-AF65-F5344CB8AC3E}">
        <p14:creationId xmlns:p14="http://schemas.microsoft.com/office/powerpoint/2010/main" val="2315174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988C-52E5-6A48-BAD5-62397B657B65}"/>
              </a:ext>
            </a:extLst>
          </p:cNvPr>
          <p:cNvSpPr>
            <a:spLocks noGrp="1"/>
          </p:cNvSpPr>
          <p:nvPr>
            <p:ph type="title"/>
          </p:nvPr>
        </p:nvSpPr>
        <p:spPr/>
        <p:txBody>
          <a:bodyPr/>
          <a:lstStyle/>
          <a:p>
            <a:r>
              <a:rPr lang="en-CZ" dirty="0"/>
              <a:t>Soudní rozhodnutí vs. judikatura</a:t>
            </a:r>
          </a:p>
        </p:txBody>
      </p:sp>
      <p:sp>
        <p:nvSpPr>
          <p:cNvPr id="3" name="Content Placeholder 2">
            <a:extLst>
              <a:ext uri="{FF2B5EF4-FFF2-40B4-BE49-F238E27FC236}">
                <a16:creationId xmlns:a16="http://schemas.microsoft.com/office/drawing/2014/main" id="{8BC3E674-0E06-5E49-AD96-8C694D004E29}"/>
              </a:ext>
            </a:extLst>
          </p:cNvPr>
          <p:cNvSpPr>
            <a:spLocks noGrp="1"/>
          </p:cNvSpPr>
          <p:nvPr>
            <p:ph idx="1"/>
          </p:nvPr>
        </p:nvSpPr>
        <p:spPr/>
        <p:txBody>
          <a:bodyPr/>
          <a:lstStyle/>
          <a:p>
            <a:r>
              <a:rPr lang="en-GB" dirty="0"/>
              <a:t>I</a:t>
            </a:r>
            <a:r>
              <a:rPr lang="en-CZ" dirty="0"/>
              <a:t> jedno soudní rozhodnutí může sloužit jako argumentační prostředek</a:t>
            </a:r>
          </a:p>
          <a:p>
            <a:endParaRPr lang="en-CZ" dirty="0"/>
          </a:p>
          <a:p>
            <a:r>
              <a:rPr lang="en-GB" dirty="0"/>
              <a:t>J</a:t>
            </a:r>
            <a:r>
              <a:rPr lang="en-CZ" dirty="0"/>
              <a:t>udikatura jako “ustálený právní názor týkající se konkrétní otázky, zpravidla vrcholných soudů”</a:t>
            </a:r>
          </a:p>
          <a:p>
            <a:pPr lvl="1"/>
            <a:r>
              <a:rPr lang="en-GB" dirty="0"/>
              <a:t>A</a:t>
            </a:r>
            <a:r>
              <a:rPr lang="en-CZ" dirty="0"/>
              <a:t>rgumentační závaznost</a:t>
            </a:r>
          </a:p>
          <a:p>
            <a:pPr lvl="1"/>
            <a:r>
              <a:rPr lang="en-GB" dirty="0"/>
              <a:t>N</a:t>
            </a:r>
            <a:r>
              <a:rPr lang="en-CZ" dirty="0"/>
              <a:t>ormativní síla</a:t>
            </a:r>
          </a:p>
        </p:txBody>
      </p:sp>
    </p:spTree>
    <p:extLst>
      <p:ext uri="{BB962C8B-B14F-4D97-AF65-F5344CB8AC3E}">
        <p14:creationId xmlns:p14="http://schemas.microsoft.com/office/powerpoint/2010/main" val="1156296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1E890-BC33-CC4D-95B1-0834CA37B4DE}"/>
              </a:ext>
            </a:extLst>
          </p:cNvPr>
          <p:cNvSpPr>
            <a:spLocks noGrp="1"/>
          </p:cNvSpPr>
          <p:nvPr>
            <p:ph type="title"/>
          </p:nvPr>
        </p:nvSpPr>
        <p:spPr/>
        <p:txBody>
          <a:bodyPr/>
          <a:lstStyle/>
          <a:p>
            <a:r>
              <a:rPr lang="en-CZ" dirty="0"/>
              <a:t>Jak argumentovat judikaturou? </a:t>
            </a:r>
          </a:p>
        </p:txBody>
      </p:sp>
      <p:sp>
        <p:nvSpPr>
          <p:cNvPr id="3" name="Content Placeholder 2">
            <a:extLst>
              <a:ext uri="{FF2B5EF4-FFF2-40B4-BE49-F238E27FC236}">
                <a16:creationId xmlns:a16="http://schemas.microsoft.com/office/drawing/2014/main" id="{9E0A806A-7718-2543-9FD7-7AB73818B202}"/>
              </a:ext>
            </a:extLst>
          </p:cNvPr>
          <p:cNvSpPr>
            <a:spLocks noGrp="1"/>
          </p:cNvSpPr>
          <p:nvPr>
            <p:ph idx="1"/>
          </p:nvPr>
        </p:nvSpPr>
        <p:spPr/>
        <p:txBody>
          <a:bodyPr/>
          <a:lstStyle/>
          <a:p>
            <a:r>
              <a:rPr lang="en-CZ" b="1" dirty="0"/>
              <a:t>Být transparentní</a:t>
            </a:r>
            <a:r>
              <a:rPr lang="en-CZ" dirty="0"/>
              <a:t>; neurčitý odkaz na “judikaturu” nestačí.</a:t>
            </a:r>
          </a:p>
          <a:p>
            <a:r>
              <a:rPr lang="en-CZ" b="1" dirty="0"/>
              <a:t>Netvrdit, že je něco “ustálená judikatura”, pokud to nemám jak prokázat</a:t>
            </a:r>
            <a:r>
              <a:rPr lang="en-CZ" dirty="0"/>
              <a:t>.</a:t>
            </a:r>
          </a:p>
          <a:p>
            <a:r>
              <a:rPr lang="en-CZ" b="1" dirty="0"/>
              <a:t>Není špatně argumentovat jedním rozhodnutím</a:t>
            </a:r>
            <a:r>
              <a:rPr lang="en-CZ" dirty="0"/>
              <a:t>. Jedno rozhodnutí ale není “ustálená judikatura”.</a:t>
            </a:r>
          </a:p>
          <a:p>
            <a:r>
              <a:rPr lang="en-CZ" b="1" dirty="0"/>
              <a:t>Používat aktuální judikaturu</a:t>
            </a:r>
            <a:r>
              <a:rPr lang="en-CZ" dirty="0"/>
              <a:t>; ověřovat aktuálnost.</a:t>
            </a:r>
          </a:p>
          <a:p>
            <a:r>
              <a:rPr lang="en-CZ" b="1" dirty="0"/>
              <a:t>Judikatura není zákon</a:t>
            </a:r>
            <a:r>
              <a:rPr lang="en-CZ" dirty="0"/>
              <a:t>. Zobecňování a vytrhávání z kontextu daného případu může snížit její argumentační hodnotu.</a:t>
            </a:r>
          </a:p>
        </p:txBody>
      </p:sp>
    </p:spTree>
    <p:extLst>
      <p:ext uri="{BB962C8B-B14F-4D97-AF65-F5344CB8AC3E}">
        <p14:creationId xmlns:p14="http://schemas.microsoft.com/office/powerpoint/2010/main" val="2341380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68CCF-35D4-3A45-91A0-5D4AF0F7DBCD}"/>
              </a:ext>
            </a:extLst>
          </p:cNvPr>
          <p:cNvSpPr>
            <a:spLocks noGrp="1"/>
          </p:cNvSpPr>
          <p:nvPr>
            <p:ph type="title"/>
          </p:nvPr>
        </p:nvSpPr>
        <p:spPr/>
        <p:txBody>
          <a:bodyPr/>
          <a:lstStyle/>
          <a:p>
            <a:r>
              <a:rPr lang="en-CZ" dirty="0"/>
              <a:t>Odkázat neznamená argumentovat</a:t>
            </a:r>
          </a:p>
        </p:txBody>
      </p:sp>
      <p:sp>
        <p:nvSpPr>
          <p:cNvPr id="4" name="Content Placeholder 3">
            <a:extLst>
              <a:ext uri="{FF2B5EF4-FFF2-40B4-BE49-F238E27FC236}">
                <a16:creationId xmlns:a16="http://schemas.microsoft.com/office/drawing/2014/main" id="{C96AE46A-A093-DB4A-98BA-5A48B635CFE9}"/>
              </a:ext>
            </a:extLst>
          </p:cNvPr>
          <p:cNvSpPr>
            <a:spLocks noGrp="1"/>
          </p:cNvSpPr>
          <p:nvPr>
            <p:ph sz="half" idx="1"/>
          </p:nvPr>
        </p:nvSpPr>
        <p:spPr/>
        <p:txBody>
          <a:bodyPr/>
          <a:lstStyle/>
          <a:p>
            <a:pPr marL="0" indent="0">
              <a:buNone/>
            </a:pPr>
            <a:r>
              <a:rPr lang="en-CZ" dirty="0"/>
              <a:t>…L.B.P. se dopustila vraždy, což je </a:t>
            </a:r>
            <a:r>
              <a:rPr lang="en-GB" dirty="0"/>
              <a:t>i</a:t>
            </a:r>
            <a:r>
              <a:rPr lang="en-CZ" dirty="0"/>
              <a:t> v souladu s názorem Nejvyššího soudu v rozhodnutí 7 Tz 179/99</a:t>
            </a:r>
          </a:p>
        </p:txBody>
      </p:sp>
      <p:sp>
        <p:nvSpPr>
          <p:cNvPr id="5" name="Content Placeholder 4">
            <a:extLst>
              <a:ext uri="{FF2B5EF4-FFF2-40B4-BE49-F238E27FC236}">
                <a16:creationId xmlns:a16="http://schemas.microsoft.com/office/drawing/2014/main" id="{95241B9B-C135-D045-BDF2-5D176C47943E}"/>
              </a:ext>
            </a:extLst>
          </p:cNvPr>
          <p:cNvSpPr>
            <a:spLocks noGrp="1"/>
          </p:cNvSpPr>
          <p:nvPr>
            <p:ph sz="half" idx="2"/>
          </p:nvPr>
        </p:nvSpPr>
        <p:spPr/>
        <p:txBody>
          <a:bodyPr/>
          <a:lstStyle/>
          <a:p>
            <a:pPr marL="0" indent="0">
              <a:buNone/>
            </a:pPr>
            <a:endParaRPr lang="en-GB" dirty="0"/>
          </a:p>
          <a:p>
            <a:pPr marL="0" indent="0">
              <a:buNone/>
            </a:pPr>
            <a:endParaRPr lang="en-GB" dirty="0"/>
          </a:p>
          <a:p>
            <a:pPr marL="0" indent="0">
              <a:buNone/>
            </a:pPr>
            <a:r>
              <a:rPr lang="en-GB" dirty="0"/>
              <a:t>		N</a:t>
            </a:r>
            <a:r>
              <a:rPr lang="en-CZ" dirty="0"/>
              <a:t>ebo….?</a:t>
            </a:r>
          </a:p>
        </p:txBody>
      </p:sp>
    </p:spTree>
    <p:extLst>
      <p:ext uri="{BB962C8B-B14F-4D97-AF65-F5344CB8AC3E}">
        <p14:creationId xmlns:p14="http://schemas.microsoft.com/office/powerpoint/2010/main" val="3208215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EA91-A2A5-804A-9C0A-E0BC81B5C55D}"/>
              </a:ext>
            </a:extLst>
          </p:cNvPr>
          <p:cNvSpPr>
            <a:spLocks noGrp="1"/>
          </p:cNvSpPr>
          <p:nvPr>
            <p:ph type="title"/>
          </p:nvPr>
        </p:nvSpPr>
        <p:spPr/>
        <p:txBody>
          <a:bodyPr/>
          <a:lstStyle/>
          <a:p>
            <a:r>
              <a:rPr lang="en-CZ" dirty="0"/>
              <a:t>Proč rozhodovat v souladu s “ustálenou judikaturou” NS/NSS?</a:t>
            </a:r>
          </a:p>
        </p:txBody>
      </p:sp>
      <p:sp>
        <p:nvSpPr>
          <p:cNvPr id="3" name="Content Placeholder 2">
            <a:extLst>
              <a:ext uri="{FF2B5EF4-FFF2-40B4-BE49-F238E27FC236}">
                <a16:creationId xmlns:a16="http://schemas.microsoft.com/office/drawing/2014/main" id="{2F99B540-30CA-B84C-9F1D-82DEEF6946B0}"/>
              </a:ext>
            </a:extLst>
          </p:cNvPr>
          <p:cNvSpPr>
            <a:spLocks noGrp="1"/>
          </p:cNvSpPr>
          <p:nvPr>
            <p:ph idx="1"/>
          </p:nvPr>
        </p:nvSpPr>
        <p:spPr/>
        <p:txBody>
          <a:bodyPr/>
          <a:lstStyle/>
          <a:p>
            <a:pPr marL="0" indent="0">
              <a:buNone/>
            </a:pPr>
            <a:endParaRPr lang="en-CZ" dirty="0"/>
          </a:p>
          <a:p>
            <a:pPr marL="0" indent="0">
              <a:buNone/>
            </a:pPr>
            <a:r>
              <a:rPr lang="en-CZ" b="1" dirty="0"/>
              <a:t>§ 243g </a:t>
            </a:r>
            <a:r>
              <a:rPr lang="cs-CZ" b="1" dirty="0"/>
              <a:t>občanského soudního řádu</a:t>
            </a:r>
          </a:p>
          <a:p>
            <a:pPr marL="0" indent="0">
              <a:buNone/>
            </a:pPr>
            <a:r>
              <a:rPr lang="en-CZ" dirty="0"/>
              <a:t>Další průběh řízení</a:t>
            </a:r>
          </a:p>
          <a:p>
            <a:pPr marL="0" indent="0">
              <a:buNone/>
            </a:pPr>
            <a:r>
              <a:rPr lang="en-CZ" b="1" dirty="0"/>
              <a:t>(1)</a:t>
            </a:r>
            <a:r>
              <a:rPr lang="en-CZ" dirty="0"/>
              <a:t> Jestliže </a:t>
            </a:r>
            <a:r>
              <a:rPr lang="en-CZ" b="1" dirty="0"/>
              <a:t>dovolací soud</a:t>
            </a:r>
            <a:r>
              <a:rPr lang="en-CZ" dirty="0"/>
              <a:t> zruší rozhodnutí odvolacího soudu (rozhodnutí soudu prvního stupně), jedná dále o věci soud, jemuž byla věc vrácena nebo postoupena k dalšímu řízení; ustanovení § 226 zde platí obdobně. O náhradě nákladů řízení včetně nákladů dovolacího řízení soud rozhodne v novém rozhodnutí o věci.</a:t>
            </a:r>
          </a:p>
          <a:p>
            <a:pPr marL="0" indent="0">
              <a:buNone/>
            </a:pPr>
            <a:endParaRPr lang="en-CZ" dirty="0"/>
          </a:p>
        </p:txBody>
      </p:sp>
    </p:spTree>
    <p:extLst>
      <p:ext uri="{BB962C8B-B14F-4D97-AF65-F5344CB8AC3E}">
        <p14:creationId xmlns:p14="http://schemas.microsoft.com/office/powerpoint/2010/main" val="976539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11DC-520E-6A44-86FC-6C815477DE41}"/>
              </a:ext>
            </a:extLst>
          </p:cNvPr>
          <p:cNvSpPr>
            <a:spLocks noGrp="1"/>
          </p:cNvSpPr>
          <p:nvPr>
            <p:ph type="title"/>
          </p:nvPr>
        </p:nvSpPr>
        <p:spPr/>
        <p:txBody>
          <a:bodyPr/>
          <a:lstStyle/>
          <a:p>
            <a:r>
              <a:rPr lang="en-CZ" dirty="0"/>
              <a:t>Proč rozhodovat v souladu s “ustálenou judikaturou” NS/SS?</a:t>
            </a:r>
          </a:p>
        </p:txBody>
      </p:sp>
      <p:sp>
        <p:nvSpPr>
          <p:cNvPr id="3" name="Content Placeholder 2">
            <a:extLst>
              <a:ext uri="{FF2B5EF4-FFF2-40B4-BE49-F238E27FC236}">
                <a16:creationId xmlns:a16="http://schemas.microsoft.com/office/drawing/2014/main" id="{B146C71F-BE4A-FE43-A68E-E6E8C93BB682}"/>
              </a:ext>
            </a:extLst>
          </p:cNvPr>
          <p:cNvSpPr>
            <a:spLocks noGrp="1"/>
          </p:cNvSpPr>
          <p:nvPr>
            <p:ph sz="half" idx="1"/>
          </p:nvPr>
        </p:nvSpPr>
        <p:spPr/>
        <p:txBody>
          <a:bodyPr/>
          <a:lstStyle/>
          <a:p>
            <a:pPr marL="0" indent="0">
              <a:buNone/>
            </a:pPr>
            <a:r>
              <a:rPr lang="en-CZ" b="1" dirty="0"/>
              <a:t>§ 14</a:t>
            </a:r>
            <a:r>
              <a:rPr lang="cs-CZ" b="1" dirty="0"/>
              <a:t> o soudech s soudcích</a:t>
            </a:r>
            <a:endParaRPr lang="en-CZ" dirty="0"/>
          </a:p>
          <a:p>
            <a:pPr marL="0" indent="0">
              <a:buNone/>
            </a:pPr>
            <a:r>
              <a:rPr lang="en-CZ" b="1" dirty="0"/>
              <a:t>(3)</a:t>
            </a:r>
            <a:r>
              <a:rPr lang="en-CZ" dirty="0"/>
              <a:t> Nejvyšší soud </a:t>
            </a:r>
            <a:r>
              <a:rPr lang="en-CZ" b="1" dirty="0"/>
              <a:t>sleduje a vyhodnocuje </a:t>
            </a:r>
            <a:r>
              <a:rPr lang="en-CZ" dirty="0"/>
              <a:t>pravomocná rozhodnutí soudů v občanském soudním řízení a v trestním řízení a </a:t>
            </a:r>
            <a:r>
              <a:rPr lang="en-CZ" b="1" dirty="0"/>
              <a:t>na jejich základě v zájmu jednotného rozhodování soudů </a:t>
            </a:r>
            <a:r>
              <a:rPr lang="en-CZ" dirty="0"/>
              <a:t>zaujímá stanoviska k rozhodovací činnosti soudů ve věcech určitého druhu.</a:t>
            </a:r>
          </a:p>
          <a:p>
            <a:pPr marL="0" indent="0">
              <a:buNone/>
            </a:pPr>
            <a:endParaRPr lang="en-CZ" dirty="0"/>
          </a:p>
        </p:txBody>
      </p:sp>
      <p:sp>
        <p:nvSpPr>
          <p:cNvPr id="4" name="Content Placeholder 3">
            <a:extLst>
              <a:ext uri="{FF2B5EF4-FFF2-40B4-BE49-F238E27FC236}">
                <a16:creationId xmlns:a16="http://schemas.microsoft.com/office/drawing/2014/main" id="{13FB1539-E321-EB42-992A-A9334B3E3EC3}"/>
              </a:ext>
            </a:extLst>
          </p:cNvPr>
          <p:cNvSpPr>
            <a:spLocks noGrp="1"/>
          </p:cNvSpPr>
          <p:nvPr>
            <p:ph sz="half" idx="2"/>
          </p:nvPr>
        </p:nvSpPr>
        <p:spPr/>
        <p:txBody>
          <a:bodyPr/>
          <a:lstStyle/>
          <a:p>
            <a:pPr marL="0" indent="0">
              <a:buNone/>
            </a:pPr>
            <a:r>
              <a:rPr lang="en-CZ" b="1" dirty="0"/>
              <a:t>§ 12</a:t>
            </a:r>
            <a:r>
              <a:rPr lang="cs-CZ" b="1" dirty="0"/>
              <a:t> </a:t>
            </a:r>
            <a:r>
              <a:rPr lang="cs-CZ" b="1" dirty="0" err="1"/>
              <a:t>sřs</a:t>
            </a:r>
            <a:endParaRPr lang="en-CZ" dirty="0"/>
          </a:p>
          <a:p>
            <a:pPr marL="0" indent="0">
              <a:buNone/>
            </a:pPr>
            <a:r>
              <a:rPr lang="en-CZ" b="1" dirty="0"/>
              <a:t>(2)</a:t>
            </a:r>
            <a:r>
              <a:rPr lang="en-CZ" dirty="0"/>
              <a:t> Nejvyšší správní soud </a:t>
            </a:r>
            <a:r>
              <a:rPr lang="en-CZ" b="1" dirty="0"/>
              <a:t>sleduje a vyhodnocuje</a:t>
            </a:r>
            <a:r>
              <a:rPr lang="en-CZ" dirty="0"/>
              <a:t> pravomocná rozhodnutí soudů ve správním soudnictví a </a:t>
            </a:r>
            <a:r>
              <a:rPr lang="en-CZ" b="1" dirty="0"/>
              <a:t>na jejich základě v zájmu jednotného rozhodování </a:t>
            </a:r>
            <a:r>
              <a:rPr lang="en-CZ" dirty="0"/>
              <a:t>soudů přijímá stanoviska k rozhodovací činnosti soudů ve věcech určitého druhu.</a:t>
            </a:r>
          </a:p>
          <a:p>
            <a:pPr marL="0" indent="0">
              <a:buNone/>
            </a:pPr>
            <a:endParaRPr lang="en-CZ" dirty="0"/>
          </a:p>
        </p:txBody>
      </p:sp>
    </p:spTree>
    <p:extLst>
      <p:ext uri="{BB962C8B-B14F-4D97-AF65-F5344CB8AC3E}">
        <p14:creationId xmlns:p14="http://schemas.microsoft.com/office/powerpoint/2010/main" val="1190491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D76359-0061-D542-8573-D990E9991144}"/>
              </a:ext>
            </a:extLst>
          </p:cNvPr>
          <p:cNvSpPr>
            <a:spLocks noGrp="1"/>
          </p:cNvSpPr>
          <p:nvPr>
            <p:ph idx="4294967295"/>
          </p:nvPr>
        </p:nvSpPr>
        <p:spPr>
          <a:xfrm>
            <a:off x="530352" y="841375"/>
            <a:ext cx="11320272" cy="5335588"/>
          </a:xfrm>
        </p:spPr>
        <p:txBody>
          <a:bodyPr/>
          <a:lstStyle/>
          <a:p>
            <a:pPr marL="0" indent="0">
              <a:buNone/>
            </a:pPr>
            <a:r>
              <a:rPr lang="en-GB" dirty="0"/>
              <a:t>			P</a:t>
            </a:r>
            <a:r>
              <a:rPr lang="en-CZ" dirty="0"/>
              <a:t>recedent? 					</a:t>
            </a:r>
            <a:r>
              <a:rPr lang="en-GB" dirty="0"/>
              <a:t>J</a:t>
            </a:r>
            <a:r>
              <a:rPr lang="en-CZ" dirty="0"/>
              <a:t>udikatura? </a:t>
            </a:r>
          </a:p>
          <a:p>
            <a:pPr marL="0" indent="0">
              <a:buNone/>
            </a:pPr>
            <a:r>
              <a:rPr lang="en-GB" dirty="0"/>
              <a:t>	Z</a:t>
            </a:r>
            <a:r>
              <a:rPr lang="en-CZ" dirty="0"/>
              <a:t>ávaznost?  					Normativní síla?</a:t>
            </a:r>
          </a:p>
          <a:p>
            <a:pPr marL="0" indent="0">
              <a:buNone/>
            </a:pPr>
            <a:endParaRPr lang="en-GB" dirty="0"/>
          </a:p>
          <a:p>
            <a:pPr marL="0" indent="0">
              <a:buNone/>
            </a:pPr>
            <a:r>
              <a:rPr lang="en-GB" dirty="0"/>
              <a:t>	A</a:t>
            </a:r>
            <a:r>
              <a:rPr lang="en-CZ" dirty="0"/>
              <a:t>rgumentační závaznost?				  Přesvědčivost?</a:t>
            </a:r>
          </a:p>
          <a:p>
            <a:pPr marL="0" indent="0">
              <a:buNone/>
            </a:pPr>
            <a:endParaRPr lang="en-CZ" dirty="0"/>
          </a:p>
          <a:p>
            <a:pPr marL="0" indent="0">
              <a:buNone/>
            </a:pPr>
            <a:r>
              <a:rPr lang="en-CZ" dirty="0"/>
              <a:t>Ratio decidendi?	</a:t>
            </a:r>
          </a:p>
          <a:p>
            <a:pPr marL="0" indent="0">
              <a:buNone/>
            </a:pPr>
            <a:r>
              <a:rPr lang="en-CZ" dirty="0"/>
              <a:t>								Obiter dictum?</a:t>
            </a:r>
          </a:p>
        </p:txBody>
      </p:sp>
      <p:pic>
        <p:nvPicPr>
          <p:cNvPr id="5" name="Picture 4">
            <a:extLst>
              <a:ext uri="{FF2B5EF4-FFF2-40B4-BE49-F238E27FC236}">
                <a16:creationId xmlns:a16="http://schemas.microsoft.com/office/drawing/2014/main" id="{59D3E085-64CF-674E-82EC-42A110965AF0}"/>
              </a:ext>
            </a:extLst>
          </p:cNvPr>
          <p:cNvPicPr>
            <a:picLocks noChangeAspect="1"/>
          </p:cNvPicPr>
          <p:nvPr/>
        </p:nvPicPr>
        <p:blipFill>
          <a:blip r:embed="rId2"/>
          <a:stretch>
            <a:fillRect/>
          </a:stretch>
        </p:blipFill>
        <p:spPr>
          <a:xfrm>
            <a:off x="4556204" y="2739518"/>
            <a:ext cx="3268568" cy="3471333"/>
          </a:xfrm>
          <a:prstGeom prst="rect">
            <a:avLst/>
          </a:prstGeom>
        </p:spPr>
      </p:pic>
    </p:spTree>
    <p:extLst>
      <p:ext uri="{BB962C8B-B14F-4D97-AF65-F5344CB8AC3E}">
        <p14:creationId xmlns:p14="http://schemas.microsoft.com/office/powerpoint/2010/main" val="1263854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DD5C09-5F47-7D43-84D1-D840041FCE1C}"/>
              </a:ext>
            </a:extLst>
          </p:cNvPr>
          <p:cNvSpPr>
            <a:spLocks noGrp="1"/>
          </p:cNvSpPr>
          <p:nvPr>
            <p:ph type="title"/>
          </p:nvPr>
        </p:nvSpPr>
        <p:spPr/>
        <p:txBody>
          <a:bodyPr/>
          <a:lstStyle/>
          <a:p>
            <a:r>
              <a:rPr lang="en-CZ" dirty="0"/>
              <a:t>…problém s jednotícími stanovisky</a:t>
            </a:r>
          </a:p>
        </p:txBody>
      </p:sp>
      <p:sp>
        <p:nvSpPr>
          <p:cNvPr id="6" name="Content Placeholder 5">
            <a:extLst>
              <a:ext uri="{FF2B5EF4-FFF2-40B4-BE49-F238E27FC236}">
                <a16:creationId xmlns:a16="http://schemas.microsoft.com/office/drawing/2014/main" id="{6F429EBB-837E-4E47-B4ED-11395F166318}"/>
              </a:ext>
            </a:extLst>
          </p:cNvPr>
          <p:cNvSpPr>
            <a:spLocks noGrp="1"/>
          </p:cNvSpPr>
          <p:nvPr>
            <p:ph idx="1"/>
          </p:nvPr>
        </p:nvSpPr>
        <p:spPr/>
        <p:txBody>
          <a:bodyPr/>
          <a:lstStyle/>
          <a:p>
            <a:pPr marL="0" indent="0">
              <a:buNone/>
            </a:pPr>
            <a:r>
              <a:rPr lang="en-CZ" dirty="0"/>
              <a:t>Jak závazné může být něco, co</a:t>
            </a:r>
          </a:p>
          <a:p>
            <a:pPr>
              <a:buFontTx/>
              <a:buChar char="-"/>
            </a:pPr>
            <a:r>
              <a:rPr lang="en-GB" dirty="0"/>
              <a:t>V</a:t>
            </a:r>
            <a:r>
              <a:rPr lang="en-CZ" dirty="0"/>
              <a:t>zniklo mimo kontext rozhodovacího procesu?</a:t>
            </a:r>
          </a:p>
          <a:p>
            <a:pPr>
              <a:buFontTx/>
              <a:buChar char="-"/>
            </a:pPr>
            <a:r>
              <a:rPr lang="en-GB" dirty="0"/>
              <a:t>J</a:t>
            </a:r>
            <a:r>
              <a:rPr lang="en-CZ" dirty="0"/>
              <a:t>e zobecněno nad rámec konkrétního případu?</a:t>
            </a:r>
          </a:p>
        </p:txBody>
      </p:sp>
    </p:spTree>
    <p:extLst>
      <p:ext uri="{BB962C8B-B14F-4D97-AF65-F5344CB8AC3E}">
        <p14:creationId xmlns:p14="http://schemas.microsoft.com/office/powerpoint/2010/main" val="1815853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8E62-8E17-9344-9EF6-4DEC34266A27}"/>
              </a:ext>
            </a:extLst>
          </p:cNvPr>
          <p:cNvSpPr>
            <a:spLocks noGrp="1"/>
          </p:cNvSpPr>
          <p:nvPr>
            <p:ph type="title"/>
          </p:nvPr>
        </p:nvSpPr>
        <p:spPr/>
        <p:txBody>
          <a:bodyPr/>
          <a:lstStyle/>
          <a:p>
            <a:r>
              <a:rPr lang="en-CZ" dirty="0"/>
              <a:t>NS/NSS:</a:t>
            </a:r>
          </a:p>
        </p:txBody>
      </p:sp>
      <p:sp>
        <p:nvSpPr>
          <p:cNvPr id="3" name="Content Placeholder 2">
            <a:extLst>
              <a:ext uri="{FF2B5EF4-FFF2-40B4-BE49-F238E27FC236}">
                <a16:creationId xmlns:a16="http://schemas.microsoft.com/office/drawing/2014/main" id="{8AEAA56E-9950-BE4A-8770-C85BC440A5C8}"/>
              </a:ext>
            </a:extLst>
          </p:cNvPr>
          <p:cNvSpPr>
            <a:spLocks noGrp="1"/>
          </p:cNvSpPr>
          <p:nvPr>
            <p:ph idx="1"/>
          </p:nvPr>
        </p:nvSpPr>
        <p:spPr/>
        <p:txBody>
          <a:bodyPr/>
          <a:lstStyle/>
          <a:p>
            <a:pPr marL="0" indent="0">
              <a:buNone/>
            </a:pPr>
            <a:r>
              <a:rPr lang="en-CZ" dirty="0"/>
              <a:t>Jejich rozhodovací praxe není nedůležitá a z právního řádu lze dovodit, že dává smysl jejich rozhodovací praxi následovat. </a:t>
            </a:r>
          </a:p>
        </p:txBody>
      </p:sp>
    </p:spTree>
    <p:extLst>
      <p:ext uri="{BB962C8B-B14F-4D97-AF65-F5344CB8AC3E}">
        <p14:creationId xmlns:p14="http://schemas.microsoft.com/office/powerpoint/2010/main" val="3238101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D171-DAFF-4B43-A8A5-700F23BD090C}"/>
              </a:ext>
            </a:extLst>
          </p:cNvPr>
          <p:cNvSpPr>
            <a:spLocks noGrp="1"/>
          </p:cNvSpPr>
          <p:nvPr>
            <p:ph type="title"/>
          </p:nvPr>
        </p:nvSpPr>
        <p:spPr/>
        <p:txBody>
          <a:bodyPr/>
          <a:lstStyle/>
          <a:p>
            <a:r>
              <a:rPr lang="en-CZ" dirty="0"/>
              <a:t>Proč rozhodovat v souladu s “ustálenou judikaturou” Ústavního soudu? </a:t>
            </a:r>
          </a:p>
        </p:txBody>
      </p:sp>
      <p:sp>
        <p:nvSpPr>
          <p:cNvPr id="3" name="Content Placeholder 2">
            <a:extLst>
              <a:ext uri="{FF2B5EF4-FFF2-40B4-BE49-F238E27FC236}">
                <a16:creationId xmlns:a16="http://schemas.microsoft.com/office/drawing/2014/main" id="{7BDE00E2-84F5-7940-BC3A-64B69D22F3AD}"/>
              </a:ext>
            </a:extLst>
          </p:cNvPr>
          <p:cNvSpPr>
            <a:spLocks noGrp="1"/>
          </p:cNvSpPr>
          <p:nvPr>
            <p:ph idx="1"/>
          </p:nvPr>
        </p:nvSpPr>
        <p:spPr/>
        <p:txBody>
          <a:bodyPr/>
          <a:lstStyle/>
          <a:p>
            <a:pPr marL="0" indent="0">
              <a:buNone/>
            </a:pPr>
            <a:r>
              <a:rPr lang="cs-CZ" b="1" dirty="0"/>
              <a:t>Čl. 89/2 Ústavy</a:t>
            </a:r>
          </a:p>
          <a:p>
            <a:pPr marL="0" indent="0">
              <a:buNone/>
            </a:pPr>
            <a:r>
              <a:rPr lang="en-CZ" dirty="0"/>
              <a:t>Vykonatelná rozhodnutí Ústavního soudu jsou závazná pro všechny orgány i osoby.</a:t>
            </a:r>
          </a:p>
          <a:p>
            <a:pPr marL="0" indent="0">
              <a:buNone/>
            </a:pPr>
            <a:r>
              <a:rPr lang="en-CZ" dirty="0"/>
              <a:t>	výroky? </a:t>
            </a:r>
          </a:p>
          <a:p>
            <a:pPr marL="0" indent="0">
              <a:buNone/>
            </a:pPr>
            <a:r>
              <a:rPr lang="en-CZ" dirty="0"/>
              <a:t>	právní názory? </a:t>
            </a:r>
          </a:p>
          <a:p>
            <a:pPr marL="0" indent="0">
              <a:buNone/>
            </a:pPr>
            <a:endParaRPr lang="en-CZ" dirty="0"/>
          </a:p>
          <a:p>
            <a:pPr marL="0" indent="0">
              <a:buNone/>
            </a:pPr>
            <a:r>
              <a:rPr lang="en-CZ" dirty="0"/>
              <a:t>Co to je “precedenční závaznost”? (&lt;- důraz na uvozovky)</a:t>
            </a:r>
          </a:p>
          <a:p>
            <a:pPr marL="0" indent="0">
              <a:buNone/>
            </a:pPr>
            <a:endParaRPr lang="en-CZ" dirty="0"/>
          </a:p>
        </p:txBody>
      </p:sp>
    </p:spTree>
    <p:extLst>
      <p:ext uri="{BB962C8B-B14F-4D97-AF65-F5344CB8AC3E}">
        <p14:creationId xmlns:p14="http://schemas.microsoft.com/office/powerpoint/2010/main" val="3215527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23D33-2991-BB49-A676-906F664CF5DA}"/>
              </a:ext>
            </a:extLst>
          </p:cNvPr>
          <p:cNvSpPr>
            <a:spLocks noGrp="1"/>
          </p:cNvSpPr>
          <p:nvPr>
            <p:ph type="title"/>
          </p:nvPr>
        </p:nvSpPr>
        <p:spPr/>
        <p:txBody>
          <a:bodyPr/>
          <a:lstStyle/>
          <a:p>
            <a:r>
              <a:rPr lang="en-GB" dirty="0"/>
              <a:t>IV.ÚS 301/05</a:t>
            </a:r>
            <a:endParaRPr lang="en-CZ" dirty="0"/>
          </a:p>
        </p:txBody>
      </p:sp>
      <p:sp>
        <p:nvSpPr>
          <p:cNvPr id="3" name="Content Placeholder 2">
            <a:extLst>
              <a:ext uri="{FF2B5EF4-FFF2-40B4-BE49-F238E27FC236}">
                <a16:creationId xmlns:a16="http://schemas.microsoft.com/office/drawing/2014/main" id="{A9533EE9-41C5-5243-9C29-544A0D9DEB0F}"/>
              </a:ext>
            </a:extLst>
          </p:cNvPr>
          <p:cNvSpPr>
            <a:spLocks noGrp="1"/>
          </p:cNvSpPr>
          <p:nvPr>
            <p:ph idx="1"/>
          </p:nvPr>
        </p:nvSpPr>
        <p:spPr/>
        <p:txBody>
          <a:bodyPr>
            <a:normAutofit fontScale="92500" lnSpcReduction="10000"/>
          </a:bodyPr>
          <a:lstStyle/>
          <a:p>
            <a:pPr marL="0" indent="0">
              <a:buNone/>
            </a:pPr>
            <a:r>
              <a:rPr lang="en-CZ" dirty="0"/>
              <a:t>“Ústavní soud konstatoval, že z čl. 89 odst. 2 Ústavy v souvislosti s čl. 1 odst. 1 Ústavy plynou pro obecné soudy významné požadavky upínající se k jejich rozhodovací činnosti; dle nich „již učiněný výklad [Ústavního soudu] by měl být … východiskem pro rozhodování následujících případů stejného druhu“. Jinými slovy, obecné soudy musí respektovat ústavněprávní výklady Ústavního soudu, tj. jím „vyložené a aplikované nosné právní pravidlo (rozhodovací důvod), o něž se výrok předmětného nálezu opíral“, jednoduše řečeno, následovat precedenty. Nesplnění těchto požadavků představuje porušení čl. 89 odst. 2 Ústavy ve spojení s čl. 1 odst. 1 Ústavy a představuje též porušení subjektivního základního práva dotyčné osoby podle čl. 36 odst. 1 Listiny, totiž práva „domáhat se stanoveným postupem svého práva u nezávislého a nestranného soudu“."</a:t>
            </a:r>
          </a:p>
        </p:txBody>
      </p:sp>
    </p:spTree>
    <p:extLst>
      <p:ext uri="{BB962C8B-B14F-4D97-AF65-F5344CB8AC3E}">
        <p14:creationId xmlns:p14="http://schemas.microsoft.com/office/powerpoint/2010/main" val="4057790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B7DF-F0CF-1C45-B4EF-68267FCE29F1}"/>
              </a:ext>
            </a:extLst>
          </p:cNvPr>
          <p:cNvSpPr>
            <a:spLocks noGrp="1"/>
          </p:cNvSpPr>
          <p:nvPr>
            <p:ph type="title"/>
          </p:nvPr>
        </p:nvSpPr>
        <p:spPr/>
        <p:txBody>
          <a:bodyPr/>
          <a:lstStyle/>
          <a:p>
            <a:r>
              <a:rPr lang="en-CZ" dirty="0"/>
              <a:t>Proč rozhodovat v souladu s “ustálenou judikaturou” Ústavního soudu? </a:t>
            </a:r>
          </a:p>
        </p:txBody>
      </p:sp>
      <p:sp>
        <p:nvSpPr>
          <p:cNvPr id="3" name="Content Placeholder 2">
            <a:extLst>
              <a:ext uri="{FF2B5EF4-FFF2-40B4-BE49-F238E27FC236}">
                <a16:creationId xmlns:a16="http://schemas.microsoft.com/office/drawing/2014/main" id="{9EABD36A-7F4C-274A-9DB2-A99252D8F489}"/>
              </a:ext>
            </a:extLst>
          </p:cNvPr>
          <p:cNvSpPr>
            <a:spLocks noGrp="1"/>
          </p:cNvSpPr>
          <p:nvPr>
            <p:ph idx="1"/>
          </p:nvPr>
        </p:nvSpPr>
        <p:spPr/>
        <p:txBody>
          <a:bodyPr/>
          <a:lstStyle/>
          <a:p>
            <a:pPr marL="0" indent="0">
              <a:buNone/>
            </a:pPr>
            <a:r>
              <a:rPr lang="cs-CZ" dirty="0"/>
              <a:t>Rolí ÚS je ochrana ústavnosti. </a:t>
            </a:r>
          </a:p>
          <a:p>
            <a:pPr marL="0" indent="0">
              <a:buNone/>
            </a:pPr>
            <a:r>
              <a:rPr lang="cs-CZ" dirty="0"/>
              <a:t>-&gt;  Je to ÚS, kdo je primárně povolán k tomu interpretovat ústavu. Je určitým „vedoucím“ orgánem v tomto smyslu. </a:t>
            </a:r>
          </a:p>
          <a:p>
            <a:pPr marL="0" indent="0">
              <a:buNone/>
            </a:pPr>
            <a:r>
              <a:rPr lang="cs-CZ" dirty="0"/>
              <a:t>-&gt; K čemu by byl, kdybychom jeho interpretace ústavy ignorovali?  Nepopírali bychom tak jeho roli v celém právním systému? </a:t>
            </a:r>
            <a:endParaRPr lang="en-CZ" dirty="0"/>
          </a:p>
        </p:txBody>
      </p:sp>
    </p:spTree>
    <p:extLst>
      <p:ext uri="{BB962C8B-B14F-4D97-AF65-F5344CB8AC3E}">
        <p14:creationId xmlns:p14="http://schemas.microsoft.com/office/powerpoint/2010/main" val="3349856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2916-9419-E44C-8DEC-C04AF79D7B24}"/>
              </a:ext>
            </a:extLst>
          </p:cNvPr>
          <p:cNvSpPr>
            <a:spLocks noGrp="1"/>
          </p:cNvSpPr>
          <p:nvPr>
            <p:ph type="title"/>
          </p:nvPr>
        </p:nvSpPr>
        <p:spPr/>
        <p:txBody>
          <a:bodyPr/>
          <a:lstStyle/>
          <a:p>
            <a:r>
              <a:rPr lang="en-CZ" dirty="0"/>
              <a:t>A co nižší soudy? </a:t>
            </a:r>
          </a:p>
        </p:txBody>
      </p:sp>
      <p:sp>
        <p:nvSpPr>
          <p:cNvPr id="3" name="Content Placeholder 2">
            <a:extLst>
              <a:ext uri="{FF2B5EF4-FFF2-40B4-BE49-F238E27FC236}">
                <a16:creationId xmlns:a16="http://schemas.microsoft.com/office/drawing/2014/main" id="{306FF500-B818-3341-804D-2E65E8447D73}"/>
              </a:ext>
            </a:extLst>
          </p:cNvPr>
          <p:cNvSpPr>
            <a:spLocks noGrp="1"/>
          </p:cNvSpPr>
          <p:nvPr>
            <p:ph idx="1"/>
          </p:nvPr>
        </p:nvSpPr>
        <p:spPr/>
        <p:txBody>
          <a:bodyPr>
            <a:normAutofit/>
          </a:bodyPr>
          <a:lstStyle/>
          <a:p>
            <a:pPr marL="0" indent="0">
              <a:buNone/>
            </a:pPr>
            <a:r>
              <a:rPr lang="en-CZ" b="1" dirty="0"/>
              <a:t>§ 226</a:t>
            </a:r>
            <a:r>
              <a:rPr lang="cs-CZ" b="1" dirty="0"/>
              <a:t> </a:t>
            </a:r>
            <a:r>
              <a:rPr lang="cs-CZ" b="1" dirty="0" err="1"/>
              <a:t>osř</a:t>
            </a:r>
            <a:endParaRPr lang="en-CZ" dirty="0"/>
          </a:p>
          <a:p>
            <a:pPr marL="0" indent="0">
              <a:buNone/>
            </a:pPr>
            <a:r>
              <a:rPr lang="en-CZ" b="1" i="1" dirty="0"/>
              <a:t>(1)</a:t>
            </a:r>
            <a:r>
              <a:rPr lang="en-CZ" dirty="0"/>
              <a:t> Bylo-li rozhodnutí zrušeno a byla-li věc vrácena k dalšímu řízení, je soud prvního stupně vázán právním názorem odvolacího soudu.</a:t>
            </a:r>
          </a:p>
          <a:p>
            <a:pPr marL="0" indent="0">
              <a:buNone/>
            </a:pPr>
            <a:r>
              <a:rPr lang="en-CZ" dirty="0"/>
              <a:t>-&gt; kasační závaznost</a:t>
            </a:r>
          </a:p>
          <a:p>
            <a:pPr marL="0" indent="0">
              <a:buNone/>
            </a:pPr>
            <a:endParaRPr lang="en-CZ" dirty="0"/>
          </a:p>
          <a:p>
            <a:pPr marL="0" indent="0">
              <a:buNone/>
            </a:pPr>
            <a:r>
              <a:rPr lang="en-CZ" dirty="0"/>
              <a:t>-&gt; ale co “precedenční” závaznost?</a:t>
            </a:r>
          </a:p>
          <a:p>
            <a:pPr marL="0" indent="0">
              <a:buNone/>
            </a:pPr>
            <a:r>
              <a:rPr lang="en-CZ" dirty="0"/>
              <a:t>…takových rozhodnutí je ale velmi mnoho a není dostupné účastníkům řízení. </a:t>
            </a:r>
          </a:p>
          <a:p>
            <a:pPr marL="0" indent="0">
              <a:buNone/>
            </a:pPr>
            <a:endParaRPr lang="en-CZ" dirty="0"/>
          </a:p>
        </p:txBody>
      </p:sp>
    </p:spTree>
    <p:extLst>
      <p:ext uri="{BB962C8B-B14F-4D97-AF65-F5344CB8AC3E}">
        <p14:creationId xmlns:p14="http://schemas.microsoft.com/office/powerpoint/2010/main" val="479423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16D1-03EB-6F4E-8C77-0C665FC727E5}"/>
              </a:ext>
            </a:extLst>
          </p:cNvPr>
          <p:cNvSpPr>
            <a:spLocks noGrp="1"/>
          </p:cNvSpPr>
          <p:nvPr>
            <p:ph type="title"/>
          </p:nvPr>
        </p:nvSpPr>
        <p:spPr/>
        <p:txBody>
          <a:bodyPr/>
          <a:lstStyle/>
          <a:p>
            <a:r>
              <a:rPr lang="en-CZ" dirty="0"/>
              <a:t>Musí být judikatura zveřejněna, abychom jí mohli argumentovat? </a:t>
            </a:r>
          </a:p>
        </p:txBody>
      </p:sp>
      <p:sp>
        <p:nvSpPr>
          <p:cNvPr id="3" name="Content Placeholder 2">
            <a:extLst>
              <a:ext uri="{FF2B5EF4-FFF2-40B4-BE49-F238E27FC236}">
                <a16:creationId xmlns:a16="http://schemas.microsoft.com/office/drawing/2014/main" id="{C144879F-D112-A14F-8934-CAF838E91884}"/>
              </a:ext>
            </a:extLst>
          </p:cNvPr>
          <p:cNvSpPr>
            <a:spLocks noGrp="1"/>
          </p:cNvSpPr>
          <p:nvPr>
            <p:ph idx="1"/>
          </p:nvPr>
        </p:nvSpPr>
        <p:spPr/>
        <p:txBody>
          <a:bodyPr/>
          <a:lstStyle/>
          <a:p>
            <a:r>
              <a:rPr lang="en-CZ" dirty="0"/>
              <a:t>Jsme strana sporu? </a:t>
            </a:r>
          </a:p>
          <a:p>
            <a:r>
              <a:rPr lang="en-CZ" dirty="0"/>
              <a:t>Jsme soud? </a:t>
            </a:r>
          </a:p>
          <a:p>
            <a:endParaRPr lang="en-CZ" dirty="0"/>
          </a:p>
          <a:p>
            <a:pPr marL="0" indent="0">
              <a:buNone/>
            </a:pPr>
            <a:r>
              <a:rPr lang="en-CZ" dirty="0"/>
              <a:t>A co publikace v tzv. </a:t>
            </a:r>
            <a:r>
              <a:rPr lang="en-GB" dirty="0"/>
              <a:t>z</a:t>
            </a:r>
            <a:r>
              <a:rPr lang="en-CZ" dirty="0"/>
              <a:t>ákonných sbírkách?</a:t>
            </a:r>
          </a:p>
        </p:txBody>
      </p:sp>
    </p:spTree>
    <p:extLst>
      <p:ext uri="{BB962C8B-B14F-4D97-AF65-F5344CB8AC3E}">
        <p14:creationId xmlns:p14="http://schemas.microsoft.com/office/powerpoint/2010/main" val="3579098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DE1FC-5F8D-0047-A1F0-E2258322E8CE}"/>
              </a:ext>
            </a:extLst>
          </p:cNvPr>
          <p:cNvSpPr>
            <a:spLocks noGrp="1"/>
          </p:cNvSpPr>
          <p:nvPr>
            <p:ph type="title"/>
          </p:nvPr>
        </p:nvSpPr>
        <p:spPr/>
        <p:txBody>
          <a:bodyPr/>
          <a:lstStyle/>
          <a:p>
            <a:endParaRPr lang="en-CZ"/>
          </a:p>
        </p:txBody>
      </p:sp>
      <p:sp>
        <p:nvSpPr>
          <p:cNvPr id="3" name="Content Placeholder 2">
            <a:extLst>
              <a:ext uri="{FF2B5EF4-FFF2-40B4-BE49-F238E27FC236}">
                <a16:creationId xmlns:a16="http://schemas.microsoft.com/office/drawing/2014/main" id="{90D658CF-7998-A44D-8C31-1D4597391D37}"/>
              </a:ext>
            </a:extLst>
          </p:cNvPr>
          <p:cNvSpPr>
            <a:spLocks noGrp="1"/>
          </p:cNvSpPr>
          <p:nvPr>
            <p:ph idx="1"/>
          </p:nvPr>
        </p:nvSpPr>
        <p:spPr>
          <a:xfrm>
            <a:off x="838200" y="493776"/>
            <a:ext cx="10515600" cy="5683187"/>
          </a:xfrm>
        </p:spPr>
        <p:txBody>
          <a:bodyPr numCol="3">
            <a:normAutofit fontScale="25000" lnSpcReduction="20000"/>
          </a:bodyPr>
          <a:lstStyle/>
          <a:p>
            <a:pPr marL="0" indent="0">
              <a:buNone/>
            </a:pPr>
            <a:r>
              <a:rPr lang="en-CZ" sz="6400" b="1" dirty="0"/>
              <a:t>§ 24</a:t>
            </a:r>
            <a:r>
              <a:rPr lang="cs-CZ" sz="6400" b="1" dirty="0"/>
              <a:t> o soudech a soudcích</a:t>
            </a:r>
            <a:endParaRPr lang="en-CZ" sz="6400" dirty="0"/>
          </a:p>
          <a:p>
            <a:pPr marL="0" indent="0">
              <a:buNone/>
            </a:pPr>
            <a:r>
              <a:rPr lang="en-CZ" sz="6400" b="1" i="1" dirty="0"/>
              <a:t>(1)</a:t>
            </a:r>
            <a:r>
              <a:rPr lang="en-CZ" sz="6400" dirty="0"/>
              <a:t> Nejvyšší soud vydává Sbírku soudních rozhodnutí a stanovisek, ve které se v zájmu jednotného rozhodování soudů uveřejňují</a:t>
            </a:r>
          </a:p>
          <a:p>
            <a:pPr marL="0" indent="0">
              <a:buNone/>
            </a:pPr>
            <a:r>
              <a:rPr lang="en-CZ" sz="6400" b="1" i="1" dirty="0"/>
              <a:t>a)</a:t>
            </a:r>
            <a:r>
              <a:rPr lang="en-CZ" sz="6400" dirty="0"/>
              <a:t> stanoviska Nejvyššího soudu zaujatá kolegii nebo plénem podle § 14 odst. 3,</a:t>
            </a:r>
          </a:p>
          <a:p>
            <a:pPr marL="0" indent="0">
              <a:buNone/>
            </a:pPr>
            <a:r>
              <a:rPr lang="en-CZ" sz="6400" b="1" i="1" dirty="0"/>
              <a:t>b)</a:t>
            </a:r>
            <a:r>
              <a:rPr lang="en-CZ" sz="6400" dirty="0"/>
              <a:t> vybraná rozhodnutí Nejvyššího soudu a ostatních soudů.</a:t>
            </a:r>
          </a:p>
          <a:p>
            <a:pPr marL="0" indent="0">
              <a:buNone/>
            </a:pPr>
            <a:r>
              <a:rPr lang="en-CZ" sz="6400" b="1" i="1" dirty="0"/>
              <a:t>(2)</a:t>
            </a:r>
            <a:r>
              <a:rPr lang="en-CZ" sz="6400" dirty="0"/>
              <a:t> Výběr rozhodnutí podle odstavce 1 písm. b) provádí příslušná kolegia. Usnáší se o tom nadpoloviční většinou všech svých členů.</a:t>
            </a:r>
          </a:p>
          <a:p>
            <a:pPr marL="0" indent="0">
              <a:buNone/>
            </a:pPr>
            <a:r>
              <a:rPr lang="en-CZ" sz="6400" b="1" i="1" dirty="0"/>
              <a:t>(3)</a:t>
            </a:r>
            <a:r>
              <a:rPr lang="en-CZ" sz="6400" dirty="0"/>
              <a:t> Před provedením výběru podle odstavce 2 si Nejvyšší soud může vyžádat vyjádření správních úřadů a jiných orgánů, předsedů vrchních a krajských soudů a jiných fyzických nebo právnických osob.</a:t>
            </a:r>
          </a:p>
          <a:p>
            <a:pPr marL="0" indent="0">
              <a:buNone/>
            </a:pPr>
            <a:r>
              <a:rPr lang="en-CZ" sz="6400" b="1" i="1" dirty="0"/>
              <a:t>(4)</a:t>
            </a:r>
            <a:r>
              <a:rPr lang="en-CZ" sz="6400" dirty="0"/>
              <a:t> Vydávání Sbírky soudních rozhodnutí a stanovisek řídí předseda Nejvyššího soudu, který tím může pověřit místopředsedu Nejvyššího soudu.</a:t>
            </a:r>
          </a:p>
          <a:p>
            <a:pPr marL="0" indent="0">
              <a:buNone/>
            </a:pPr>
            <a:endParaRPr lang="en-CZ" dirty="0"/>
          </a:p>
          <a:p>
            <a:pPr marL="0" indent="0">
              <a:buNone/>
            </a:pPr>
            <a:endParaRPr lang="en-CZ" dirty="0"/>
          </a:p>
          <a:p>
            <a:pPr marL="0" indent="0">
              <a:buNone/>
            </a:pPr>
            <a:endParaRPr lang="en-CZ" dirty="0"/>
          </a:p>
          <a:p>
            <a:pPr marL="0" indent="0">
              <a:buNone/>
            </a:pPr>
            <a:endParaRPr lang="en-CZ" dirty="0"/>
          </a:p>
          <a:p>
            <a:pPr marL="0" indent="0">
              <a:buNone/>
            </a:pPr>
            <a:endParaRPr lang="en-CZ" dirty="0"/>
          </a:p>
          <a:p>
            <a:pPr marL="0" indent="0">
              <a:buNone/>
            </a:pPr>
            <a:endParaRPr lang="en-CZ" dirty="0"/>
          </a:p>
          <a:p>
            <a:pPr marL="0" indent="0">
              <a:buNone/>
            </a:pPr>
            <a:endParaRPr lang="en-CZ" dirty="0"/>
          </a:p>
          <a:p>
            <a:pPr marL="0" indent="0">
              <a:buNone/>
            </a:pPr>
            <a:r>
              <a:rPr lang="en-CZ" sz="6400" b="1" dirty="0"/>
              <a:t>§ 22</a:t>
            </a:r>
            <a:r>
              <a:rPr lang="cs-CZ" sz="6400" b="1" dirty="0"/>
              <a:t> </a:t>
            </a:r>
            <a:r>
              <a:rPr lang="cs-CZ" sz="6400" b="1" dirty="0" err="1"/>
              <a:t>sřs</a:t>
            </a:r>
            <a:endParaRPr lang="en-CZ" sz="6400" dirty="0"/>
          </a:p>
          <a:p>
            <a:pPr marL="0" indent="0">
              <a:buNone/>
            </a:pPr>
            <a:r>
              <a:rPr lang="en-CZ" sz="6400" dirty="0"/>
              <a:t>Nejvyšší správní soud vydává Sbírku rozhodnutí Nejvyššího správního soudu (dále jen "Sbírka rozhodnutí"), ve které se uveřejňují zejména vybraná rozhodnutí Nejvyššího správního soudu a krajských soudů vydaná ve správním soudnictví a stanoviska a zásadní usnesení Nejvyššího správního soudu.</a:t>
            </a:r>
          </a:p>
          <a:p>
            <a:pPr marL="0" indent="0">
              <a:buNone/>
            </a:pPr>
            <a:endParaRPr lang="en-CZ" dirty="0"/>
          </a:p>
          <a:p>
            <a:pPr marL="0" indent="0">
              <a:buNone/>
            </a:pPr>
            <a:endParaRPr lang="en-CZ" dirty="0"/>
          </a:p>
          <a:p>
            <a:pPr marL="0" indent="0">
              <a:buNone/>
            </a:pPr>
            <a:endParaRPr lang="en-CZ" dirty="0"/>
          </a:p>
          <a:p>
            <a:pPr marL="0" indent="0">
              <a:buNone/>
            </a:pPr>
            <a:endParaRPr lang="en-CZ" dirty="0"/>
          </a:p>
          <a:p>
            <a:pPr marL="0" indent="0">
              <a:buNone/>
            </a:pPr>
            <a:endParaRPr lang="en-CZ" dirty="0"/>
          </a:p>
          <a:p>
            <a:pPr marL="0" indent="0">
              <a:buNone/>
            </a:pPr>
            <a:endParaRPr lang="en-CZ" dirty="0"/>
          </a:p>
          <a:p>
            <a:pPr marL="0" indent="0">
              <a:buNone/>
            </a:pPr>
            <a:endParaRPr lang="en-CZ" dirty="0"/>
          </a:p>
          <a:p>
            <a:pPr marL="0" indent="0">
              <a:buNone/>
            </a:pPr>
            <a:endParaRPr lang="en-CZ" dirty="0"/>
          </a:p>
          <a:p>
            <a:pPr marL="0" indent="0">
              <a:buNone/>
            </a:pPr>
            <a:endParaRPr lang="en-CZ" dirty="0"/>
          </a:p>
          <a:p>
            <a:pPr marL="0" indent="0">
              <a:buNone/>
            </a:pPr>
            <a:endParaRPr lang="en-CZ" dirty="0"/>
          </a:p>
          <a:p>
            <a:pPr marL="0" indent="0">
              <a:buNone/>
            </a:pPr>
            <a:endParaRPr lang="en-CZ" dirty="0"/>
          </a:p>
          <a:p>
            <a:pPr marL="0" indent="0">
              <a:buNone/>
            </a:pPr>
            <a:endParaRPr lang="en-CZ" dirty="0"/>
          </a:p>
          <a:p>
            <a:pPr marL="0" indent="0">
              <a:buNone/>
            </a:pPr>
            <a:endParaRPr lang="en-CZ" dirty="0"/>
          </a:p>
          <a:p>
            <a:pPr marL="0" indent="0">
              <a:buNone/>
            </a:pPr>
            <a:endParaRPr lang="en-CZ" dirty="0"/>
          </a:p>
          <a:p>
            <a:pPr marL="0" indent="0">
              <a:buNone/>
            </a:pPr>
            <a:endParaRPr lang="en-CZ" dirty="0"/>
          </a:p>
          <a:p>
            <a:pPr marL="0" indent="0">
              <a:buNone/>
            </a:pPr>
            <a:endParaRPr lang="en-CZ" dirty="0"/>
          </a:p>
          <a:p>
            <a:pPr marL="0" indent="0">
              <a:buNone/>
            </a:pPr>
            <a:r>
              <a:rPr lang="en-CZ" sz="5600" b="1" dirty="0"/>
              <a:t>§ 59</a:t>
            </a:r>
            <a:endParaRPr lang="en-CZ" sz="5600" dirty="0"/>
          </a:p>
          <a:p>
            <a:pPr marL="0" indent="0">
              <a:buNone/>
            </a:pPr>
            <a:r>
              <a:rPr lang="en-CZ" sz="5600" b="1" dirty="0"/>
              <a:t>Sbírka nálezů a usnesení Ústavního soudu</a:t>
            </a:r>
          </a:p>
          <a:p>
            <a:pPr marL="0" indent="0">
              <a:buNone/>
            </a:pPr>
            <a:r>
              <a:rPr lang="en-CZ" sz="5600" b="1" dirty="0"/>
              <a:t>(1)</a:t>
            </a:r>
            <a:r>
              <a:rPr lang="en-CZ" sz="5600" dirty="0"/>
              <a:t> Všechny nálezy přijaté Ústavním soudem v kalendářním roce se uveřejňují ve Sbírce nálezů a usnesení Ústavního soudu (dále jen "Sbírka rozhodnutí"), vydávané Ústavním soudem pro veřejnou potřebu každoročně po skončení kalendářního roku. Sbírka rozhodnutí může být vydávána po částech během roku.</a:t>
            </a:r>
          </a:p>
          <a:p>
            <a:pPr marL="0" indent="0">
              <a:buNone/>
            </a:pPr>
            <a:r>
              <a:rPr lang="en-CZ" sz="5600" b="1" dirty="0"/>
              <a:t>(2)</a:t>
            </a:r>
            <a:r>
              <a:rPr lang="en-CZ" sz="5600" dirty="0"/>
              <a:t> Nálezy se ve Sbírce rozhodnutí uspořádají v pořadí podle dne jejich přijetí Ústavním soudem a takto se také v rámci každého kalendářního roku průběžně číslují.</a:t>
            </a:r>
          </a:p>
          <a:p>
            <a:pPr marL="0" indent="0">
              <a:buNone/>
            </a:pPr>
            <a:r>
              <a:rPr lang="en-CZ" sz="5600" b="1" dirty="0"/>
              <a:t>(3)</a:t>
            </a:r>
            <a:r>
              <a:rPr lang="en-CZ" sz="5600" dirty="0"/>
              <a:t> Z každého nálezu se ve Sbírce rozhodnutí uveřejňují jeho výrok a taková část odůvodnění, ze které je zřejmé, jaký je právní názor Ústavního soudu a jaké důvody k němu vedly. Údaje o totožnosti účastníků a vedlejších účastníků, jejich zástupců, svědků a znalců se neuveřejňují, stanoví-li tak zvláštní zákon nebo vyžadují-li to důležité zájmy těchto osob nebo státu anebo mravnost; rozhodnout o tom přísluší tomu, kdo řídí vydávání Sbírky rozhodnutí.</a:t>
            </a:r>
          </a:p>
          <a:p>
            <a:pPr marL="0" indent="0">
              <a:buNone/>
            </a:pPr>
            <a:r>
              <a:rPr lang="en-CZ" sz="5600" b="1" dirty="0"/>
              <a:t>(4)</a:t>
            </a:r>
            <a:r>
              <a:rPr lang="en-CZ" sz="5600" dirty="0"/>
              <a:t> Ve Sbírce rozhodnutí mohou být uveřejněna i usnesení, jestliže se na tom plénum usnese. Ustanovení odstavců 1 až 3 platí obdobně.</a:t>
            </a:r>
          </a:p>
          <a:p>
            <a:pPr marL="0" indent="0">
              <a:buNone/>
            </a:pPr>
            <a:r>
              <a:rPr lang="en-CZ" sz="5600" b="1" dirty="0"/>
              <a:t>(5)</a:t>
            </a:r>
            <a:r>
              <a:rPr lang="en-CZ" sz="5600" dirty="0"/>
              <a:t> Vydávání Sbírky rozhodnutí řídí předseda Ústavního soudu, který tím může pověřit některého místopředsedu.</a:t>
            </a:r>
          </a:p>
          <a:p>
            <a:endParaRPr lang="en-CZ" dirty="0"/>
          </a:p>
          <a:p>
            <a:pPr marL="0" indent="0">
              <a:buNone/>
            </a:pPr>
            <a:endParaRPr lang="en-CZ" dirty="0"/>
          </a:p>
        </p:txBody>
      </p:sp>
    </p:spTree>
    <p:extLst>
      <p:ext uri="{BB962C8B-B14F-4D97-AF65-F5344CB8AC3E}">
        <p14:creationId xmlns:p14="http://schemas.microsoft.com/office/powerpoint/2010/main" val="815663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9BDF-8C78-F444-91BC-C64785C1E23E}"/>
              </a:ext>
            </a:extLst>
          </p:cNvPr>
          <p:cNvSpPr>
            <a:spLocks noGrp="1"/>
          </p:cNvSpPr>
          <p:nvPr>
            <p:ph type="title"/>
          </p:nvPr>
        </p:nvSpPr>
        <p:spPr/>
        <p:txBody>
          <a:bodyPr/>
          <a:lstStyle/>
          <a:p>
            <a:endParaRPr lang="en-CZ"/>
          </a:p>
        </p:txBody>
      </p:sp>
      <p:sp>
        <p:nvSpPr>
          <p:cNvPr id="3" name="Content Placeholder 2">
            <a:extLst>
              <a:ext uri="{FF2B5EF4-FFF2-40B4-BE49-F238E27FC236}">
                <a16:creationId xmlns:a16="http://schemas.microsoft.com/office/drawing/2014/main" id="{A4104917-B2E1-A042-8097-10705B4A8B74}"/>
              </a:ext>
            </a:extLst>
          </p:cNvPr>
          <p:cNvSpPr>
            <a:spLocks noGrp="1"/>
          </p:cNvSpPr>
          <p:nvPr>
            <p:ph idx="1"/>
          </p:nvPr>
        </p:nvSpPr>
        <p:spPr>
          <a:xfrm>
            <a:off x="838200" y="1042416"/>
            <a:ext cx="10515600" cy="5134547"/>
          </a:xfrm>
        </p:spPr>
        <p:txBody>
          <a:bodyPr>
            <a:normAutofit fontScale="92500"/>
          </a:bodyPr>
          <a:lstStyle/>
          <a:p>
            <a:r>
              <a:rPr lang="en-GB" sz="3500" dirty="0"/>
              <a:t>Z</a:t>
            </a:r>
            <a:r>
              <a:rPr lang="en-CZ" sz="3500" dirty="0"/>
              <a:t>veřejnění jako indikátor důležitosti – novost, změna judikatury apod.</a:t>
            </a:r>
          </a:p>
          <a:p>
            <a:r>
              <a:rPr lang="en-GB" sz="3500" dirty="0"/>
              <a:t>P</a:t>
            </a:r>
            <a:r>
              <a:rPr lang="en-CZ" sz="3500" dirty="0"/>
              <a:t>řítomnost právní věty</a:t>
            </a:r>
          </a:p>
          <a:p>
            <a:endParaRPr lang="en-CZ" dirty="0"/>
          </a:p>
          <a:p>
            <a:pPr marL="457200" lvl="1" indent="0">
              <a:buNone/>
            </a:pPr>
            <a:r>
              <a:rPr lang="en-CZ" sz="3600" b="1" dirty="0"/>
              <a:t>Co to je právní věta?</a:t>
            </a:r>
          </a:p>
          <a:p>
            <a:pPr lvl="1"/>
            <a:endParaRPr lang="en-CZ" sz="3600" b="1" dirty="0"/>
          </a:p>
          <a:p>
            <a:pPr marL="457200" lvl="1" indent="0">
              <a:buNone/>
            </a:pPr>
            <a:r>
              <a:rPr lang="cs-CZ" sz="3600" dirty="0"/>
              <a:t>Právní věta je anotace soudního rozhodnutí. Na první pohled by to mohlo vypadat, že právě tady se schovává ono ratio </a:t>
            </a:r>
            <a:r>
              <a:rPr lang="cs-CZ" sz="3600" dirty="0" err="1"/>
              <a:t>decidendi</a:t>
            </a:r>
            <a:r>
              <a:rPr lang="cs-CZ" sz="3600" dirty="0"/>
              <a:t>. Problém je, že může, ale nemusí. </a:t>
            </a:r>
            <a:endParaRPr lang="en-CZ" sz="3600" dirty="0"/>
          </a:p>
          <a:p>
            <a:pPr marL="457200" lvl="1" indent="0">
              <a:buNone/>
            </a:pPr>
            <a:r>
              <a:rPr lang="en-CZ" sz="3600" b="1" dirty="0"/>
              <a:t> </a:t>
            </a:r>
          </a:p>
        </p:txBody>
      </p:sp>
    </p:spTree>
    <p:extLst>
      <p:ext uri="{BB962C8B-B14F-4D97-AF65-F5344CB8AC3E}">
        <p14:creationId xmlns:p14="http://schemas.microsoft.com/office/powerpoint/2010/main" val="3328777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D8BE-1695-3840-98AA-9177F57BAE2F}"/>
              </a:ext>
            </a:extLst>
          </p:cNvPr>
          <p:cNvSpPr>
            <a:spLocks noGrp="1"/>
          </p:cNvSpPr>
          <p:nvPr>
            <p:ph type="title"/>
          </p:nvPr>
        </p:nvSpPr>
        <p:spPr/>
        <p:txBody>
          <a:bodyPr/>
          <a:lstStyle/>
          <a:p>
            <a:r>
              <a:rPr lang="en-CZ" dirty="0"/>
              <a:t>Jak argumentovat judikaturou? </a:t>
            </a:r>
          </a:p>
        </p:txBody>
      </p:sp>
      <p:sp>
        <p:nvSpPr>
          <p:cNvPr id="3" name="Content Placeholder 2">
            <a:extLst>
              <a:ext uri="{FF2B5EF4-FFF2-40B4-BE49-F238E27FC236}">
                <a16:creationId xmlns:a16="http://schemas.microsoft.com/office/drawing/2014/main" id="{7AF5E459-A5B6-1D42-A3C3-25134B17BF2E}"/>
              </a:ext>
            </a:extLst>
          </p:cNvPr>
          <p:cNvSpPr>
            <a:spLocks noGrp="1"/>
          </p:cNvSpPr>
          <p:nvPr>
            <p:ph idx="1"/>
          </p:nvPr>
        </p:nvSpPr>
        <p:spPr/>
        <p:txBody>
          <a:bodyPr/>
          <a:lstStyle/>
          <a:p>
            <a:r>
              <a:rPr lang="en-CZ" dirty="0"/>
              <a:t>Vždy musíme </a:t>
            </a:r>
            <a:r>
              <a:rPr lang="en-CZ" b="1" dirty="0"/>
              <a:t>pracovat s vlastním textem rozhodnutí </a:t>
            </a:r>
            <a:r>
              <a:rPr lang="en-CZ" dirty="0"/>
              <a:t>a neomezovat se na citace právních vět. </a:t>
            </a:r>
          </a:p>
          <a:p>
            <a:r>
              <a:rPr lang="en-CZ" dirty="0"/>
              <a:t>Pokud jsem soud, musím </a:t>
            </a:r>
            <a:r>
              <a:rPr lang="en-CZ" b="1" dirty="0"/>
              <a:t>argumentovat pouze zveřejněnou judikaturou</a:t>
            </a:r>
            <a:r>
              <a:rPr lang="en-CZ" dirty="0"/>
              <a:t> (zveřejnění nutně neznamená publikaci v některé ze Sbírek rozhodnutí)</a:t>
            </a:r>
          </a:p>
        </p:txBody>
      </p:sp>
    </p:spTree>
    <p:extLst>
      <p:ext uri="{BB962C8B-B14F-4D97-AF65-F5344CB8AC3E}">
        <p14:creationId xmlns:p14="http://schemas.microsoft.com/office/powerpoint/2010/main" val="377466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C70B-CE3E-4E44-B083-156178AB39C9}"/>
              </a:ext>
            </a:extLst>
          </p:cNvPr>
          <p:cNvSpPr>
            <a:spLocks noGrp="1"/>
          </p:cNvSpPr>
          <p:nvPr>
            <p:ph type="title"/>
          </p:nvPr>
        </p:nvSpPr>
        <p:spPr/>
        <p:txBody>
          <a:bodyPr/>
          <a:lstStyle/>
          <a:p>
            <a:endParaRPr lang="en-CZ"/>
          </a:p>
        </p:txBody>
      </p:sp>
      <p:graphicFrame>
        <p:nvGraphicFramePr>
          <p:cNvPr id="4" name="Graf 12">
            <a:extLst>
              <a:ext uri="{FF2B5EF4-FFF2-40B4-BE49-F238E27FC236}">
                <a16:creationId xmlns:a16="http://schemas.microsoft.com/office/drawing/2014/main" id="{471C0853-7EF2-D440-8F25-077B50181D27}"/>
              </a:ext>
            </a:extLst>
          </p:cNvPr>
          <p:cNvGraphicFramePr>
            <a:graphicFrameLocks noGrp="1"/>
          </p:cNvGraphicFramePr>
          <p:nvPr>
            <p:ph idx="1"/>
            <p:extLst>
              <p:ext uri="{D42A27DB-BD31-4B8C-83A1-F6EECF244321}">
                <p14:modId xmlns:p14="http://schemas.microsoft.com/office/powerpoint/2010/main" val="3510299533"/>
              </p:ext>
            </p:extLst>
          </p:nvPr>
        </p:nvGraphicFramePr>
        <p:xfrm>
          <a:off x="-201168" y="0"/>
          <a:ext cx="7641336" cy="27646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 31">
            <a:extLst>
              <a:ext uri="{FF2B5EF4-FFF2-40B4-BE49-F238E27FC236}">
                <a16:creationId xmlns:a16="http://schemas.microsoft.com/office/drawing/2014/main" id="{7A285311-102E-0044-B025-EFC10E296862}"/>
              </a:ext>
            </a:extLst>
          </p:cNvPr>
          <p:cNvGraphicFramePr/>
          <p:nvPr>
            <p:extLst>
              <p:ext uri="{D42A27DB-BD31-4B8C-83A1-F6EECF244321}">
                <p14:modId xmlns:p14="http://schemas.microsoft.com/office/powerpoint/2010/main" val="993633282"/>
              </p:ext>
            </p:extLst>
          </p:nvPr>
        </p:nvGraphicFramePr>
        <p:xfrm>
          <a:off x="5466715" y="2627503"/>
          <a:ext cx="5399405" cy="35998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8479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AA5E28-AADC-EE4F-936B-85678C406802}"/>
              </a:ext>
            </a:extLst>
          </p:cNvPr>
          <p:cNvSpPr>
            <a:spLocks noGrp="1"/>
          </p:cNvSpPr>
          <p:nvPr>
            <p:ph type="title"/>
          </p:nvPr>
        </p:nvSpPr>
        <p:spPr>
          <a:xfrm>
            <a:off x="643467" y="321734"/>
            <a:ext cx="10905066" cy="1135737"/>
          </a:xfrm>
        </p:spPr>
        <p:txBody>
          <a:bodyPr>
            <a:normAutofit/>
          </a:bodyPr>
          <a:lstStyle/>
          <a:p>
            <a:endParaRPr lang="en-CZ" sz="3600"/>
          </a:p>
        </p:txBody>
      </p:sp>
      <p:sp>
        <p:nvSpPr>
          <p:cNvPr id="3" name="Content Placeholder 2">
            <a:extLst>
              <a:ext uri="{FF2B5EF4-FFF2-40B4-BE49-F238E27FC236}">
                <a16:creationId xmlns:a16="http://schemas.microsoft.com/office/drawing/2014/main" id="{8301AB6B-0F68-C04C-B322-3D3D2C1117FE}"/>
              </a:ext>
            </a:extLst>
          </p:cNvPr>
          <p:cNvSpPr>
            <a:spLocks noGrp="1"/>
          </p:cNvSpPr>
          <p:nvPr>
            <p:ph idx="1"/>
          </p:nvPr>
        </p:nvSpPr>
        <p:spPr>
          <a:xfrm>
            <a:off x="643469" y="1782981"/>
            <a:ext cx="4008384" cy="4393982"/>
          </a:xfrm>
        </p:spPr>
        <p:txBody>
          <a:bodyPr>
            <a:normAutofit/>
          </a:bodyPr>
          <a:lstStyle/>
          <a:p>
            <a:r>
              <a:rPr lang="en-CZ" sz="2000"/>
              <a:t>A co nález vs. usnesení? </a:t>
            </a:r>
          </a:p>
          <a:p>
            <a:r>
              <a:rPr lang="en-CZ" sz="2000"/>
              <a:t>Plénum vs. senát? </a:t>
            </a:r>
          </a:p>
          <a:p>
            <a:r>
              <a:rPr lang="en-GB" sz="2000"/>
              <a:t>C</a:t>
            </a:r>
            <a:r>
              <a:rPr lang="en-CZ" sz="2000"/>
              <a:t>o přítomnost disentu? </a:t>
            </a: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 name="Table 3">
            <a:extLst>
              <a:ext uri="{FF2B5EF4-FFF2-40B4-BE49-F238E27FC236}">
                <a16:creationId xmlns:a16="http://schemas.microsoft.com/office/drawing/2014/main" id="{59B5FD59-B06D-034C-8252-FBDED18F7B1A}"/>
              </a:ext>
            </a:extLst>
          </p:cNvPr>
          <p:cNvGraphicFramePr>
            <a:graphicFrameLocks noGrp="1"/>
          </p:cNvGraphicFramePr>
          <p:nvPr>
            <p:extLst>
              <p:ext uri="{D42A27DB-BD31-4B8C-83A1-F6EECF244321}">
                <p14:modId xmlns:p14="http://schemas.microsoft.com/office/powerpoint/2010/main" val="3065806424"/>
              </p:ext>
            </p:extLst>
          </p:nvPr>
        </p:nvGraphicFramePr>
        <p:xfrm>
          <a:off x="5295320" y="2156169"/>
          <a:ext cx="6253212" cy="3615520"/>
        </p:xfrm>
        <a:graphic>
          <a:graphicData uri="http://schemas.openxmlformats.org/drawingml/2006/table">
            <a:tbl>
              <a:tblPr firstRow="1" firstCol="1" bandRow="1"/>
              <a:tblGrid>
                <a:gridCol w="1598277">
                  <a:extLst>
                    <a:ext uri="{9D8B030D-6E8A-4147-A177-3AD203B41FA5}">
                      <a16:colId xmlns:a16="http://schemas.microsoft.com/office/drawing/2014/main" val="4033939799"/>
                    </a:ext>
                  </a:extLst>
                </a:gridCol>
                <a:gridCol w="4654935">
                  <a:extLst>
                    <a:ext uri="{9D8B030D-6E8A-4147-A177-3AD203B41FA5}">
                      <a16:colId xmlns:a16="http://schemas.microsoft.com/office/drawing/2014/main" val="3159349223"/>
                    </a:ext>
                  </a:extLst>
                </a:gridCol>
              </a:tblGrid>
              <a:tr h="744030">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Pořadí rozhodnutí v závislosti na jeho vstupním stupni</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Rozhodnutí</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7279776"/>
                  </a:ext>
                </a:extLst>
              </a:tr>
              <a:tr h="287149">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1.</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Usnesení ÚS ze dne 27. 5. 2004, sp. zn. IV. ÚS 73/03</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256878"/>
                  </a:ext>
                </a:extLst>
              </a:tr>
              <a:tr h="287149">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2.</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Usnesení ÚS ze dne 15. 4. 2004, sp. zn. IV. ÚS 449/03</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970197"/>
                  </a:ext>
                </a:extLst>
              </a:tr>
              <a:tr h="287149">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3.</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Nález ÚS ze dne 20. 6. 1995, sp. zn. III. ÚS 84/94</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868008"/>
                  </a:ext>
                </a:extLst>
              </a:tr>
              <a:tr h="287149">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4.</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Usnesení NS ze dne 25. 9. 2013, sp. zn. 29 Cdo 2394/2013</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430101"/>
                  </a:ext>
                </a:extLst>
              </a:tr>
              <a:tr h="287149">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5.</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Usnesení ÚS ze dne 1. 9. 2004, sp. zn. II. ÚS 279/03</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5189025"/>
                  </a:ext>
                </a:extLst>
              </a:tr>
              <a:tr h="287149">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6.</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Usnesení NS ze dne 29. 6. 2004 sp. zn. 21 Cdo 541/2004</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2272935"/>
                  </a:ext>
                </a:extLst>
              </a:tr>
              <a:tr h="287149">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7.</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Nález ÚS ze dne 1. 2. 1994, sp. zn. III. ÚS 23/93</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46355"/>
                  </a:ext>
                </a:extLst>
              </a:tr>
              <a:tr h="287149">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8.</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Usnesení ÚS ze dne 30. 10. 2003, sp. zn. III ÚS 282/03</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3287795"/>
                  </a:ext>
                </a:extLst>
              </a:tr>
              <a:tr h="287149">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9.</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Usnesení NS ze dne 29. 8. 2013, sp. zn. 29 Cdo 2488/2013</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677983"/>
                  </a:ext>
                </a:extLst>
              </a:tr>
              <a:tr h="287149">
                <a:tc>
                  <a:txBody>
                    <a:bodyPr/>
                    <a:lstStyle/>
                    <a:p>
                      <a:pPr algn="l" fontAlgn="t">
                        <a:lnSpc>
                          <a:spcPct val="107000"/>
                        </a:lnSpc>
                        <a:spcBef>
                          <a:spcPts val="0"/>
                        </a:spcBef>
                        <a:spcAft>
                          <a:spcPts val="800"/>
                        </a:spcAft>
                      </a:pPr>
                      <a:r>
                        <a:rPr lang="cs-CZ" sz="1400" b="0" i="0" u="none" strike="noStrike">
                          <a:effectLst/>
                          <a:latin typeface="Calibri" panose="020F0502020204030204" pitchFamily="34" charset="0"/>
                          <a:ea typeface="Calibri" panose="020F0502020204030204" pitchFamily="34" charset="0"/>
                          <a:cs typeface="Times New Roman" panose="02020603050405020304" pitchFamily="18" charset="0"/>
                        </a:rPr>
                        <a:t>10.</a:t>
                      </a:r>
                      <a:endParaRPr lang="cs-CZ" sz="2300" b="0" i="0" u="none" strike="noStrike">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cs-CZ"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Usnesení NS soudu ze dne 14. 6. 2006, </a:t>
                      </a:r>
                      <a:r>
                        <a:rPr lang="cs-CZ" sz="1400" b="0" i="0" u="none" strike="noStrike" dirty="0" err="1">
                          <a:effectLst/>
                          <a:latin typeface="Calibri" panose="020F0502020204030204" pitchFamily="34" charset="0"/>
                          <a:ea typeface="Calibri" panose="020F0502020204030204" pitchFamily="34" charset="0"/>
                          <a:cs typeface="Times New Roman" panose="02020603050405020304" pitchFamily="18" charset="0"/>
                        </a:rPr>
                        <a:t>sp</a:t>
                      </a:r>
                      <a:r>
                        <a:rPr lang="cs-CZ"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zn. 1 </a:t>
                      </a:r>
                      <a:r>
                        <a:rPr lang="cs-CZ" sz="1400" b="0" i="0" u="none" strike="noStrike" dirty="0" err="1">
                          <a:effectLst/>
                          <a:latin typeface="Calibri" panose="020F0502020204030204" pitchFamily="34" charset="0"/>
                          <a:ea typeface="Calibri" panose="020F0502020204030204" pitchFamily="34" charset="0"/>
                          <a:cs typeface="Times New Roman" panose="02020603050405020304" pitchFamily="18" charset="0"/>
                        </a:rPr>
                        <a:t>Azs</a:t>
                      </a:r>
                      <a:r>
                        <a:rPr lang="cs-CZ" sz="1400" b="0" i="0" u="none" strike="noStrike" dirty="0">
                          <a:effectLst/>
                          <a:latin typeface="Calibri" panose="020F0502020204030204" pitchFamily="34" charset="0"/>
                          <a:ea typeface="Calibri" panose="020F0502020204030204" pitchFamily="34" charset="0"/>
                          <a:cs typeface="Times New Roman" panose="02020603050405020304" pitchFamily="18" charset="0"/>
                        </a:rPr>
                        <a:t> 13/2006</a:t>
                      </a:r>
                      <a:endParaRPr lang="cs-CZ" sz="2300" b="0" i="0" u="none" strike="noStrike" dirty="0">
                        <a:effectLst/>
                        <a:latin typeface="Arial" panose="020B0604020202020204" pitchFamily="34" charset="0"/>
                      </a:endParaRPr>
                    </a:p>
                  </a:txBody>
                  <a:tcPr marL="87333" marR="87333" marT="121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267520"/>
                  </a:ext>
                </a:extLst>
              </a:tr>
            </a:tbl>
          </a:graphicData>
        </a:graphic>
      </p:graphicFrame>
    </p:spTree>
    <p:extLst>
      <p:ext uri="{BB962C8B-B14F-4D97-AF65-F5344CB8AC3E}">
        <p14:creationId xmlns:p14="http://schemas.microsoft.com/office/powerpoint/2010/main" val="2802149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1A52-D1DD-0E4B-90BA-ABD301CAD73C}"/>
              </a:ext>
            </a:extLst>
          </p:cNvPr>
          <p:cNvSpPr>
            <a:spLocks noGrp="1"/>
          </p:cNvSpPr>
          <p:nvPr>
            <p:ph type="title"/>
          </p:nvPr>
        </p:nvSpPr>
        <p:spPr/>
        <p:txBody>
          <a:bodyPr/>
          <a:lstStyle/>
          <a:p>
            <a:r>
              <a:rPr lang="en-CZ" dirty="0"/>
              <a:t>Co když s aktuální a ustálenou judikaturou nesouhlasím? </a:t>
            </a:r>
          </a:p>
        </p:txBody>
      </p:sp>
      <p:sp>
        <p:nvSpPr>
          <p:cNvPr id="3" name="Content Placeholder 2">
            <a:extLst>
              <a:ext uri="{FF2B5EF4-FFF2-40B4-BE49-F238E27FC236}">
                <a16:creationId xmlns:a16="http://schemas.microsoft.com/office/drawing/2014/main" id="{19303386-A2DE-B24F-840B-2C94164E9001}"/>
              </a:ext>
            </a:extLst>
          </p:cNvPr>
          <p:cNvSpPr>
            <a:spLocks noGrp="1"/>
          </p:cNvSpPr>
          <p:nvPr>
            <p:ph idx="1"/>
          </p:nvPr>
        </p:nvSpPr>
        <p:spPr/>
        <p:txBody>
          <a:bodyPr/>
          <a:lstStyle/>
          <a:p>
            <a:pPr marL="0" indent="0">
              <a:buNone/>
            </a:pPr>
            <a:r>
              <a:rPr lang="cs-CZ" dirty="0"/>
              <a:t>-&gt; přiznat a pojmenovat existenci rozhodnutí, se kterými nesouhlasím </a:t>
            </a:r>
          </a:p>
          <a:p>
            <a:pPr marL="0" indent="0">
              <a:buNone/>
            </a:pPr>
            <a:r>
              <a:rPr lang="cs-CZ" dirty="0"/>
              <a:t>+ vysvětlovat, proč s nimi nesouhlasím a proč mám za to, že nejsou správná </a:t>
            </a:r>
          </a:p>
          <a:p>
            <a:pPr marL="0" indent="0">
              <a:buNone/>
            </a:pPr>
            <a:r>
              <a:rPr lang="cs-CZ" dirty="0"/>
              <a:t>+ vysvětlit, proč moje rozhodnutí je lepší, správnější a více koherentnější se zbytkem právního řádu.</a:t>
            </a:r>
            <a:endParaRPr lang="en-CZ" dirty="0"/>
          </a:p>
          <a:p>
            <a:pPr marL="0" indent="0">
              <a:buNone/>
            </a:pPr>
            <a:endParaRPr lang="en-CZ" dirty="0"/>
          </a:p>
        </p:txBody>
      </p:sp>
    </p:spTree>
    <p:extLst>
      <p:ext uri="{BB962C8B-B14F-4D97-AF65-F5344CB8AC3E}">
        <p14:creationId xmlns:p14="http://schemas.microsoft.com/office/powerpoint/2010/main" val="528445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C2EC-F523-2C40-9430-48D86C4ABE7A}"/>
              </a:ext>
            </a:extLst>
          </p:cNvPr>
          <p:cNvSpPr>
            <a:spLocks noGrp="1"/>
          </p:cNvSpPr>
          <p:nvPr>
            <p:ph type="title"/>
          </p:nvPr>
        </p:nvSpPr>
        <p:spPr/>
        <p:txBody>
          <a:bodyPr/>
          <a:lstStyle/>
          <a:p>
            <a:r>
              <a:rPr lang="en-GB" dirty="0"/>
              <a:t>IV.ÚS 301/05</a:t>
            </a:r>
            <a:endParaRPr lang="en-CZ" dirty="0"/>
          </a:p>
        </p:txBody>
      </p:sp>
      <p:sp>
        <p:nvSpPr>
          <p:cNvPr id="3" name="Content Placeholder 2">
            <a:extLst>
              <a:ext uri="{FF2B5EF4-FFF2-40B4-BE49-F238E27FC236}">
                <a16:creationId xmlns:a16="http://schemas.microsoft.com/office/drawing/2014/main" id="{23EB12D7-797D-2646-9A41-6B955966B780}"/>
              </a:ext>
            </a:extLst>
          </p:cNvPr>
          <p:cNvSpPr>
            <a:spLocks noGrp="1"/>
          </p:cNvSpPr>
          <p:nvPr>
            <p:ph idx="1"/>
          </p:nvPr>
        </p:nvSpPr>
        <p:spPr/>
        <p:txBody>
          <a:bodyPr>
            <a:normAutofit fontScale="92500" lnSpcReduction="10000"/>
          </a:bodyPr>
          <a:lstStyle/>
          <a:p>
            <a:pPr marL="0" indent="0">
              <a:buNone/>
            </a:pPr>
            <a:r>
              <a:rPr lang="en-CZ" dirty="0"/>
              <a:t>“ Existuje několik možných postojů, které mohou obecné soudy zaujmout ve vztahu k „precedenčním“ judikátům Ústavního soudu. Lze je roztřídit za použití pojmu „reflektovat“ (srov. nález</a:t>
            </a:r>
            <a:r>
              <a:rPr lang="en-CZ" u="sng" dirty="0">
                <a:hlinkClick r:id="rId2"/>
              </a:rPr>
              <a:t> III. ÚS 252/04</a:t>
            </a:r>
            <a:r>
              <a:rPr lang="en-CZ" dirty="0"/>
              <a:t>); rozsudek obecného soudu buď reflektuje, nebo nereflektuje ústavněprávní výklad vyložený v nálezu Ústavního soudu. Reflektovat znamená, že obecný soud rozhodl na základě ústavních principů prohlášených Ústavním soudem v jeho nálezech a navíc je aplikoval rozumně, přičemž aplikovat rozumně neznamená ani otrocké opakování, ani bezduché kopírování názorů Ústavního soudu. „Reflektovat“ (anebo respektovat) ústavněprávní výklad Ústavního soudu znamená následovat ho ve skutkově podobných případech, anebo přednést seriozní argumenty, které vedou k závěru, že vzhledem k relevantním skutkovým rozdílům není vhodné aplikovat již vyslovený princip v tomto dalším případě.”</a:t>
            </a:r>
            <a:r>
              <a:rPr lang="en-CZ" dirty="0">
                <a:effectLst/>
              </a:rPr>
              <a:t> </a:t>
            </a:r>
            <a:endParaRPr lang="en-CZ" dirty="0"/>
          </a:p>
        </p:txBody>
      </p:sp>
    </p:spTree>
    <p:extLst>
      <p:ext uri="{BB962C8B-B14F-4D97-AF65-F5344CB8AC3E}">
        <p14:creationId xmlns:p14="http://schemas.microsoft.com/office/powerpoint/2010/main" val="790012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AD1A6-92F1-C945-8A0F-E18C8EB036B1}"/>
              </a:ext>
            </a:extLst>
          </p:cNvPr>
          <p:cNvSpPr>
            <a:spLocks noGrp="1"/>
          </p:cNvSpPr>
          <p:nvPr>
            <p:ph type="title"/>
          </p:nvPr>
        </p:nvSpPr>
        <p:spPr/>
        <p:txBody>
          <a:bodyPr/>
          <a:lstStyle/>
          <a:p>
            <a:endParaRPr lang="en-CZ"/>
          </a:p>
        </p:txBody>
      </p:sp>
      <p:sp>
        <p:nvSpPr>
          <p:cNvPr id="3" name="Content Placeholder 2">
            <a:extLst>
              <a:ext uri="{FF2B5EF4-FFF2-40B4-BE49-F238E27FC236}">
                <a16:creationId xmlns:a16="http://schemas.microsoft.com/office/drawing/2014/main" id="{0B154DA6-D2F1-9A4A-9CC8-E131D06B40F4}"/>
              </a:ext>
            </a:extLst>
          </p:cNvPr>
          <p:cNvSpPr>
            <a:spLocks noGrp="1"/>
          </p:cNvSpPr>
          <p:nvPr>
            <p:ph idx="1"/>
          </p:nvPr>
        </p:nvSpPr>
        <p:spPr/>
        <p:txBody>
          <a:bodyPr>
            <a:normAutofit/>
          </a:bodyPr>
          <a:lstStyle/>
          <a:p>
            <a:pPr marL="0" indent="0">
              <a:buNone/>
            </a:pPr>
            <a:r>
              <a:rPr lang="en-CZ" sz="3200" dirty="0"/>
              <a:t>-&gt; směřujme k dobré praxi založené na </a:t>
            </a:r>
          </a:p>
          <a:p>
            <a:pPr marL="0" indent="0">
              <a:buNone/>
            </a:pPr>
            <a:r>
              <a:rPr lang="en-CZ" sz="3200" dirty="0"/>
              <a:t>	roli soudnictví v právním státě</a:t>
            </a:r>
          </a:p>
          <a:p>
            <a:pPr marL="0" indent="0">
              <a:buNone/>
            </a:pPr>
            <a:r>
              <a:rPr lang="en-CZ" sz="3200" dirty="0"/>
              <a:t>	podpoře důvěry v nezávislé a transparentní soudnictví</a:t>
            </a:r>
          </a:p>
        </p:txBody>
      </p:sp>
    </p:spTree>
    <p:extLst>
      <p:ext uri="{BB962C8B-B14F-4D97-AF65-F5344CB8AC3E}">
        <p14:creationId xmlns:p14="http://schemas.microsoft.com/office/powerpoint/2010/main" val="504887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FB02-002A-E245-B5C4-6876D7513121}"/>
              </a:ext>
            </a:extLst>
          </p:cNvPr>
          <p:cNvSpPr>
            <a:spLocks noGrp="1"/>
          </p:cNvSpPr>
          <p:nvPr>
            <p:ph type="title"/>
          </p:nvPr>
        </p:nvSpPr>
        <p:spPr/>
        <p:txBody>
          <a:bodyPr/>
          <a:lstStyle/>
          <a:p>
            <a:r>
              <a:rPr lang="en-CZ" dirty="0"/>
              <a:t>Soudy a jejich role v kontextu dělby moci</a:t>
            </a:r>
          </a:p>
        </p:txBody>
      </p:sp>
      <p:sp>
        <p:nvSpPr>
          <p:cNvPr id="3" name="Content Placeholder 2">
            <a:extLst>
              <a:ext uri="{FF2B5EF4-FFF2-40B4-BE49-F238E27FC236}">
                <a16:creationId xmlns:a16="http://schemas.microsoft.com/office/drawing/2014/main" id="{C1DCA1B8-5701-EF40-AD33-6114730BEDC4}"/>
              </a:ext>
            </a:extLst>
          </p:cNvPr>
          <p:cNvSpPr>
            <a:spLocks noGrp="1"/>
          </p:cNvSpPr>
          <p:nvPr>
            <p:ph idx="1"/>
          </p:nvPr>
        </p:nvSpPr>
        <p:spPr/>
        <p:txBody>
          <a:bodyPr/>
          <a:lstStyle/>
          <a:p>
            <a:r>
              <a:rPr lang="en-GB" dirty="0"/>
              <a:t>S</a:t>
            </a:r>
            <a:r>
              <a:rPr lang="en-CZ" dirty="0"/>
              <a:t>oudy rozhodují konkrétní spory, a to tak, že aplikují obecné normy vytvořené zákonodárcem.</a:t>
            </a:r>
          </a:p>
          <a:p>
            <a:r>
              <a:rPr lang="en-CZ" dirty="0"/>
              <a:t>Součástí aplikace je </a:t>
            </a:r>
            <a:r>
              <a:rPr lang="en-GB" dirty="0" err="1"/>
              <a:t>i</a:t>
            </a:r>
            <a:r>
              <a:rPr lang="en-GB" dirty="0"/>
              <a:t> </a:t>
            </a:r>
            <a:r>
              <a:rPr lang="en-GB" dirty="0" err="1"/>
              <a:t>interpretace</a:t>
            </a:r>
            <a:r>
              <a:rPr lang="en-GB" dirty="0"/>
              <a:t>.</a:t>
            </a:r>
            <a:endParaRPr lang="en-CZ" dirty="0"/>
          </a:p>
        </p:txBody>
      </p:sp>
      <p:pic>
        <p:nvPicPr>
          <p:cNvPr id="5" name="Picture 4" descr="Diagram&#10;&#10;Description automatically generated">
            <a:extLst>
              <a:ext uri="{FF2B5EF4-FFF2-40B4-BE49-F238E27FC236}">
                <a16:creationId xmlns:a16="http://schemas.microsoft.com/office/drawing/2014/main" id="{D32EFB20-1CBC-8143-B436-2B23F4426714}"/>
              </a:ext>
            </a:extLst>
          </p:cNvPr>
          <p:cNvPicPr>
            <a:picLocks noChangeAspect="1"/>
          </p:cNvPicPr>
          <p:nvPr/>
        </p:nvPicPr>
        <p:blipFill>
          <a:blip r:embed="rId2"/>
          <a:stretch>
            <a:fillRect/>
          </a:stretch>
        </p:blipFill>
        <p:spPr>
          <a:xfrm>
            <a:off x="6910324" y="3207018"/>
            <a:ext cx="4008967" cy="2768839"/>
          </a:xfrm>
          <a:prstGeom prst="rect">
            <a:avLst/>
          </a:prstGeom>
        </p:spPr>
      </p:pic>
    </p:spTree>
    <p:extLst>
      <p:ext uri="{BB962C8B-B14F-4D97-AF65-F5344CB8AC3E}">
        <p14:creationId xmlns:p14="http://schemas.microsoft.com/office/powerpoint/2010/main" val="1583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EB7C-A6CD-DA4A-9643-B75A5829E796}"/>
              </a:ext>
            </a:extLst>
          </p:cNvPr>
          <p:cNvSpPr>
            <a:spLocks noGrp="1"/>
          </p:cNvSpPr>
          <p:nvPr>
            <p:ph type="title"/>
          </p:nvPr>
        </p:nvSpPr>
        <p:spPr/>
        <p:txBody>
          <a:bodyPr/>
          <a:lstStyle/>
          <a:p>
            <a:endParaRPr lang="en-CZ"/>
          </a:p>
        </p:txBody>
      </p:sp>
      <p:sp>
        <p:nvSpPr>
          <p:cNvPr id="3" name="Content Placeholder 2">
            <a:extLst>
              <a:ext uri="{FF2B5EF4-FFF2-40B4-BE49-F238E27FC236}">
                <a16:creationId xmlns:a16="http://schemas.microsoft.com/office/drawing/2014/main" id="{72C08E83-96BD-2A41-9B23-3F6B86F781FC}"/>
              </a:ext>
            </a:extLst>
          </p:cNvPr>
          <p:cNvSpPr>
            <a:spLocks noGrp="1"/>
          </p:cNvSpPr>
          <p:nvPr>
            <p:ph idx="1"/>
          </p:nvPr>
        </p:nvSpPr>
        <p:spPr/>
        <p:txBody>
          <a:bodyPr/>
          <a:lstStyle/>
          <a:p>
            <a:r>
              <a:rPr lang="en-GB" dirty="0"/>
              <a:t>P</a:t>
            </a:r>
            <a:r>
              <a:rPr lang="en-CZ" dirty="0"/>
              <a:t>rincip bezrozpornosti práva</a:t>
            </a:r>
          </a:p>
          <a:p>
            <a:r>
              <a:rPr lang="en-GB" dirty="0"/>
              <a:t>P</a:t>
            </a:r>
            <a:r>
              <a:rPr lang="en-CZ" dirty="0"/>
              <a:t>rincip jednoty práva</a:t>
            </a:r>
          </a:p>
          <a:p>
            <a:endParaRPr lang="en-CZ" dirty="0"/>
          </a:p>
          <a:p>
            <a:pPr marL="0" indent="0">
              <a:buNone/>
            </a:pPr>
            <a:r>
              <a:rPr lang="en-CZ" dirty="0"/>
              <a:t>	-&gt; podobné/stejné případy by měly být soudy rozhodovány 		podobně/stejně</a:t>
            </a:r>
          </a:p>
        </p:txBody>
      </p:sp>
    </p:spTree>
    <p:extLst>
      <p:ext uri="{BB962C8B-B14F-4D97-AF65-F5344CB8AC3E}">
        <p14:creationId xmlns:p14="http://schemas.microsoft.com/office/powerpoint/2010/main" val="2950537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F388-AE4B-E24E-9927-B56C610392DD}"/>
              </a:ext>
            </a:extLst>
          </p:cNvPr>
          <p:cNvSpPr>
            <a:spLocks noGrp="1"/>
          </p:cNvSpPr>
          <p:nvPr>
            <p:ph type="title"/>
          </p:nvPr>
        </p:nvSpPr>
        <p:spPr/>
        <p:txBody>
          <a:bodyPr/>
          <a:lstStyle/>
          <a:p>
            <a:r>
              <a:rPr lang="en-CZ" dirty="0"/>
              <a:t>Jak se sjednotit na stejných/podobných interpretacích?</a:t>
            </a:r>
          </a:p>
        </p:txBody>
      </p:sp>
      <p:sp>
        <p:nvSpPr>
          <p:cNvPr id="3" name="Content Placeholder 2">
            <a:extLst>
              <a:ext uri="{FF2B5EF4-FFF2-40B4-BE49-F238E27FC236}">
                <a16:creationId xmlns:a16="http://schemas.microsoft.com/office/drawing/2014/main" id="{4CAF9B77-57FF-2140-965D-86FF372CC62E}"/>
              </a:ext>
            </a:extLst>
          </p:cNvPr>
          <p:cNvSpPr>
            <a:spLocks noGrp="1"/>
          </p:cNvSpPr>
          <p:nvPr>
            <p:ph idx="1"/>
          </p:nvPr>
        </p:nvSpPr>
        <p:spPr/>
        <p:txBody>
          <a:bodyPr/>
          <a:lstStyle/>
          <a:p>
            <a:r>
              <a:rPr lang="en-CZ" dirty="0"/>
              <a:t>Ronald Dworkin a teorie jedné správné odpovědi + správné použití interpretačních postupů v kontextu daného případu</a:t>
            </a:r>
          </a:p>
          <a:p>
            <a:endParaRPr lang="en-CZ" dirty="0"/>
          </a:p>
          <a:p>
            <a:endParaRPr lang="en-CZ" dirty="0"/>
          </a:p>
          <a:p>
            <a:r>
              <a:rPr lang="en-CZ" dirty="0"/>
              <a:t>Jak to dělaly soudy přede mnou? Nerozhodoval to už kolega vedle v kanceláři? A co Nejvyšší soud/Nejvyšší správní soud? A co Ústavní soud? </a:t>
            </a:r>
          </a:p>
          <a:p>
            <a:endParaRPr lang="en-CZ" dirty="0"/>
          </a:p>
          <a:p>
            <a:endParaRPr lang="en-CZ" dirty="0"/>
          </a:p>
          <a:p>
            <a:pPr marL="0" indent="0">
              <a:buNone/>
            </a:pPr>
            <a:endParaRPr lang="en-CZ" dirty="0"/>
          </a:p>
        </p:txBody>
      </p:sp>
    </p:spTree>
    <p:extLst>
      <p:ext uri="{BB962C8B-B14F-4D97-AF65-F5344CB8AC3E}">
        <p14:creationId xmlns:p14="http://schemas.microsoft.com/office/powerpoint/2010/main" val="230953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9CED-D43C-6C44-93C1-7AFE49DE0C5C}"/>
              </a:ext>
            </a:extLst>
          </p:cNvPr>
          <p:cNvSpPr>
            <a:spLocks noGrp="1"/>
          </p:cNvSpPr>
          <p:nvPr>
            <p:ph type="title"/>
          </p:nvPr>
        </p:nvSpPr>
        <p:spPr/>
        <p:txBody>
          <a:bodyPr/>
          <a:lstStyle/>
          <a:p>
            <a:endParaRPr lang="en-CZ"/>
          </a:p>
        </p:txBody>
      </p:sp>
      <p:sp>
        <p:nvSpPr>
          <p:cNvPr id="3" name="Content Placeholder 2">
            <a:extLst>
              <a:ext uri="{FF2B5EF4-FFF2-40B4-BE49-F238E27FC236}">
                <a16:creationId xmlns:a16="http://schemas.microsoft.com/office/drawing/2014/main" id="{ED422793-54B8-0345-86E5-7DF6244CD912}"/>
              </a:ext>
            </a:extLst>
          </p:cNvPr>
          <p:cNvSpPr>
            <a:spLocks noGrp="1"/>
          </p:cNvSpPr>
          <p:nvPr>
            <p:ph idx="1"/>
          </p:nvPr>
        </p:nvSpPr>
        <p:spPr>
          <a:xfrm>
            <a:off x="838200" y="365125"/>
            <a:ext cx="10515600" cy="5811838"/>
          </a:xfrm>
        </p:spPr>
        <p:txBody>
          <a:bodyPr/>
          <a:lstStyle/>
          <a:p>
            <a:pPr marL="0" indent="0">
              <a:buNone/>
            </a:pPr>
            <a:r>
              <a:rPr lang="en-CZ" sz="3200" dirty="0"/>
              <a:t>-&gt; nalezená rozhodnutí nejsou důvody, ale </a:t>
            </a:r>
            <a:r>
              <a:rPr lang="en-CZ" sz="3200" b="1" u="sng" dirty="0"/>
              <a:t>argumenty podporující mé rozhodnutí</a:t>
            </a:r>
          </a:p>
          <a:p>
            <a:pPr marL="0" indent="0">
              <a:buNone/>
            </a:pPr>
            <a:endParaRPr lang="en-CZ" sz="3200" b="1" u="sng" dirty="0"/>
          </a:p>
          <a:p>
            <a:pPr marL="0" indent="0">
              <a:buNone/>
            </a:pPr>
            <a:r>
              <a:rPr lang="en-CZ" dirty="0"/>
              <a:t>Proč?</a:t>
            </a:r>
          </a:p>
          <a:p>
            <a:pPr>
              <a:buFontTx/>
              <a:buChar char="-"/>
            </a:pPr>
            <a:r>
              <a:rPr lang="en-GB" dirty="0"/>
              <a:t>P</a:t>
            </a:r>
            <a:r>
              <a:rPr lang="en-CZ" dirty="0"/>
              <a:t>rávo je “konzervativní” disciplína a preferuje dělat věci tak, ”jak už se dělají”</a:t>
            </a:r>
          </a:p>
          <a:p>
            <a:pPr>
              <a:buFontTx/>
              <a:buChar char="-"/>
            </a:pPr>
            <a:r>
              <a:rPr lang="en-CZ" dirty="0"/>
              <a:t>Rozhodnutí soudu by měla podporovat právní jistotu</a:t>
            </a:r>
          </a:p>
          <a:p>
            <a:pPr>
              <a:buFontTx/>
              <a:buChar char="-"/>
            </a:pPr>
            <a:r>
              <a:rPr lang="en-GB" dirty="0" err="1"/>
              <a:t>Odkazy</a:t>
            </a:r>
            <a:r>
              <a:rPr lang="en-GB" dirty="0"/>
              <a:t> </a:t>
            </a:r>
            <a:r>
              <a:rPr lang="en-GB" dirty="0" err="1"/>
              <a:t>na</a:t>
            </a:r>
            <a:r>
              <a:rPr lang="en-GB" dirty="0"/>
              <a:t> </a:t>
            </a:r>
            <a:r>
              <a:rPr lang="en-GB" dirty="0" err="1"/>
              <a:t>dřívější</a:t>
            </a:r>
            <a:r>
              <a:rPr lang="en-GB" dirty="0"/>
              <a:t> </a:t>
            </a:r>
            <a:r>
              <a:rPr lang="en-GB" dirty="0" err="1"/>
              <a:t>soudní</a:t>
            </a:r>
            <a:r>
              <a:rPr lang="en-GB" dirty="0"/>
              <a:t> </a:t>
            </a:r>
            <a:r>
              <a:rPr lang="en-GB" dirty="0" err="1"/>
              <a:t>rozhodnutí</a:t>
            </a:r>
            <a:r>
              <a:rPr lang="en-GB" dirty="0"/>
              <a:t> </a:t>
            </a:r>
            <a:r>
              <a:rPr lang="en-GB" dirty="0" err="1"/>
              <a:t>mohou</a:t>
            </a:r>
            <a:r>
              <a:rPr lang="en-GB" dirty="0"/>
              <a:t> </a:t>
            </a:r>
            <a:r>
              <a:rPr lang="en-GB" dirty="0" err="1"/>
              <a:t>sloužit</a:t>
            </a:r>
            <a:r>
              <a:rPr lang="en-GB" dirty="0"/>
              <a:t> </a:t>
            </a:r>
            <a:r>
              <a:rPr lang="en-GB" dirty="0" err="1"/>
              <a:t>jako</a:t>
            </a:r>
            <a:r>
              <a:rPr lang="en-GB" dirty="0"/>
              <a:t> d</a:t>
            </a:r>
            <a:r>
              <a:rPr lang="en-CZ" dirty="0"/>
              <a:t>ůkaz koherence mého rozhodnutí se zbytkem systému</a:t>
            </a:r>
          </a:p>
          <a:p>
            <a:pPr>
              <a:buFontTx/>
              <a:buChar char="-"/>
            </a:pPr>
            <a:r>
              <a:rPr lang="en-CZ" dirty="0"/>
              <a:t>Odkazy na rozhodnutí vyšších soudů působí také </a:t>
            </a:r>
            <a:r>
              <a:rPr lang="en-GB" dirty="0" err="1"/>
              <a:t>i</a:t>
            </a:r>
            <a:r>
              <a:rPr lang="en-GB" dirty="0"/>
              <a:t> </a:t>
            </a:r>
            <a:r>
              <a:rPr lang="en-GB" dirty="0" err="1"/>
              <a:t>svou</a:t>
            </a:r>
            <a:r>
              <a:rPr lang="en-GB" dirty="0"/>
              <a:t> </a:t>
            </a:r>
            <a:r>
              <a:rPr lang="en-GB" dirty="0" err="1"/>
              <a:t>autoritou</a:t>
            </a:r>
            <a:endParaRPr lang="en-CZ" dirty="0"/>
          </a:p>
          <a:p>
            <a:pPr>
              <a:buFontTx/>
              <a:buChar char="-"/>
            </a:pPr>
            <a:endParaRPr lang="en-CZ" dirty="0"/>
          </a:p>
          <a:p>
            <a:pPr>
              <a:buFontTx/>
              <a:buChar char="-"/>
            </a:pPr>
            <a:endParaRPr lang="en-CZ" dirty="0"/>
          </a:p>
        </p:txBody>
      </p:sp>
    </p:spTree>
    <p:extLst>
      <p:ext uri="{BB962C8B-B14F-4D97-AF65-F5344CB8AC3E}">
        <p14:creationId xmlns:p14="http://schemas.microsoft.com/office/powerpoint/2010/main" val="3345988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BC2D-B240-AA42-A33D-25D408F0E446}"/>
              </a:ext>
            </a:extLst>
          </p:cNvPr>
          <p:cNvSpPr>
            <a:spLocks noGrp="1"/>
          </p:cNvSpPr>
          <p:nvPr>
            <p:ph type="title"/>
          </p:nvPr>
        </p:nvSpPr>
        <p:spPr/>
        <p:txBody>
          <a:bodyPr/>
          <a:lstStyle/>
          <a:p>
            <a:r>
              <a:rPr lang="en-CZ" dirty="0"/>
              <a:t>Jak argumentovat dřívějšími rozhodnutími?</a:t>
            </a:r>
          </a:p>
        </p:txBody>
      </p:sp>
      <p:sp>
        <p:nvSpPr>
          <p:cNvPr id="3" name="Content Placeholder 2">
            <a:extLst>
              <a:ext uri="{FF2B5EF4-FFF2-40B4-BE49-F238E27FC236}">
                <a16:creationId xmlns:a16="http://schemas.microsoft.com/office/drawing/2014/main" id="{DC4322B4-AC42-E641-A549-28776FD6C40F}"/>
              </a:ext>
            </a:extLst>
          </p:cNvPr>
          <p:cNvSpPr>
            <a:spLocks noGrp="1"/>
          </p:cNvSpPr>
          <p:nvPr>
            <p:ph idx="1"/>
          </p:nvPr>
        </p:nvSpPr>
        <p:spPr/>
        <p:txBody>
          <a:bodyPr/>
          <a:lstStyle/>
          <a:p>
            <a:r>
              <a:rPr lang="en-CZ" b="1" dirty="0"/>
              <a:t>Nepoužívat náhodné právní názory soudů </a:t>
            </a:r>
            <a:r>
              <a:rPr lang="en-CZ" dirty="0"/>
              <a:t>– právní názor není norma, jde o interpretaci právní normy v kontextu daného případu</a:t>
            </a:r>
          </a:p>
          <a:p>
            <a:pPr lvl="1"/>
            <a:endParaRPr lang="en-CZ" dirty="0"/>
          </a:p>
          <a:p>
            <a:endParaRPr lang="en-CZ" dirty="0"/>
          </a:p>
        </p:txBody>
      </p:sp>
    </p:spTree>
    <p:extLst>
      <p:ext uri="{BB962C8B-B14F-4D97-AF65-F5344CB8AC3E}">
        <p14:creationId xmlns:p14="http://schemas.microsoft.com/office/powerpoint/2010/main" val="710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EC4B-01F1-8B4E-86C7-DEDD9BE9A983}"/>
              </a:ext>
            </a:extLst>
          </p:cNvPr>
          <p:cNvSpPr>
            <a:spLocks noGrp="1"/>
          </p:cNvSpPr>
          <p:nvPr>
            <p:ph type="title"/>
          </p:nvPr>
        </p:nvSpPr>
        <p:spPr/>
        <p:txBody>
          <a:bodyPr/>
          <a:lstStyle/>
          <a:p>
            <a:endParaRPr lang="en-CZ"/>
          </a:p>
        </p:txBody>
      </p:sp>
      <p:sp>
        <p:nvSpPr>
          <p:cNvPr id="3" name="Content Placeholder 2">
            <a:extLst>
              <a:ext uri="{FF2B5EF4-FFF2-40B4-BE49-F238E27FC236}">
                <a16:creationId xmlns:a16="http://schemas.microsoft.com/office/drawing/2014/main" id="{E4323527-E1DD-2D4C-B128-DFB9D6A25242}"/>
              </a:ext>
            </a:extLst>
          </p:cNvPr>
          <p:cNvSpPr>
            <a:spLocks noGrp="1"/>
          </p:cNvSpPr>
          <p:nvPr>
            <p:ph idx="1"/>
          </p:nvPr>
        </p:nvSpPr>
        <p:spPr/>
        <p:txBody>
          <a:bodyPr/>
          <a:lstStyle/>
          <a:p>
            <a:r>
              <a:rPr lang="en-GB" b="1" dirty="0"/>
              <a:t>O</a:t>
            </a:r>
            <a:r>
              <a:rPr lang="en-CZ" b="1" dirty="0"/>
              <a:t>věřovat skutkovou podobnost </a:t>
            </a:r>
          </a:p>
          <a:p>
            <a:pPr lvl="1"/>
            <a:r>
              <a:rPr lang="en-CZ" dirty="0"/>
              <a:t>Proč? </a:t>
            </a:r>
            <a:r>
              <a:rPr lang="en-GB" dirty="0"/>
              <a:t>S</a:t>
            </a:r>
            <a:r>
              <a:rPr lang="en-CZ" dirty="0"/>
              <a:t>oudy nemají pravomoc vydávat obecné normy</a:t>
            </a:r>
          </a:p>
          <a:p>
            <a:pPr lvl="1"/>
            <a:r>
              <a:rPr lang="en-CZ" dirty="0"/>
              <a:t>Jak určím, že dva případy jsou podobné? </a:t>
            </a:r>
          </a:p>
          <a:p>
            <a:endParaRPr lang="en-CZ" dirty="0"/>
          </a:p>
        </p:txBody>
      </p:sp>
    </p:spTree>
    <p:extLst>
      <p:ext uri="{BB962C8B-B14F-4D97-AF65-F5344CB8AC3E}">
        <p14:creationId xmlns:p14="http://schemas.microsoft.com/office/powerpoint/2010/main" val="1541767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2596</Words>
  <Application>Microsoft Macintosh PowerPoint</Application>
  <PresentationFormat>Widescreen</PresentationFormat>
  <Paragraphs>207</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Práce s judikaturou</vt:lpstr>
      <vt:lpstr>PowerPoint Presentation</vt:lpstr>
      <vt:lpstr>PowerPoint Presentation</vt:lpstr>
      <vt:lpstr>Soudy a jejich role v kontextu dělby moci</vt:lpstr>
      <vt:lpstr>PowerPoint Presentation</vt:lpstr>
      <vt:lpstr>Jak se sjednotit na stejných/podobných interpretacích?</vt:lpstr>
      <vt:lpstr>PowerPoint Presentation</vt:lpstr>
      <vt:lpstr>Jak argumentovat dřívějšími rozhodnutími?</vt:lpstr>
      <vt:lpstr>PowerPoint Presentation</vt:lpstr>
      <vt:lpstr>Příklad: 7 Tz 179/99    x      7 Tdo 549/2008</vt:lpstr>
      <vt:lpstr>Příklad: IV. ÚS 2022/11  x    kamery v bytovém domě</vt:lpstr>
      <vt:lpstr>PowerPoint Presentation</vt:lpstr>
      <vt:lpstr>Co je tím “právním názorem”, který v rozhodnutí hledám? </vt:lpstr>
      <vt:lpstr>PowerPoint Presentation</vt:lpstr>
      <vt:lpstr>Soudní rozhodnutí vs. judikatura</vt:lpstr>
      <vt:lpstr>Jak argumentovat judikaturou? </vt:lpstr>
      <vt:lpstr>Odkázat neznamená argumentovat</vt:lpstr>
      <vt:lpstr>Proč rozhodovat v souladu s “ustálenou judikaturou” NS/NSS?</vt:lpstr>
      <vt:lpstr>Proč rozhodovat v souladu s “ustálenou judikaturou” NS/SS?</vt:lpstr>
      <vt:lpstr>…problém s jednotícími stanovisky</vt:lpstr>
      <vt:lpstr>NS/NSS:</vt:lpstr>
      <vt:lpstr>Proč rozhodovat v souladu s “ustálenou judikaturou” Ústavního soudu? </vt:lpstr>
      <vt:lpstr>IV.ÚS 301/05</vt:lpstr>
      <vt:lpstr>Proč rozhodovat v souladu s “ustálenou judikaturou” Ústavního soudu? </vt:lpstr>
      <vt:lpstr>A co nižší soudy? </vt:lpstr>
      <vt:lpstr>Musí být judikatura zveřejněna, abychom jí mohli argumentovat? </vt:lpstr>
      <vt:lpstr>PowerPoint Presentation</vt:lpstr>
      <vt:lpstr>PowerPoint Presentation</vt:lpstr>
      <vt:lpstr>Jak argumentovat judikaturou? </vt:lpstr>
      <vt:lpstr>PowerPoint Presentation</vt:lpstr>
      <vt:lpstr>Co když s aktuální a ustálenou judikaturou nesouhlasím? </vt:lpstr>
      <vt:lpstr>IV.ÚS 301/05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Práce s judikaturou</dc:title>
  <dc:creator>Terezie Smejkalová</dc:creator>
  <cp:lastModifiedBy>Terezie Smejkalová</cp:lastModifiedBy>
  <cp:revision>1</cp:revision>
  <dcterms:created xsi:type="dcterms:W3CDTF">2022-04-01T13:07:38Z</dcterms:created>
  <dcterms:modified xsi:type="dcterms:W3CDTF">2022-04-10T19:08:18Z</dcterms:modified>
</cp:coreProperties>
</file>