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1" r:id="rId3"/>
    <p:sldId id="299" r:id="rId4"/>
    <p:sldId id="272" r:id="rId5"/>
    <p:sldId id="303" r:id="rId6"/>
    <p:sldId id="290" r:id="rId7"/>
    <p:sldId id="301" r:id="rId8"/>
    <p:sldId id="291" r:id="rId9"/>
    <p:sldId id="297" r:id="rId10"/>
    <p:sldId id="298" r:id="rId11"/>
    <p:sldId id="292" r:id="rId12"/>
    <p:sldId id="296" r:id="rId13"/>
    <p:sldId id="293" r:id="rId14"/>
    <p:sldId id="302" r:id="rId15"/>
    <p:sldId id="295"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22296BFF-28C9-4887-A76D-98693B7683E1}" type="datetimeFigureOut">
              <a:rPr lang="cs-CZ" smtClean="0"/>
              <a:pPr/>
              <a:t>20.04.2022</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29211F3D-2696-41AF-A447-8F82568E3639}"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2296BFF-28C9-4887-A76D-98693B7683E1}" type="datetimeFigureOut">
              <a:rPr lang="cs-CZ" smtClean="0"/>
              <a:pPr/>
              <a:t>20.04.2022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211F3D-2696-41AF-A447-8F82568E363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2296BFF-28C9-4887-A76D-98693B7683E1}" type="datetimeFigureOut">
              <a:rPr lang="cs-CZ" smtClean="0"/>
              <a:pPr/>
              <a:t>20.04.2022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211F3D-2696-41AF-A447-8F82568E363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22296BFF-28C9-4887-A76D-98693B7683E1}" type="datetimeFigureOut">
              <a:rPr lang="cs-CZ" smtClean="0"/>
              <a:pPr/>
              <a:t>20.04.2022</a:t>
            </a:fld>
            <a:endParaRPr lang="cs-CZ"/>
          </a:p>
        </p:txBody>
      </p:sp>
      <p:sp>
        <p:nvSpPr>
          <p:cNvPr id="9" name="Zástupný symbol pro číslo snímku 8"/>
          <p:cNvSpPr>
            <a:spLocks noGrp="1"/>
          </p:cNvSpPr>
          <p:nvPr>
            <p:ph type="sldNum" sz="quarter" idx="15"/>
          </p:nvPr>
        </p:nvSpPr>
        <p:spPr/>
        <p:txBody>
          <a:bodyPr rtlCol="0"/>
          <a:lstStyle/>
          <a:p>
            <a:fld id="{29211F3D-2696-41AF-A447-8F82568E3639}"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22296BFF-28C9-4887-A76D-98693B7683E1}" type="datetimeFigureOut">
              <a:rPr lang="cs-CZ" smtClean="0"/>
              <a:pPr/>
              <a:t>20.04.2022</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29211F3D-2696-41AF-A447-8F82568E3639}"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22296BFF-28C9-4887-A76D-98693B7683E1}" type="datetimeFigureOut">
              <a:rPr lang="cs-CZ" smtClean="0"/>
              <a:pPr/>
              <a:t>20.04.2022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9211F3D-2696-41AF-A447-8F82568E3639}"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22296BFF-28C9-4887-A76D-98693B7683E1}" type="datetimeFigureOut">
              <a:rPr lang="cs-CZ" smtClean="0"/>
              <a:pPr/>
              <a:t>20.04.2022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9211F3D-2696-41AF-A447-8F82568E3639}"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22296BFF-28C9-4887-A76D-98693B7683E1}" type="datetimeFigureOut">
              <a:rPr lang="cs-CZ" smtClean="0"/>
              <a:pPr/>
              <a:t>20.04.2022</a:t>
            </a:fld>
            <a:endParaRPr lang="cs-CZ"/>
          </a:p>
        </p:txBody>
      </p:sp>
      <p:sp>
        <p:nvSpPr>
          <p:cNvPr id="7" name="Zástupný symbol pro číslo snímku 6"/>
          <p:cNvSpPr>
            <a:spLocks noGrp="1"/>
          </p:cNvSpPr>
          <p:nvPr>
            <p:ph type="sldNum" sz="quarter" idx="11"/>
          </p:nvPr>
        </p:nvSpPr>
        <p:spPr/>
        <p:txBody>
          <a:bodyPr rtlCol="0"/>
          <a:lstStyle/>
          <a:p>
            <a:fld id="{29211F3D-2696-41AF-A447-8F82568E3639}"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2296BFF-28C9-4887-A76D-98693B7683E1}" type="datetimeFigureOut">
              <a:rPr lang="cs-CZ" smtClean="0"/>
              <a:pPr/>
              <a:t>20.04.2022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9211F3D-2696-41AF-A447-8F82568E363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22296BFF-28C9-4887-A76D-98693B7683E1}" type="datetimeFigureOut">
              <a:rPr lang="cs-CZ" smtClean="0"/>
              <a:pPr/>
              <a:t>20.04.2022</a:t>
            </a:fld>
            <a:endParaRPr lang="cs-CZ"/>
          </a:p>
        </p:txBody>
      </p:sp>
      <p:sp>
        <p:nvSpPr>
          <p:cNvPr id="22" name="Zástupný symbol pro číslo snímku 21"/>
          <p:cNvSpPr>
            <a:spLocks noGrp="1"/>
          </p:cNvSpPr>
          <p:nvPr>
            <p:ph type="sldNum" sz="quarter" idx="15"/>
          </p:nvPr>
        </p:nvSpPr>
        <p:spPr/>
        <p:txBody>
          <a:bodyPr rtlCol="0"/>
          <a:lstStyle/>
          <a:p>
            <a:fld id="{29211F3D-2696-41AF-A447-8F82568E3639}"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22296BFF-28C9-4887-A76D-98693B7683E1}" type="datetimeFigureOut">
              <a:rPr lang="cs-CZ" smtClean="0"/>
              <a:pPr/>
              <a:t>20.04.2022</a:t>
            </a:fld>
            <a:endParaRPr lang="cs-CZ"/>
          </a:p>
        </p:txBody>
      </p:sp>
      <p:sp>
        <p:nvSpPr>
          <p:cNvPr id="18" name="Zástupný symbol pro číslo snímku 17"/>
          <p:cNvSpPr>
            <a:spLocks noGrp="1"/>
          </p:cNvSpPr>
          <p:nvPr>
            <p:ph type="sldNum" sz="quarter" idx="11"/>
          </p:nvPr>
        </p:nvSpPr>
        <p:spPr/>
        <p:txBody>
          <a:bodyPr rtlCol="0"/>
          <a:lstStyle/>
          <a:p>
            <a:fld id="{29211F3D-2696-41AF-A447-8F82568E3639}"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2296BFF-28C9-4887-A76D-98693B7683E1}" type="datetimeFigureOut">
              <a:rPr lang="cs-CZ" smtClean="0"/>
              <a:pPr/>
              <a:t>20.04.2022</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9211F3D-2696-41AF-A447-8F82568E363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88640"/>
            <a:ext cx="7772400" cy="2835746"/>
          </a:xfrm>
        </p:spPr>
        <p:txBody>
          <a:bodyPr>
            <a:normAutofit/>
          </a:bodyPr>
          <a:lstStyle/>
          <a:p>
            <a:r>
              <a:rPr lang="cs-CZ" b="1" u="sng" dirty="0" smtClean="0"/>
              <a:t/>
            </a:r>
            <a:br>
              <a:rPr lang="cs-CZ" b="1" u="sng" dirty="0" smtClean="0"/>
            </a:br>
            <a:r>
              <a:rPr lang="cs-CZ" b="1" u="sng" dirty="0" smtClean="0"/>
              <a:t>Argumentační fauly.</a:t>
            </a:r>
            <a:endParaRPr lang="cs-CZ" dirty="0"/>
          </a:p>
        </p:txBody>
      </p:sp>
      <p:sp>
        <p:nvSpPr>
          <p:cNvPr id="3" name="Podnadpis 2"/>
          <p:cNvSpPr>
            <a:spLocks noGrp="1"/>
          </p:cNvSpPr>
          <p:nvPr>
            <p:ph type="subTitle" idx="1"/>
          </p:nvPr>
        </p:nvSpPr>
        <p:spPr>
          <a:xfrm>
            <a:off x="1371600" y="2852936"/>
            <a:ext cx="6400800" cy="3384376"/>
          </a:xfrm>
        </p:spPr>
        <p:txBody>
          <a:bodyPr>
            <a:normAutofit/>
          </a:bodyPr>
          <a:lstStyle/>
          <a:p>
            <a:r>
              <a:rPr lang="cs-CZ" dirty="0" smtClean="0">
                <a:solidFill>
                  <a:schemeClr val="tx1"/>
                </a:solidFill>
              </a:rPr>
              <a:t>Osnova: </a:t>
            </a:r>
          </a:p>
          <a:p>
            <a:r>
              <a:rPr lang="cs-CZ" dirty="0" smtClean="0">
                <a:solidFill>
                  <a:schemeClr val="tx1"/>
                </a:solidFill>
              </a:rPr>
              <a:t>Překážky racionálního myšlení </a:t>
            </a:r>
          </a:p>
          <a:p>
            <a:pPr marL="514350" indent="-514350">
              <a:buFont typeface="Arial" pitchFamily="34" charset="0"/>
              <a:buAutoNum type="alphaLcParenR"/>
            </a:pPr>
            <a:r>
              <a:rPr lang="cs-CZ" dirty="0" smtClean="0">
                <a:solidFill>
                  <a:schemeClr val="tx1"/>
                </a:solidFill>
              </a:rPr>
              <a:t>Logické  omyly  </a:t>
            </a:r>
          </a:p>
          <a:p>
            <a:pPr marL="514350" indent="-514350">
              <a:buAutoNum type="alphaLcParenR"/>
            </a:pPr>
            <a:r>
              <a:rPr lang="cs-CZ" dirty="0" smtClean="0">
                <a:solidFill>
                  <a:schemeClr val="tx1"/>
                </a:solidFill>
              </a:rPr>
              <a:t>Stereotypy a předsudky </a:t>
            </a:r>
          </a:p>
          <a:p>
            <a:pPr marL="514350" indent="-514350">
              <a:buAutoNum type="alphaLcParenR"/>
            </a:pPr>
            <a:r>
              <a:rPr lang="cs-CZ" dirty="0" smtClean="0">
                <a:solidFill>
                  <a:schemeClr val="tx1"/>
                </a:solidFill>
              </a:rPr>
              <a:t>Argumentační fauly   </a:t>
            </a:r>
            <a:endParaRPr lang="cs-CZ"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1 C).  Klamy, které oslovují emoce a další psychologické faktory: </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b="1" dirty="0" err="1" smtClean="0"/>
              <a:t>Argumentum</a:t>
            </a:r>
            <a:r>
              <a:rPr lang="cs-CZ" b="1" dirty="0" smtClean="0"/>
              <a:t> ad </a:t>
            </a:r>
            <a:r>
              <a:rPr lang="cs-CZ" b="1" dirty="0" err="1" smtClean="0"/>
              <a:t>veritatem</a:t>
            </a:r>
            <a:r>
              <a:rPr lang="cs-CZ" b="1" dirty="0" smtClean="0"/>
              <a:t> (odvolání se na notorietu)</a:t>
            </a:r>
          </a:p>
          <a:p>
            <a:pPr>
              <a:buNone/>
            </a:pPr>
            <a:r>
              <a:rPr lang="cs-CZ" b="1" dirty="0" smtClean="0"/>
              <a:t>Všichni přece vědí...</a:t>
            </a:r>
            <a:endParaRPr lang="cs-CZ" dirty="0" smtClean="0"/>
          </a:p>
          <a:p>
            <a:pPr>
              <a:buNone/>
            </a:pPr>
            <a:r>
              <a:rPr lang="cs-CZ" dirty="0" smtClean="0"/>
              <a:t>Tento populární faul stojí na jednoduché úvaze, že pokud něco říká více </a:t>
            </a:r>
          </a:p>
          <a:p>
            <a:pPr>
              <a:buNone/>
            </a:pPr>
            <a:r>
              <a:rPr lang="cs-CZ" dirty="0" smtClean="0"/>
              <a:t>lidí, tak to musí být pravda.</a:t>
            </a:r>
          </a:p>
          <a:p>
            <a:pPr>
              <a:buNone/>
            </a:pPr>
            <a:r>
              <a:rPr lang="cs-CZ" dirty="0" smtClean="0"/>
              <a:t> </a:t>
            </a:r>
          </a:p>
          <a:p>
            <a:r>
              <a:rPr lang="cs-CZ" i="1" dirty="0" smtClean="0"/>
              <a:t>Zeptej se, koho chceš, každý ti potvrdí, že s Romy se nedá žít. </a:t>
            </a:r>
            <a:endParaRPr lang="cs-CZ" dirty="0" smtClean="0"/>
          </a:p>
          <a:p>
            <a:pPr>
              <a:buNone/>
            </a:pPr>
            <a:r>
              <a:rPr lang="cs-CZ" i="1" dirty="0" smtClean="0"/>
              <a:t> </a:t>
            </a:r>
            <a:endParaRPr lang="cs-CZ" dirty="0" smtClean="0"/>
          </a:p>
          <a:p>
            <a:r>
              <a:rPr lang="cs-CZ" i="1" dirty="0" smtClean="0"/>
              <a:t>Každý přece ví, že Romové nechtějí pracovat.</a:t>
            </a:r>
            <a:endParaRPr lang="cs-CZ" dirty="0" smtClean="0"/>
          </a:p>
          <a:p>
            <a:pPr>
              <a:buNone/>
            </a:pPr>
            <a:r>
              <a:rPr lang="cs-CZ" dirty="0" smtClean="0"/>
              <a:t> </a:t>
            </a:r>
          </a:p>
          <a:p>
            <a:pPr>
              <a:buNone/>
            </a:pPr>
            <a:r>
              <a:rPr lang="cs-CZ" dirty="0" smtClean="0"/>
              <a:t>V první řadě chybí důkaz, že to všichni říkají, a i kdyby to skutečně říkali všichni, neznamená to, že to je pravda. </a:t>
            </a:r>
          </a:p>
          <a:p>
            <a:pPr>
              <a:buNone/>
            </a:pPr>
            <a:r>
              <a:rPr lang="cs-CZ" dirty="0" smtClean="0"/>
              <a:t>Takové generalizace nemají pro diskusi žádnou hodnotu.</a:t>
            </a:r>
          </a:p>
          <a:p>
            <a:pPr>
              <a:buNone/>
            </a:pPr>
            <a:r>
              <a:rPr lang="cs-CZ" dirty="0" smtClean="0"/>
              <a:t> </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2A) Klamy, které spočívají v odvádění pozornosti</a:t>
            </a:r>
            <a:endParaRPr lang="cs-CZ" dirty="0"/>
          </a:p>
        </p:txBody>
      </p:sp>
      <p:sp>
        <p:nvSpPr>
          <p:cNvPr id="3" name="Zástupný symbol pro obsah 2"/>
          <p:cNvSpPr>
            <a:spLocks noGrp="1"/>
          </p:cNvSpPr>
          <p:nvPr>
            <p:ph sz="quarter" idx="1"/>
          </p:nvPr>
        </p:nvSpPr>
        <p:spPr/>
        <p:txBody>
          <a:bodyPr>
            <a:normAutofit lnSpcReduction="10000"/>
          </a:bodyPr>
          <a:lstStyle/>
          <a:p>
            <a:r>
              <a:rPr lang="cs-CZ" sz="2400" b="1" dirty="0" smtClean="0"/>
              <a:t>Falešné dilema, trilema: černo bílý klam </a:t>
            </a:r>
          </a:p>
          <a:p>
            <a:pPr>
              <a:buNone/>
            </a:pPr>
            <a:r>
              <a:rPr lang="cs-CZ" sz="2400" dirty="0" smtClean="0"/>
              <a:t>„</a:t>
            </a:r>
            <a:r>
              <a:rPr lang="cs-CZ" sz="2400" i="1" dirty="0" smtClean="0"/>
              <a:t>Kdo nejde s námi, jde proti nám“</a:t>
            </a:r>
            <a:r>
              <a:rPr lang="cs-CZ" sz="2400" dirty="0" smtClean="0"/>
              <a:t> </a:t>
            </a:r>
          </a:p>
          <a:p>
            <a:r>
              <a:rPr lang="cs-CZ" sz="2400" b="1" dirty="0" smtClean="0"/>
              <a:t>Argument oslovující </a:t>
            </a:r>
            <a:r>
              <a:rPr lang="cs-CZ" sz="2400" b="1" dirty="0" smtClean="0"/>
              <a:t>nevědomost</a:t>
            </a:r>
            <a:r>
              <a:rPr lang="cs-CZ" sz="2400" dirty="0" smtClean="0"/>
              <a:t> </a:t>
            </a:r>
            <a:endParaRPr lang="cs-CZ" sz="2400" dirty="0" smtClean="0"/>
          </a:p>
          <a:p>
            <a:pPr>
              <a:buNone/>
            </a:pPr>
            <a:r>
              <a:rPr lang="cs-CZ" sz="2400" dirty="0" smtClean="0"/>
              <a:t>„</a:t>
            </a:r>
            <a:r>
              <a:rPr lang="cs-CZ" sz="2400" i="1" dirty="0" smtClean="0"/>
              <a:t>Vědci nemohou dokázat, že existuje globální  oteplování, tudíž globální oteplování neexistuje.“</a:t>
            </a:r>
          </a:p>
          <a:p>
            <a:r>
              <a:rPr lang="cs-CZ" sz="2400" b="1" dirty="0" smtClean="0"/>
              <a:t>Šikmá plocha: doslova kluzký svah</a:t>
            </a:r>
          </a:p>
          <a:p>
            <a:pPr>
              <a:buNone/>
            </a:pPr>
            <a:r>
              <a:rPr lang="cs-CZ" sz="2000" dirty="0" smtClean="0"/>
              <a:t>Ve snaze dokázat, že je nějaké tvrzení mylné, začne se z něj vyvozovat řada dalších tvrzení, jejichž přijatelnost klesá. </a:t>
            </a:r>
          </a:p>
          <a:p>
            <a:pPr>
              <a:buNone/>
            </a:pPr>
            <a:r>
              <a:rPr lang="cs-CZ" sz="2000" dirty="0" smtClean="0"/>
              <a:t>„</a:t>
            </a:r>
            <a:r>
              <a:rPr lang="cs-CZ" sz="2000" b="1" i="1" dirty="0" smtClean="0"/>
              <a:t>Volný trh ve zdravotnictví  znamená, že pan XY stižený nesnesitelnou  bolestí ledvinné koliky by po prvních minutách dal lékaři za tišící injekci několik tisíc, následně celý svůj plat, přičemž  posléze by byl ochoten na lékaře přepsat celý svůj movitý a nemovitý majetek“. </a:t>
            </a:r>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2B)  Klamy, které spočívají v odvádění pozornosti</a:t>
            </a: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b="1" dirty="0" err="1" smtClean="0"/>
              <a:t>Argumentum</a:t>
            </a:r>
            <a:r>
              <a:rPr lang="cs-CZ" b="1" dirty="0" smtClean="0"/>
              <a:t> ad </a:t>
            </a:r>
            <a:r>
              <a:rPr lang="cs-CZ" b="1" dirty="0" err="1" smtClean="0"/>
              <a:t>ignorantiam</a:t>
            </a:r>
            <a:r>
              <a:rPr lang="cs-CZ" b="1" dirty="0" smtClean="0"/>
              <a:t> (využívání neinformovanosti posluchačů)</a:t>
            </a:r>
          </a:p>
          <a:p>
            <a:pPr>
              <a:buNone/>
            </a:pPr>
            <a:r>
              <a:rPr lang="cs-CZ" b="1" dirty="0" smtClean="0"/>
              <a:t>Neporazitelná ignorance</a:t>
            </a:r>
            <a:endParaRPr lang="cs-CZ" dirty="0" smtClean="0"/>
          </a:p>
          <a:p>
            <a:pPr>
              <a:buNone/>
            </a:pPr>
            <a:r>
              <a:rPr lang="cs-CZ" dirty="0" smtClean="0"/>
              <a:t>Trvání na tvrzení bez ohledu na to, jak kvalitní protiargumenty jsou předkládány.</a:t>
            </a:r>
          </a:p>
          <a:p>
            <a:pPr>
              <a:buNone/>
            </a:pPr>
            <a:r>
              <a:rPr lang="cs-CZ" dirty="0" smtClean="0"/>
              <a:t> </a:t>
            </a:r>
            <a:r>
              <a:rPr lang="cs-CZ" i="1" dirty="0" smtClean="0"/>
              <a:t>Je mi jedno, co tvrdí experti, mě nepřesvědčíš, já vím své.</a:t>
            </a:r>
            <a:endParaRPr lang="cs-CZ" dirty="0" smtClean="0"/>
          </a:p>
          <a:p>
            <a:pPr>
              <a:buNone/>
            </a:pPr>
            <a:r>
              <a:rPr lang="cs-CZ" dirty="0" smtClean="0"/>
              <a:t> Nebo:</a:t>
            </a:r>
          </a:p>
          <a:p>
            <a:pPr>
              <a:buNone/>
            </a:pPr>
            <a:r>
              <a:rPr lang="cs-CZ" dirty="0" smtClean="0"/>
              <a:t> </a:t>
            </a:r>
            <a:r>
              <a:rPr lang="cs-CZ" i="1" dirty="0" smtClean="0"/>
              <a:t>Takových statistik a příkladů ti můžu přinést stovky, já uznávám jen to, co jsem sám zažil a co mi říká zdravý rozum.</a:t>
            </a:r>
            <a:endParaRPr lang="cs-CZ" dirty="0" smtClean="0"/>
          </a:p>
          <a:p>
            <a:pPr>
              <a:buNone/>
            </a:pPr>
            <a:r>
              <a:rPr lang="cs-CZ" dirty="0" smtClean="0"/>
              <a:t> Pokud zcela rezignujeme na to, že existují prokazatelná data a poznatky z důvěryhodných </a:t>
            </a:r>
          </a:p>
          <a:p>
            <a:pPr>
              <a:buNone/>
            </a:pPr>
            <a:r>
              <a:rPr lang="cs-CZ" dirty="0" smtClean="0"/>
              <a:t>zdrojů, nemá cenu se o diskusi  ani snažit. Alternativou je pak totiž pouze jednání na základě </a:t>
            </a:r>
          </a:p>
          <a:p>
            <a:pPr>
              <a:buNone/>
            </a:pPr>
            <a:r>
              <a:rPr lang="cs-CZ" dirty="0" smtClean="0"/>
              <a:t>domněnek a pudů, které zákonitě nemůže přinést   rozumné řešení.</a:t>
            </a:r>
          </a:p>
          <a:p>
            <a:pPr>
              <a:buNone/>
            </a:pPr>
            <a:r>
              <a:rPr lang="cs-CZ" b="1" dirty="0" smtClean="0"/>
              <a:t> </a:t>
            </a:r>
            <a:endParaRPr lang="cs-CZ" dirty="0" smtClean="0"/>
          </a:p>
          <a:p>
            <a:pPr>
              <a:buNone/>
            </a:pPr>
            <a:r>
              <a:rPr lang="cs-CZ" b="1" dirty="0" smtClean="0"/>
              <a:t> Zdravý rozum</a:t>
            </a:r>
            <a:endParaRPr lang="cs-CZ" dirty="0" smtClean="0"/>
          </a:p>
          <a:p>
            <a:pPr>
              <a:buNone/>
            </a:pPr>
            <a:r>
              <a:rPr lang="cs-CZ" dirty="0" smtClean="0"/>
              <a:t>Používá se, když dotyčný nemá fakta a informace, a přitom nechce vypadat neinformovaně. </a:t>
            </a:r>
          </a:p>
          <a:p>
            <a:pPr>
              <a:buNone/>
            </a:pPr>
            <a:r>
              <a:rPr lang="cs-CZ" dirty="0" smtClean="0"/>
              <a:t>Používáním tohoto faulu  přechází diskutující do protiútoku, který staví na tom, že druhá </a:t>
            </a:r>
          </a:p>
          <a:p>
            <a:pPr>
              <a:buNone/>
            </a:pPr>
            <a:r>
              <a:rPr lang="cs-CZ" dirty="0" smtClean="0"/>
              <a:t>strana „zdravý rozum nemá“.</a:t>
            </a:r>
          </a:p>
          <a:p>
            <a:pPr>
              <a:buNone/>
            </a:pPr>
            <a:r>
              <a:rPr lang="cs-CZ" dirty="0" smtClean="0"/>
              <a:t> </a:t>
            </a:r>
            <a:r>
              <a:rPr lang="cs-CZ" i="1" dirty="0" smtClean="0"/>
              <a:t>Co je mi po tom, co říkají XY, můj zdravý selský rozum mi říká, že z míchání různých kultur </a:t>
            </a:r>
          </a:p>
          <a:p>
            <a:pPr>
              <a:buNone/>
            </a:pPr>
            <a:r>
              <a:rPr lang="cs-CZ" i="1" dirty="0" smtClean="0"/>
              <a:t>nemůže nikdy vzejít nic  dobrého.</a:t>
            </a:r>
            <a:endParaRPr lang="cs-CZ" dirty="0" smtClean="0"/>
          </a:p>
          <a:p>
            <a:pPr>
              <a:buNone/>
            </a:pPr>
            <a:r>
              <a:rPr lang="cs-CZ" dirty="0" smtClean="0"/>
              <a:t> </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3 A).  Záměna předmětu: zaměňuje se zde předmět rozmluvy. </a:t>
            </a:r>
            <a:endParaRPr lang="cs-CZ" dirty="0"/>
          </a:p>
        </p:txBody>
      </p:sp>
      <p:sp>
        <p:nvSpPr>
          <p:cNvPr id="3" name="Zástupný symbol pro obsah 2"/>
          <p:cNvSpPr>
            <a:spLocks noGrp="1"/>
          </p:cNvSpPr>
          <p:nvPr>
            <p:ph sz="quarter" idx="1"/>
          </p:nvPr>
        </p:nvSpPr>
        <p:spPr/>
        <p:txBody>
          <a:bodyPr>
            <a:noAutofit/>
          </a:bodyPr>
          <a:lstStyle/>
          <a:p>
            <a:r>
              <a:rPr lang="cs-CZ" sz="2000" b="1" u="sng" dirty="0" err="1" smtClean="0"/>
              <a:t>Argumentum</a:t>
            </a:r>
            <a:r>
              <a:rPr lang="cs-CZ" sz="2000" b="1" u="sng" dirty="0" smtClean="0"/>
              <a:t> ad </a:t>
            </a:r>
            <a:r>
              <a:rPr lang="cs-CZ" sz="2000" b="1" u="sng" dirty="0" err="1" smtClean="0"/>
              <a:t>verecundiam</a:t>
            </a:r>
            <a:r>
              <a:rPr lang="cs-CZ" sz="2000" b="1" u="sng" dirty="0" smtClean="0"/>
              <a:t> (odvolání se na autoritu, neznámou autoritu, </a:t>
            </a:r>
            <a:r>
              <a:rPr lang="cs-CZ" sz="2000" b="1" u="sng" dirty="0" err="1" smtClean="0"/>
              <a:t>autoritu</a:t>
            </a:r>
            <a:r>
              <a:rPr lang="cs-CZ" sz="2000" b="1" u="sng" dirty="0" smtClean="0"/>
              <a:t> uznávanou protivníkem…)</a:t>
            </a:r>
          </a:p>
          <a:p>
            <a:pPr>
              <a:buNone/>
            </a:pPr>
            <a:r>
              <a:rPr lang="cs-CZ" sz="2000" b="1" dirty="0" smtClean="0"/>
              <a:t>V obecné rovině má argument tuto formu:</a:t>
            </a:r>
          </a:p>
          <a:p>
            <a:pPr>
              <a:buNone/>
            </a:pPr>
            <a:r>
              <a:rPr lang="cs-CZ" sz="2000" b="1" i="1" dirty="0" smtClean="0"/>
              <a:t>Podle osoby AB, je x pravda.</a:t>
            </a:r>
            <a:endParaRPr lang="cs-CZ" sz="2000" b="1" dirty="0" smtClean="0"/>
          </a:p>
          <a:p>
            <a:pPr>
              <a:buNone/>
            </a:pPr>
            <a:r>
              <a:rPr lang="cs-CZ" sz="2000" b="1" i="1" dirty="0" smtClean="0"/>
              <a:t>Tedy, x je pravda.</a:t>
            </a:r>
            <a:r>
              <a:rPr lang="cs-CZ" sz="2000" b="1" dirty="0" smtClean="0"/>
              <a:t> </a:t>
            </a:r>
          </a:p>
          <a:p>
            <a:pPr>
              <a:buNone/>
            </a:pPr>
            <a:r>
              <a:rPr lang="cs-CZ" sz="2000" b="1" dirty="0" smtClean="0"/>
              <a:t>Odvolávání se na (často falešnou) autoritu</a:t>
            </a:r>
          </a:p>
          <a:p>
            <a:pPr>
              <a:buNone/>
            </a:pPr>
            <a:r>
              <a:rPr lang="cs-CZ" sz="2000" b="1" dirty="0" smtClean="0"/>
              <a:t>Diskutující používá nějakou autority jako důkaz o  </a:t>
            </a:r>
          </a:p>
          <a:p>
            <a:pPr>
              <a:buNone/>
            </a:pPr>
            <a:r>
              <a:rPr lang="cs-CZ" sz="2000" b="1" dirty="0" smtClean="0"/>
              <a:t>pravdivosti argumentu.  Často se jedná o autoritu, </a:t>
            </a:r>
          </a:p>
          <a:p>
            <a:pPr>
              <a:buNone/>
            </a:pPr>
            <a:r>
              <a:rPr lang="cs-CZ" sz="2000" b="1" dirty="0" smtClean="0"/>
              <a:t>která ovšem nemá s daným    tématem příliš  </a:t>
            </a:r>
          </a:p>
          <a:p>
            <a:pPr>
              <a:buNone/>
            </a:pPr>
            <a:r>
              <a:rPr lang="cs-CZ" sz="2000" b="1" dirty="0" smtClean="0"/>
              <a:t>společného:  „Podle XY je toto pravda, proto je to pravda.“</a:t>
            </a:r>
          </a:p>
          <a:p>
            <a:pPr>
              <a:buNone/>
            </a:pPr>
            <a:r>
              <a:rPr lang="cs-CZ" sz="2000" b="1" i="1" dirty="0" smtClean="0"/>
              <a:t>Učitelka nám vždycky říkala, že ...</a:t>
            </a:r>
            <a:endParaRPr lang="cs-CZ" sz="2000" b="1" dirty="0" smtClean="0"/>
          </a:p>
          <a:p>
            <a:pPr>
              <a:buNone/>
            </a:pPr>
            <a:r>
              <a:rPr lang="cs-CZ" sz="2000" b="1" i="1" dirty="0" smtClean="0"/>
              <a:t>V televizi říkali, že ..., proto ...</a:t>
            </a:r>
            <a:endParaRPr lang="cs-CZ" sz="2000"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B).  Záměna předmětu: zaměňuje se zde předmět rozmluvy. </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b="1" u="sng" dirty="0" smtClean="0"/>
              <a:t>Odvolávání se na anonymní autoritu</a:t>
            </a:r>
          </a:p>
          <a:p>
            <a:pPr>
              <a:buNone/>
            </a:pPr>
            <a:r>
              <a:rPr lang="cs-CZ" b="1" dirty="0" smtClean="0"/>
              <a:t>Odvolávání se na někoho, kdo není znám. Například:</a:t>
            </a:r>
          </a:p>
          <a:p>
            <a:pPr>
              <a:buNone/>
            </a:pPr>
            <a:r>
              <a:rPr lang="cs-CZ" b="1" i="1" dirty="0" smtClean="0"/>
              <a:t>Můj známý mi říkal, že v lékárně viděl Romy, jak dostávají léky zadarmo</a:t>
            </a:r>
            <a:endParaRPr lang="cs-CZ" b="1" dirty="0" smtClean="0"/>
          </a:p>
          <a:p>
            <a:pPr>
              <a:buNone/>
            </a:pPr>
            <a:r>
              <a:rPr lang="cs-CZ" b="1" i="1" dirty="0" smtClean="0"/>
              <a:t>Vědci dokázali, že...</a:t>
            </a:r>
            <a:r>
              <a:rPr lang="cs-CZ" b="1" dirty="0" smtClean="0"/>
              <a:t> </a:t>
            </a:r>
          </a:p>
          <a:p>
            <a:pPr>
              <a:buNone/>
            </a:pPr>
            <a:r>
              <a:rPr lang="cs-CZ" b="1" dirty="0" smtClean="0">
                <a:solidFill>
                  <a:schemeClr val="accent3"/>
                </a:solidFill>
              </a:rPr>
              <a:t>Takto vznikají klasické </a:t>
            </a:r>
            <a:r>
              <a:rPr lang="cs-CZ" b="1" dirty="0" err="1" smtClean="0">
                <a:solidFill>
                  <a:schemeClr val="accent3"/>
                </a:solidFill>
              </a:rPr>
              <a:t>hoaxy</a:t>
            </a:r>
            <a:r>
              <a:rPr lang="cs-CZ" b="1" dirty="0" smtClean="0">
                <a:solidFill>
                  <a:schemeClr val="accent3"/>
                </a:solidFill>
              </a:rPr>
              <a:t>. Velmi zřídka se jedná o </a:t>
            </a:r>
          </a:p>
          <a:p>
            <a:pPr>
              <a:buNone/>
            </a:pPr>
            <a:r>
              <a:rPr lang="cs-CZ" b="1" dirty="0" smtClean="0">
                <a:solidFill>
                  <a:schemeClr val="accent3"/>
                </a:solidFill>
              </a:rPr>
              <a:t>zkušenost reálného člověka, nebo někoho, koho dotyčný </a:t>
            </a:r>
          </a:p>
          <a:p>
            <a:pPr>
              <a:buNone/>
            </a:pPr>
            <a:r>
              <a:rPr lang="cs-CZ" b="1" dirty="0" smtClean="0">
                <a:solidFill>
                  <a:schemeClr val="accent3"/>
                </a:solidFill>
              </a:rPr>
              <a:t>skutečně zná.  Takové informace se v mailech, na blozích </a:t>
            </a:r>
          </a:p>
          <a:p>
            <a:pPr>
              <a:buNone/>
            </a:pPr>
            <a:r>
              <a:rPr lang="cs-CZ" b="1" dirty="0" smtClean="0">
                <a:solidFill>
                  <a:schemeClr val="accent3"/>
                </a:solidFill>
              </a:rPr>
              <a:t>či sociálních sítích objevují bez uvedení zdroje či autora, </a:t>
            </a:r>
          </a:p>
          <a:p>
            <a:pPr>
              <a:buNone/>
            </a:pPr>
            <a:r>
              <a:rPr lang="cs-CZ" b="1" dirty="0" smtClean="0">
                <a:solidFill>
                  <a:schemeClr val="accent3"/>
                </a:solidFill>
              </a:rPr>
              <a:t>aby nebylo možné informaci ověřit</a:t>
            </a:r>
            <a:r>
              <a:rPr lang="cs-CZ" b="1" dirty="0" smtClean="0"/>
              <a:t>.</a:t>
            </a:r>
          </a:p>
          <a:p>
            <a:r>
              <a:rPr lang="cs-CZ" b="1" u="sng" dirty="0" smtClean="0"/>
              <a:t>Útok na člověka, individuální apel  (</a:t>
            </a:r>
            <a:r>
              <a:rPr lang="cs-CZ" b="1" u="sng" dirty="0" err="1" smtClean="0"/>
              <a:t>argumentum</a:t>
            </a:r>
            <a:r>
              <a:rPr lang="cs-CZ" b="1" u="sng" dirty="0" smtClean="0"/>
              <a:t> ad </a:t>
            </a:r>
            <a:r>
              <a:rPr lang="cs-CZ" b="1" u="sng" dirty="0" err="1" smtClean="0"/>
              <a:t>hominem</a:t>
            </a:r>
            <a:r>
              <a:rPr lang="cs-CZ" b="1" u="sng" dirty="0" smtClean="0"/>
              <a:t>)  </a:t>
            </a:r>
          </a:p>
          <a:p>
            <a:pPr>
              <a:buNone/>
            </a:pPr>
            <a:r>
              <a:rPr lang="cs-CZ" b="1" dirty="0" smtClean="0"/>
              <a:t>Místo kritického rozboru  argumentace  se zaútočí na  jejího nositele.  Tento argument může mít  tři podoby: a) útok, který zneužívá,  pohrdá...  b)  útok na vedlejší znaky   c)  ty taky...  </a:t>
            </a:r>
          </a:p>
          <a:p>
            <a:pPr>
              <a:buNone/>
            </a:pPr>
            <a:endParaRPr lang="cs-CZ" b="1" dirty="0" smtClean="0"/>
          </a:p>
          <a:p>
            <a:pPr>
              <a:buNone/>
            </a:pPr>
            <a:endParaRPr lang="cs-CZ" b="1" dirty="0" smtClean="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4.Induktivní klamy </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sz="2400" b="1" dirty="0" smtClean="0"/>
              <a:t>Unáhlené zobecnění  ( základ předsudků)</a:t>
            </a:r>
            <a:r>
              <a:rPr lang="cs-CZ" sz="2400" dirty="0" smtClean="0"/>
              <a:t>  </a:t>
            </a:r>
          </a:p>
          <a:p>
            <a:pPr>
              <a:buNone/>
            </a:pPr>
            <a:r>
              <a:rPr lang="cs-CZ" sz="2400" dirty="0" smtClean="0"/>
              <a:t>„ V tramvaji  mě okradla cikánka. Všichni cikáni jsou banda zlodějská“</a:t>
            </a:r>
          </a:p>
          <a:p>
            <a:r>
              <a:rPr lang="cs-CZ" sz="2400" b="1" dirty="0" smtClean="0"/>
              <a:t>Nereprezentativní vzorek: </a:t>
            </a:r>
            <a:r>
              <a:rPr lang="cs-CZ" sz="2400" b="1" dirty="0" err="1" smtClean="0"/>
              <a:t>vzorek</a:t>
            </a:r>
            <a:r>
              <a:rPr lang="cs-CZ" sz="2400" b="1" dirty="0" smtClean="0"/>
              <a:t>, který je zdrojem informací, se významně liší od celé populace;</a:t>
            </a:r>
          </a:p>
          <a:p>
            <a:r>
              <a:rPr lang="cs-CZ" sz="2400" b="1" dirty="0" smtClean="0"/>
              <a:t>Klamná analogie:</a:t>
            </a:r>
          </a:p>
          <a:p>
            <a:pPr>
              <a:buNone/>
            </a:pPr>
            <a:r>
              <a:rPr lang="cs-CZ" sz="2400" dirty="0" smtClean="0"/>
              <a:t>Použití analogie je poměrně obvyklou metodou posílení přesvědčivosti </a:t>
            </a:r>
            <a:r>
              <a:rPr lang="cs-CZ" dirty="0" smtClean="0"/>
              <a:t> </a:t>
            </a:r>
            <a:r>
              <a:rPr lang="cs-CZ" sz="2400" dirty="0" smtClean="0"/>
              <a:t>argumentu. Pokud je však použita analogie, která nemá přímou racionální souvislost, nebo je postavena na chybném základě, jedná se další z argumentačních faulů.</a:t>
            </a:r>
          </a:p>
          <a:p>
            <a:r>
              <a:rPr lang="cs-CZ" sz="2400" i="1" dirty="0" smtClean="0"/>
              <a:t>Právní předpisy na úrovni zákonů mají s ohledem na své označení stejnou vlastnost jako přírodní zákony, jsou neměnné.</a:t>
            </a:r>
            <a:endParaRPr lang="cs-CZ" sz="2400" dirty="0" smtClean="0"/>
          </a:p>
          <a:p>
            <a:pPr>
              <a:buNone/>
            </a:pPr>
            <a:r>
              <a:rPr lang="cs-CZ" sz="2400" i="1" dirty="0" smtClean="0"/>
              <a:t>	</a:t>
            </a:r>
            <a:endParaRPr lang="cs-CZ" sz="2400" dirty="0" smtClean="0"/>
          </a:p>
          <a:p>
            <a:endParaRPr lang="cs-CZ"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smtClean="0"/>
              <a:t>1. Překážky racionálního myšlení</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lstStyle/>
          <a:p>
            <a:pPr>
              <a:buNone/>
            </a:pPr>
            <a:r>
              <a:rPr lang="cs-CZ" dirty="0" smtClean="0"/>
              <a:t>Co </a:t>
            </a:r>
            <a:r>
              <a:rPr lang="cs-CZ" dirty="0"/>
              <a:t>snižuje  </a:t>
            </a:r>
            <a:r>
              <a:rPr lang="cs-CZ" dirty="0" smtClean="0"/>
              <a:t>racionalitu  (kritičnost)  </a:t>
            </a:r>
            <a:r>
              <a:rPr lang="cs-CZ" dirty="0"/>
              <a:t>právního   myšlení?</a:t>
            </a:r>
          </a:p>
          <a:p>
            <a:pPr>
              <a:buNone/>
            </a:pPr>
            <a:r>
              <a:rPr lang="cs-CZ" dirty="0" smtClean="0"/>
              <a:t>  </a:t>
            </a:r>
            <a:r>
              <a:rPr lang="cs-CZ" dirty="0"/>
              <a:t>a) </a:t>
            </a:r>
            <a:r>
              <a:rPr lang="cs-CZ" dirty="0" smtClean="0"/>
              <a:t> </a:t>
            </a:r>
            <a:r>
              <a:rPr lang="cs-CZ" dirty="0"/>
              <a:t>logické </a:t>
            </a:r>
            <a:r>
              <a:rPr lang="cs-CZ" dirty="0" smtClean="0"/>
              <a:t>omyly </a:t>
            </a:r>
          </a:p>
          <a:p>
            <a:pPr>
              <a:buNone/>
            </a:pPr>
            <a:endParaRPr lang="cs-CZ" dirty="0" smtClean="0"/>
          </a:p>
          <a:p>
            <a:pPr>
              <a:buNone/>
            </a:pPr>
            <a:r>
              <a:rPr lang="cs-CZ" dirty="0" smtClean="0"/>
              <a:t>  b)  stereotypy a předsudky </a:t>
            </a:r>
            <a:endParaRPr lang="cs-CZ" dirty="0"/>
          </a:p>
          <a:p>
            <a:pPr>
              <a:buNone/>
            </a:pPr>
            <a:endParaRPr lang="cs-CZ" dirty="0" smtClean="0"/>
          </a:p>
          <a:p>
            <a:pPr>
              <a:buNone/>
            </a:pPr>
            <a:r>
              <a:rPr lang="cs-CZ" dirty="0" smtClean="0"/>
              <a:t>   c) argumentační fauly                  </a:t>
            </a:r>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smtClean="0"/>
              <a:t>1A)Logické omyly:  Formální omyl</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77500" lnSpcReduction="20000"/>
          </a:bodyPr>
          <a:lstStyle/>
          <a:p>
            <a:pPr>
              <a:buNone/>
            </a:pPr>
            <a:r>
              <a:rPr lang="cs-CZ" dirty="0" smtClean="0"/>
              <a:t>Omyl, který  je výsledkem porušení  formální logiky.  Chyba v úsudku, který má </a:t>
            </a:r>
          </a:p>
          <a:p>
            <a:pPr>
              <a:buNone/>
            </a:pPr>
            <a:r>
              <a:rPr lang="cs-CZ" dirty="0" smtClean="0"/>
              <a:t>být deduktivní, spočívající v mylné domněnce, že </a:t>
            </a:r>
          </a:p>
          <a:p>
            <a:pPr>
              <a:buNone/>
            </a:pPr>
            <a:r>
              <a:rPr lang="cs-CZ" dirty="0" smtClean="0"/>
              <a:t>závěr logicky vyplývá z premis, přičemž o takové vyplývání nejde</a:t>
            </a:r>
          </a:p>
          <a:p>
            <a:pPr>
              <a:buNone/>
            </a:pPr>
            <a:r>
              <a:rPr lang="cs-CZ" dirty="0" smtClean="0"/>
              <a:t>např. </a:t>
            </a:r>
          </a:p>
          <a:p>
            <a:pPr>
              <a:buNone/>
            </a:pPr>
            <a:r>
              <a:rPr lang="cs-CZ" dirty="0" smtClean="0"/>
              <a:t>P1 :Jestliže kočka je had, pak je obratlovec. </a:t>
            </a:r>
          </a:p>
          <a:p>
            <a:pPr>
              <a:buNone/>
            </a:pPr>
            <a:r>
              <a:rPr lang="cs-CZ" dirty="0" smtClean="0"/>
              <a:t>P2: Kočka je obratlovec. </a:t>
            </a:r>
          </a:p>
          <a:p>
            <a:pPr>
              <a:buNone/>
            </a:pPr>
            <a:r>
              <a:rPr lang="cs-CZ" dirty="0" smtClean="0"/>
              <a:t>Z:   Kočka je had. </a:t>
            </a:r>
          </a:p>
          <a:p>
            <a:pPr>
              <a:buNone/>
            </a:pPr>
            <a:r>
              <a:rPr lang="cs-CZ" dirty="0" smtClean="0"/>
              <a:t> </a:t>
            </a:r>
          </a:p>
          <a:p>
            <a:pPr>
              <a:buNone/>
            </a:pPr>
            <a:r>
              <a:rPr lang="cs-CZ" dirty="0" smtClean="0"/>
              <a:t>Užití tohoto pravidla však může vést od pravdivých premis k nepravdivému závěru: </a:t>
            </a:r>
          </a:p>
          <a:p>
            <a:pPr>
              <a:buNone/>
            </a:pPr>
            <a:r>
              <a:rPr lang="cs-CZ" dirty="0" smtClean="0"/>
              <a:t>P1 Pokud je kočka had, pak je obratlovec.</a:t>
            </a:r>
          </a:p>
          <a:p>
            <a:pPr>
              <a:buNone/>
            </a:pPr>
            <a:r>
              <a:rPr lang="cs-CZ" dirty="0" smtClean="0"/>
              <a:t>P2 Kočka není had.</a:t>
            </a:r>
          </a:p>
          <a:p>
            <a:pPr>
              <a:buNone/>
            </a:pPr>
            <a:r>
              <a:rPr lang="cs-CZ" dirty="0" smtClean="0"/>
              <a:t>Z Kočka není obratlovec.</a:t>
            </a:r>
          </a:p>
          <a:p>
            <a:pPr>
              <a:buNone/>
            </a:pPr>
            <a:r>
              <a:rPr lang="cs-CZ" dirty="0" smtClean="0"/>
              <a:t> </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smtClean="0"/>
              <a:t>2. Stereotypy  a předsudky</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25000" lnSpcReduction="20000"/>
          </a:bodyPr>
          <a:lstStyle/>
          <a:p>
            <a:r>
              <a:rPr lang="cs-CZ" sz="6400" b="1" i="1" dirty="0" smtClean="0">
                <a:latin typeface="Times New Roman" pitchFamily="18" charset="0"/>
                <a:cs typeface="Times New Roman" pitchFamily="18" charset="0"/>
              </a:rPr>
              <a:t>Stereotypy mohou nabývat formy: </a:t>
            </a:r>
            <a:r>
              <a:rPr lang="cs-CZ" sz="6400" b="1" dirty="0" smtClean="0">
                <a:latin typeface="Times New Roman" pitchFamily="18" charset="0"/>
                <a:cs typeface="Times New Roman" pitchFamily="18" charset="0"/>
              </a:rPr>
              <a:t/>
            </a:r>
            <a:br>
              <a:rPr lang="cs-CZ" sz="6400" b="1" dirty="0" smtClean="0">
                <a:latin typeface="Times New Roman" pitchFamily="18" charset="0"/>
                <a:cs typeface="Times New Roman" pitchFamily="18" charset="0"/>
              </a:rPr>
            </a:br>
            <a:r>
              <a:rPr lang="cs-CZ" sz="6400" u="sng" dirty="0" smtClean="0">
                <a:latin typeface="Times New Roman" pitchFamily="18" charset="0"/>
                <a:cs typeface="Times New Roman" pitchFamily="18" charset="0"/>
              </a:rPr>
              <a:t>a</a:t>
            </a:r>
            <a:r>
              <a:rPr lang="cs-CZ" sz="6400" u="sng" dirty="0">
                <a:latin typeface="Times New Roman" pitchFamily="18" charset="0"/>
                <a:cs typeface="Times New Roman" pitchFamily="18" charset="0"/>
              </a:rPr>
              <a:t>) prototypů a příkladů </a:t>
            </a:r>
            <a:r>
              <a:rPr lang="cs-CZ" sz="6400" dirty="0">
                <a:latin typeface="Times New Roman" pitchFamily="18" charset="0"/>
                <a:cs typeface="Times New Roman" pitchFamily="18" charset="0"/>
              </a:rPr>
              <a:t> - představa o "typickém" Romovi, Němci, Židovi, Slovákovi, Čechovi,  skinhead,   atd.</a:t>
            </a:r>
          </a:p>
          <a:p>
            <a:pPr>
              <a:buNone/>
            </a:pPr>
            <a:r>
              <a:rPr lang="cs-CZ" sz="6400" dirty="0" smtClean="0">
                <a:latin typeface="Times New Roman" pitchFamily="18" charset="0"/>
                <a:cs typeface="Times New Roman" pitchFamily="18" charset="0"/>
              </a:rPr>
              <a:t>     </a:t>
            </a:r>
            <a:r>
              <a:rPr lang="cs-CZ" sz="6400" u="sng" dirty="0" smtClean="0">
                <a:latin typeface="Times New Roman" pitchFamily="18" charset="0"/>
                <a:cs typeface="Times New Roman" pitchFamily="18" charset="0"/>
              </a:rPr>
              <a:t>b</a:t>
            </a:r>
            <a:r>
              <a:rPr lang="cs-CZ" sz="6400" u="sng" dirty="0">
                <a:latin typeface="Times New Roman" pitchFamily="18" charset="0"/>
                <a:cs typeface="Times New Roman" pitchFamily="18" charset="0"/>
              </a:rPr>
              <a:t>) schémat </a:t>
            </a:r>
            <a:r>
              <a:rPr lang="cs-CZ" sz="6400" dirty="0">
                <a:latin typeface="Times New Roman" pitchFamily="18" charset="0"/>
                <a:cs typeface="Times New Roman" pitchFamily="18" charset="0"/>
              </a:rPr>
              <a:t>-  projevuje se zvládáním běžných rutinních,  naučených  aktivit, pohybových i myšlenkových. Příkladem schématu je čtení a psaní, chůze za běžných podmínek apod.</a:t>
            </a:r>
          </a:p>
          <a:p>
            <a:pPr>
              <a:buNone/>
            </a:pPr>
            <a:r>
              <a:rPr lang="cs-CZ" sz="6400" b="1" dirty="0">
                <a:latin typeface="Times New Roman" pitchFamily="18" charset="0"/>
                <a:cs typeface="Times New Roman" pitchFamily="18" charset="0"/>
              </a:rPr>
              <a:t> </a:t>
            </a:r>
            <a:endParaRPr lang="cs-CZ" sz="6400" dirty="0">
              <a:latin typeface="Times New Roman" pitchFamily="18" charset="0"/>
              <a:cs typeface="Times New Roman" pitchFamily="18" charset="0"/>
            </a:endParaRPr>
          </a:p>
          <a:p>
            <a:pPr>
              <a:buNone/>
            </a:pPr>
            <a:endParaRPr lang="cs-CZ" sz="6400" b="1" i="1" dirty="0" smtClean="0">
              <a:latin typeface="Times New Roman" pitchFamily="18" charset="0"/>
              <a:cs typeface="Times New Roman" pitchFamily="18" charset="0"/>
            </a:endParaRPr>
          </a:p>
          <a:p>
            <a:pPr>
              <a:buNone/>
            </a:pPr>
            <a:r>
              <a:rPr lang="cs-CZ" sz="6400" b="1" i="1" dirty="0" smtClean="0">
                <a:latin typeface="Times New Roman" pitchFamily="18" charset="0"/>
                <a:cs typeface="Times New Roman" pitchFamily="18" charset="0"/>
              </a:rPr>
              <a:t>Předsudek: </a:t>
            </a:r>
          </a:p>
          <a:p>
            <a:pPr>
              <a:buNone/>
            </a:pPr>
            <a:r>
              <a:rPr lang="cs-CZ" sz="6400" b="1" i="1" dirty="0" smtClean="0">
                <a:latin typeface="Times New Roman" pitchFamily="18" charset="0"/>
                <a:cs typeface="Times New Roman" pitchFamily="18" charset="0"/>
              </a:rPr>
              <a:t>soud vytvořený  před úsudkem, bez dostatečné znalosti, potvrzené zkušenosti atd. </a:t>
            </a:r>
          </a:p>
          <a:p>
            <a:pPr>
              <a:buNone/>
            </a:pPr>
            <a:r>
              <a:rPr lang="cs-CZ" sz="6400" dirty="0" smtClean="0">
                <a:latin typeface="Times New Roman" pitchFamily="18" charset="0"/>
                <a:cs typeface="Times New Roman" pitchFamily="18" charset="0"/>
              </a:rPr>
              <a:t> úsudek či názor, který není založen na spolehlivém poznání, ale na pouhém mínění </a:t>
            </a:r>
          </a:p>
          <a:p>
            <a:pPr>
              <a:buNone/>
            </a:pPr>
            <a:r>
              <a:rPr lang="cs-CZ" sz="6400" dirty="0" smtClean="0">
                <a:latin typeface="Times New Roman" pitchFamily="18" charset="0"/>
                <a:cs typeface="Times New Roman" pitchFamily="18" charset="0"/>
              </a:rPr>
              <a:t>či předpokladu. </a:t>
            </a:r>
            <a:r>
              <a:rPr lang="cs-CZ" sz="6400" b="1" dirty="0" smtClean="0">
                <a:latin typeface="Times New Roman" pitchFamily="18" charset="0"/>
                <a:cs typeface="Times New Roman" pitchFamily="18" charset="0"/>
              </a:rPr>
              <a:t> Obvykle vychází z neoprávněného zobecnění nebo jiného zjednodušení   zkušenosti.</a:t>
            </a:r>
          </a:p>
          <a:p>
            <a:pPr>
              <a:buNone/>
            </a:pPr>
            <a:r>
              <a:rPr lang="cs-CZ" sz="6400" dirty="0" smtClean="0">
                <a:latin typeface="Times New Roman" pitchFamily="18" charset="0"/>
                <a:cs typeface="Times New Roman" pitchFamily="18" charset="0"/>
              </a:rPr>
              <a:t>Předsudky jako rychlá orientace ve světě patří na druhé straně k základním pilířům </a:t>
            </a:r>
          </a:p>
          <a:p>
            <a:pPr>
              <a:buNone/>
            </a:pPr>
            <a:r>
              <a:rPr lang="cs-CZ" sz="6400" dirty="0" smtClean="0">
                <a:latin typeface="Times New Roman" pitchFamily="18" charset="0"/>
                <a:cs typeface="Times New Roman" pitchFamily="18" charset="0"/>
              </a:rPr>
              <a:t>lidského  přístupu ke světu a ve formě indukce jsou i základem moderní vědy. Jsou však </a:t>
            </a:r>
          </a:p>
          <a:p>
            <a:pPr>
              <a:buNone/>
            </a:pPr>
            <a:r>
              <a:rPr lang="cs-CZ" sz="6400" dirty="0" smtClean="0">
                <a:latin typeface="Times New Roman" pitchFamily="18" charset="0"/>
                <a:cs typeface="Times New Roman" pitchFamily="18" charset="0"/>
              </a:rPr>
              <a:t>náchylné ke  zkreslování skutečnosti. Z hlediska postojů, které z předsudků vycházejí, </a:t>
            </a:r>
          </a:p>
          <a:p>
            <a:pPr>
              <a:buNone/>
            </a:pPr>
            <a:r>
              <a:rPr lang="cs-CZ" sz="6400" dirty="0" smtClean="0">
                <a:latin typeface="Times New Roman" pitchFamily="18" charset="0"/>
                <a:cs typeface="Times New Roman" pitchFamily="18" charset="0"/>
              </a:rPr>
              <a:t>můžeme některé předsudky považovat za pozitivní, jiné za negativní. Takto uvažujeme </a:t>
            </a:r>
          </a:p>
          <a:p>
            <a:pPr>
              <a:buNone/>
            </a:pPr>
            <a:r>
              <a:rPr lang="cs-CZ" sz="6400" dirty="0" smtClean="0">
                <a:latin typeface="Times New Roman" pitchFamily="18" charset="0"/>
                <a:cs typeface="Times New Roman" pitchFamily="18" charset="0"/>
              </a:rPr>
              <a:t>zejména o předsudcích vůči určitým osobám, lidským skupinám, rasám, kulturním a </a:t>
            </a:r>
          </a:p>
          <a:p>
            <a:pPr>
              <a:buNone/>
            </a:pPr>
            <a:r>
              <a:rPr lang="cs-CZ" sz="6400" dirty="0" smtClean="0">
                <a:latin typeface="Times New Roman" pitchFamily="18" charset="0"/>
                <a:cs typeface="Times New Roman" pitchFamily="18" charset="0"/>
              </a:rPr>
              <a:t>společenským institucím a podobně.</a:t>
            </a:r>
          </a:p>
          <a:p>
            <a:pPr>
              <a:buNone/>
            </a:pPr>
            <a:r>
              <a:rPr lang="cs-CZ" b="1" i="1" dirty="0" smtClean="0"/>
              <a:t> </a:t>
            </a:r>
          </a:p>
          <a:p>
            <a:endParaRPr lang="cs-CZ" b="1" i="1" dirty="0" smtClean="0"/>
          </a:p>
          <a:p>
            <a:endParaRPr lang="cs-CZ" b="1" i="1" dirty="0" smtClean="0"/>
          </a:p>
          <a:p>
            <a:endParaRPr lang="cs-CZ" dirty="0"/>
          </a:p>
          <a:p>
            <a:pPr>
              <a:buNone/>
            </a:pPr>
            <a:r>
              <a:rPr lang="cs-CZ" b="1" dirty="0"/>
              <a:t> </a:t>
            </a:r>
            <a:endParaRPr lang="cs-CZ" dirty="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899592" y="1417638"/>
            <a:ext cx="7467600" cy="4873752"/>
          </a:xfrm>
        </p:spPr>
        <p:txBody>
          <a:bodyPr/>
          <a:lstStyle/>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lgn="ctr">
              <a:buNone/>
            </a:pPr>
            <a:r>
              <a:rPr lang="cs-CZ" dirty="0" smtClean="0"/>
              <a:t>Co je to eristika nebo </a:t>
            </a:r>
            <a:r>
              <a:rPr lang="cs-CZ" dirty="0" err="1" smtClean="0"/>
              <a:t>eristická</a:t>
            </a:r>
            <a:r>
              <a:rPr lang="cs-CZ" dirty="0" smtClean="0"/>
              <a:t> argumentace?</a:t>
            </a:r>
          </a:p>
          <a:p>
            <a:pPr marL="0" indent="0" algn="ctr">
              <a:buNone/>
            </a:pPr>
            <a:endParaRPr lang="cs-CZ" dirty="0"/>
          </a:p>
          <a:p>
            <a:pPr marL="0" indent="0" algn="ctr">
              <a:buNone/>
            </a:pPr>
            <a:r>
              <a:rPr lang="cs-CZ" dirty="0" smtClean="0"/>
              <a:t>Lze její použití v diskuzi/projevu považovat za adekvátní?</a:t>
            </a:r>
            <a:endParaRPr lang="cs-CZ" dirty="0"/>
          </a:p>
        </p:txBody>
      </p:sp>
    </p:spTree>
    <p:extLst>
      <p:ext uri="{BB962C8B-B14F-4D97-AF65-F5344CB8AC3E}">
        <p14:creationId xmlns:p14="http://schemas.microsoft.com/office/powerpoint/2010/main" val="208916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smtClean="0"/>
              <a:t>3.  Argumentační fauly: </a:t>
            </a:r>
            <a:endParaRPr lang="cs-CZ" dirty="0"/>
          </a:p>
        </p:txBody>
      </p:sp>
      <p:sp>
        <p:nvSpPr>
          <p:cNvPr id="3" name="Zástupný symbol pro obsah 2"/>
          <p:cNvSpPr>
            <a:spLocks noGrp="1"/>
          </p:cNvSpPr>
          <p:nvPr>
            <p:ph sz="quarter" idx="1"/>
          </p:nvPr>
        </p:nvSpPr>
        <p:spPr/>
        <p:txBody>
          <a:bodyPr>
            <a:normAutofit/>
          </a:bodyPr>
          <a:lstStyle/>
          <a:p>
            <a:endParaRPr lang="cs-CZ" dirty="0" smtClean="0"/>
          </a:p>
          <a:p>
            <a:r>
              <a:rPr lang="cs-CZ" dirty="0" smtClean="0"/>
              <a:t>Argumenty řečnické, které nemají korektní průběh. </a:t>
            </a:r>
          </a:p>
          <a:p>
            <a:r>
              <a:rPr lang="cs-CZ" dirty="0" smtClean="0"/>
              <a:t>Jejích cílem je zvýšit argumentační sílu na úkor její racionality. </a:t>
            </a:r>
          </a:p>
          <a:p>
            <a:r>
              <a:rPr lang="cs-CZ" dirty="0" smtClean="0"/>
              <a:t>Stěžejním hodnotícím kritériem je zde racionalita/iracionalita. </a:t>
            </a:r>
          </a:p>
          <a:p>
            <a:r>
              <a:rPr lang="cs-CZ" dirty="0" smtClean="0"/>
              <a:t>Ochranou vůči argumentačním faulům je kritika a pěstování kritického myšlení.  </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smtClean="0"/>
              <a:t>Různé dělení argumentačních faulů  </a:t>
            </a:r>
            <a:endParaRPr lang="cs-CZ" dirty="0"/>
          </a:p>
        </p:txBody>
      </p:sp>
      <p:sp>
        <p:nvSpPr>
          <p:cNvPr id="3" name="Zástupný symbol pro obsah 2"/>
          <p:cNvSpPr>
            <a:spLocks noGrp="1"/>
          </p:cNvSpPr>
          <p:nvPr>
            <p:ph sz="quarter" idx="1"/>
          </p:nvPr>
        </p:nvSpPr>
        <p:spPr/>
        <p:txBody>
          <a:bodyPr>
            <a:normAutofit/>
          </a:bodyPr>
          <a:lstStyle/>
          <a:p>
            <a:pPr>
              <a:buNone/>
            </a:pPr>
            <a:r>
              <a:rPr lang="cs-CZ" dirty="0" smtClean="0"/>
              <a:t>K nejčastějším patří:  </a:t>
            </a:r>
          </a:p>
          <a:p>
            <a:pPr marL="514350" indent="-514350">
              <a:buAutoNum type="alphaUcParenR"/>
            </a:pPr>
            <a:r>
              <a:rPr lang="cs-CZ" dirty="0" smtClean="0"/>
              <a:t>Klamy, které oslovují emoce;</a:t>
            </a:r>
          </a:p>
          <a:p>
            <a:pPr marL="514350" lvl="0" indent="-514350">
              <a:buAutoNum type="alphaUcParenR" startAt="2"/>
            </a:pPr>
            <a:r>
              <a:rPr lang="cs-CZ" dirty="0" smtClean="0"/>
              <a:t>Klamy založené na odvádění pozornosti,  manipulaci skutečnosti (fakta);</a:t>
            </a:r>
          </a:p>
          <a:p>
            <a:pPr marL="514350" lvl="0" indent="-514350">
              <a:buAutoNum type="alphaUcParenR" startAt="2"/>
            </a:pPr>
            <a:r>
              <a:rPr lang="cs-CZ" dirty="0" smtClean="0"/>
              <a:t>Záměna předmětu;</a:t>
            </a:r>
          </a:p>
          <a:p>
            <a:pPr marL="514350" lvl="0" indent="-514350">
              <a:buAutoNum type="alphaUcParenR" startAt="2"/>
            </a:pPr>
            <a:r>
              <a:rPr lang="cs-CZ" dirty="0" smtClean="0"/>
              <a:t>Induktivní klamy</a:t>
            </a:r>
            <a:r>
              <a:rPr lang="cs-CZ" dirty="0" smtClean="0"/>
              <a:t>;</a:t>
            </a:r>
          </a:p>
          <a:p>
            <a:pPr marL="0" lvl="0" indent="0">
              <a:buNone/>
            </a:pPr>
            <a:endParaRPr lang="cs-CZ" dirty="0" smtClean="0"/>
          </a:p>
          <a:p>
            <a:pPr marL="514350" indent="-514350">
              <a:buAutoNum type="alphaUcParenR" startAt="2"/>
            </a:pP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1 A).  Klamy, které oslovují emoce a další psychologické faktory: </a:t>
            </a:r>
            <a:endParaRPr lang="cs-CZ" dirty="0"/>
          </a:p>
        </p:txBody>
      </p:sp>
      <p:sp>
        <p:nvSpPr>
          <p:cNvPr id="3" name="Zástupný symbol pro obsah 2"/>
          <p:cNvSpPr>
            <a:spLocks noGrp="1"/>
          </p:cNvSpPr>
          <p:nvPr>
            <p:ph sz="quarter" idx="1"/>
          </p:nvPr>
        </p:nvSpPr>
        <p:spPr/>
        <p:txBody>
          <a:bodyPr>
            <a:noAutofit/>
          </a:bodyPr>
          <a:lstStyle/>
          <a:p>
            <a:r>
              <a:rPr lang="cs-CZ" sz="1600" b="1" u="sng" dirty="0" err="1" smtClean="0"/>
              <a:t>Argumentum</a:t>
            </a:r>
            <a:r>
              <a:rPr lang="cs-CZ" sz="1600" b="1" u="sng" dirty="0" smtClean="0"/>
              <a:t> </a:t>
            </a:r>
            <a:r>
              <a:rPr lang="cs-CZ" sz="1600" b="1" u="sng" dirty="0" err="1" smtClean="0"/>
              <a:t>baculinum</a:t>
            </a:r>
            <a:r>
              <a:rPr lang="cs-CZ" sz="1600" b="1" u="sng" dirty="0" smtClean="0"/>
              <a:t> (důkaz sociální převahou)</a:t>
            </a:r>
          </a:p>
          <a:p>
            <a:pPr>
              <a:buNone/>
            </a:pPr>
            <a:r>
              <a:rPr lang="cs-CZ" sz="1600" b="1" dirty="0" smtClean="0"/>
              <a:t> </a:t>
            </a:r>
            <a:r>
              <a:rPr lang="cs-CZ" sz="1600" dirty="0" smtClean="0"/>
              <a:t>Argument, který  není vystavěn racionálně, ale na strachu z použití síly; </a:t>
            </a:r>
          </a:p>
          <a:p>
            <a:pPr>
              <a:buNone/>
            </a:pPr>
            <a:r>
              <a:rPr lang="cs-CZ" sz="1600" dirty="0" smtClean="0"/>
              <a:t>doslova argument holí, klackem. </a:t>
            </a:r>
          </a:p>
          <a:p>
            <a:pPr>
              <a:buNone/>
            </a:pPr>
            <a:r>
              <a:rPr lang="cs-CZ" sz="1600" dirty="0" smtClean="0"/>
              <a:t>Obecně by tento argument mohl vypadat takto:</a:t>
            </a:r>
          </a:p>
          <a:p>
            <a:r>
              <a:rPr lang="cs-CZ" sz="1600" b="1" i="1" dirty="0" smtClean="0">
                <a:solidFill>
                  <a:schemeClr val="accent3"/>
                </a:solidFill>
              </a:rPr>
              <a:t>Pokud nepřijmeš x, uplatním na Tobě negativní následek.</a:t>
            </a:r>
            <a:endParaRPr lang="cs-CZ" sz="1600" b="1" dirty="0" smtClean="0">
              <a:solidFill>
                <a:schemeClr val="accent3"/>
              </a:solidFill>
            </a:endParaRPr>
          </a:p>
          <a:p>
            <a:pPr>
              <a:buNone/>
            </a:pPr>
            <a:r>
              <a:rPr lang="cs-CZ" sz="1600" i="1" dirty="0" smtClean="0"/>
              <a:t>„Doporučuji ti,  aby ses  přizpůsobila... Říkám to nerad, ale v sázce je tvoje místo. „</a:t>
            </a:r>
          </a:p>
          <a:p>
            <a:pPr>
              <a:buNone/>
            </a:pPr>
            <a:r>
              <a:rPr lang="cs-CZ" sz="1600" b="1" u="sng" dirty="0" err="1" smtClean="0"/>
              <a:t>Argumentum</a:t>
            </a:r>
            <a:r>
              <a:rPr lang="cs-CZ" sz="1600" b="1" u="sng" dirty="0" smtClean="0"/>
              <a:t> ad </a:t>
            </a:r>
            <a:r>
              <a:rPr lang="cs-CZ" sz="1600" b="1" u="sng" dirty="0" err="1" smtClean="0"/>
              <a:t>miserocordiam</a:t>
            </a:r>
            <a:r>
              <a:rPr lang="cs-CZ" sz="1600" b="1" u="sng" dirty="0" smtClean="0"/>
              <a:t> (argument vzbuzující soucit, působení na city)   Apel na strach</a:t>
            </a:r>
            <a:endParaRPr lang="cs-CZ" sz="1600" u="sng" dirty="0" smtClean="0"/>
          </a:p>
          <a:p>
            <a:pPr>
              <a:buNone/>
            </a:pPr>
            <a:r>
              <a:rPr lang="cs-CZ" sz="1600" dirty="0" smtClean="0"/>
              <a:t>„Očekáváme, že naší  zprávu přijmete. Pracovali  jsme na ní celé noci.“</a:t>
            </a:r>
          </a:p>
          <a:p>
            <a:pPr>
              <a:buNone/>
            </a:pPr>
            <a:endParaRPr lang="cs-CZ" sz="1600" dirty="0" smtClean="0"/>
          </a:p>
          <a:p>
            <a:r>
              <a:rPr lang="cs-CZ" sz="1600" dirty="0" smtClean="0"/>
              <a:t>Silný důraz na emoce a vyvolání strachu má v tomto případě ukončit diskusi o hledání řešení konkrétního společenského problému ve prospěch radikálního řešení.</a:t>
            </a:r>
          </a:p>
          <a:p>
            <a:pPr>
              <a:buNone/>
            </a:pPr>
            <a:r>
              <a:rPr lang="cs-CZ" sz="1600"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1 B)  Klamy, které oslovují emoce a další psychologické faktory: </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b="1" dirty="0" err="1" smtClean="0"/>
              <a:t>Argumentum</a:t>
            </a:r>
            <a:r>
              <a:rPr lang="cs-CZ" b="1" dirty="0" smtClean="0"/>
              <a:t> ad </a:t>
            </a:r>
            <a:r>
              <a:rPr lang="cs-CZ" b="1" dirty="0" err="1" smtClean="0"/>
              <a:t>populum</a:t>
            </a:r>
            <a:r>
              <a:rPr lang="cs-CZ" b="1" dirty="0" smtClean="0"/>
              <a:t> (využívání skupinových instinktů a vášní), společenský  apel </a:t>
            </a:r>
          </a:p>
          <a:p>
            <a:pPr>
              <a:buNone/>
            </a:pPr>
            <a:r>
              <a:rPr lang="cs-CZ" b="1" dirty="0" smtClean="0"/>
              <a:t>Nejsem rasista, ale ...</a:t>
            </a:r>
            <a:endParaRPr lang="cs-CZ" dirty="0" smtClean="0"/>
          </a:p>
          <a:p>
            <a:r>
              <a:rPr lang="cs-CZ" dirty="0" smtClean="0"/>
              <a:t>Dotyčný se tímto nebo podobným úvodem snaží distancovat od negativního hodnocení, které by mohlo následovat po vyřčení konkrétního názoru. Pokud si je dotyčný jistý svým tvrzením, není nutné se snažit tímto úvodem cokoli maskovat.</a:t>
            </a:r>
          </a:p>
          <a:p>
            <a:endParaRPr lang="cs-CZ" dirty="0" smtClean="0"/>
          </a:p>
          <a:p>
            <a:pPr>
              <a:buNone/>
            </a:pPr>
            <a:r>
              <a:rPr lang="cs-CZ" i="1" dirty="0" smtClean="0"/>
              <a:t>Nejsem rasista, ale je nejvyšší čas, aby Cikáni odešli zpět do Indie, odkud přišli.</a:t>
            </a:r>
            <a:endParaRPr lang="cs-CZ" dirty="0" smtClean="0"/>
          </a:p>
          <a:p>
            <a:pPr>
              <a:buNone/>
            </a:pPr>
            <a:r>
              <a:rPr lang="cs-CZ" i="1" dirty="0" smtClean="0"/>
              <a:t> </a:t>
            </a:r>
            <a:endParaRPr lang="cs-CZ" dirty="0" smtClean="0"/>
          </a:p>
          <a:p>
            <a:pPr>
              <a:buNone/>
            </a:pPr>
            <a:r>
              <a:rPr lang="cs-CZ" i="1" dirty="0" smtClean="0"/>
              <a:t>Americký sen je mrtvý. Když mne zvolíte, přivedeme ho zpět lepší, než byl kdykoli dřív!</a:t>
            </a:r>
            <a:endParaRPr lang="cs-CZ" dirty="0" smtClean="0"/>
          </a:p>
          <a:p>
            <a:pPr>
              <a:buNone/>
            </a:pPr>
            <a:r>
              <a:rPr lang="cs-CZ" dirty="0" smtClean="0"/>
              <a:t> </a:t>
            </a: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610</TotalTime>
  <Words>612</Words>
  <Application>Microsoft Office PowerPoint</Application>
  <PresentationFormat>Předvádění na obrazovce (4:3)</PresentationFormat>
  <Paragraphs>160</Paragraphs>
  <Slides>15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15</vt:i4>
      </vt:variant>
    </vt:vector>
  </HeadingPairs>
  <TitlesOfParts>
    <vt:vector size="21" baseType="lpstr">
      <vt:lpstr>Arial</vt:lpstr>
      <vt:lpstr>Century Schoolbook</vt:lpstr>
      <vt:lpstr>Times New Roman</vt:lpstr>
      <vt:lpstr>Wingdings</vt:lpstr>
      <vt:lpstr>Wingdings 2</vt:lpstr>
      <vt:lpstr>Arkýř</vt:lpstr>
      <vt:lpstr> Argumentační fauly.</vt:lpstr>
      <vt:lpstr>1. Překážky racionálního myšlení </vt:lpstr>
      <vt:lpstr> 1A)Logické omyly:  Formální omyl </vt:lpstr>
      <vt:lpstr> 2. Stereotypy  a předsudky </vt:lpstr>
      <vt:lpstr>Prezentace aplikace PowerPoint</vt:lpstr>
      <vt:lpstr>3.  Argumentační fauly: </vt:lpstr>
      <vt:lpstr> Různé dělení argumentačních faulů  </vt:lpstr>
      <vt:lpstr>1 A).  Klamy, které oslovují emoce a další psychologické faktory: </vt:lpstr>
      <vt:lpstr>1 B)  Klamy, které oslovují emoce a další psychologické faktory: </vt:lpstr>
      <vt:lpstr>1 C).  Klamy, které oslovují emoce a další psychologické faktory: </vt:lpstr>
      <vt:lpstr>2A) Klamy, které spočívají v odvádění pozornosti</vt:lpstr>
      <vt:lpstr>2B)  Klamy, které spočívají v odvádění pozornosti</vt:lpstr>
      <vt:lpstr>3 A).  Záměna předmětu: zaměňuje se zde předmět rozmluvy. </vt:lpstr>
      <vt:lpstr>3 B).  Záměna předmětu: zaměňuje se zde předmět rozmluvy. </vt:lpstr>
      <vt:lpstr>4.Induktivní klamy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KRITICKÉ  PRÁVNÍ   MYŠLENÍ</dc:title>
  <dc:creator>Tester</dc:creator>
  <cp:lastModifiedBy>Admin</cp:lastModifiedBy>
  <cp:revision>19</cp:revision>
  <dcterms:created xsi:type="dcterms:W3CDTF">2013-11-19T15:52:44Z</dcterms:created>
  <dcterms:modified xsi:type="dcterms:W3CDTF">2022-04-20T19:14:48Z</dcterms:modified>
</cp:coreProperties>
</file>