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79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56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5" r:id="rId18"/>
    <p:sldId id="266" r:id="rId19"/>
    <p:sldId id="267" r:id="rId20"/>
    <p:sldId id="268" r:id="rId21"/>
    <p:sldId id="269" r:id="rId22"/>
    <p:sldId id="271" r:id="rId23"/>
    <p:sldId id="272" r:id="rId24"/>
    <p:sldId id="273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109" d="100"/>
          <a:sy n="109" d="100"/>
        </p:scale>
        <p:origin x="168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7F4108-CCB6-4FF8-A2C2-1B31142B7746}" type="doc">
      <dgm:prSet loTypeId="urn:microsoft.com/office/officeart/2009/3/layout/DescendingProcess" loCatId="process" qsTypeId="urn:microsoft.com/office/officeart/2005/8/quickstyle/simple4" qsCatId="simple" csTypeId="urn:microsoft.com/office/officeart/2005/8/colors/accent3_4" csCatId="accent3" phldr="1"/>
      <dgm:spPr/>
      <dgm:t>
        <a:bodyPr/>
        <a:lstStyle/>
        <a:p>
          <a:endParaRPr lang="cs-CZ"/>
        </a:p>
      </dgm:t>
    </dgm:pt>
    <dgm:pt modelId="{692B3AD6-501D-43C8-8448-A4D0F9C52FA4}">
      <dgm:prSet phldrT="[Text]" custT="1"/>
      <dgm:spPr/>
      <dgm:t>
        <a:bodyPr/>
        <a:lstStyle/>
        <a:p>
          <a:pPr algn="just"/>
          <a:r>
            <a:rPr lang="cs-CZ" sz="1800" dirty="0" smtClean="0"/>
            <a:t>Zjištění problému: zjištění stávajícího stavu poznání ve zvolené oblasti</a:t>
          </a:r>
          <a:endParaRPr lang="cs-CZ" sz="1800" dirty="0"/>
        </a:p>
      </dgm:t>
    </dgm:pt>
    <dgm:pt modelId="{1A04EA82-7131-4363-AFF0-FE59B56E4A8E}" type="parTrans" cxnId="{4CBC0301-04E3-42B8-A230-2DBBCCB3321B}">
      <dgm:prSet/>
      <dgm:spPr/>
      <dgm:t>
        <a:bodyPr/>
        <a:lstStyle/>
        <a:p>
          <a:endParaRPr lang="cs-CZ"/>
        </a:p>
      </dgm:t>
    </dgm:pt>
    <dgm:pt modelId="{0EB9BC9F-F856-4CCC-A3FD-C0B9ABBF187B}" type="sibTrans" cxnId="{4CBC0301-04E3-42B8-A230-2DBBCCB3321B}">
      <dgm:prSet/>
      <dgm:spPr/>
      <dgm:t>
        <a:bodyPr/>
        <a:lstStyle/>
        <a:p>
          <a:endParaRPr lang="cs-CZ"/>
        </a:p>
      </dgm:t>
    </dgm:pt>
    <dgm:pt modelId="{BE0CDDDC-B207-46DB-83A1-C0414900BB9A}">
      <dgm:prSet phldrT="[Text]" custT="1"/>
      <dgm:spPr/>
      <dgm:t>
        <a:bodyPr/>
        <a:lstStyle/>
        <a:p>
          <a:pPr algn="just"/>
          <a:r>
            <a:rPr lang="cs-CZ" sz="1800" dirty="0" smtClean="0"/>
            <a:t>Hledání pravděpodobných odpovědí (formulování obecných hypotéz)</a:t>
          </a:r>
          <a:r>
            <a:rPr lang="en-US" sz="1800" dirty="0" smtClean="0"/>
            <a:t>, v</a:t>
          </a:r>
          <a:r>
            <a:rPr lang="cs-CZ" sz="1800" dirty="0" smtClean="0"/>
            <a:t>četně stanovení metody určené k testování hypotéz.</a:t>
          </a:r>
          <a:endParaRPr lang="cs-CZ" sz="1800" dirty="0"/>
        </a:p>
      </dgm:t>
    </dgm:pt>
    <dgm:pt modelId="{C077C354-FD8C-4131-86BA-2984C327D865}" type="parTrans" cxnId="{8CA0A753-1816-4276-B26E-741BDA9EB770}">
      <dgm:prSet/>
      <dgm:spPr/>
      <dgm:t>
        <a:bodyPr/>
        <a:lstStyle/>
        <a:p>
          <a:endParaRPr lang="cs-CZ"/>
        </a:p>
      </dgm:t>
    </dgm:pt>
    <dgm:pt modelId="{9DAA5824-2ADD-47F0-B0AA-A0EA0ED9C337}" type="sibTrans" cxnId="{8CA0A753-1816-4276-B26E-741BDA9EB770}">
      <dgm:prSet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endParaRPr lang="cs-CZ"/>
        </a:p>
      </dgm:t>
    </dgm:pt>
    <dgm:pt modelId="{A64B0BA5-3CF3-4D9F-A373-01C247590D45}">
      <dgm:prSet phldrT="[Text]" custT="1"/>
      <dgm:spPr/>
      <dgm:t>
        <a:bodyPr/>
        <a:lstStyle/>
        <a:p>
          <a:pPr algn="just"/>
          <a:r>
            <a:rPr lang="cs-CZ" sz="1800" dirty="0" smtClean="0"/>
            <a:t>Provedení samotné práce: výzkum; analýza; práce s literaturou; práce v terénu; sběr dat…</a:t>
          </a:r>
          <a:endParaRPr lang="cs-CZ" sz="1800" dirty="0"/>
        </a:p>
      </dgm:t>
    </dgm:pt>
    <dgm:pt modelId="{1DDA96BF-0714-45B3-AEAA-07D9868843AE}" type="parTrans" cxnId="{396CD8B1-A42E-43D6-A213-FDFAC64BBE99}">
      <dgm:prSet/>
      <dgm:spPr/>
      <dgm:t>
        <a:bodyPr/>
        <a:lstStyle/>
        <a:p>
          <a:endParaRPr lang="cs-CZ"/>
        </a:p>
      </dgm:t>
    </dgm:pt>
    <dgm:pt modelId="{EEF19812-0656-48C2-B70C-B9A69E224065}" type="sibTrans" cxnId="{396CD8B1-A42E-43D6-A213-FDFAC64BBE99}">
      <dgm:prSet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endParaRPr lang="cs-CZ"/>
        </a:p>
      </dgm:t>
    </dgm:pt>
    <dgm:pt modelId="{D05AC43C-65B0-4C6F-B48E-6CFB5D0D2BAB}">
      <dgm:prSet custT="1"/>
      <dgm:spPr/>
      <dgm:t>
        <a:bodyPr/>
        <a:lstStyle/>
        <a:p>
          <a:pPr algn="just"/>
          <a:r>
            <a:rPr lang="cs-CZ" sz="1800" b="1" dirty="0" smtClean="0"/>
            <a:t>Interpretace</a:t>
          </a:r>
          <a:r>
            <a:rPr lang="cs-CZ" sz="1800" dirty="0" smtClean="0"/>
            <a:t> zjištěných výsledků směrem ke stanoveným hypotézám.</a:t>
          </a:r>
          <a:endParaRPr lang="cs-CZ" sz="1800" dirty="0"/>
        </a:p>
      </dgm:t>
    </dgm:pt>
    <dgm:pt modelId="{6CDFAB8F-B747-4499-8073-DDCDD83B9919}" type="parTrans" cxnId="{7A0E4C98-77C8-49F5-BDC8-0DF2B91EB433}">
      <dgm:prSet/>
      <dgm:spPr/>
      <dgm:t>
        <a:bodyPr/>
        <a:lstStyle/>
        <a:p>
          <a:endParaRPr lang="cs-CZ"/>
        </a:p>
      </dgm:t>
    </dgm:pt>
    <dgm:pt modelId="{82F22D1F-CFA1-4B26-93CC-E8E7C46CB395}" type="sibTrans" cxnId="{7A0E4C98-77C8-49F5-BDC8-0DF2B91EB433}">
      <dgm:prSet/>
      <dgm:spPr/>
      <dgm:t>
        <a:bodyPr/>
        <a:lstStyle/>
        <a:p>
          <a:endParaRPr lang="cs-CZ"/>
        </a:p>
      </dgm:t>
    </dgm:pt>
    <dgm:pt modelId="{1D55E763-FB19-45D2-A052-0410161C4ED4}" type="pres">
      <dgm:prSet presAssocID="{E37F4108-CCB6-4FF8-A2C2-1B31142B7746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cs-CZ"/>
        </a:p>
      </dgm:t>
    </dgm:pt>
    <dgm:pt modelId="{B5D4067D-31F7-4C94-B9CD-82AC150B616D}" type="pres">
      <dgm:prSet presAssocID="{E37F4108-CCB6-4FF8-A2C2-1B31142B7746}" presName="arrowNode" presStyleLbl="node1" presStyleIdx="0" presStyleCnt="1" custLinFactNeighborX="3498" custLinFactNeighborY="-866"/>
      <dgm:spPr/>
    </dgm:pt>
    <dgm:pt modelId="{DE687ADD-CB4C-4A65-A105-256FCE264D06}" type="pres">
      <dgm:prSet presAssocID="{692B3AD6-501D-43C8-8448-A4D0F9C52FA4}" presName="txNode1" presStyleLbl="revTx" presStyleIdx="0" presStyleCnt="4" custScaleX="112546" custScaleY="216266" custLinFactNeighborX="-8905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B7CB783-091C-4FE5-A5BC-2C6D6D5CAC57}" type="pres">
      <dgm:prSet presAssocID="{BE0CDDDC-B207-46DB-83A1-C0414900BB9A}" presName="txNode2" presStyleLbl="revTx" presStyleIdx="1" presStyleCnt="4" custScaleX="114361" custScaleY="261498" custLinFactNeighborX="10788" custLinFactNeighborY="-8254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0744AF-7425-48E9-87A2-79ABC6A6BE14}" type="pres">
      <dgm:prSet presAssocID="{9DAA5824-2ADD-47F0-B0AA-A0EA0ED9C337}" presName="dotNode2" presStyleCnt="0"/>
      <dgm:spPr/>
    </dgm:pt>
    <dgm:pt modelId="{D03EACC1-04BD-4017-96ED-6F245ECFA4EF}" type="pres">
      <dgm:prSet presAssocID="{9DAA5824-2ADD-47F0-B0AA-A0EA0ED9C337}" presName="dotRepeatNode" presStyleLbl="fgShp" presStyleIdx="0" presStyleCnt="2" custScaleX="213349" custScaleY="213345" custLinFactY="-5915" custLinFactNeighborX="59142" custLinFactNeighborY="-100000"/>
      <dgm:spPr/>
      <dgm:t>
        <a:bodyPr/>
        <a:lstStyle/>
        <a:p>
          <a:endParaRPr lang="cs-CZ"/>
        </a:p>
      </dgm:t>
    </dgm:pt>
    <dgm:pt modelId="{B92328BD-1761-42B7-ADB5-93FBDDF63FA7}" type="pres">
      <dgm:prSet presAssocID="{A64B0BA5-3CF3-4D9F-A373-01C247590D45}" presName="txNode3" presStyleLbl="revTx" presStyleIdx="2" presStyleCnt="4" custScaleX="107388" custScaleY="163314" custLinFactNeighborX="-6128" custLinFactNeighborY="8967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0EE4B16-503A-49D4-B0F2-9BBD9E180622}" type="pres">
      <dgm:prSet presAssocID="{EEF19812-0656-48C2-B70C-B9A69E224065}" presName="dotNode3" presStyleCnt="0"/>
      <dgm:spPr/>
    </dgm:pt>
    <dgm:pt modelId="{6DB4A9E6-561D-4BC3-AA08-126DE7B22F94}" type="pres">
      <dgm:prSet presAssocID="{EEF19812-0656-48C2-B70C-B9A69E224065}" presName="dotRepeatNode" presStyleLbl="fgShp" presStyleIdx="1" presStyleCnt="2" custScaleX="223074" custScaleY="223070" custLinFactY="-32395" custLinFactNeighborX="26479" custLinFactNeighborY="-100000"/>
      <dgm:spPr/>
      <dgm:t>
        <a:bodyPr/>
        <a:lstStyle/>
        <a:p>
          <a:endParaRPr lang="cs-CZ"/>
        </a:p>
      </dgm:t>
    </dgm:pt>
    <dgm:pt modelId="{47AE41C3-F854-462D-9326-F7274AAE533D}" type="pres">
      <dgm:prSet presAssocID="{D05AC43C-65B0-4C6F-B48E-6CFB5D0D2BAB}" presName="txNode4" presStyleLbl="revTx" presStyleIdx="3" presStyleCnt="4" custLinFactNeighborX="54898" custLinFactNeighborY="-3052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CA0A753-1816-4276-B26E-741BDA9EB770}" srcId="{E37F4108-CCB6-4FF8-A2C2-1B31142B7746}" destId="{BE0CDDDC-B207-46DB-83A1-C0414900BB9A}" srcOrd="1" destOrd="0" parTransId="{C077C354-FD8C-4131-86BA-2984C327D865}" sibTransId="{9DAA5824-2ADD-47F0-B0AA-A0EA0ED9C337}"/>
    <dgm:cxn modelId="{4CBC0301-04E3-42B8-A230-2DBBCCB3321B}" srcId="{E37F4108-CCB6-4FF8-A2C2-1B31142B7746}" destId="{692B3AD6-501D-43C8-8448-A4D0F9C52FA4}" srcOrd="0" destOrd="0" parTransId="{1A04EA82-7131-4363-AFF0-FE59B56E4A8E}" sibTransId="{0EB9BC9F-F856-4CCC-A3FD-C0B9ABBF187B}"/>
    <dgm:cxn modelId="{3338E8B9-CA3C-4AFC-8B78-BB9D10CEE7AF}" type="presOf" srcId="{A64B0BA5-3CF3-4D9F-A373-01C247590D45}" destId="{B92328BD-1761-42B7-ADB5-93FBDDF63FA7}" srcOrd="0" destOrd="0" presId="urn:microsoft.com/office/officeart/2009/3/layout/DescendingProcess"/>
    <dgm:cxn modelId="{87D3C04A-AF65-48E8-8C5F-9CB7099B9999}" type="presOf" srcId="{EEF19812-0656-48C2-B70C-B9A69E224065}" destId="{6DB4A9E6-561D-4BC3-AA08-126DE7B22F94}" srcOrd="0" destOrd="0" presId="urn:microsoft.com/office/officeart/2009/3/layout/DescendingProcess"/>
    <dgm:cxn modelId="{396CD8B1-A42E-43D6-A213-FDFAC64BBE99}" srcId="{E37F4108-CCB6-4FF8-A2C2-1B31142B7746}" destId="{A64B0BA5-3CF3-4D9F-A373-01C247590D45}" srcOrd="2" destOrd="0" parTransId="{1DDA96BF-0714-45B3-AEAA-07D9868843AE}" sibTransId="{EEF19812-0656-48C2-B70C-B9A69E224065}"/>
    <dgm:cxn modelId="{7A0E4C98-77C8-49F5-BDC8-0DF2B91EB433}" srcId="{E37F4108-CCB6-4FF8-A2C2-1B31142B7746}" destId="{D05AC43C-65B0-4C6F-B48E-6CFB5D0D2BAB}" srcOrd="3" destOrd="0" parTransId="{6CDFAB8F-B747-4499-8073-DDCDD83B9919}" sibTransId="{82F22D1F-CFA1-4B26-93CC-E8E7C46CB395}"/>
    <dgm:cxn modelId="{C5F8EA5E-93FB-4309-A5EA-69C2FAA2E2EF}" type="presOf" srcId="{9DAA5824-2ADD-47F0-B0AA-A0EA0ED9C337}" destId="{D03EACC1-04BD-4017-96ED-6F245ECFA4EF}" srcOrd="0" destOrd="0" presId="urn:microsoft.com/office/officeart/2009/3/layout/DescendingProcess"/>
    <dgm:cxn modelId="{E1EEB09D-D2DF-40B8-8596-2F4EDC04A029}" type="presOf" srcId="{D05AC43C-65B0-4C6F-B48E-6CFB5D0D2BAB}" destId="{47AE41C3-F854-462D-9326-F7274AAE533D}" srcOrd="0" destOrd="0" presId="urn:microsoft.com/office/officeart/2009/3/layout/DescendingProcess"/>
    <dgm:cxn modelId="{5470F8ED-E5E0-439F-AF3D-6157F6DFA8A5}" type="presOf" srcId="{692B3AD6-501D-43C8-8448-A4D0F9C52FA4}" destId="{DE687ADD-CB4C-4A65-A105-256FCE264D06}" srcOrd="0" destOrd="0" presId="urn:microsoft.com/office/officeart/2009/3/layout/DescendingProcess"/>
    <dgm:cxn modelId="{E5C0F7B0-E965-442F-A27C-D2C34FE283C9}" type="presOf" srcId="{E37F4108-CCB6-4FF8-A2C2-1B31142B7746}" destId="{1D55E763-FB19-45D2-A052-0410161C4ED4}" srcOrd="0" destOrd="0" presId="urn:microsoft.com/office/officeart/2009/3/layout/DescendingProcess"/>
    <dgm:cxn modelId="{33776327-5AE2-4B92-A5ED-3E4171564545}" type="presOf" srcId="{BE0CDDDC-B207-46DB-83A1-C0414900BB9A}" destId="{5B7CB783-091C-4FE5-A5BC-2C6D6D5CAC57}" srcOrd="0" destOrd="0" presId="urn:microsoft.com/office/officeart/2009/3/layout/DescendingProcess"/>
    <dgm:cxn modelId="{9C0EA872-FDE5-44E1-8D53-1F4F79EB16EF}" type="presParOf" srcId="{1D55E763-FB19-45D2-A052-0410161C4ED4}" destId="{B5D4067D-31F7-4C94-B9CD-82AC150B616D}" srcOrd="0" destOrd="0" presId="urn:microsoft.com/office/officeart/2009/3/layout/DescendingProcess"/>
    <dgm:cxn modelId="{5E1AD0C8-7B7C-4153-945B-6055B84E0D3D}" type="presParOf" srcId="{1D55E763-FB19-45D2-A052-0410161C4ED4}" destId="{DE687ADD-CB4C-4A65-A105-256FCE264D06}" srcOrd="1" destOrd="0" presId="urn:microsoft.com/office/officeart/2009/3/layout/DescendingProcess"/>
    <dgm:cxn modelId="{FD6012FD-FC3D-42C6-8CF8-22FBE74DF836}" type="presParOf" srcId="{1D55E763-FB19-45D2-A052-0410161C4ED4}" destId="{5B7CB783-091C-4FE5-A5BC-2C6D6D5CAC57}" srcOrd="2" destOrd="0" presId="urn:microsoft.com/office/officeart/2009/3/layout/DescendingProcess"/>
    <dgm:cxn modelId="{45D4D670-1F14-4D2F-A778-86DAEA794E9A}" type="presParOf" srcId="{1D55E763-FB19-45D2-A052-0410161C4ED4}" destId="{7F0744AF-7425-48E9-87A2-79ABC6A6BE14}" srcOrd="3" destOrd="0" presId="urn:microsoft.com/office/officeart/2009/3/layout/DescendingProcess"/>
    <dgm:cxn modelId="{11F6C128-A1B8-4624-8E03-DB5BE9667484}" type="presParOf" srcId="{7F0744AF-7425-48E9-87A2-79ABC6A6BE14}" destId="{D03EACC1-04BD-4017-96ED-6F245ECFA4EF}" srcOrd="0" destOrd="0" presId="urn:microsoft.com/office/officeart/2009/3/layout/DescendingProcess"/>
    <dgm:cxn modelId="{4FCEED3A-1909-465F-9CB2-599E094A8EE9}" type="presParOf" srcId="{1D55E763-FB19-45D2-A052-0410161C4ED4}" destId="{B92328BD-1761-42B7-ADB5-93FBDDF63FA7}" srcOrd="4" destOrd="0" presId="urn:microsoft.com/office/officeart/2009/3/layout/DescendingProcess"/>
    <dgm:cxn modelId="{0032D1FA-98EB-449D-B647-CD44E3F808B7}" type="presParOf" srcId="{1D55E763-FB19-45D2-A052-0410161C4ED4}" destId="{B0EE4B16-503A-49D4-B0F2-9BBD9E180622}" srcOrd="5" destOrd="0" presId="urn:microsoft.com/office/officeart/2009/3/layout/DescendingProcess"/>
    <dgm:cxn modelId="{138A9F92-F3E2-4E38-8DD3-BF8534AA0820}" type="presParOf" srcId="{B0EE4B16-503A-49D4-B0F2-9BBD9E180622}" destId="{6DB4A9E6-561D-4BC3-AA08-126DE7B22F94}" srcOrd="0" destOrd="0" presId="urn:microsoft.com/office/officeart/2009/3/layout/DescendingProcess"/>
    <dgm:cxn modelId="{7116535B-AF03-47BD-8E3E-E7F7BC7F770C}" type="presParOf" srcId="{1D55E763-FB19-45D2-A052-0410161C4ED4}" destId="{47AE41C3-F854-462D-9326-F7274AAE533D}" srcOrd="6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E5734F-97BA-4C93-BB86-7A850EBD48D6}" type="doc">
      <dgm:prSet loTypeId="urn:microsoft.com/office/officeart/2005/8/layout/process1" loCatId="process" qsTypeId="urn:microsoft.com/office/officeart/2005/8/quickstyle/simple1" qsCatId="simple" csTypeId="urn:microsoft.com/office/officeart/2005/8/colors/colorful5" csCatId="colorful" phldr="1"/>
      <dgm:spPr/>
    </dgm:pt>
    <dgm:pt modelId="{3671C987-490D-4844-8CFC-5699EA15520D}">
      <dgm:prSet phldrT="[Text]" custT="1"/>
      <dgm:spPr/>
      <dgm:t>
        <a:bodyPr/>
        <a:lstStyle/>
        <a:p>
          <a:r>
            <a:rPr lang="cs-CZ" sz="2400" b="1" dirty="0" smtClean="0">
              <a:solidFill>
                <a:schemeClr val="tx1"/>
              </a:solidFill>
            </a:rPr>
            <a:t>PROBLÉM</a:t>
          </a:r>
        </a:p>
        <a:p>
          <a:r>
            <a:rPr lang="cs-CZ" sz="2400" b="1" dirty="0" smtClean="0">
              <a:solidFill>
                <a:schemeClr val="tx1"/>
              </a:solidFill>
            </a:rPr>
            <a:t>(INTUICE)</a:t>
          </a:r>
          <a:endParaRPr lang="cs-CZ" sz="2400" b="1" dirty="0">
            <a:solidFill>
              <a:schemeClr val="tx1"/>
            </a:solidFill>
          </a:endParaRPr>
        </a:p>
      </dgm:t>
    </dgm:pt>
    <dgm:pt modelId="{9F9A7A2A-7EB7-4726-9CA6-9A76543789E2}" type="parTrans" cxnId="{2972DBA9-3801-4326-87FC-FE9750D5EDB6}">
      <dgm:prSet/>
      <dgm:spPr/>
      <dgm:t>
        <a:bodyPr/>
        <a:lstStyle/>
        <a:p>
          <a:endParaRPr lang="cs-CZ"/>
        </a:p>
      </dgm:t>
    </dgm:pt>
    <dgm:pt modelId="{5265094A-D9B5-4DD5-AABC-E499D0C5BBD9}" type="sibTrans" cxnId="{2972DBA9-3801-4326-87FC-FE9750D5EDB6}">
      <dgm:prSet/>
      <dgm:spPr/>
      <dgm:t>
        <a:bodyPr/>
        <a:lstStyle/>
        <a:p>
          <a:endParaRPr lang="cs-CZ"/>
        </a:p>
      </dgm:t>
    </dgm:pt>
    <dgm:pt modelId="{921F1E7A-437E-4793-9309-30C81A202C61}">
      <dgm:prSet phldrT="[Text]" custT="1"/>
      <dgm:spPr/>
      <dgm:t>
        <a:bodyPr/>
        <a:lstStyle/>
        <a:p>
          <a:r>
            <a:rPr lang="cs-CZ" sz="2400" b="1" dirty="0" smtClean="0">
              <a:solidFill>
                <a:schemeClr val="tx1"/>
              </a:solidFill>
            </a:rPr>
            <a:t>ZJIŠTĚNÍ DAT</a:t>
          </a:r>
          <a:endParaRPr lang="cs-CZ" sz="2400" b="1" dirty="0">
            <a:solidFill>
              <a:schemeClr val="tx1"/>
            </a:solidFill>
          </a:endParaRPr>
        </a:p>
      </dgm:t>
    </dgm:pt>
    <dgm:pt modelId="{039883C2-63AA-4FAE-AAA2-BEC216FE7627}" type="parTrans" cxnId="{50D659D4-296F-4E78-9F05-0CDDF01F9814}">
      <dgm:prSet/>
      <dgm:spPr/>
      <dgm:t>
        <a:bodyPr/>
        <a:lstStyle/>
        <a:p>
          <a:endParaRPr lang="cs-CZ"/>
        </a:p>
      </dgm:t>
    </dgm:pt>
    <dgm:pt modelId="{6729FD25-5EFB-4ADB-8B31-71C774973343}" type="sibTrans" cxnId="{50D659D4-296F-4E78-9F05-0CDDF01F9814}">
      <dgm:prSet/>
      <dgm:spPr/>
      <dgm:t>
        <a:bodyPr/>
        <a:lstStyle/>
        <a:p>
          <a:endParaRPr lang="cs-CZ"/>
        </a:p>
      </dgm:t>
    </dgm:pt>
    <dgm:pt modelId="{B0489834-AF4A-4F5D-BC4B-447306319819}">
      <dgm:prSet phldrT="[Text]" custT="1"/>
      <dgm:spPr/>
      <dgm:t>
        <a:bodyPr/>
        <a:lstStyle/>
        <a:p>
          <a:r>
            <a:rPr lang="cs-CZ" sz="1900" b="1" dirty="0" smtClean="0">
              <a:solidFill>
                <a:schemeClr val="tx1"/>
              </a:solidFill>
            </a:rPr>
            <a:t>INTERPRETACE</a:t>
          </a:r>
          <a:endParaRPr lang="cs-CZ" sz="1900" b="1" dirty="0">
            <a:solidFill>
              <a:schemeClr val="tx1"/>
            </a:solidFill>
          </a:endParaRPr>
        </a:p>
      </dgm:t>
    </dgm:pt>
    <dgm:pt modelId="{34338FD8-E02E-4773-9821-98036E6E0382}" type="parTrans" cxnId="{F7F38C84-3939-4E0E-86E4-BA64CE8BE47F}">
      <dgm:prSet/>
      <dgm:spPr/>
      <dgm:t>
        <a:bodyPr/>
        <a:lstStyle/>
        <a:p>
          <a:endParaRPr lang="cs-CZ"/>
        </a:p>
      </dgm:t>
    </dgm:pt>
    <dgm:pt modelId="{37D754AE-1847-4975-AF2D-DF4AADC3FE10}" type="sibTrans" cxnId="{F7F38C84-3939-4E0E-86E4-BA64CE8BE47F}">
      <dgm:prSet/>
      <dgm:spPr/>
      <dgm:t>
        <a:bodyPr/>
        <a:lstStyle/>
        <a:p>
          <a:endParaRPr lang="cs-CZ"/>
        </a:p>
      </dgm:t>
    </dgm:pt>
    <dgm:pt modelId="{346BA8C1-14F0-4FD7-906C-A0E0A0CD4766}">
      <dgm:prSet custT="1"/>
      <dgm:spPr/>
      <dgm:t>
        <a:bodyPr/>
        <a:lstStyle/>
        <a:p>
          <a:r>
            <a:rPr lang="cs-CZ" sz="2400" b="1" dirty="0" smtClean="0">
              <a:solidFill>
                <a:schemeClr val="tx1"/>
              </a:solidFill>
            </a:rPr>
            <a:t>HYPOTÉZY</a:t>
          </a:r>
          <a:endParaRPr lang="cs-CZ" sz="2400" b="1" dirty="0">
            <a:solidFill>
              <a:schemeClr val="tx1"/>
            </a:solidFill>
          </a:endParaRPr>
        </a:p>
      </dgm:t>
    </dgm:pt>
    <dgm:pt modelId="{B79B35B3-51A0-4D6C-BBA1-CBF1119A1EA6}" type="parTrans" cxnId="{D9A641F0-D7B9-4890-A1AB-1C6F8E73721A}">
      <dgm:prSet/>
      <dgm:spPr/>
      <dgm:t>
        <a:bodyPr/>
        <a:lstStyle/>
        <a:p>
          <a:endParaRPr lang="cs-CZ"/>
        </a:p>
      </dgm:t>
    </dgm:pt>
    <dgm:pt modelId="{BCD9D76A-FAF5-49CF-8ADE-28B4CCB97EFD}" type="sibTrans" cxnId="{D9A641F0-D7B9-4890-A1AB-1C6F8E73721A}">
      <dgm:prSet/>
      <dgm:spPr/>
      <dgm:t>
        <a:bodyPr/>
        <a:lstStyle/>
        <a:p>
          <a:endParaRPr lang="cs-CZ"/>
        </a:p>
      </dgm:t>
    </dgm:pt>
    <dgm:pt modelId="{A561A2BF-EAC3-40EB-A2A1-EF945790B1FB}" type="pres">
      <dgm:prSet presAssocID="{65E5734F-97BA-4C93-BB86-7A850EBD48D6}" presName="Name0" presStyleCnt="0">
        <dgm:presLayoutVars>
          <dgm:dir/>
          <dgm:resizeHandles val="exact"/>
        </dgm:presLayoutVars>
      </dgm:prSet>
      <dgm:spPr/>
    </dgm:pt>
    <dgm:pt modelId="{4EDC7398-6ED4-4D45-8E83-5CA2B2982FFF}" type="pres">
      <dgm:prSet presAssocID="{3671C987-490D-4844-8CFC-5699EA1552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D2F608B-3BAF-4AF3-8EAF-8DCFFACE0FF3}" type="pres">
      <dgm:prSet presAssocID="{5265094A-D9B5-4DD5-AABC-E499D0C5BBD9}" presName="sibTrans" presStyleLbl="sibTrans2D1" presStyleIdx="0" presStyleCnt="3"/>
      <dgm:spPr/>
      <dgm:t>
        <a:bodyPr/>
        <a:lstStyle/>
        <a:p>
          <a:endParaRPr lang="cs-CZ"/>
        </a:p>
      </dgm:t>
    </dgm:pt>
    <dgm:pt modelId="{5DD80B39-82B2-4F5F-A8DE-09953373C66C}" type="pres">
      <dgm:prSet presAssocID="{5265094A-D9B5-4DD5-AABC-E499D0C5BBD9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FEEF960C-CF67-476B-8269-7BF6F3B57E72}" type="pres">
      <dgm:prSet presAssocID="{346BA8C1-14F0-4FD7-906C-A0E0A0CD476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8A7C9BF-E8AF-470F-A188-6256E682B8ED}" type="pres">
      <dgm:prSet presAssocID="{BCD9D76A-FAF5-49CF-8ADE-28B4CCB97EFD}" presName="sibTrans" presStyleLbl="sibTrans2D1" presStyleIdx="1" presStyleCnt="3"/>
      <dgm:spPr/>
      <dgm:t>
        <a:bodyPr/>
        <a:lstStyle/>
        <a:p>
          <a:endParaRPr lang="cs-CZ"/>
        </a:p>
      </dgm:t>
    </dgm:pt>
    <dgm:pt modelId="{7979BD03-472C-4B27-88AC-82298BBE6443}" type="pres">
      <dgm:prSet presAssocID="{BCD9D76A-FAF5-49CF-8ADE-28B4CCB97EFD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4395C201-2488-4BC3-BC8D-F557B790F416}" type="pres">
      <dgm:prSet presAssocID="{921F1E7A-437E-4793-9309-30C81A202C6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FF5988-CAB6-4B30-94FB-1EBB58A1F629}" type="pres">
      <dgm:prSet presAssocID="{6729FD25-5EFB-4ADB-8B31-71C774973343}" presName="sibTrans" presStyleLbl="sibTrans2D1" presStyleIdx="2" presStyleCnt="3"/>
      <dgm:spPr/>
      <dgm:t>
        <a:bodyPr/>
        <a:lstStyle/>
        <a:p>
          <a:endParaRPr lang="cs-CZ"/>
        </a:p>
      </dgm:t>
    </dgm:pt>
    <dgm:pt modelId="{B68FB69C-01E3-43FD-92CE-E8616D6FFB29}" type="pres">
      <dgm:prSet presAssocID="{6729FD25-5EFB-4ADB-8B31-71C774973343}" presName="connectorText" presStyleLbl="sibTrans2D1" presStyleIdx="2" presStyleCnt="3"/>
      <dgm:spPr/>
      <dgm:t>
        <a:bodyPr/>
        <a:lstStyle/>
        <a:p>
          <a:endParaRPr lang="cs-CZ"/>
        </a:p>
      </dgm:t>
    </dgm:pt>
    <dgm:pt modelId="{C8EA8158-A080-485E-AF0E-6F625E7ADCB3}" type="pres">
      <dgm:prSet presAssocID="{B0489834-AF4A-4F5D-BC4B-447306319819}" presName="node" presStyleLbl="node1" presStyleIdx="3" presStyleCnt="4" custScaleX="11602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2718BB6-827D-4CEC-A862-81C2D315A55B}" type="presOf" srcId="{5265094A-D9B5-4DD5-AABC-E499D0C5BBD9}" destId="{5DD80B39-82B2-4F5F-A8DE-09953373C66C}" srcOrd="1" destOrd="0" presId="urn:microsoft.com/office/officeart/2005/8/layout/process1"/>
    <dgm:cxn modelId="{668F3B9A-5968-4B36-A61A-FDED916BFE12}" type="presOf" srcId="{BCD9D76A-FAF5-49CF-8ADE-28B4CCB97EFD}" destId="{E8A7C9BF-E8AF-470F-A188-6256E682B8ED}" srcOrd="0" destOrd="0" presId="urn:microsoft.com/office/officeart/2005/8/layout/process1"/>
    <dgm:cxn modelId="{F7F38C84-3939-4E0E-86E4-BA64CE8BE47F}" srcId="{65E5734F-97BA-4C93-BB86-7A850EBD48D6}" destId="{B0489834-AF4A-4F5D-BC4B-447306319819}" srcOrd="3" destOrd="0" parTransId="{34338FD8-E02E-4773-9821-98036E6E0382}" sibTransId="{37D754AE-1847-4975-AF2D-DF4AADC3FE10}"/>
    <dgm:cxn modelId="{37425107-BA0F-4D27-9D09-26AA8D097A1B}" type="presOf" srcId="{5265094A-D9B5-4DD5-AABC-E499D0C5BBD9}" destId="{5D2F608B-3BAF-4AF3-8EAF-8DCFFACE0FF3}" srcOrd="0" destOrd="0" presId="urn:microsoft.com/office/officeart/2005/8/layout/process1"/>
    <dgm:cxn modelId="{405105FF-5224-4063-978F-EE0B18DF27BC}" type="presOf" srcId="{BCD9D76A-FAF5-49CF-8ADE-28B4CCB97EFD}" destId="{7979BD03-472C-4B27-88AC-82298BBE6443}" srcOrd="1" destOrd="0" presId="urn:microsoft.com/office/officeart/2005/8/layout/process1"/>
    <dgm:cxn modelId="{A4343010-E9CD-48C0-8A1F-FCCAF4119979}" type="presOf" srcId="{6729FD25-5EFB-4ADB-8B31-71C774973343}" destId="{C6FF5988-CAB6-4B30-94FB-1EBB58A1F629}" srcOrd="0" destOrd="0" presId="urn:microsoft.com/office/officeart/2005/8/layout/process1"/>
    <dgm:cxn modelId="{01C29267-04A9-4763-80CD-702B9DA07D88}" type="presOf" srcId="{3671C987-490D-4844-8CFC-5699EA15520D}" destId="{4EDC7398-6ED4-4D45-8E83-5CA2B2982FFF}" srcOrd="0" destOrd="0" presId="urn:microsoft.com/office/officeart/2005/8/layout/process1"/>
    <dgm:cxn modelId="{D9A641F0-D7B9-4890-A1AB-1C6F8E73721A}" srcId="{65E5734F-97BA-4C93-BB86-7A850EBD48D6}" destId="{346BA8C1-14F0-4FD7-906C-A0E0A0CD4766}" srcOrd="1" destOrd="0" parTransId="{B79B35B3-51A0-4D6C-BBA1-CBF1119A1EA6}" sibTransId="{BCD9D76A-FAF5-49CF-8ADE-28B4CCB97EFD}"/>
    <dgm:cxn modelId="{97D6C327-425C-43A3-920E-DC5689CCE468}" type="presOf" srcId="{921F1E7A-437E-4793-9309-30C81A202C61}" destId="{4395C201-2488-4BC3-BC8D-F557B790F416}" srcOrd="0" destOrd="0" presId="urn:microsoft.com/office/officeart/2005/8/layout/process1"/>
    <dgm:cxn modelId="{2972DBA9-3801-4326-87FC-FE9750D5EDB6}" srcId="{65E5734F-97BA-4C93-BB86-7A850EBD48D6}" destId="{3671C987-490D-4844-8CFC-5699EA15520D}" srcOrd="0" destOrd="0" parTransId="{9F9A7A2A-7EB7-4726-9CA6-9A76543789E2}" sibTransId="{5265094A-D9B5-4DD5-AABC-E499D0C5BBD9}"/>
    <dgm:cxn modelId="{9444259D-D419-4E7C-94A6-5BF42DDF5FC1}" type="presOf" srcId="{B0489834-AF4A-4F5D-BC4B-447306319819}" destId="{C8EA8158-A080-485E-AF0E-6F625E7ADCB3}" srcOrd="0" destOrd="0" presId="urn:microsoft.com/office/officeart/2005/8/layout/process1"/>
    <dgm:cxn modelId="{9AD008C0-87FE-494D-890E-51967728EBF7}" type="presOf" srcId="{346BA8C1-14F0-4FD7-906C-A0E0A0CD4766}" destId="{FEEF960C-CF67-476B-8269-7BF6F3B57E72}" srcOrd="0" destOrd="0" presId="urn:microsoft.com/office/officeart/2005/8/layout/process1"/>
    <dgm:cxn modelId="{8D117BB3-33D8-44CE-A4CC-1C258E3151B0}" type="presOf" srcId="{6729FD25-5EFB-4ADB-8B31-71C774973343}" destId="{B68FB69C-01E3-43FD-92CE-E8616D6FFB29}" srcOrd="1" destOrd="0" presId="urn:microsoft.com/office/officeart/2005/8/layout/process1"/>
    <dgm:cxn modelId="{50D659D4-296F-4E78-9F05-0CDDF01F9814}" srcId="{65E5734F-97BA-4C93-BB86-7A850EBD48D6}" destId="{921F1E7A-437E-4793-9309-30C81A202C61}" srcOrd="2" destOrd="0" parTransId="{039883C2-63AA-4FAE-AAA2-BEC216FE7627}" sibTransId="{6729FD25-5EFB-4ADB-8B31-71C774973343}"/>
    <dgm:cxn modelId="{B4DB5328-E5E2-40C9-9AE8-4A1AA8B0A65E}" type="presOf" srcId="{65E5734F-97BA-4C93-BB86-7A850EBD48D6}" destId="{A561A2BF-EAC3-40EB-A2A1-EF945790B1FB}" srcOrd="0" destOrd="0" presId="urn:microsoft.com/office/officeart/2005/8/layout/process1"/>
    <dgm:cxn modelId="{E015E549-C439-46DB-B298-F8F0EA6493F9}" type="presParOf" srcId="{A561A2BF-EAC3-40EB-A2A1-EF945790B1FB}" destId="{4EDC7398-6ED4-4D45-8E83-5CA2B2982FFF}" srcOrd="0" destOrd="0" presId="urn:microsoft.com/office/officeart/2005/8/layout/process1"/>
    <dgm:cxn modelId="{122D6876-8A0E-4B4B-8C3A-0E7E3AAF81AE}" type="presParOf" srcId="{A561A2BF-EAC3-40EB-A2A1-EF945790B1FB}" destId="{5D2F608B-3BAF-4AF3-8EAF-8DCFFACE0FF3}" srcOrd="1" destOrd="0" presId="urn:microsoft.com/office/officeart/2005/8/layout/process1"/>
    <dgm:cxn modelId="{A23E3F43-0283-4E96-A750-E4B7E89CCFAE}" type="presParOf" srcId="{5D2F608B-3BAF-4AF3-8EAF-8DCFFACE0FF3}" destId="{5DD80B39-82B2-4F5F-A8DE-09953373C66C}" srcOrd="0" destOrd="0" presId="urn:microsoft.com/office/officeart/2005/8/layout/process1"/>
    <dgm:cxn modelId="{111FADD7-D448-4B71-B914-0D4438ADA78F}" type="presParOf" srcId="{A561A2BF-EAC3-40EB-A2A1-EF945790B1FB}" destId="{FEEF960C-CF67-476B-8269-7BF6F3B57E72}" srcOrd="2" destOrd="0" presId="urn:microsoft.com/office/officeart/2005/8/layout/process1"/>
    <dgm:cxn modelId="{EA148FFB-3B8E-49B7-B7E1-346C02F59B70}" type="presParOf" srcId="{A561A2BF-EAC3-40EB-A2A1-EF945790B1FB}" destId="{E8A7C9BF-E8AF-470F-A188-6256E682B8ED}" srcOrd="3" destOrd="0" presId="urn:microsoft.com/office/officeart/2005/8/layout/process1"/>
    <dgm:cxn modelId="{97F1D7EB-65C6-426F-8A7E-C083096F2374}" type="presParOf" srcId="{E8A7C9BF-E8AF-470F-A188-6256E682B8ED}" destId="{7979BD03-472C-4B27-88AC-82298BBE6443}" srcOrd="0" destOrd="0" presId="urn:microsoft.com/office/officeart/2005/8/layout/process1"/>
    <dgm:cxn modelId="{B3C13966-1A49-4B1E-8842-90D3E7B1F955}" type="presParOf" srcId="{A561A2BF-EAC3-40EB-A2A1-EF945790B1FB}" destId="{4395C201-2488-4BC3-BC8D-F557B790F416}" srcOrd="4" destOrd="0" presId="urn:microsoft.com/office/officeart/2005/8/layout/process1"/>
    <dgm:cxn modelId="{A9F19B90-3F3E-47BC-A04E-1D9B0439BD02}" type="presParOf" srcId="{A561A2BF-EAC3-40EB-A2A1-EF945790B1FB}" destId="{C6FF5988-CAB6-4B30-94FB-1EBB58A1F629}" srcOrd="5" destOrd="0" presId="urn:microsoft.com/office/officeart/2005/8/layout/process1"/>
    <dgm:cxn modelId="{0CE60E80-86C6-4527-9A31-C6CD82771BCD}" type="presParOf" srcId="{C6FF5988-CAB6-4B30-94FB-1EBB58A1F629}" destId="{B68FB69C-01E3-43FD-92CE-E8616D6FFB29}" srcOrd="0" destOrd="0" presId="urn:microsoft.com/office/officeart/2005/8/layout/process1"/>
    <dgm:cxn modelId="{45A90F43-C113-4E74-B034-8444CDD4E05F}" type="presParOf" srcId="{A561A2BF-EAC3-40EB-A2A1-EF945790B1FB}" destId="{C8EA8158-A080-485E-AF0E-6F625E7ADCB3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D4067D-31F7-4C94-B9CD-82AC150B616D}">
      <dsp:nvSpPr>
        <dsp:cNvPr id="0" name=""/>
        <dsp:cNvSpPr/>
      </dsp:nvSpPr>
      <dsp:spPr>
        <a:xfrm rot="4396374">
          <a:off x="1984669" y="1071922"/>
          <a:ext cx="3907079" cy="2724700"/>
        </a:xfrm>
        <a:prstGeom prst="swooshArrow">
          <a:avLst>
            <a:gd name="adj1" fmla="val 16310"/>
            <a:gd name="adj2" fmla="val 31370"/>
          </a:avLst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3">
              <a:shade val="50000"/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3EACC1-04BD-4017-96ED-6F245ECFA4EF}">
      <dsp:nvSpPr>
        <dsp:cNvPr id="0" name=""/>
        <dsp:cNvSpPr/>
      </dsp:nvSpPr>
      <dsp:spPr>
        <a:xfrm>
          <a:off x="3486877" y="1427770"/>
          <a:ext cx="210502" cy="210498"/>
        </a:xfrm>
        <a:prstGeom prst="ellipse">
          <a:avLst/>
        </a:prstGeom>
        <a:solidFill>
          <a:schemeClr val="tx1">
            <a:lumMod val="95000"/>
            <a:lumOff val="5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3">
              <a:tint val="55000"/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6DB4A9E6-561D-4BC3-AA08-126DE7B22F94}">
      <dsp:nvSpPr>
        <dsp:cNvPr id="0" name=""/>
        <dsp:cNvSpPr/>
      </dsp:nvSpPr>
      <dsp:spPr>
        <a:xfrm>
          <a:off x="4309152" y="2234602"/>
          <a:ext cx="220098" cy="220094"/>
        </a:xfrm>
        <a:prstGeom prst="ellipse">
          <a:avLst/>
        </a:prstGeom>
        <a:solidFill>
          <a:schemeClr val="tx1">
            <a:lumMod val="95000"/>
            <a:lumOff val="5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3">
              <a:tint val="55000"/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DE687ADD-CB4C-4A65-A105-256FCE264D06}">
      <dsp:nvSpPr>
        <dsp:cNvPr id="0" name=""/>
        <dsp:cNvSpPr/>
      </dsp:nvSpPr>
      <dsp:spPr>
        <a:xfrm>
          <a:off x="0" y="-210486"/>
          <a:ext cx="2073172" cy="15660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Zjištění problému: zjištění stávajícího stavu poznání ve zvolené oblasti</a:t>
          </a:r>
          <a:endParaRPr lang="cs-CZ" sz="1800" kern="1200" dirty="0"/>
        </a:p>
      </dsp:txBody>
      <dsp:txXfrm>
        <a:off x="0" y="-210486"/>
        <a:ext cx="2073172" cy="1566099"/>
      </dsp:txXfrm>
    </dsp:sp>
    <dsp:sp modelId="{5B7CB783-091C-4FE5-A5BC-2C6D6D5CAC57}">
      <dsp:nvSpPr>
        <dsp:cNvPr id="0" name=""/>
        <dsp:cNvSpPr/>
      </dsp:nvSpPr>
      <dsp:spPr>
        <a:xfrm>
          <a:off x="4123228" y="92923"/>
          <a:ext cx="2903700" cy="1893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Hledání pravděpodobných odpovědí (formulování obecných hypotéz)</a:t>
          </a:r>
          <a:r>
            <a:rPr lang="en-US" sz="1800" kern="1200" dirty="0" smtClean="0"/>
            <a:t>, v</a:t>
          </a:r>
          <a:r>
            <a:rPr lang="cs-CZ" sz="1800" kern="1200" dirty="0" smtClean="0"/>
            <a:t>četně stanovení metody určené k testování hypotéz.</a:t>
          </a:r>
          <a:endParaRPr lang="cs-CZ" sz="1800" kern="1200" dirty="0"/>
        </a:p>
      </dsp:txBody>
      <dsp:txXfrm>
        <a:off x="4123228" y="92923"/>
        <a:ext cx="2903700" cy="1893648"/>
      </dsp:txXfrm>
    </dsp:sp>
    <dsp:sp modelId="{B92328BD-1761-42B7-ADB5-93FBDDF63FA7}">
      <dsp:nvSpPr>
        <dsp:cNvPr id="0" name=""/>
        <dsp:cNvSpPr/>
      </dsp:nvSpPr>
      <dsp:spPr>
        <a:xfrm>
          <a:off x="1347640" y="2533362"/>
          <a:ext cx="2673187" cy="11826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Provedení samotné práce: výzkum; analýza; práce s literaturou; práce v terénu; sběr dat…</a:t>
          </a:r>
          <a:endParaRPr lang="cs-CZ" sz="1800" kern="1200" dirty="0"/>
        </a:p>
      </dsp:txBody>
      <dsp:txXfrm>
        <a:off x="1347640" y="2533362"/>
        <a:ext cx="2673187" cy="1182644"/>
      </dsp:txXfrm>
    </dsp:sp>
    <dsp:sp modelId="{47AE41C3-F854-462D-9326-F7274AAE533D}">
      <dsp:nvSpPr>
        <dsp:cNvPr id="0" name=""/>
        <dsp:cNvSpPr/>
      </dsp:nvSpPr>
      <dsp:spPr>
        <a:xfrm>
          <a:off x="5447982" y="3791232"/>
          <a:ext cx="2489279" cy="724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Interpretace</a:t>
          </a:r>
          <a:r>
            <a:rPr lang="cs-CZ" sz="1800" kern="1200" dirty="0" smtClean="0"/>
            <a:t> zjištěných výsledků směrem ke stanoveným hypotézám.</a:t>
          </a:r>
          <a:endParaRPr lang="cs-CZ" sz="1800" kern="1200" dirty="0"/>
        </a:p>
      </dsp:txBody>
      <dsp:txXfrm>
        <a:off x="5447982" y="3791232"/>
        <a:ext cx="2489279" cy="724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DC7398-6ED4-4D45-8E83-5CA2B2982FFF}">
      <dsp:nvSpPr>
        <dsp:cNvPr id="0" name=""/>
        <dsp:cNvSpPr/>
      </dsp:nvSpPr>
      <dsp:spPr>
        <a:xfrm>
          <a:off x="5138" y="2145069"/>
          <a:ext cx="1650421" cy="168652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1"/>
              </a:solidFill>
            </a:rPr>
            <a:t>PROBLÉM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1"/>
              </a:solidFill>
            </a:rPr>
            <a:t>(INTUICE)</a:t>
          </a:r>
          <a:endParaRPr lang="cs-CZ" sz="2400" b="1" kern="1200" dirty="0">
            <a:solidFill>
              <a:schemeClr val="tx1"/>
            </a:solidFill>
          </a:endParaRPr>
        </a:p>
      </dsp:txBody>
      <dsp:txXfrm>
        <a:off x="53477" y="2193408"/>
        <a:ext cx="1553743" cy="1589846"/>
      </dsp:txXfrm>
    </dsp:sp>
    <dsp:sp modelId="{5D2F608B-3BAF-4AF3-8EAF-8DCFFACE0FF3}">
      <dsp:nvSpPr>
        <dsp:cNvPr id="0" name=""/>
        <dsp:cNvSpPr/>
      </dsp:nvSpPr>
      <dsp:spPr>
        <a:xfrm>
          <a:off x="1820602" y="2783679"/>
          <a:ext cx="349889" cy="4093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/>
        </a:p>
      </dsp:txBody>
      <dsp:txXfrm>
        <a:off x="1820602" y="2865540"/>
        <a:ext cx="244922" cy="245582"/>
      </dsp:txXfrm>
    </dsp:sp>
    <dsp:sp modelId="{FEEF960C-CF67-476B-8269-7BF6F3B57E72}">
      <dsp:nvSpPr>
        <dsp:cNvPr id="0" name=""/>
        <dsp:cNvSpPr/>
      </dsp:nvSpPr>
      <dsp:spPr>
        <a:xfrm>
          <a:off x="2315729" y="2145069"/>
          <a:ext cx="1650421" cy="1686524"/>
        </a:xfrm>
        <a:prstGeom prst="roundRect">
          <a:avLst>
            <a:gd name="adj" fmla="val 10000"/>
          </a:avLst>
        </a:prstGeom>
        <a:solidFill>
          <a:schemeClr val="accent5">
            <a:hueOff val="-1673522"/>
            <a:satOff val="13698"/>
            <a:lumOff val="-2222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1"/>
              </a:solidFill>
            </a:rPr>
            <a:t>HYPOTÉZY</a:t>
          </a:r>
          <a:endParaRPr lang="cs-CZ" sz="2400" b="1" kern="1200" dirty="0">
            <a:solidFill>
              <a:schemeClr val="tx1"/>
            </a:solidFill>
          </a:endParaRPr>
        </a:p>
      </dsp:txBody>
      <dsp:txXfrm>
        <a:off x="2364068" y="2193408"/>
        <a:ext cx="1553743" cy="1589846"/>
      </dsp:txXfrm>
    </dsp:sp>
    <dsp:sp modelId="{E8A7C9BF-E8AF-470F-A188-6256E682B8ED}">
      <dsp:nvSpPr>
        <dsp:cNvPr id="0" name=""/>
        <dsp:cNvSpPr/>
      </dsp:nvSpPr>
      <dsp:spPr>
        <a:xfrm>
          <a:off x="4131193" y="2783679"/>
          <a:ext cx="349889" cy="4093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2510283"/>
            <a:satOff val="20547"/>
            <a:lumOff val="-333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/>
        </a:p>
      </dsp:txBody>
      <dsp:txXfrm>
        <a:off x="4131193" y="2865540"/>
        <a:ext cx="244922" cy="245582"/>
      </dsp:txXfrm>
    </dsp:sp>
    <dsp:sp modelId="{4395C201-2488-4BC3-BC8D-F557B790F416}">
      <dsp:nvSpPr>
        <dsp:cNvPr id="0" name=""/>
        <dsp:cNvSpPr/>
      </dsp:nvSpPr>
      <dsp:spPr>
        <a:xfrm>
          <a:off x="4626319" y="2145069"/>
          <a:ext cx="1650421" cy="1686524"/>
        </a:xfrm>
        <a:prstGeom prst="roundRect">
          <a:avLst>
            <a:gd name="adj" fmla="val 10000"/>
          </a:avLst>
        </a:prstGeom>
        <a:solidFill>
          <a:schemeClr val="accent5">
            <a:hueOff val="-3347044"/>
            <a:satOff val="27395"/>
            <a:lumOff val="-4444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1"/>
              </a:solidFill>
            </a:rPr>
            <a:t>ZJIŠTĚNÍ DAT</a:t>
          </a:r>
          <a:endParaRPr lang="cs-CZ" sz="2400" b="1" kern="1200" dirty="0">
            <a:solidFill>
              <a:schemeClr val="tx1"/>
            </a:solidFill>
          </a:endParaRPr>
        </a:p>
      </dsp:txBody>
      <dsp:txXfrm>
        <a:off x="4674658" y="2193408"/>
        <a:ext cx="1553743" cy="1589846"/>
      </dsp:txXfrm>
    </dsp:sp>
    <dsp:sp modelId="{C6FF5988-CAB6-4B30-94FB-1EBB58A1F629}">
      <dsp:nvSpPr>
        <dsp:cNvPr id="0" name=""/>
        <dsp:cNvSpPr/>
      </dsp:nvSpPr>
      <dsp:spPr>
        <a:xfrm>
          <a:off x="6441783" y="2783679"/>
          <a:ext cx="349889" cy="4093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/>
        </a:p>
      </dsp:txBody>
      <dsp:txXfrm>
        <a:off x="6441783" y="2865540"/>
        <a:ext cx="244922" cy="245582"/>
      </dsp:txXfrm>
    </dsp:sp>
    <dsp:sp modelId="{C8EA8158-A080-485E-AF0E-6F625E7ADCB3}">
      <dsp:nvSpPr>
        <dsp:cNvPr id="0" name=""/>
        <dsp:cNvSpPr/>
      </dsp:nvSpPr>
      <dsp:spPr>
        <a:xfrm>
          <a:off x="6936910" y="2145069"/>
          <a:ext cx="1914934" cy="1686524"/>
        </a:xfrm>
        <a:prstGeom prst="roundRect">
          <a:avLst>
            <a:gd name="adj" fmla="val 10000"/>
          </a:avLst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>
              <a:solidFill>
                <a:schemeClr val="tx1"/>
              </a:solidFill>
            </a:rPr>
            <a:t>INTERPRETACE</a:t>
          </a:r>
          <a:endParaRPr lang="cs-CZ" sz="1900" b="1" kern="1200" dirty="0">
            <a:solidFill>
              <a:schemeClr val="tx1"/>
            </a:solidFill>
          </a:endParaRPr>
        </a:p>
      </dsp:txBody>
      <dsp:txXfrm>
        <a:off x="6986307" y="2194466"/>
        <a:ext cx="1816140" cy="15877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F08DF-7F6C-4896-A991-491433DE837A}" type="datetimeFigureOut">
              <a:rPr lang="cs-CZ" smtClean="0"/>
              <a:pPr/>
              <a:t>20.10.2021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9BA628-6A86-488F-95C2-D8239C65094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F08DF-7F6C-4896-A991-491433DE837A}" type="datetimeFigureOut">
              <a:rPr lang="cs-CZ" smtClean="0"/>
              <a:pPr/>
              <a:t>20.10.2021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BA628-6A86-488F-95C2-D8239C6509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C9BA628-6A86-488F-95C2-D8239C65094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F08DF-7F6C-4896-A991-491433DE837A}" type="datetimeFigureOut">
              <a:rPr lang="cs-CZ" smtClean="0"/>
              <a:pPr/>
              <a:t>20.10.2021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F08DF-7F6C-4896-A991-491433DE837A}" type="datetimeFigureOut">
              <a:rPr lang="cs-CZ" smtClean="0"/>
              <a:pPr/>
              <a:t>20.10.2021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C9BA628-6A86-488F-95C2-D8239C65094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F08DF-7F6C-4896-A991-491433DE837A}" type="datetimeFigureOut">
              <a:rPr lang="cs-CZ" smtClean="0"/>
              <a:pPr/>
              <a:t>20.10.2021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9BA628-6A86-488F-95C2-D8239C65094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20F08DF-7F6C-4896-A991-491433DE837A}" type="datetimeFigureOut">
              <a:rPr lang="cs-CZ" smtClean="0"/>
              <a:pPr/>
              <a:t>20.10.2021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BA628-6A86-488F-95C2-D8239C65094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F08DF-7F6C-4896-A991-491433DE837A}" type="datetimeFigureOut">
              <a:rPr lang="cs-CZ" smtClean="0"/>
              <a:pPr/>
              <a:t>20.10.2021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C9BA628-6A86-488F-95C2-D8239C65094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F08DF-7F6C-4896-A991-491433DE837A}" type="datetimeFigureOut">
              <a:rPr lang="cs-CZ" smtClean="0"/>
              <a:pPr/>
              <a:t>20.10.2021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C9BA628-6A86-488F-95C2-D8239C6509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F08DF-7F6C-4896-A991-491433DE837A}" type="datetimeFigureOut">
              <a:rPr lang="cs-CZ" smtClean="0"/>
              <a:pPr/>
              <a:t>20.10.2021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C9BA628-6A86-488F-95C2-D8239C6509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9BA628-6A86-488F-95C2-D8239C65094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F08DF-7F6C-4896-A991-491433DE837A}" type="datetimeFigureOut">
              <a:rPr lang="cs-CZ" smtClean="0"/>
              <a:pPr/>
              <a:t>20.10.2021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C9BA628-6A86-488F-95C2-D8239C65094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20F08DF-7F6C-4896-A991-491433DE837A}" type="datetimeFigureOut">
              <a:rPr lang="cs-CZ" smtClean="0"/>
              <a:pPr/>
              <a:t>20.10.2021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20F08DF-7F6C-4896-A991-491433DE837A}" type="datetimeFigureOut">
              <a:rPr lang="cs-CZ" smtClean="0"/>
              <a:pPr/>
              <a:t>20.10.2021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9BA628-6A86-488F-95C2-D8239C65094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728223" y="0"/>
            <a:ext cx="7772400" cy="1752600"/>
          </a:xfrm>
        </p:spPr>
        <p:txBody>
          <a:bodyPr>
            <a:normAutofit/>
          </a:bodyPr>
          <a:lstStyle/>
          <a:p>
            <a:r>
              <a:rPr lang="cs-CZ" dirty="0" smtClean="0"/>
              <a:t>Akademické psaní </a:t>
            </a:r>
            <a:endParaRPr lang="cs-CZ" dirty="0"/>
          </a:p>
        </p:txBody>
      </p:sp>
      <p:sp>
        <p:nvSpPr>
          <p:cNvPr id="4" name="Nadpis 2"/>
          <p:cNvSpPr txBox="1">
            <a:spLocks/>
          </p:cNvSpPr>
          <p:nvPr/>
        </p:nvSpPr>
        <p:spPr>
          <a:xfrm>
            <a:off x="755576" y="3068960"/>
            <a:ext cx="7772400" cy="1752600"/>
          </a:xfrm>
          <a:prstGeom prst="rect">
            <a:avLst/>
          </a:prstGeom>
        </p:spPr>
        <p:txBody>
          <a:bodyPr vert="horz" anchor="b">
            <a:normAutofit fontScale="9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2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Formulace výzkumné otázky (hypotézy) a základy metodologie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1886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Metodologie vědecké práce - základy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97450"/>
          </a:xfrm>
        </p:spPr>
        <p:txBody>
          <a:bodyPr>
            <a:normAutofit/>
          </a:bodyPr>
          <a:lstStyle/>
          <a:p>
            <a:pPr algn="just">
              <a:spcAft>
                <a:spcPts val="1800"/>
              </a:spcAft>
              <a:defRPr/>
            </a:pPr>
            <a:r>
              <a:rPr lang="cs-CZ" dirty="0" smtClean="0"/>
              <a:t>Metoda v původním významu znamená „cesta někam“. Metoda je vědomý a plánovitý postup jak dosáhnout nějakého teoretického i praktického cíle. </a:t>
            </a:r>
          </a:p>
          <a:p>
            <a:pPr algn="just">
              <a:spcAft>
                <a:spcPts val="1800"/>
              </a:spcAft>
              <a:defRPr/>
            </a:pPr>
            <a:r>
              <a:rPr lang="cs-CZ" dirty="0" smtClean="0"/>
              <a:t>Pro úspěšnou realizaci cílů odborné  práce může být využito více metod v souvislosti s realizací dílčích cílů.</a:t>
            </a:r>
          </a:p>
          <a:p>
            <a:pPr algn="just">
              <a:defRPr/>
            </a:pPr>
            <a:r>
              <a:rPr lang="cs-CZ" dirty="0" smtClean="0"/>
              <a:t>Vždy je třeba uvést ale jak a kde konkrétně a proč byla určitá metoda použita.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Základní metody vědecké práce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b="1" dirty="0" smtClean="0"/>
              <a:t>Empirické</a:t>
            </a:r>
          </a:p>
          <a:p>
            <a:pPr lvl="1">
              <a:defRPr/>
            </a:pPr>
            <a:r>
              <a:rPr lang="cs-CZ" dirty="0" smtClean="0"/>
              <a:t>Pozorování</a:t>
            </a:r>
          </a:p>
          <a:p>
            <a:pPr lvl="1">
              <a:defRPr/>
            </a:pPr>
            <a:r>
              <a:rPr lang="cs-CZ" dirty="0" smtClean="0"/>
              <a:t>Měření</a:t>
            </a:r>
          </a:p>
          <a:p>
            <a:pPr lvl="1">
              <a:defRPr/>
            </a:pPr>
            <a:r>
              <a:rPr lang="cs-CZ" dirty="0" smtClean="0"/>
              <a:t>Experiment, rozhovor, dotazník apod.</a:t>
            </a:r>
          </a:p>
          <a:p>
            <a:pPr>
              <a:defRPr/>
            </a:pPr>
            <a:r>
              <a:rPr lang="cs-CZ" b="1" dirty="0" smtClean="0"/>
              <a:t>Obecně teoretické</a:t>
            </a:r>
            <a:endParaRPr lang="cs-CZ" dirty="0" smtClean="0"/>
          </a:p>
          <a:p>
            <a:pPr lvl="1">
              <a:defRPr/>
            </a:pPr>
            <a:r>
              <a:rPr lang="cs-CZ" dirty="0" smtClean="0"/>
              <a:t>Analýza</a:t>
            </a:r>
          </a:p>
          <a:p>
            <a:pPr lvl="1">
              <a:defRPr/>
            </a:pPr>
            <a:r>
              <a:rPr lang="cs-CZ" dirty="0" smtClean="0"/>
              <a:t>Syntéza</a:t>
            </a:r>
          </a:p>
          <a:p>
            <a:pPr lvl="1">
              <a:defRPr/>
            </a:pPr>
            <a:r>
              <a:rPr lang="cs-CZ" dirty="0" smtClean="0"/>
              <a:t>Indukce</a:t>
            </a:r>
          </a:p>
          <a:p>
            <a:pPr lvl="1">
              <a:defRPr/>
            </a:pPr>
            <a:r>
              <a:rPr lang="cs-CZ" dirty="0" smtClean="0"/>
              <a:t>Dedukce</a:t>
            </a:r>
          </a:p>
          <a:p>
            <a:pPr lvl="1">
              <a:defRPr/>
            </a:pPr>
            <a:r>
              <a:rPr lang="cs-CZ" dirty="0" smtClean="0"/>
              <a:t>Generalizace</a:t>
            </a:r>
          </a:p>
          <a:p>
            <a:pPr lvl="1">
              <a:defRPr/>
            </a:pPr>
            <a:r>
              <a:rPr lang="cs-CZ" dirty="0" smtClean="0"/>
              <a:t>Abstrakce</a:t>
            </a:r>
          </a:p>
          <a:p>
            <a:pPr lvl="1">
              <a:defRPr/>
            </a:pPr>
            <a:r>
              <a:rPr lang="cs-CZ" dirty="0" smtClean="0"/>
              <a:t>Komparace</a:t>
            </a:r>
          </a:p>
          <a:p>
            <a:pPr lvl="1">
              <a:defRPr/>
            </a:pPr>
            <a:r>
              <a:rPr lang="cs-CZ" dirty="0" smtClean="0"/>
              <a:t>Analogie</a:t>
            </a:r>
          </a:p>
          <a:p>
            <a:pPr marL="457200" lvl="1" indent="0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Dílčí právní metody (Knapp)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Logické</a:t>
            </a:r>
          </a:p>
          <a:p>
            <a:pPr lvl="1"/>
            <a:r>
              <a:rPr lang="cs-CZ" dirty="0" smtClean="0"/>
              <a:t>Abstrakce</a:t>
            </a:r>
          </a:p>
          <a:p>
            <a:pPr lvl="1"/>
            <a:r>
              <a:rPr lang="cs-CZ" dirty="0" smtClean="0"/>
              <a:t>Indukce a dedukce</a:t>
            </a:r>
          </a:p>
          <a:p>
            <a:pPr lvl="1"/>
            <a:r>
              <a:rPr lang="cs-CZ" dirty="0" smtClean="0"/>
              <a:t>Analýza a syntéza</a:t>
            </a:r>
          </a:p>
          <a:p>
            <a:pPr lvl="1"/>
            <a:endParaRPr lang="cs-CZ" b="1" dirty="0" smtClean="0"/>
          </a:p>
          <a:p>
            <a:r>
              <a:rPr lang="cs-CZ" b="1" dirty="0" smtClean="0"/>
              <a:t>Exaktní</a:t>
            </a:r>
          </a:p>
          <a:p>
            <a:r>
              <a:rPr lang="cs-CZ" b="1" dirty="0" smtClean="0"/>
              <a:t>Sociologické</a:t>
            </a:r>
          </a:p>
          <a:p>
            <a:r>
              <a:rPr lang="cs-CZ" b="1" dirty="0" smtClean="0"/>
              <a:t>Systémové</a:t>
            </a:r>
          </a:p>
          <a:p>
            <a:r>
              <a:rPr lang="cs-CZ" b="1" dirty="0" smtClean="0"/>
              <a:t>Komparativní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85502" y="1725602"/>
            <a:ext cx="8407893" cy="4407408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myšlenkové rozložení zkoumaného předmětu, jevu nebo situace </a:t>
            </a:r>
            <a:r>
              <a:rPr lang="cs-CZ" dirty="0" smtClean="0"/>
              <a:t>(jevu</a:t>
            </a:r>
            <a:r>
              <a:rPr lang="cs-CZ" dirty="0"/>
              <a:t>) na jednotlivé části, které se stávají předmětem dalšího </a:t>
            </a:r>
            <a:r>
              <a:rPr lang="cs-CZ" dirty="0" smtClean="0"/>
              <a:t>zkoumání</a:t>
            </a:r>
          </a:p>
          <a:p>
            <a:pPr algn="just"/>
            <a:r>
              <a:rPr lang="cs-CZ" dirty="0"/>
              <a:t>h</a:t>
            </a:r>
            <a:r>
              <a:rPr lang="cs-CZ" dirty="0" smtClean="0"/>
              <a:t>ledání dílčích složek jevu či problému</a:t>
            </a:r>
          </a:p>
          <a:p>
            <a:pPr lvl="1" algn="just"/>
            <a:r>
              <a:rPr lang="cs-CZ" dirty="0" smtClean="0"/>
              <a:t>Hledání prvků podstatných pro zkoumaný objekt.</a:t>
            </a:r>
          </a:p>
          <a:p>
            <a:pPr algn="just"/>
            <a:r>
              <a:rPr lang="cs-CZ" dirty="0"/>
              <a:t>s</a:t>
            </a:r>
            <a:r>
              <a:rPr lang="cs-CZ" dirty="0" smtClean="0"/>
              <a:t>měřuje od složitého k jednotlivému</a:t>
            </a:r>
          </a:p>
          <a:p>
            <a:pPr lvl="1" algn="just"/>
            <a:r>
              <a:rPr lang="cs-CZ" dirty="0" smtClean="0"/>
              <a:t>Klasifikační analýza</a:t>
            </a:r>
          </a:p>
          <a:p>
            <a:pPr lvl="1" algn="just"/>
            <a:r>
              <a:rPr lang="cs-CZ" dirty="0" smtClean="0"/>
              <a:t>Vztahová analýza</a:t>
            </a:r>
          </a:p>
          <a:p>
            <a:pPr lvl="1" algn="just"/>
            <a:r>
              <a:rPr lang="cs-CZ" dirty="0" smtClean="0"/>
              <a:t>Kauzální analýza</a:t>
            </a:r>
          </a:p>
          <a:p>
            <a:pPr lvl="1" algn="just"/>
            <a:r>
              <a:rPr lang="cs-CZ" dirty="0" smtClean="0"/>
              <a:t>Systémová analýza</a:t>
            </a:r>
          </a:p>
        </p:txBody>
      </p:sp>
      <p:sp>
        <p:nvSpPr>
          <p:cNvPr id="2" name="Obdélník 1"/>
          <p:cNvSpPr/>
          <p:nvPr/>
        </p:nvSpPr>
        <p:spPr>
          <a:xfrm>
            <a:off x="4140926" y="4389120"/>
            <a:ext cx="2181497" cy="1632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4" name="Přímá spojnice se šipkou 3"/>
          <p:cNvCxnSpPr/>
          <p:nvPr/>
        </p:nvCxnSpPr>
        <p:spPr>
          <a:xfrm flipV="1">
            <a:off x="6509656" y="4095206"/>
            <a:ext cx="1404257" cy="476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V="1">
            <a:off x="6433457" y="4715691"/>
            <a:ext cx="1556657" cy="2939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6433456" y="5342708"/>
            <a:ext cx="155665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6509656" y="5747656"/>
            <a:ext cx="1480458" cy="1371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/>
        </p:nvSpPr>
        <p:spPr>
          <a:xfrm>
            <a:off x="7990114" y="3789862"/>
            <a:ext cx="522514" cy="3624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8151223" y="4534444"/>
            <a:ext cx="522514" cy="3624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8151223" y="5205548"/>
            <a:ext cx="522514" cy="3624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8159931" y="5884816"/>
            <a:ext cx="522514" cy="3624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Formy  analýzy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r>
              <a:rPr lang="en-US" dirty="0" err="1" smtClean="0"/>
              <a:t>Dostupné</a:t>
            </a:r>
            <a:r>
              <a:rPr lang="en-US" dirty="0" smtClean="0"/>
              <a:t> z: http://fph.vse.cz/att/dp.pdf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cs-CZ" b="1" dirty="0"/>
              <a:t>KLASIFIKAČNÍ ANALÝZA</a:t>
            </a:r>
            <a:r>
              <a:rPr lang="cs-CZ" dirty="0"/>
              <a:t>: </a:t>
            </a:r>
            <a:r>
              <a:rPr lang="cs-CZ" dirty="0" smtClean="0"/>
              <a:t>klasifikací </a:t>
            </a:r>
            <a:r>
              <a:rPr lang="cs-CZ" dirty="0"/>
              <a:t>buď řadíme dílčí jevy do skupin (tříd), nebo třídíme soubor do dílčích skupin </a:t>
            </a:r>
            <a:endParaRPr lang="cs-CZ" dirty="0" smtClean="0"/>
          </a:p>
          <a:p>
            <a:pPr algn="just">
              <a:lnSpc>
                <a:spcPct val="150000"/>
              </a:lnSpc>
            </a:pPr>
            <a:r>
              <a:rPr lang="cs-CZ" b="1" dirty="0"/>
              <a:t>VZTAHOVÁ ANALÝZA</a:t>
            </a:r>
            <a:r>
              <a:rPr lang="cs-CZ" dirty="0"/>
              <a:t>: zjišťuje vztahy mezi jevy; zjišťuje, zda jde o vztahy </a:t>
            </a:r>
            <a:r>
              <a:rPr lang="cs-CZ" dirty="0" smtClean="0"/>
              <a:t>závislosti, </a:t>
            </a:r>
            <a:r>
              <a:rPr lang="cs-CZ" dirty="0"/>
              <a:t>nebo nezávislosti. Sílu závislosti se snaží </a:t>
            </a:r>
            <a:r>
              <a:rPr lang="cs-CZ" dirty="0" smtClean="0"/>
              <a:t>kvantifikovat</a:t>
            </a:r>
          </a:p>
          <a:p>
            <a:pPr algn="just">
              <a:lnSpc>
                <a:spcPct val="150000"/>
              </a:lnSpc>
            </a:pPr>
            <a:r>
              <a:rPr lang="cs-CZ" b="1" dirty="0" smtClean="0"/>
              <a:t>KAUZÁLNÍ ANALÝZA</a:t>
            </a:r>
            <a:r>
              <a:rPr lang="cs-CZ" dirty="0"/>
              <a:t>: </a:t>
            </a:r>
            <a:r>
              <a:rPr lang="cs-CZ" dirty="0" smtClean="0"/>
              <a:t>zkoumá </a:t>
            </a:r>
            <a:r>
              <a:rPr lang="cs-CZ" dirty="0"/>
              <a:t>příčiny jevů, nezkoumá však dynamiku systému, jen vliv vnějších </a:t>
            </a:r>
            <a:r>
              <a:rPr lang="cs-CZ" dirty="0" smtClean="0"/>
              <a:t>činitelů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 </a:t>
            </a:r>
            <a:r>
              <a:rPr lang="cs-CZ" b="1" dirty="0" smtClean="0"/>
              <a:t>SYSTÉMOVÁ ANALÝZA</a:t>
            </a:r>
            <a:r>
              <a:rPr lang="cs-CZ" dirty="0"/>
              <a:t>: zkoumá systémy s cílem je pochopit, vysvětlit, zvládnout, zlepšit a zdokonalit. Jevy nezkoumá jako izolované veličiny, ale snaží se postihnout jejich chování v systému, aniž by se systém (celek) při tom rozpadl na jednotlivé části</a:t>
            </a:r>
          </a:p>
        </p:txBody>
      </p:sp>
    </p:spTree>
    <p:extLst>
      <p:ext uri="{BB962C8B-B14F-4D97-AF65-F5344CB8AC3E}">
        <p14:creationId xmlns:p14="http://schemas.microsoft.com/office/powerpoint/2010/main" val="193652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Syntéza  představuje 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 myšlenkové spojení částí v celek;</a:t>
            </a:r>
          </a:p>
          <a:p>
            <a:pPr lvl="1"/>
            <a:r>
              <a:rPr lang="cs-CZ" sz="2000" dirty="0" smtClean="0"/>
              <a:t>z výchozích zjištění formulujeme závěry.</a:t>
            </a:r>
          </a:p>
          <a:p>
            <a:r>
              <a:rPr lang="cs-CZ" sz="2000" dirty="0" smtClean="0"/>
              <a:t>skládání dosud oddělených, izolovaných či nespojitých prvků.</a:t>
            </a:r>
          </a:p>
          <a:p>
            <a:r>
              <a:rPr lang="cs-CZ" sz="2000" dirty="0" smtClean="0"/>
              <a:t>Příklad:  bez </a:t>
            </a:r>
            <a:r>
              <a:rPr lang="cs-CZ" sz="2000" dirty="0"/>
              <a:t>syntézy zjištění zdravotního stavu a domácího prostředí posuzované osoby nelze učinit správný závěr ohledně existence a stupně </a:t>
            </a:r>
            <a:r>
              <a:rPr lang="cs-CZ" sz="2000" dirty="0" smtClean="0"/>
              <a:t>bezmocnosti (domácí násilí)</a:t>
            </a:r>
          </a:p>
        </p:txBody>
      </p:sp>
      <p:sp>
        <p:nvSpPr>
          <p:cNvPr id="4" name="Obdélník 3"/>
          <p:cNvSpPr/>
          <p:nvPr/>
        </p:nvSpPr>
        <p:spPr>
          <a:xfrm>
            <a:off x="4140926" y="4389120"/>
            <a:ext cx="2181497" cy="1632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145177" y="5840730"/>
            <a:ext cx="522514" cy="3624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175656" y="5205548"/>
            <a:ext cx="522514" cy="3624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153885" y="4695554"/>
            <a:ext cx="522514" cy="3624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145177" y="4152356"/>
            <a:ext cx="522514" cy="3624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se šipkou 8"/>
          <p:cNvCxnSpPr/>
          <p:nvPr/>
        </p:nvCxnSpPr>
        <p:spPr>
          <a:xfrm flipV="1">
            <a:off x="1911530" y="5840730"/>
            <a:ext cx="2046516" cy="20410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1911530" y="5443945"/>
            <a:ext cx="204651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1911530" y="4995998"/>
            <a:ext cx="2046516" cy="620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1911530" y="4400006"/>
            <a:ext cx="2046516" cy="23839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Indukce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4503" y="1719071"/>
            <a:ext cx="8684389" cy="5243432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cs-CZ" dirty="0" smtClean="0"/>
              <a:t>Myšlenkový postup od   jedinečného a zvláštního k obecnému.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Z jednotlivého jevu je vyvozen obecný závěr.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Existuje-li dostatek informací o jednotlivostech, lze formulovat závěry obecnějšího druhu. 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„</a:t>
            </a:r>
            <a:r>
              <a:rPr lang="cs-CZ" i="1" dirty="0" smtClean="0"/>
              <a:t>Ústava ani právní předpisy pojem </a:t>
            </a:r>
            <a:r>
              <a:rPr lang="cs-CZ" b="1" i="1" dirty="0" smtClean="0"/>
              <a:t>vyvlastnění</a:t>
            </a:r>
            <a:r>
              <a:rPr lang="cs-CZ" i="1" dirty="0" smtClean="0"/>
              <a:t> výslovně nedefinují. Jeho obsah možno proto vymezit jednak </a:t>
            </a:r>
            <a:r>
              <a:rPr lang="cs-CZ" i="1" u="sng" dirty="0" smtClean="0"/>
              <a:t>induktivně</a:t>
            </a:r>
            <a:r>
              <a:rPr lang="cs-CZ" i="1" dirty="0" smtClean="0"/>
              <a:t> na základě pozitivně právní úpravy institutu vyvlastnění v různých právních předpisech a jednak doktrinárně, tj. na základě definic podaných právní vědou</a:t>
            </a:r>
            <a:r>
              <a:rPr lang="cs-CZ" dirty="0" smtClean="0"/>
              <a:t>.“ (</a:t>
            </a:r>
            <a:r>
              <a:rPr lang="cs-CZ" dirty="0" err="1" smtClean="0"/>
              <a:t>Pl</a:t>
            </a:r>
            <a:r>
              <a:rPr lang="cs-CZ" dirty="0" smtClean="0"/>
              <a:t>. ÚS 16/93)</a:t>
            </a:r>
            <a:endParaRPr lang="cs-CZ" dirty="0"/>
          </a:p>
          <a:p>
            <a:pPr algn="just">
              <a:lnSpc>
                <a:spcPct val="150000"/>
              </a:lnSpc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Dedukce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Dostupné z: http://slideplayer.cz/slide/1992204/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defRPr/>
            </a:pPr>
            <a:r>
              <a:rPr lang="cs-CZ" dirty="0" smtClean="0"/>
              <a:t> </a:t>
            </a:r>
            <a:r>
              <a:rPr lang="cs-CZ" dirty="0"/>
              <a:t>způsob myšlení, při němž od obecnějších závěrů, tvrzení a soudů přecházíme k méně </a:t>
            </a:r>
            <a:r>
              <a:rPr lang="cs-CZ" dirty="0" smtClean="0"/>
              <a:t>obecným, k jednotlivostem;</a:t>
            </a:r>
          </a:p>
          <a:p>
            <a:pPr algn="just">
              <a:lnSpc>
                <a:spcPct val="150000"/>
              </a:lnSpc>
              <a:defRPr/>
            </a:pPr>
            <a:r>
              <a:rPr lang="cs-CZ" dirty="0" smtClean="0"/>
              <a:t>vycházíme ze známých, ověřených a platných závěrů a aplikujeme je na jednotlivé doposud neprozkoumané případy;</a:t>
            </a:r>
          </a:p>
          <a:p>
            <a:pPr algn="just">
              <a:lnSpc>
                <a:spcPct val="150000"/>
              </a:lnSpc>
              <a:defRPr/>
            </a:pPr>
            <a:r>
              <a:rPr lang="cs-CZ" dirty="0"/>
              <a:t>z</a:t>
            </a:r>
            <a:r>
              <a:rPr lang="cs-CZ" dirty="0" smtClean="0"/>
              <a:t> obecného poznatku vyvozujeme závěry i vůči jednotlivostem;</a:t>
            </a:r>
          </a:p>
          <a:p>
            <a:pPr algn="just">
              <a:lnSpc>
                <a:spcPct val="150000"/>
              </a:lnSpc>
              <a:defRPr/>
            </a:pPr>
            <a:endParaRPr lang="cs-CZ" dirty="0" smtClean="0"/>
          </a:p>
          <a:p>
            <a:pPr marL="342900" indent="-342900" algn="just">
              <a:lnSpc>
                <a:spcPct val="150000"/>
              </a:lnSpc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KVANTITATIVNÍ VS. KVALITATIVNÍ VÝZKUM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Dostupné z: http://slideplayer.cz/slide/1992204/</a:t>
            </a:r>
            <a:endParaRPr lang="en-US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cs-CZ" sz="2800" dirty="0" smtClean="0"/>
              <a:t>Cílem kvantitativního výzkumu je testování hypotéz a logika kvantitativního výzkumu je deduktivní</a:t>
            </a:r>
          </a:p>
          <a:p>
            <a:pPr algn="just">
              <a:lnSpc>
                <a:spcPct val="150000"/>
              </a:lnSpc>
            </a:pPr>
            <a:r>
              <a:rPr lang="cs-CZ" sz="2800" dirty="0" smtClean="0"/>
              <a:t>Cílem kvalitativního výzkumu je vytváření nových hypotéz a logika kvalitativního výzkumu je induktivní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702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Zobecnění – generalizace / abstrakce</a:t>
            </a:r>
            <a:endParaRPr lang="cs-CZ" dirty="0"/>
          </a:p>
        </p:txBody>
      </p:sp>
      <p:sp>
        <p:nvSpPr>
          <p:cNvPr id="23555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400" b="1" dirty="0" smtClean="0">
                <a:solidFill>
                  <a:srgbClr val="C00000"/>
                </a:solidFill>
              </a:rPr>
              <a:t>Generalizace:</a:t>
            </a:r>
            <a:r>
              <a:rPr lang="cs-CZ" sz="2400" dirty="0" smtClean="0"/>
              <a:t> Vyvození závěrů o množině objektů z  pozorování jednoho objektu.</a:t>
            </a:r>
          </a:p>
          <a:p>
            <a:pPr algn="just">
              <a:lnSpc>
                <a:spcPct val="150000"/>
              </a:lnSpc>
            </a:pPr>
            <a:r>
              <a:rPr lang="cs-CZ" sz="2400" b="1" dirty="0" smtClean="0">
                <a:solidFill>
                  <a:srgbClr val="C00000"/>
                </a:solidFill>
              </a:rPr>
              <a:t>Abstrakce:  </a:t>
            </a:r>
            <a:r>
              <a:rPr lang="cs-CZ" sz="2400" dirty="0" smtClean="0"/>
              <a:t>vydělování  základních znaků a  odhlížení od jednotlivostí</a:t>
            </a:r>
          </a:p>
          <a:p>
            <a:pPr lvl="1" algn="just">
              <a:lnSpc>
                <a:spcPct val="150000"/>
              </a:lnSpc>
            </a:pPr>
            <a:r>
              <a:rPr lang="cs-CZ" sz="2000" dirty="0" smtClean="0"/>
              <a:t>Myšlenkové odlučování nepodstatných znaků</a:t>
            </a:r>
          </a:p>
          <a:p>
            <a:pPr lvl="1" algn="just">
              <a:lnSpc>
                <a:spcPct val="150000"/>
              </a:lnSpc>
            </a:pPr>
            <a:r>
              <a:rPr lang="cs-CZ" sz="2000" dirty="0" smtClean="0"/>
              <a:t>Souvisí s definováním a tvořením pojmů</a:t>
            </a:r>
          </a:p>
          <a:p>
            <a:pPr lvl="2" algn="just">
              <a:lnSpc>
                <a:spcPct val="150000"/>
              </a:lnSpc>
            </a:pPr>
            <a:r>
              <a:rPr lang="cs-CZ" sz="1800" dirty="0" smtClean="0"/>
              <a:t>Např. definice právní normy</a:t>
            </a:r>
            <a:endParaRPr lang="cs-CZ" sz="1800" dirty="0"/>
          </a:p>
          <a:p>
            <a:pPr marL="914400" lvl="2" indent="0" algn="just">
              <a:lnSpc>
                <a:spcPct val="150000"/>
              </a:lnSpc>
              <a:buNone/>
            </a:pP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základní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85000" lnSpcReduction="20000"/>
          </a:bodyPr>
          <a:lstStyle/>
          <a:p>
            <a:r>
              <a:rPr lang="cs-CZ" sz="2800" dirty="0"/>
              <a:t>Dalším krokem po volbě tématu je formulace základní otázky; tzn. toho problému, který </a:t>
            </a:r>
            <a:r>
              <a:rPr lang="cs-CZ" sz="2800" dirty="0" smtClean="0"/>
              <a:t>budeme </a:t>
            </a:r>
            <a:r>
              <a:rPr lang="cs-CZ" sz="2800" dirty="0"/>
              <a:t>konkrétně řešit. </a:t>
            </a:r>
          </a:p>
          <a:p>
            <a:r>
              <a:rPr lang="cs-CZ" sz="2800" dirty="0"/>
              <a:t>Formulaci  základní otázky  musí předcházet  prostudování literatury, zmapování toho, co se zjistilo, popsalo, jak to bylo řešené atd. </a:t>
            </a:r>
          </a:p>
          <a:p>
            <a:r>
              <a:rPr lang="cs-CZ" sz="2800" dirty="0"/>
              <a:t>Výzkumný problém  je vhodné formulovat jako  otázku.  Náš výklad pak  bude hledáním  odpovědí na danou otázku či otázky.  </a:t>
            </a:r>
          </a:p>
          <a:p>
            <a:r>
              <a:rPr lang="cs-CZ" sz="2800" dirty="0"/>
              <a:t>Kromě základní otázky  můžeme formulovat další podotázky. </a:t>
            </a:r>
          </a:p>
          <a:p>
            <a:r>
              <a:rPr lang="cs-CZ" sz="2800" dirty="0">
                <a:solidFill>
                  <a:srgbClr val="FF0000"/>
                </a:solidFill>
              </a:rPr>
              <a:t>Vyhněte se formulaci otázek  bez ladu a skladu </a:t>
            </a:r>
            <a:r>
              <a:rPr lang="cs-CZ" sz="2800" dirty="0" smtClean="0">
                <a:solidFill>
                  <a:srgbClr val="FF0000"/>
                </a:solidFill>
              </a:rPr>
              <a:t>(„páté </a:t>
            </a:r>
            <a:r>
              <a:rPr lang="cs-CZ" sz="2800" dirty="0">
                <a:solidFill>
                  <a:srgbClr val="FF0000"/>
                </a:solidFill>
              </a:rPr>
              <a:t>přes </a:t>
            </a:r>
            <a:r>
              <a:rPr lang="cs-CZ" sz="2800" dirty="0" smtClean="0">
                <a:solidFill>
                  <a:srgbClr val="FF0000"/>
                </a:solidFill>
              </a:rPr>
              <a:t>deváté“). </a:t>
            </a:r>
            <a:endParaRPr lang="cs-CZ" sz="2800" dirty="0">
              <a:solidFill>
                <a:srgbClr val="FF0000"/>
              </a:solidFill>
            </a:endParaRPr>
          </a:p>
          <a:p>
            <a:r>
              <a:rPr lang="cs-CZ" sz="2800" dirty="0">
                <a:solidFill>
                  <a:srgbClr val="FF0000"/>
                </a:solidFill>
              </a:rPr>
              <a:t>Postupujeme vždy od obecnějších problémů k jednotlivým, od abstraktních pojmů ke konkrétním</a:t>
            </a:r>
            <a:r>
              <a:rPr lang="cs-CZ" sz="3200" dirty="0">
                <a:solidFill>
                  <a:srgbClr val="FF0000"/>
                </a:solidFill>
              </a:rPr>
              <a:t>.</a:t>
            </a:r>
            <a:r>
              <a:rPr lang="cs-CZ" sz="3200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70132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Komparace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cs-CZ" dirty="0" smtClean="0"/>
              <a:t>Stanovení shody či rozdílu zkoumaných jevů.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cs-CZ" dirty="0" smtClean="0"/>
              <a:t>Jaké máme možnosti komparace v právu?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Analogie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b="1" dirty="0"/>
              <a:t>Analogický</a:t>
            </a:r>
            <a:r>
              <a:rPr lang="cs-CZ" sz="2400" dirty="0"/>
              <a:t> znamená podobný, obdobný.</a:t>
            </a:r>
          </a:p>
          <a:p>
            <a:pPr algn="just"/>
            <a:endParaRPr lang="cs-CZ" sz="2400" dirty="0" smtClean="0"/>
          </a:p>
          <a:p>
            <a:pPr algn="just"/>
            <a:r>
              <a:rPr lang="cs-CZ" sz="2400" dirty="0" smtClean="0"/>
              <a:t>Analogie je </a:t>
            </a:r>
            <a:r>
              <a:rPr lang="cs-CZ" sz="2400" dirty="0"/>
              <a:t>vztah dvou různých věcí, které se v něčem podobají a dají se tedy přirovnávat. O věcech obtížně uchopitelných se často uvažuje a usuzuje na základě analogie (podobnosti) s </a:t>
            </a:r>
            <a:r>
              <a:rPr lang="cs-CZ" sz="2400" dirty="0" smtClean="0"/>
              <a:t>věcmi známými</a:t>
            </a:r>
            <a:r>
              <a:rPr lang="cs-CZ" sz="2400" dirty="0"/>
              <a:t>. </a:t>
            </a:r>
            <a:endParaRPr lang="cs-CZ" sz="2400" dirty="0" smtClean="0"/>
          </a:p>
          <a:p>
            <a:pPr marL="0" indent="0" algn="just">
              <a:buNone/>
            </a:pPr>
            <a:endParaRPr lang="cs-CZ" sz="2400" dirty="0" smtClean="0"/>
          </a:p>
          <a:p>
            <a:pPr marL="0" indent="0" algn="just">
              <a:buNone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Základní postup práce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81324097"/>
              </p:ext>
            </p:extLst>
          </p:nvPr>
        </p:nvGraphicFramePr>
        <p:xfrm>
          <a:off x="343285" y="1478415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148" name="TextovéPole 4"/>
          <p:cNvSpPr txBox="1">
            <a:spLocks noChangeArrowheads="1"/>
          </p:cNvSpPr>
          <p:nvPr/>
        </p:nvSpPr>
        <p:spPr bwMode="auto">
          <a:xfrm>
            <a:off x="179388" y="6448425"/>
            <a:ext cx="75120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cs-CZ" sz="1200"/>
              <a:t>Šanderová, J. </a:t>
            </a:r>
            <a:r>
              <a:rPr lang="cs-CZ" sz="1200" i="1"/>
              <a:t>Jak číst a psát odborný text ve společenských vědách. </a:t>
            </a:r>
            <a:r>
              <a:rPr lang="cs-CZ" sz="1200"/>
              <a:t>Praha : Sociologické nakladatelství, 2003. s. 59 a 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43378363"/>
              </p:ext>
            </p:extLst>
          </p:nvPr>
        </p:nvGraphicFramePr>
        <p:xfrm>
          <a:off x="287016" y="666570"/>
          <a:ext cx="8856984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Úkol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rámci zvoleného tématu vymezte vědecký postup (kombinaci metod), které budete používat k dosažení stanoveného cíle. Svoji volbu zdůvodněte.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3730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Nejčastější chyby při formulaci základní 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Velmi široké vymezení problému, kdy není  zřejmé, co vše se bude zkoumat.  </a:t>
            </a:r>
          </a:p>
          <a:p>
            <a:pPr>
              <a:buNone/>
            </a:pPr>
            <a:endParaRPr lang="cs-CZ" b="1" dirty="0"/>
          </a:p>
          <a:p>
            <a:r>
              <a:rPr lang="cs-CZ" b="1" dirty="0" smtClean="0"/>
              <a:t>Výzkumný </a:t>
            </a:r>
            <a:r>
              <a:rPr lang="cs-CZ" b="1" dirty="0"/>
              <a:t>problém neprohlubuje  naše poznání. </a:t>
            </a:r>
          </a:p>
          <a:p>
            <a:pPr>
              <a:buNone/>
            </a:pPr>
            <a:endParaRPr lang="cs-CZ" b="1" dirty="0"/>
          </a:p>
          <a:p>
            <a:r>
              <a:rPr lang="cs-CZ" b="1" dirty="0"/>
              <a:t>Výzkumný problém je triviální, jednoduchý.  </a:t>
            </a:r>
          </a:p>
          <a:p>
            <a:pPr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u="sng" dirty="0">
                <a:solidFill>
                  <a:srgbClr val="FF0000"/>
                </a:solidFill>
              </a:rPr>
              <a:t>Příkladem všech uvedených chyb jsou  otázky typu:  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Je </a:t>
            </a:r>
            <a:r>
              <a:rPr lang="cs-CZ" b="1" dirty="0">
                <a:solidFill>
                  <a:srgbClr val="FF0000"/>
                </a:solidFill>
              </a:rPr>
              <a:t>legalizace </a:t>
            </a:r>
            <a:r>
              <a:rPr lang="cs-CZ" b="1" dirty="0" smtClean="0">
                <a:solidFill>
                  <a:srgbClr val="FF0000"/>
                </a:solidFill>
              </a:rPr>
              <a:t>eutanazie správným řešením?  </a:t>
            </a:r>
            <a:endParaRPr lang="cs-CZ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Je </a:t>
            </a:r>
            <a:r>
              <a:rPr lang="cs-CZ" b="1" dirty="0">
                <a:solidFill>
                  <a:srgbClr val="FF0000"/>
                </a:solidFill>
              </a:rPr>
              <a:t>právní úprava </a:t>
            </a:r>
            <a:r>
              <a:rPr lang="cs-CZ" b="1" dirty="0" smtClean="0">
                <a:solidFill>
                  <a:srgbClr val="FF0000"/>
                </a:solidFill>
              </a:rPr>
              <a:t>internetu dostatečná?   </a:t>
            </a:r>
            <a:endParaRPr lang="cs-CZ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Jaká je nejlepší </a:t>
            </a:r>
            <a:r>
              <a:rPr lang="cs-CZ" b="1" dirty="0">
                <a:solidFill>
                  <a:srgbClr val="FF0000"/>
                </a:solidFill>
              </a:rPr>
              <a:t>úprava financování politických  </a:t>
            </a:r>
            <a:r>
              <a:rPr lang="cs-CZ" b="1" dirty="0" smtClean="0">
                <a:solidFill>
                  <a:srgbClr val="FF0000"/>
                </a:solidFill>
              </a:rPr>
              <a:t>stran?  </a:t>
            </a:r>
            <a:endParaRPr lang="cs-CZ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>
                <a:solidFill>
                  <a:srgbClr val="FF0000"/>
                </a:solidFill>
              </a:rPr>
              <a:t>Je česká právní úprava ochrany před domácím </a:t>
            </a:r>
            <a:r>
              <a:rPr lang="cs-CZ" b="1" dirty="0" smtClean="0">
                <a:solidFill>
                  <a:srgbClr val="FF0000"/>
                </a:solidFill>
              </a:rPr>
              <a:t>násilím </a:t>
            </a:r>
            <a:r>
              <a:rPr lang="cs-CZ" b="1" dirty="0">
                <a:solidFill>
                  <a:srgbClr val="FF0000"/>
                </a:solidFill>
              </a:rPr>
              <a:t>vhodná?  </a:t>
            </a:r>
          </a:p>
          <a:p>
            <a:pPr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 smtClean="0"/>
              <a:t>V čem je další problém uvedených otázek?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4776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typy  základních otázek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925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Deskripce: „Jaké to je?“ </a:t>
            </a:r>
          </a:p>
          <a:p>
            <a:pPr>
              <a:buNone/>
            </a:pPr>
            <a:r>
              <a:rPr lang="cs-CZ" dirty="0" smtClean="0"/>
              <a:t>   (</a:t>
            </a:r>
            <a:r>
              <a:rPr lang="cs-CZ" dirty="0"/>
              <a:t>zjišťujeme a popisujeme situaci, stav, výskyt jevu, atd.)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Relace </a:t>
            </a:r>
            <a:r>
              <a:rPr lang="cs-CZ" b="1" dirty="0">
                <a:solidFill>
                  <a:srgbClr val="C00000"/>
                </a:solidFill>
              </a:rPr>
              <a:t>(vztahy a souvislosti) : „Jaký je vztah? “   </a:t>
            </a:r>
          </a:p>
          <a:p>
            <a:pPr>
              <a:buNone/>
            </a:pPr>
            <a:r>
              <a:rPr lang="cs-CZ" dirty="0" smtClean="0"/>
              <a:t>   (</a:t>
            </a:r>
            <a:r>
              <a:rPr lang="cs-CZ" dirty="0"/>
              <a:t>dáváme do vztahu  jevy, činitele a ptáme se, zda </a:t>
            </a:r>
          </a:p>
          <a:p>
            <a:pPr>
              <a:buNone/>
            </a:pPr>
            <a:r>
              <a:rPr lang="cs-CZ" dirty="0" smtClean="0"/>
              <a:t>   existuje </a:t>
            </a:r>
            <a:r>
              <a:rPr lang="cs-CZ" dirty="0"/>
              <a:t>vztah mezi zkoumanými jevy, jakou povahu  má  ten vztah, jak se vyvíjí, atd...)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Příčiny </a:t>
            </a:r>
            <a:r>
              <a:rPr lang="cs-CZ" b="1" dirty="0">
                <a:solidFill>
                  <a:srgbClr val="C00000"/>
                </a:solidFill>
              </a:rPr>
              <a:t>a důvody: „Proč to tak je?“ </a:t>
            </a:r>
          </a:p>
          <a:p>
            <a:pPr>
              <a:spcAft>
                <a:spcPts val="1200"/>
              </a:spcAft>
              <a:buNone/>
            </a:pPr>
            <a:r>
              <a:rPr lang="cs-CZ" dirty="0" smtClean="0"/>
              <a:t>   (</a:t>
            </a:r>
            <a:r>
              <a:rPr lang="cs-CZ" dirty="0"/>
              <a:t>zjišťujeme  příčiny, důvody, které vedly  k </a:t>
            </a:r>
            <a:r>
              <a:rPr lang="cs-CZ" dirty="0" smtClean="0"/>
              <a:t>určitému důsledku</a:t>
            </a:r>
            <a:r>
              <a:rPr lang="cs-CZ" dirty="0"/>
              <a:t>,  atd...)   </a:t>
            </a:r>
            <a:endParaRPr lang="cs-CZ" dirty="0" smtClean="0"/>
          </a:p>
          <a:p>
            <a:pPr algn="ctr">
              <a:buNone/>
            </a:pPr>
            <a:r>
              <a:rPr lang="cs-CZ" b="1" dirty="0" smtClean="0"/>
              <a:t>Jaké Vás napadají příklady?</a:t>
            </a: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2006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hypotézy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800" dirty="0"/>
              <a:t>Výzkumný problém určuje základní orientaci našeho tématu.  Pro jeho další rozbor však  nemusí vyjadřovat  dostatek informací.  K jejich získání </a:t>
            </a:r>
            <a:r>
              <a:rPr lang="cs-CZ" sz="2800" dirty="0" smtClean="0"/>
              <a:t>slouží hypotézy</a:t>
            </a:r>
            <a:r>
              <a:rPr lang="cs-CZ" sz="2800" dirty="0"/>
              <a:t>.</a:t>
            </a:r>
          </a:p>
          <a:p>
            <a:pPr marL="0" indent="0">
              <a:buNone/>
            </a:pPr>
            <a:r>
              <a:rPr lang="cs-CZ" sz="2800" dirty="0"/>
              <a:t>Hypotéza je </a:t>
            </a:r>
            <a:r>
              <a:rPr lang="cs-CZ" sz="2800" dirty="0" smtClean="0"/>
              <a:t>vědecký </a:t>
            </a:r>
            <a:r>
              <a:rPr lang="cs-CZ" sz="2800" dirty="0"/>
              <a:t>předpoklad, není to jakýkoli předpoklad - musí být vždy vyvozen z  nějaké teorie. Nevíme ale,  jestli je  náš předpoklad správný /pravdivý nebo  nesprávná/ nepravdivá.  Jeho   pravdivost či nepravdivost    se musí prokázat; </a:t>
            </a:r>
          </a:p>
          <a:p>
            <a:pPr marL="0" indent="0">
              <a:buNone/>
            </a:pPr>
            <a:r>
              <a:rPr lang="cs-CZ" sz="2800" dirty="0"/>
              <a:t>Hypotézy rozšiřují naše poznání – empiricky ověřují části teorie. Na základě  toho pak  danou teorii doplňujeme nebo modifikujeme. </a:t>
            </a:r>
          </a:p>
          <a:p>
            <a:pPr>
              <a:buNone/>
            </a:pPr>
            <a:r>
              <a:rPr lang="cs-CZ" sz="2800" dirty="0"/>
              <a:t>Hypotézy  konkretizují,  „rozmělní“  problém na částí. </a:t>
            </a:r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    </a:t>
            </a:r>
            <a:r>
              <a:rPr lang="cs-CZ" sz="2800" u="sng" dirty="0">
                <a:solidFill>
                  <a:srgbClr val="FF0000"/>
                </a:solidFill>
              </a:rPr>
              <a:t>Náš výklad je pak  procesem  </a:t>
            </a:r>
            <a:r>
              <a:rPr lang="cs-CZ" sz="2800" b="1" u="sng" dirty="0">
                <a:solidFill>
                  <a:srgbClr val="FF0000"/>
                </a:solidFill>
              </a:rPr>
              <a:t>ověřování </a:t>
            </a:r>
            <a:r>
              <a:rPr lang="cs-CZ" sz="2800" b="1" u="sng" dirty="0" smtClean="0">
                <a:solidFill>
                  <a:srgbClr val="FF0000"/>
                </a:solidFill>
              </a:rPr>
              <a:t>stanovené hypotézy  </a:t>
            </a:r>
            <a:r>
              <a:rPr lang="cs-CZ" sz="2800" b="1" u="sng" dirty="0">
                <a:solidFill>
                  <a:srgbClr val="FF0000"/>
                </a:solidFill>
              </a:rPr>
              <a:t>– její verifikaci.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1934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  správně formulovat hypotézu?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stručně, jednoznačně, logicky jednoduše;</a:t>
            </a:r>
          </a:p>
          <a:p>
            <a:r>
              <a:rPr lang="cs-CZ" dirty="0"/>
              <a:t>formulace  </a:t>
            </a:r>
            <a:r>
              <a:rPr lang="cs-CZ" u="sng" dirty="0">
                <a:solidFill>
                  <a:srgbClr val="C00000"/>
                </a:solidFill>
              </a:rPr>
              <a:t>by měla být v podobě  </a:t>
            </a:r>
            <a:r>
              <a:rPr lang="cs-CZ" dirty="0"/>
              <a:t>oznamovací </a:t>
            </a:r>
            <a:r>
              <a:rPr lang="cs-CZ" dirty="0" smtClean="0"/>
              <a:t>věty. </a:t>
            </a:r>
            <a:endParaRPr lang="cs-CZ" dirty="0"/>
          </a:p>
          <a:p>
            <a:r>
              <a:rPr lang="cs-CZ" dirty="0"/>
              <a:t> měla by být ověřitelná, tj. všechny proměnné </a:t>
            </a:r>
            <a:r>
              <a:rPr lang="cs-CZ" dirty="0" smtClean="0"/>
              <a:t>(užité pojmy) je </a:t>
            </a:r>
            <a:r>
              <a:rPr lang="cs-CZ" dirty="0"/>
              <a:t>nutné  </a:t>
            </a:r>
            <a:r>
              <a:rPr lang="cs-CZ" dirty="0" smtClean="0"/>
              <a:t>definovat, aby bylo jasné, jaký mají význam.</a:t>
            </a:r>
            <a:endParaRPr lang="cs-CZ" dirty="0"/>
          </a:p>
          <a:p>
            <a:r>
              <a:rPr lang="cs-CZ" dirty="0"/>
              <a:t>měli bychom se vyhýbat slovům, která vyjadřují osobní </a:t>
            </a:r>
            <a:r>
              <a:rPr lang="cs-CZ" dirty="0" smtClean="0"/>
              <a:t>(subjektivní) soudy, názory </a:t>
            </a:r>
            <a:r>
              <a:rPr lang="cs-CZ" dirty="0"/>
              <a:t>či preference;</a:t>
            </a:r>
          </a:p>
          <a:p>
            <a:r>
              <a:rPr lang="cs-CZ" dirty="0"/>
              <a:t> za hypotézu by neměla být vydávána definice nebo neurčité tvrzení.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5719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nesprávně formulovaných </a:t>
            </a:r>
            <a:r>
              <a:rPr lang="cs-CZ" dirty="0" smtClean="0"/>
              <a:t>hypotéz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/>
              <a:t>1.Sofistikované aplikace typu Business </a:t>
            </a:r>
            <a:r>
              <a:rPr lang="cs-CZ" dirty="0" err="1"/>
              <a:t>Intelligence</a:t>
            </a:r>
            <a:r>
              <a:rPr lang="cs-CZ" dirty="0"/>
              <a:t> (BI) </a:t>
            </a:r>
            <a:r>
              <a:rPr lang="cs-CZ" u="sng" dirty="0">
                <a:solidFill>
                  <a:srgbClr val="FF0000"/>
                </a:solidFill>
              </a:rPr>
              <a:t>mohou být </a:t>
            </a:r>
            <a:r>
              <a:rPr lang="cs-CZ" dirty="0"/>
              <a:t>ekonomicky </a:t>
            </a:r>
            <a:r>
              <a:rPr lang="cs-CZ" u="sng" dirty="0">
                <a:solidFill>
                  <a:srgbClr val="FF0000"/>
                </a:solidFill>
              </a:rPr>
              <a:t>prospěšné</a:t>
            </a:r>
            <a:r>
              <a:rPr lang="cs-CZ" dirty="0"/>
              <a:t> malým a středním podnikům formou podpory manažerského rozhodování. </a:t>
            </a:r>
          </a:p>
          <a:p>
            <a:pPr>
              <a:buNone/>
            </a:pPr>
            <a:r>
              <a:rPr lang="cs-CZ" dirty="0"/>
              <a:t>Chyba: </a:t>
            </a:r>
            <a:r>
              <a:rPr lang="cs-CZ" dirty="0">
                <a:solidFill>
                  <a:srgbClr val="FF0000"/>
                </a:solidFill>
              </a:rPr>
              <a:t>Formulace „mohou být prospěšné“ způsobuje vágnost hypotézy, protože vyjadřuje již  určité hodnocení;     </a:t>
            </a:r>
          </a:p>
          <a:p>
            <a:pPr>
              <a:buNone/>
            </a:pPr>
            <a:r>
              <a:rPr lang="cs-CZ" dirty="0"/>
              <a:t>Vhodné nahradit: </a:t>
            </a:r>
            <a:r>
              <a:rPr lang="cs-CZ" dirty="0">
                <a:solidFill>
                  <a:srgbClr val="FF0000"/>
                </a:solidFill>
              </a:rPr>
              <a:t>spojením způsobují růst nebo vedou k růstu;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2. Český </a:t>
            </a:r>
            <a:r>
              <a:rPr lang="cs-CZ" dirty="0">
                <a:solidFill>
                  <a:srgbClr val="FF0000"/>
                </a:solidFill>
              </a:rPr>
              <a:t>tisk </a:t>
            </a:r>
            <a:r>
              <a:rPr lang="cs-CZ" dirty="0"/>
              <a:t> věnuje </a:t>
            </a:r>
            <a:r>
              <a:rPr lang="cs-CZ" dirty="0">
                <a:solidFill>
                  <a:srgbClr val="FF0000"/>
                </a:solidFill>
              </a:rPr>
              <a:t>málo</a:t>
            </a:r>
            <a:r>
              <a:rPr lang="cs-CZ" dirty="0"/>
              <a:t> pozornosti problematice  školství. </a:t>
            </a:r>
          </a:p>
          <a:p>
            <a:pPr>
              <a:buNone/>
            </a:pPr>
            <a:r>
              <a:rPr lang="cs-CZ" dirty="0"/>
              <a:t>Chyba: </a:t>
            </a:r>
            <a:r>
              <a:rPr lang="cs-CZ" dirty="0">
                <a:solidFill>
                  <a:srgbClr val="FF0000"/>
                </a:solidFill>
              </a:rPr>
              <a:t>není zde komparativní prvek, „málo“ se nedá změřit.  </a:t>
            </a:r>
          </a:p>
          <a:p>
            <a:pPr>
              <a:buNone/>
            </a:pPr>
            <a:r>
              <a:rPr lang="cs-CZ" dirty="0"/>
              <a:t>Vhodné nahradit</a:t>
            </a:r>
            <a:r>
              <a:rPr lang="cs-CZ" dirty="0">
                <a:solidFill>
                  <a:srgbClr val="FF0000"/>
                </a:solidFill>
              </a:rPr>
              <a:t>: komparací např.,   s televizí nebo jiným médiem. 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3. Absolventů gymnázií je na vysokých školách více než jiných absolventů.</a:t>
            </a:r>
          </a:p>
          <a:p>
            <a:pPr>
              <a:buNone/>
            </a:pPr>
            <a:r>
              <a:rPr lang="cs-CZ" dirty="0"/>
              <a:t>Chyba:  </a:t>
            </a:r>
            <a:r>
              <a:rPr lang="cs-CZ" dirty="0">
                <a:solidFill>
                  <a:srgbClr val="FF0000"/>
                </a:solidFill>
              </a:rPr>
              <a:t>vztah mezi dvěma proměnnými zde </a:t>
            </a:r>
            <a:r>
              <a:rPr lang="cs-CZ" dirty="0" smtClean="0">
                <a:solidFill>
                  <a:srgbClr val="FF0000"/>
                </a:solidFill>
              </a:rPr>
              <a:t>není </a:t>
            </a:r>
            <a:r>
              <a:rPr lang="cs-CZ" dirty="0">
                <a:solidFill>
                  <a:srgbClr val="FF0000"/>
                </a:solidFill>
              </a:rPr>
              <a:t>jasně a explicitně  vymezen.  </a:t>
            </a:r>
          </a:p>
          <a:p>
            <a:pPr>
              <a:buNone/>
            </a:pPr>
            <a:endParaRPr lang="cs-CZ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/>
              <a:t>Nutné dát vztah proměnných do nějakého vztahu, tzn. co tím chceme prokázat? –připravenost k zaměstnání, uplatnění na trhu práce apod.  </a:t>
            </a:r>
            <a:r>
              <a:rPr lang="cs-CZ" dirty="0">
                <a:solidFill>
                  <a:srgbClr val="FF0000"/>
                </a:solidFill>
              </a:rPr>
              <a:t>   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5862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Pokuste se ve dvojicích formulovat výzkumnou otázku/hypotézu k jednomu z následujících témat: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Interrupce ve světle judikatury ESLP</a:t>
            </a:r>
          </a:p>
          <a:p>
            <a:r>
              <a:rPr lang="cs-CZ" dirty="0" smtClean="0"/>
              <a:t>Právní regulace náhradního mateřství v ČR</a:t>
            </a:r>
          </a:p>
          <a:p>
            <a:r>
              <a:rPr lang="cs-CZ" dirty="0" smtClean="0"/>
              <a:t>Objektivní odpovědnost provozovatele vozidla za přestupky spáchané neznámým řidičem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8959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3140968"/>
            <a:ext cx="8964488" cy="3096344"/>
          </a:xfrm>
        </p:spPr>
        <p:txBody>
          <a:bodyPr>
            <a:noAutofit/>
          </a:bodyPr>
          <a:lstStyle/>
          <a:p>
            <a:pPr algn="l"/>
            <a:r>
              <a:rPr lang="cs-CZ" sz="2400" b="1" dirty="0" smtClean="0">
                <a:solidFill>
                  <a:srgbClr val="FF0000"/>
                </a:solidFill>
              </a:rPr>
              <a:t>   Jaký je význam následujících pojmů?</a:t>
            </a:r>
          </a:p>
          <a:p>
            <a:pPr algn="l"/>
            <a:endParaRPr lang="cs-CZ" sz="2400" dirty="0">
              <a:solidFill>
                <a:srgbClr val="FF000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rgbClr val="FF0000"/>
                </a:solidFill>
              </a:rPr>
              <a:t>Metodologie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FF0000"/>
                </a:solidFill>
              </a:rPr>
              <a:t>Metoda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rgbClr val="FF0000"/>
                </a:solidFill>
              </a:rPr>
              <a:t>metodika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0"/>
            <a:ext cx="9036496" cy="1752600"/>
          </a:xfrm>
        </p:spPr>
        <p:txBody>
          <a:bodyPr>
            <a:normAutofit/>
          </a:bodyPr>
          <a:lstStyle/>
          <a:p>
            <a:r>
              <a:rPr lang="cs-CZ" dirty="0" smtClean="0"/>
              <a:t>Základní metody vědecké práce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299</TotalTime>
  <Words>1374</Words>
  <Application>Microsoft Office PowerPoint</Application>
  <PresentationFormat>Předvádění na obrazovce (4:3)</PresentationFormat>
  <Paragraphs>158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Calibri</vt:lpstr>
      <vt:lpstr>Georgia</vt:lpstr>
      <vt:lpstr>Wingdings</vt:lpstr>
      <vt:lpstr>Wingdings 2</vt:lpstr>
      <vt:lpstr>Administrativní</vt:lpstr>
      <vt:lpstr>Akademické psaní </vt:lpstr>
      <vt:lpstr>Tvorba základní otázky</vt:lpstr>
      <vt:lpstr>Nejčastější chyby při formulaci základní  otázky</vt:lpstr>
      <vt:lpstr>Nejčastější typy  základních otázek </vt:lpstr>
      <vt:lpstr>Tvorba hypotézy</vt:lpstr>
      <vt:lpstr>Jak   správně formulovat hypotézu? </vt:lpstr>
      <vt:lpstr>Příklady nesprávně formulovaných hypotéz</vt:lpstr>
      <vt:lpstr>Úkol</vt:lpstr>
      <vt:lpstr>Základní metody vědecké práce</vt:lpstr>
      <vt:lpstr>Metodologie vědecké práce - základy </vt:lpstr>
      <vt:lpstr>Základní metody vědecké práce  </vt:lpstr>
      <vt:lpstr>Dílčí právní metody (Knapp)</vt:lpstr>
      <vt:lpstr>Analýza</vt:lpstr>
      <vt:lpstr> Formy  analýzy</vt:lpstr>
      <vt:lpstr>Syntéza  představuje </vt:lpstr>
      <vt:lpstr>Indukce</vt:lpstr>
      <vt:lpstr>Dedukce</vt:lpstr>
      <vt:lpstr>KVANTITATIVNÍ VS. KVALITATIVNÍ VÝZKUM</vt:lpstr>
      <vt:lpstr>Zobecnění – generalizace / abstrakce</vt:lpstr>
      <vt:lpstr>Komparace</vt:lpstr>
      <vt:lpstr>Analogie</vt:lpstr>
      <vt:lpstr>Základní postup práce</vt:lpstr>
      <vt:lpstr>Prezentace aplikace PowerPoint</vt:lpstr>
      <vt:lpstr>Úkol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metody vědecké práce a tvorba struktury</dc:title>
  <dc:creator>Tester</dc:creator>
  <cp:lastModifiedBy>Valc Jakub JUDr. Bc. Ph.D.</cp:lastModifiedBy>
  <cp:revision>42</cp:revision>
  <dcterms:created xsi:type="dcterms:W3CDTF">2016-10-16T08:20:18Z</dcterms:created>
  <dcterms:modified xsi:type="dcterms:W3CDTF">2021-10-20T06:13:16Z</dcterms:modified>
</cp:coreProperties>
</file>