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370" r:id="rId3"/>
    <p:sldId id="371" r:id="rId4"/>
    <p:sldId id="372" r:id="rId5"/>
    <p:sldId id="335" r:id="rId6"/>
    <p:sldId id="336" r:id="rId7"/>
    <p:sldId id="337" r:id="rId8"/>
    <p:sldId id="338" r:id="rId9"/>
    <p:sldId id="374" r:id="rId10"/>
    <p:sldId id="373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>
      <p:cViewPr varScale="1">
        <p:scale>
          <a:sx n="76" d="100"/>
          <a:sy n="76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19.02.2020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941168"/>
            <a:ext cx="6961584" cy="453916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 smtClean="0"/>
              <a:t>Systém soukromého práva</a:t>
            </a:r>
          </a:p>
          <a:p>
            <a:pPr algn="ctr"/>
            <a:r>
              <a:rPr lang="cs-CZ" sz="4000" dirty="0" smtClean="0"/>
              <a:t>Systém občanského práva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1334070" y="4437112"/>
            <a:ext cx="6961584" cy="957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None/>
              <a:defRPr sz="15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35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sz="2400" kern="0" dirty="0" smtClean="0"/>
          </a:p>
          <a:p>
            <a:endParaRPr lang="cs-CZ" sz="2400" kern="0" dirty="0" smtClean="0"/>
          </a:p>
          <a:p>
            <a:endParaRPr lang="cs-CZ" sz="2400" kern="0" dirty="0" smtClean="0"/>
          </a:p>
          <a:p>
            <a:r>
              <a:rPr lang="cs-CZ" sz="7200" kern="0" dirty="0" smtClean="0"/>
              <a:t>Doc. JUDr. Filip </a:t>
            </a:r>
            <a:r>
              <a:rPr lang="cs-CZ" sz="7200" kern="0" dirty="0" err="1" smtClean="0"/>
              <a:t>Melzer</a:t>
            </a:r>
            <a:r>
              <a:rPr lang="cs-CZ" sz="7200" kern="0" dirty="0" smtClean="0"/>
              <a:t>, LL.M., Ph.D.</a:t>
            </a:r>
          </a:p>
          <a:p>
            <a:r>
              <a:rPr lang="cs-CZ" sz="7200" kern="0" dirty="0" smtClean="0"/>
              <a:t>Doc. JUDr. Kateřina Ronovská</a:t>
            </a:r>
            <a:r>
              <a:rPr lang="cs-CZ" sz="7200" kern="0" smtClean="0"/>
              <a:t>, Ph.D.</a:t>
            </a:r>
          </a:p>
          <a:p>
            <a:r>
              <a:rPr lang="cs-CZ" sz="7200" kern="0" dirty="0" err="1" smtClean="0"/>
              <a:t>PrF</a:t>
            </a:r>
            <a:r>
              <a:rPr lang="cs-CZ" sz="7200" kern="0" dirty="0" smtClean="0"/>
              <a:t> MU, Brno</a:t>
            </a:r>
          </a:p>
          <a:p>
            <a:endParaRPr lang="cs-CZ" sz="7200" kern="0" dirty="0" smtClean="0"/>
          </a:p>
          <a:p>
            <a:endParaRPr lang="cs-CZ" sz="2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 smtClean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13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práva: systém právních odvětví</a:t>
            </a:r>
          </a:p>
          <a:p>
            <a:r>
              <a:rPr lang="cs-CZ" dirty="0" smtClean="0"/>
              <a:t>Systém zákonodárství: struktura soukromoprávních předpisů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Systém občanského práva</a:t>
            </a:r>
          </a:p>
          <a:p>
            <a:r>
              <a:rPr lang="cs-CZ" dirty="0" smtClean="0"/>
              <a:t>Systematika občanských zákoníků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65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908720"/>
            <a:ext cx="8086635" cy="503261"/>
          </a:xfrm>
        </p:spPr>
        <p:txBody>
          <a:bodyPr/>
          <a:lstStyle/>
          <a:p>
            <a:r>
              <a:rPr lang="cs-CZ" dirty="0" smtClean="0"/>
              <a:t>Právní odvětví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9589" y="1628800"/>
            <a:ext cx="8082321" cy="450371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Odvětví soukromého práva 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Pb</a:t>
            </a:r>
            <a:r>
              <a:rPr lang="cs-CZ" dirty="0" smtClean="0"/>
              <a:t>.: důvody pro existenci tzv. právního odvětví: </a:t>
            </a:r>
          </a:p>
          <a:p>
            <a:pPr lvl="1"/>
            <a:r>
              <a:rPr lang="cs-CZ" dirty="0" smtClean="0"/>
              <a:t>Tradiční </a:t>
            </a:r>
          </a:p>
          <a:p>
            <a:pPr lvl="1"/>
            <a:r>
              <a:rPr lang="cs-CZ" dirty="0" smtClean="0"/>
              <a:t>Pedagogické </a:t>
            </a:r>
          </a:p>
          <a:p>
            <a:pPr lvl="1"/>
            <a:r>
              <a:rPr lang="cs-CZ" dirty="0" smtClean="0"/>
              <a:t>Tzv. </a:t>
            </a:r>
            <a:r>
              <a:rPr lang="cs-CZ" dirty="0" err="1" smtClean="0"/>
              <a:t>odvětvotvorná</a:t>
            </a:r>
            <a:r>
              <a:rPr lang="cs-CZ" dirty="0" smtClean="0"/>
              <a:t> kritéria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Samostatná obecná část, samostatná metoda právní regulace atd.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Systém práva po roce 1950, zejména však kodifikace 60. let.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Pb</a:t>
            </a:r>
            <a:r>
              <a:rPr lang="cs-CZ" dirty="0" smtClean="0"/>
              <a:t>.: z existence tzv. právního odvětví jsou dovozovány určité důsledky: např. potřeba samostatného kodexu, vědního odvětví (katedry)…</a:t>
            </a:r>
          </a:p>
          <a:p>
            <a:pPr marL="685800"/>
            <a:r>
              <a:rPr lang="cs-CZ" dirty="0" smtClean="0"/>
              <a:t>Rozhodující jsou hlediska účelnosti, vhodnosti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32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soukromoprávní odvětví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Občanské právo: obecné soukromé právo</a:t>
            </a:r>
          </a:p>
          <a:p>
            <a:pPr lvl="1"/>
            <a:r>
              <a:rPr lang="cs-CZ" dirty="0" smtClean="0"/>
              <a:t>Rodinné právo?</a:t>
            </a:r>
          </a:p>
          <a:p>
            <a:r>
              <a:rPr lang="cs-CZ" dirty="0" smtClean="0"/>
              <a:t>Právo obchodních korporací</a:t>
            </a:r>
          </a:p>
          <a:p>
            <a:pPr lvl="1"/>
            <a:r>
              <a:rPr lang="cs-CZ" dirty="0" smtClean="0"/>
              <a:t>Obchodní právo? </a:t>
            </a:r>
          </a:p>
          <a:p>
            <a:r>
              <a:rPr lang="cs-CZ" dirty="0" smtClean="0"/>
              <a:t>Pracovní právo</a:t>
            </a:r>
          </a:p>
          <a:p>
            <a:r>
              <a:rPr lang="cs-CZ" dirty="0" smtClean="0"/>
              <a:t>Mezinárodní právo soukromé </a:t>
            </a:r>
          </a:p>
          <a:p>
            <a:r>
              <a:rPr lang="cs-CZ" dirty="0" smtClean="0"/>
              <a:t>Právo duševního vlastnictví?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39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152" y="1700808"/>
            <a:ext cx="8229600" cy="4896544"/>
          </a:xfrm>
        </p:spPr>
        <p:txBody>
          <a:bodyPr>
            <a:noAutofit/>
          </a:bodyPr>
          <a:lstStyle/>
          <a:p>
            <a:r>
              <a:rPr lang="cs-CZ" sz="1700" b="1" dirty="0" smtClean="0"/>
              <a:t>Struktura </a:t>
            </a:r>
            <a:r>
              <a:rPr lang="cs-CZ" sz="1700" b="1" dirty="0" err="1" smtClean="0"/>
              <a:t>Gaiových</a:t>
            </a:r>
            <a:r>
              <a:rPr lang="cs-CZ" sz="1700" b="1" dirty="0" smtClean="0"/>
              <a:t> institucí </a:t>
            </a:r>
          </a:p>
          <a:p>
            <a:pPr lvl="1"/>
            <a:r>
              <a:rPr lang="cs-CZ" sz="1700" b="1" dirty="0" err="1" smtClean="0"/>
              <a:t>Personae</a:t>
            </a:r>
            <a:r>
              <a:rPr lang="cs-CZ" sz="1700" b="1" dirty="0" smtClean="0"/>
              <a:t> </a:t>
            </a:r>
          </a:p>
          <a:p>
            <a:pPr lvl="2"/>
            <a:r>
              <a:rPr lang="cs-CZ" sz="1700" dirty="0" smtClean="0"/>
              <a:t>Včetně pravidel rodinného práva, které však není samostatnou systémovou částí, nýbrž je o něm pojednáváno v rámci úpravy osob nikoli svéprávných, tj. osob, které jsou podřízeny cizímu právu (I. kniha, § 48 a násl. </a:t>
            </a:r>
            <a:r>
              <a:rPr lang="cs-CZ" sz="1700" dirty="0" err="1" smtClean="0"/>
              <a:t>Gaiových</a:t>
            </a:r>
            <a:r>
              <a:rPr lang="cs-CZ" sz="1700" dirty="0" smtClean="0"/>
              <a:t> institucí). </a:t>
            </a:r>
          </a:p>
          <a:p>
            <a:pPr lvl="1"/>
            <a:r>
              <a:rPr lang="cs-CZ" sz="1700" b="1" dirty="0" smtClean="0"/>
              <a:t>Res</a:t>
            </a:r>
            <a:r>
              <a:rPr lang="cs-CZ" sz="1700" dirty="0" smtClean="0"/>
              <a:t> </a:t>
            </a:r>
          </a:p>
          <a:p>
            <a:pPr lvl="2"/>
            <a:r>
              <a:rPr lang="cs-CZ" sz="1700" dirty="0" smtClean="0"/>
              <a:t>Charakteristika věcí </a:t>
            </a:r>
          </a:p>
          <a:p>
            <a:pPr lvl="2"/>
            <a:r>
              <a:rPr lang="cs-CZ" sz="1700" dirty="0" smtClean="0"/>
              <a:t>Vlastnictví a jeho nabývání </a:t>
            </a:r>
          </a:p>
          <a:p>
            <a:pPr lvl="2"/>
            <a:r>
              <a:rPr lang="cs-CZ" sz="1700" dirty="0" smtClean="0"/>
              <a:t>Dědické právo: není však upraveno jako samostatný systémový komplex, nýbrž v rámci úpravy nabývání vlastnictví. To se člení na individuální sukcesi (nabytí jednotlivých věcí) a universální sukcesi, tj. nabytí celého majetkové komplexu. V rámci úpravy druhého je upraveno i dědické právo (srov. II. kniha, § 97 a násl. </a:t>
            </a:r>
            <a:r>
              <a:rPr lang="cs-CZ" sz="1700" dirty="0" err="1" smtClean="0"/>
              <a:t>Gaiových</a:t>
            </a:r>
            <a:r>
              <a:rPr lang="cs-CZ" sz="1700" dirty="0" smtClean="0"/>
              <a:t> institucí). </a:t>
            </a:r>
          </a:p>
          <a:p>
            <a:pPr lvl="2"/>
            <a:r>
              <a:rPr lang="cs-CZ" sz="1700" dirty="0" smtClean="0"/>
              <a:t>Obligační právo: opět nikoli samostatná část, jen součást výkladu o věcech (III. kniha, § 88 a násl. </a:t>
            </a:r>
            <a:r>
              <a:rPr lang="cs-CZ" sz="1700" dirty="0" err="1" smtClean="0"/>
              <a:t>Gaiových</a:t>
            </a:r>
            <a:r>
              <a:rPr lang="cs-CZ" sz="1700" dirty="0" smtClean="0"/>
              <a:t> institucí). </a:t>
            </a:r>
          </a:p>
          <a:p>
            <a:pPr lvl="1"/>
            <a:r>
              <a:rPr lang="cs-CZ" sz="1700" b="1" dirty="0" err="1" smtClean="0"/>
              <a:t>Actiones</a:t>
            </a:r>
            <a:r>
              <a:rPr lang="cs-CZ" sz="1700" dirty="0" smtClean="0"/>
              <a:t> </a:t>
            </a:r>
          </a:p>
          <a:p>
            <a:pPr lvl="2"/>
            <a:r>
              <a:rPr lang="cs-CZ" sz="1700" dirty="0" smtClean="0"/>
              <a:t>Procesní právo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01752" y="692696"/>
            <a:ext cx="8534400" cy="896144"/>
          </a:xfrm>
        </p:spPr>
        <p:txBody>
          <a:bodyPr>
            <a:normAutofit/>
          </a:bodyPr>
          <a:lstStyle/>
          <a:p>
            <a:r>
              <a:rPr lang="cs-CZ" dirty="0" smtClean="0"/>
              <a:t>Systematika soukromoprávní úpravy</a:t>
            </a:r>
            <a:br>
              <a:rPr lang="cs-CZ" dirty="0" smtClean="0"/>
            </a:br>
            <a:r>
              <a:rPr lang="cs-CZ" dirty="0" smtClean="0"/>
              <a:t>I. Systém institucí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958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o.z.o.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Úvod: o občanských zákonech vůbec (§§ 1 – 14)</a:t>
            </a:r>
          </a:p>
          <a:p>
            <a:r>
              <a:rPr lang="cs-CZ" dirty="0" smtClean="0"/>
              <a:t>Díl 1. O právu osobním (§§ 15 – 284)</a:t>
            </a:r>
          </a:p>
          <a:p>
            <a:pPr lvl="1"/>
            <a:r>
              <a:rPr lang="cs-CZ" dirty="0" smtClean="0"/>
              <a:t>Úprava základních práv osob. </a:t>
            </a:r>
          </a:p>
          <a:p>
            <a:pPr lvl="1"/>
            <a:r>
              <a:rPr lang="cs-CZ" dirty="0" smtClean="0"/>
              <a:t>Navazují pravidla manželského práva, úprava vztahu rodičů a dětí a poručenství a opatrovnictví. </a:t>
            </a:r>
          </a:p>
          <a:p>
            <a:r>
              <a:rPr lang="cs-CZ" dirty="0" smtClean="0"/>
              <a:t>Díl 2. O právu k věcem (§§ 285 – 1341)</a:t>
            </a:r>
          </a:p>
          <a:p>
            <a:pPr lvl="1"/>
            <a:r>
              <a:rPr lang="cs-CZ" dirty="0" smtClean="0"/>
              <a:t>O věcech a jejich právním rozdělení (§§ 285 – 308)</a:t>
            </a:r>
          </a:p>
          <a:p>
            <a:pPr lvl="1"/>
            <a:r>
              <a:rPr lang="cs-CZ" dirty="0" smtClean="0"/>
              <a:t>Oddíl 1. O právech věcných (§§ 309 – 859)</a:t>
            </a:r>
          </a:p>
          <a:p>
            <a:pPr lvl="2"/>
            <a:r>
              <a:rPr lang="cs-CZ" dirty="0" smtClean="0"/>
              <a:t>V jeho rámci je upraveno i dědické právo (§§ 531 – 824)</a:t>
            </a:r>
          </a:p>
          <a:p>
            <a:pPr lvl="1"/>
            <a:r>
              <a:rPr lang="cs-CZ" dirty="0" smtClean="0"/>
              <a:t>Oddíl 2. O osobních právech k věcem (§§ 859 – 1341)</a:t>
            </a:r>
          </a:p>
          <a:p>
            <a:r>
              <a:rPr lang="cs-CZ" dirty="0" smtClean="0"/>
              <a:t>Díl 3. O ustanoveních společných pro práva osobní a práva věcná (§§ 1342 – 1502)</a:t>
            </a:r>
          </a:p>
          <a:p>
            <a:endParaRPr lang="cs-CZ" dirty="0"/>
          </a:p>
          <a:p>
            <a:r>
              <a:rPr lang="cs-CZ" dirty="0" err="1"/>
              <a:t>Pb</a:t>
            </a:r>
            <a:r>
              <a:rPr lang="cs-CZ" dirty="0"/>
              <a:t>.: obecná část </a:t>
            </a:r>
          </a:p>
          <a:p>
            <a:pPr lvl="1"/>
            <a:r>
              <a:rPr lang="cs-CZ" dirty="0"/>
              <a:t>Srov. např. §§ 859 – 937: O smlouvách a právních jednáních vůbec 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2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Pandektistická</a:t>
            </a:r>
            <a:r>
              <a:rPr lang="cs-CZ" dirty="0" smtClean="0"/>
              <a:t> struktura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5 knih: </a:t>
            </a:r>
          </a:p>
          <a:p>
            <a:r>
              <a:rPr lang="cs-CZ" dirty="0" smtClean="0"/>
              <a:t>Obecná část</a:t>
            </a:r>
          </a:p>
          <a:p>
            <a:r>
              <a:rPr lang="cs-CZ" dirty="0" smtClean="0"/>
              <a:t>Věcná práva</a:t>
            </a:r>
          </a:p>
          <a:p>
            <a:r>
              <a:rPr lang="cs-CZ" dirty="0" smtClean="0"/>
              <a:t>Obligační práva</a:t>
            </a:r>
          </a:p>
          <a:p>
            <a:r>
              <a:rPr lang="cs-CZ" dirty="0" smtClean="0"/>
              <a:t>Rodinné právo </a:t>
            </a:r>
          </a:p>
          <a:p>
            <a:r>
              <a:rPr lang="cs-CZ" dirty="0" smtClean="0"/>
              <a:t>Dědické právo </a:t>
            </a:r>
          </a:p>
          <a:p>
            <a:endParaRPr lang="cs-CZ" dirty="0" smtClean="0"/>
          </a:p>
          <a:p>
            <a:r>
              <a:rPr lang="cs-CZ" dirty="0" smtClean="0"/>
              <a:t>Význam obecné části </a:t>
            </a:r>
          </a:p>
          <a:p>
            <a:r>
              <a:rPr lang="cs-CZ" dirty="0" smtClean="0"/>
              <a:t>Členění dle životních situací a dle právních následků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31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64750"/>
            <a:ext cx="6336704" cy="896144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Pandektní systém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1600" dirty="0"/>
          </a:p>
        </p:txBody>
      </p:sp>
      <p:sp>
        <p:nvSpPr>
          <p:cNvPr id="4" name="Ovál 3"/>
          <p:cNvSpPr/>
          <p:nvPr/>
        </p:nvSpPr>
        <p:spPr>
          <a:xfrm>
            <a:off x="3347864" y="2564904"/>
            <a:ext cx="2520280" cy="244827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971600" y="2564904"/>
            <a:ext cx="2808312" cy="2592288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665" y="2564904"/>
            <a:ext cx="28225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00" y="893822"/>
            <a:ext cx="28225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00" y="4247654"/>
            <a:ext cx="28225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731801" y="1638034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Rodinné právo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23928" y="5445224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Dědické právo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547664" y="36819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000698" y="37890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Obligační právo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01719" y="3497322"/>
            <a:ext cx="141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Obecná část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07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692696"/>
            <a:ext cx="8086635" cy="647700"/>
          </a:xfrm>
        </p:spPr>
        <p:txBody>
          <a:bodyPr/>
          <a:lstStyle/>
          <a:p>
            <a:r>
              <a:rPr lang="cs-CZ" dirty="0" smtClean="0"/>
              <a:t>Struktura OZ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Rozlišení </a:t>
            </a:r>
            <a:r>
              <a:rPr lang="cs-CZ" dirty="0"/>
              <a:t>absolutních a relativních </a:t>
            </a:r>
            <a:r>
              <a:rPr lang="cs-CZ" dirty="0" smtClean="0"/>
              <a:t>práv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Obecná část (§ 1 – 654)</a:t>
            </a:r>
          </a:p>
          <a:p>
            <a:r>
              <a:rPr lang="cs-CZ" dirty="0" smtClean="0"/>
              <a:t>Rodinné právo (§ 655 – 975)</a:t>
            </a:r>
          </a:p>
          <a:p>
            <a:r>
              <a:rPr lang="cs-CZ" dirty="0" smtClean="0"/>
              <a:t>Absolutní majetková práva (§ 976 – 1720)</a:t>
            </a:r>
          </a:p>
          <a:p>
            <a:pPr lvl="1"/>
            <a:r>
              <a:rPr lang="cs-CZ" dirty="0" smtClean="0"/>
              <a:t>Všeobecná ustanovení (§ 976 – 978)</a:t>
            </a:r>
          </a:p>
          <a:p>
            <a:pPr lvl="1"/>
            <a:r>
              <a:rPr lang="cs-CZ" dirty="0" smtClean="0"/>
              <a:t>Věcná práva (§ 979 – 1474)</a:t>
            </a:r>
          </a:p>
          <a:p>
            <a:pPr lvl="1"/>
            <a:r>
              <a:rPr lang="cs-CZ" dirty="0" smtClean="0"/>
              <a:t>Dědické právo (§ 1475 – 1720)</a:t>
            </a:r>
          </a:p>
          <a:p>
            <a:r>
              <a:rPr lang="cs-CZ" dirty="0" smtClean="0"/>
              <a:t>Relativní majetková práva (§ 1721 – 3014)</a:t>
            </a:r>
          </a:p>
          <a:p>
            <a:r>
              <a:rPr lang="cs-CZ" dirty="0" smtClean="0"/>
              <a:t>Ustanovení společná, přechodná a závěrečná </a:t>
            </a:r>
          </a:p>
          <a:p>
            <a:pPr lvl="1"/>
            <a:r>
              <a:rPr lang="cs-CZ" dirty="0" smtClean="0"/>
              <a:t>Ustanovení  společná (§ 3015 – 3027)</a:t>
            </a:r>
          </a:p>
          <a:p>
            <a:pPr lvl="1"/>
            <a:r>
              <a:rPr lang="cs-CZ" dirty="0" smtClean="0"/>
              <a:t>Ustanovení přechodná a závěrečná (§ 3028 – 3081)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1551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936</TotalTime>
  <Words>580</Words>
  <Application>Microsoft Office PowerPoint</Application>
  <PresentationFormat>Předvádění na obrazovce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Motiv1</vt:lpstr>
      <vt:lpstr> </vt:lpstr>
      <vt:lpstr>Úvod</vt:lpstr>
      <vt:lpstr>Právní odvětví </vt:lpstr>
      <vt:lpstr>Základní soukromoprávní odvětví</vt:lpstr>
      <vt:lpstr>Systematika soukromoprávní úpravy I. Systém institucí</vt:lpstr>
      <vt:lpstr>Struktura o.z.o.</vt:lpstr>
      <vt:lpstr>Pandektistická struktura </vt:lpstr>
      <vt:lpstr>Pandektní systém  </vt:lpstr>
      <vt:lpstr>Struktura OZ 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Hewlett-Packard Company</cp:lastModifiedBy>
  <cp:revision>112</cp:revision>
  <cp:lastPrinted>2020-02-19T09:27:55Z</cp:lastPrinted>
  <dcterms:created xsi:type="dcterms:W3CDTF">2013-11-19T21:26:25Z</dcterms:created>
  <dcterms:modified xsi:type="dcterms:W3CDTF">2020-02-20T06:51:31Z</dcterms:modified>
</cp:coreProperties>
</file>