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7" r:id="rId2"/>
    <p:sldId id="262" r:id="rId3"/>
    <p:sldId id="263" r:id="rId4"/>
    <p:sldId id="264" r:id="rId5"/>
    <p:sldId id="265" r:id="rId6"/>
    <p:sldId id="267" r:id="rId7"/>
    <p:sldId id="268" r:id="rId8"/>
    <p:sldId id="269" r:id="rId9"/>
    <p:sldId id="270" r:id="rId10"/>
    <p:sldId id="271" r:id="rId11"/>
    <p:sldId id="272" r:id="rId12"/>
    <p:sldId id="266" r:id="rId13"/>
    <p:sldId id="273" r:id="rId14"/>
    <p:sldId id="274" r:id="rId15"/>
    <p:sldId id="275" r:id="rId16"/>
    <p:sldId id="276" r:id="rId17"/>
    <p:sldId id="277" r:id="rId18"/>
    <p:sldId id="278" r:id="rId19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Blažek" initials="JB" lastIdx="1" clrIdx="0">
    <p:extLst>
      <p:ext uri="{19B8F6BF-5375-455C-9EA6-DF929625EA0E}">
        <p15:presenceInfo xmlns:p15="http://schemas.microsoft.com/office/powerpoint/2012/main" userId="Jiří Blaž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54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C1D69E3-2105-4BE3-8A7A-A8F228741AAA}" type="datetime1">
              <a:rPr lang="cs-CZ" smtClean="0"/>
              <a:t>23.05.2021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C33ADDF-418B-4AEE-81B9-E77B3218F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59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427B97C-D5B4-4374-833E-E42EA10481D2}" type="datetime1">
              <a:rPr lang="cs-CZ" noProof="0" smtClean="0"/>
              <a:t>23.05.2021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75029A-2D1E-47A5-9598-4A9AC47B3AC1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30770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75029A-2D1E-47A5-9598-4A9AC47B3AC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17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5E6D74-B030-41C2-B8F6-9CFD29A46FD0}" type="datetime1">
              <a:rPr lang="cs-CZ" noProof="0" smtClean="0"/>
              <a:t>23.05.2021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1BE52F-D6A8-4535-A7CA-1FFB9210EB30}" type="datetime1">
              <a:rPr lang="cs-CZ" noProof="0" smtClean="0"/>
              <a:t>23.05.2021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15C1FA-0921-44A8-8446-4EF988E2C17E}" type="datetime1">
              <a:rPr lang="cs-CZ" noProof="0" smtClean="0"/>
              <a:t>23.05.2021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8C1DC6-917F-481D-AF07-2D5F4979E65B}" type="datetime1">
              <a:rPr lang="cs-CZ" noProof="0" smtClean="0"/>
              <a:t>23.05.2021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4C6BB5-3C88-4502-85F3-83B0B8E55F4E}" type="datetime1">
              <a:rPr lang="cs-CZ" noProof="0" smtClean="0"/>
              <a:t>23.05.2021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46F8A4-4CC7-4A7A-BFE6-47013A416C72}" type="datetime1">
              <a:rPr lang="cs-CZ" noProof="0" smtClean="0"/>
              <a:t>23.05.2021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FCA32A-E7AF-45FF-B68D-1FF8E0CC275C}" type="datetime1">
              <a:rPr lang="cs-CZ" noProof="0" smtClean="0"/>
              <a:t>23.05.2021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5145D7-9E40-4352-A3FA-9FE056BDE1E1}" type="datetime1">
              <a:rPr lang="cs-CZ" noProof="0" smtClean="0"/>
              <a:t>23.05.2021</a:t>
            </a:fld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966B0D-EB77-4B92-8F13-0C313A12E141}" type="datetime1">
              <a:rPr lang="cs-CZ" noProof="0" smtClean="0"/>
              <a:t>23.05.2021</a:t>
            </a:fld>
            <a:endParaRPr lang="cs-CZ" noProof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03E277-5249-4E8C-B1A9-BC326F695F92}" type="datetime1">
              <a:rPr lang="cs-CZ" noProof="0" smtClean="0"/>
              <a:t>23.05.2021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6120B6-9C99-43A3-A5C2-FF0B02CF4EC6}" type="datetime1">
              <a:rPr lang="cs-CZ" noProof="0" smtClean="0"/>
              <a:t>23.05.2021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0B6106D-2F7B-4D3C-AD69-AACD1E88B0D1}" type="datetime1">
              <a:rPr lang="cs-CZ" noProof="0" smtClean="0"/>
              <a:t>23.05.2021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62D6987-FB6D-4DB8-81B8-AD0F35E3BB5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rtlCol="0" anchor="ctr">
            <a:normAutofit/>
          </a:bodyPr>
          <a:lstStyle/>
          <a:p>
            <a:pPr rtl="0"/>
            <a:r>
              <a:rPr lang="cs-CZ" dirty="0"/>
              <a:t>Evropský měnový systém - Euro</a:t>
            </a:r>
            <a:endParaRPr lang="cs" dirty="0"/>
          </a:p>
        </p:txBody>
      </p:sp>
      <p:pic>
        <p:nvPicPr>
          <p:cNvPr id="1026" name="Picture 2" descr="Image result for evropská unie obrázky">
            <a:extLst>
              <a:ext uri="{FF2B5EF4-FFF2-40B4-BE49-F238E27FC236}">
                <a16:creationId xmlns:a16="http://schemas.microsoft.com/office/drawing/2014/main" id="{4612B265-0F86-400E-B9AC-647B0DCCB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248" y="3028950"/>
            <a:ext cx="5631951" cy="31480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Podnadpis 2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rtl="0"/>
            <a:r>
              <a:rPr lang="cs" dirty="0"/>
              <a:t>Jiří Blažek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6B14F4-F016-4E57-A127-958987D98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centrální banka (ECB)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A1404F-427B-46B2-8D01-FE1B31212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85975"/>
            <a:ext cx="10591800" cy="4090988"/>
          </a:xfrm>
        </p:spPr>
        <p:txBody>
          <a:bodyPr/>
          <a:lstStyle/>
          <a:p>
            <a:r>
              <a:rPr lang="cs-CZ" dirty="0"/>
              <a:t>Založena jako součást eura (1998). </a:t>
            </a:r>
          </a:p>
          <a:p>
            <a:endParaRPr lang="cs-CZ" dirty="0"/>
          </a:p>
          <a:p>
            <a:r>
              <a:rPr lang="cs-CZ" dirty="0"/>
              <a:t>Sídlo: Frankfurt nad Mohanem – SRN.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Nejvyšší orgány ECB: Rada guvernérů národních bank členských zemí eurozóny, Výkonná rada (6 členů).</a:t>
            </a:r>
          </a:p>
        </p:txBody>
      </p:sp>
    </p:spTree>
    <p:extLst>
      <p:ext uri="{BB962C8B-B14F-4D97-AF65-F5344CB8AC3E}">
        <p14:creationId xmlns:p14="http://schemas.microsoft.com/office/powerpoint/2010/main" val="3140900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3FBB5-5121-49AA-86F2-439C4E4AC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měnové politiky ECB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DCEE79-1DDD-4AC7-A63A-3FD22B5A0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9775"/>
            <a:ext cx="10515600" cy="4167188"/>
          </a:xfrm>
        </p:spPr>
        <p:txBody>
          <a:bodyPr/>
          <a:lstStyle/>
          <a:p>
            <a:r>
              <a:rPr lang="cs-CZ" dirty="0"/>
              <a:t>Udržování cenové stability.</a:t>
            </a:r>
          </a:p>
          <a:p>
            <a:endParaRPr lang="cs-CZ" dirty="0"/>
          </a:p>
          <a:p>
            <a:r>
              <a:rPr lang="cs-CZ" dirty="0"/>
              <a:t>Podpora hospodářské politiky EU.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Podpora obecných cílů EU (cíle se uskutečňují prostřednictvím evropského systému centrálních bank).</a:t>
            </a:r>
          </a:p>
        </p:txBody>
      </p:sp>
    </p:spTree>
    <p:extLst>
      <p:ext uri="{BB962C8B-B14F-4D97-AF65-F5344CB8AC3E}">
        <p14:creationId xmlns:p14="http://schemas.microsoft.com/office/powerpoint/2010/main" val="2062873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CE85B-3872-4FF4-8224-6E2059BE1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Standartní nástroje měnové politiky ECB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267667-B05C-4A10-9392-8C9A672DB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Operace na volném trhu (právně upraveny v Zásadách ECB č. 14/2011).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Minimální povinné rezervy (upraveny v Nařízení ECB č. 1745/2003, O uplatňování povinných minimálních rezerv).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Stálé facility (upraveno v obecných Zásadách ECB č. 510/2015). Poskytování a absorbování likvidity prostřednictvím jednodenních úvěrů.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821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478F5-D00A-418D-AF46-37B46D779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Nestandartní nástroje měnové politiky ECB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2EE83-5B45-49F1-B0FC-8A5C5EE86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Tzv. rozšířená podpora úvěrování (s cílem usnadnit přístup k likviditě).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Speciální měnově politický program (například intervence na kapitálových trzích).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Ostatní měnové transakce (například stahování přebytečné likvidity, nákupy ostatních aktiv, snižování úrokových sazeb do záporných hodnot atd.).</a:t>
            </a:r>
          </a:p>
        </p:txBody>
      </p:sp>
    </p:spTree>
    <p:extLst>
      <p:ext uri="{BB962C8B-B14F-4D97-AF65-F5344CB8AC3E}">
        <p14:creationId xmlns:p14="http://schemas.microsoft.com/office/powerpoint/2010/main" val="2622287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AA43F4-FBFF-45B3-B199-909FE4ED4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Omezená nezávislost ECB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F03EFC-F470-4BE3-99D1-53905ADA6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Akcent na protiinflační politiku.</a:t>
            </a:r>
          </a:p>
          <a:p>
            <a:endParaRPr lang="cs-CZ" dirty="0"/>
          </a:p>
          <a:p>
            <a:r>
              <a:rPr lang="cs-CZ" dirty="0"/>
              <a:t>Omezené kompetence měnových orgánů (ECB, národních centrálních bank).</a:t>
            </a:r>
          </a:p>
          <a:p>
            <a:endParaRPr lang="cs-CZ" dirty="0"/>
          </a:p>
          <a:p>
            <a:r>
              <a:rPr lang="cs-CZ" dirty="0"/>
              <a:t>Politická povaha měnové politiky.</a:t>
            </a:r>
          </a:p>
          <a:p>
            <a:endParaRPr lang="cs-CZ" dirty="0"/>
          </a:p>
          <a:p>
            <a:r>
              <a:rPr lang="cs-CZ" dirty="0"/>
              <a:t>Růst nerovnosti členských zemí eurozóny.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Růst přerozdělovacích procesů v EU omezuje účinnost měnové politiky.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801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11E631-31E1-4474-B1EC-DB98C852D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Současné problémy eurozóny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57CA90-B614-403C-A2D1-8347C3416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Demokratický deficit EU (</a:t>
            </a:r>
            <a:r>
              <a:rPr lang="cs-CZ" dirty="0" err="1"/>
              <a:t>Stiglitz</a:t>
            </a:r>
            <a:r>
              <a:rPr lang="cs-CZ" dirty="0"/>
              <a:t>).</a:t>
            </a:r>
          </a:p>
          <a:p>
            <a:r>
              <a:rPr lang="cs-CZ" dirty="0"/>
              <a:t>Velké rozdíly v ekonomické výkonnosti členů eurozóny.</a:t>
            </a:r>
          </a:p>
          <a:p>
            <a:r>
              <a:rPr lang="cs-CZ" dirty="0"/>
              <a:t>Rostoucí zadlužení některých členů eurozóny.</a:t>
            </a:r>
          </a:p>
          <a:p>
            <a:r>
              <a:rPr lang="cs-CZ" dirty="0"/>
              <a:t>Neplnění konvergenčních kritérií některými členy eurozóny.</a:t>
            </a:r>
          </a:p>
          <a:p>
            <a:r>
              <a:rPr lang="cs-CZ" dirty="0"/>
              <a:t>Neexistence sankčních opatření.</a:t>
            </a:r>
          </a:p>
          <a:p>
            <a:r>
              <a:rPr lang="cs-CZ" dirty="0"/>
              <a:t>Neexistence jednotné hospodářské politiky EU.</a:t>
            </a:r>
          </a:p>
          <a:p>
            <a:r>
              <a:rPr lang="cs-CZ" dirty="0"/>
              <a:t>Rozpor mezi ekonomickou podstatou eurozóny a politickým způsobem řešení krizových situací eurozóny.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063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D8492-8139-4D60-8DB6-1E380838C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Euro a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152D84-01F4-4AE0-863E-CFF20317D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ČR se zavázala usilovat o vstup do eurozóny a zavést euro (maastrichtskou smlouvou, lisabonskou smlouvou).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Vznik koordinačního pracoviště (ČNB a MF ČR) na přípravu vstupu ČR do eurozóny.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Dokument Strategie přistoupení ČR k eurozóně („… lze očekávat přistoupení ČR v horizontu let 2009 – 2011“).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Finanční krize a následné problémy eurozóny z let 2008 – 2011 ukončily úvahy o vstupu ČR do eurozóny.</a:t>
            </a:r>
          </a:p>
        </p:txBody>
      </p:sp>
    </p:spTree>
    <p:extLst>
      <p:ext uri="{BB962C8B-B14F-4D97-AF65-F5344CB8AC3E}">
        <p14:creationId xmlns:p14="http://schemas.microsoft.com/office/powerpoint/2010/main" val="670893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25533-FEDC-4740-ADAD-E6CC0EF64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Přijetí eura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F464B8-AF00-4539-8E99-3321A8A35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současné době přijetí eura v ČR „není na pořadu dne“.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Guvernér ČNB Jiří Rusnok: „… není důvod do eurozóny spěchat“.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Přijetí eura v ČR v současné době není ekonomický problém, ale politické rozhodnutí.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Rozpor mezi faktickým stavem použití eura v ČR </a:t>
            </a:r>
            <a:r>
              <a:rPr lang="cs-CZ" sz="2400" dirty="0"/>
              <a:t>(firmy účtují v eurech, občané pracující v zemí EU mají příjem v eurech</a:t>
            </a:r>
            <a:r>
              <a:rPr lang="cs-CZ" dirty="0"/>
              <a:t>, </a:t>
            </a:r>
            <a:r>
              <a:rPr lang="cs-CZ" sz="2400" dirty="0"/>
              <a:t>devizové rezervy jsou v eurech</a:t>
            </a:r>
            <a:r>
              <a:rPr lang="cs-CZ" dirty="0"/>
              <a:t>) a právním ukotvením eura v ČR.</a:t>
            </a:r>
          </a:p>
        </p:txBody>
      </p:sp>
    </p:spTree>
    <p:extLst>
      <p:ext uri="{BB962C8B-B14F-4D97-AF65-F5344CB8AC3E}">
        <p14:creationId xmlns:p14="http://schemas.microsoft.com/office/powerpoint/2010/main" val="3831928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evropská unie obrázky">
            <a:extLst>
              <a:ext uri="{FF2B5EF4-FFF2-40B4-BE49-F238E27FC236}">
                <a16:creationId xmlns:a16="http://schemas.microsoft.com/office/drawing/2014/main" id="{B1E68E73-A295-4C22-9AE9-64B5816BA49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8" b="7872"/>
          <a:stretch/>
        </p:blipFill>
        <p:spPr bwMode="auto">
          <a:xfrm>
            <a:off x="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7F41CF48-7B7C-45DF-AF69-A95E4584EF2F}"/>
              </a:ext>
            </a:extLst>
          </p:cNvPr>
          <p:cNvSpPr txBox="1"/>
          <p:nvPr/>
        </p:nvSpPr>
        <p:spPr>
          <a:xfrm>
            <a:off x="2250040" y="5589142"/>
            <a:ext cx="7756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97385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7DD39-810B-4A65-A834-9562AD0D2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měnových systémů v Evropě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D8D7EB-5CA8-4DC9-BFC8-865772E8F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800 n. l. – Karel Veliký, znovuvytvoření Římské říše včetně společné měny – franku.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Průběh 19. století – vznik měnových unií: německo-rakouská měnová unie (1857-1867), rakousko-uherská měnová unie (1880-1920), skandinávská měnová unie (1873-1920), belgicko-lucemburská měnová unie (1921-1998) a mnohé další.</a:t>
            </a:r>
          </a:p>
        </p:txBody>
      </p:sp>
    </p:spTree>
    <p:extLst>
      <p:ext uri="{BB962C8B-B14F-4D97-AF65-F5344CB8AC3E}">
        <p14:creationId xmlns:p14="http://schemas.microsoft.com/office/powerpoint/2010/main" val="1477915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085D8E-E502-495A-8D3A-496574799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Bretton-woodský</a:t>
            </a:r>
            <a:r>
              <a:rPr lang="cs-CZ" dirty="0"/>
              <a:t> mezinárodní měnový systém (1945 – 1973)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7B20A7-5A05-4F75-8D5A-A13AC1636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Základy systému položeny v roce 1944 (J. M. </a:t>
            </a:r>
            <a:r>
              <a:rPr lang="cs-CZ" dirty="0" err="1"/>
              <a:t>Keynes</a:t>
            </a:r>
            <a:r>
              <a:rPr lang="cs-CZ" dirty="0"/>
              <a:t>, </a:t>
            </a:r>
            <a:r>
              <a:rPr lang="cs-CZ" dirty="0" err="1"/>
              <a:t>bancor</a:t>
            </a:r>
            <a:r>
              <a:rPr lang="cs-CZ" dirty="0"/>
              <a:t>).</a:t>
            </a:r>
          </a:p>
          <a:p>
            <a:r>
              <a:rPr lang="cs-CZ" dirty="0"/>
              <a:t>Účast přijalo 44 zemí včetně ČR.</a:t>
            </a:r>
          </a:p>
          <a:p>
            <a:r>
              <a:rPr lang="cs-CZ" dirty="0"/>
              <a:t>Základem systému (standartu zlaté devizy) byla: pevná cena zlata (díky intervencím na trhu se zlatem), dolar konvertibilní za zlato, měny členských zemí konvertibilní za dolar (tzv. omezený plovoucí kurz), v případě velké volatility nutnost provádění devizových intervencí.</a:t>
            </a:r>
          </a:p>
          <a:p>
            <a:r>
              <a:rPr lang="cs-CZ" dirty="0"/>
              <a:t>Vznik bankovních institucí (Mezinárodní měnový fond, Mezinárodní banka pro obnovu a rozvoj – Světová banka).</a:t>
            </a:r>
          </a:p>
        </p:txBody>
      </p:sp>
    </p:spTree>
    <p:extLst>
      <p:ext uri="{BB962C8B-B14F-4D97-AF65-F5344CB8AC3E}">
        <p14:creationId xmlns:p14="http://schemas.microsoft.com/office/powerpoint/2010/main" val="3190719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5FAFF7-3BFF-4907-8612-FB86C455E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Rozpad </a:t>
            </a:r>
            <a:r>
              <a:rPr lang="cs-CZ" dirty="0" err="1"/>
              <a:t>bretton-woodského</a:t>
            </a:r>
            <a:r>
              <a:rPr lang="cs-CZ" dirty="0"/>
              <a:t> měnového systému (1973)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568C2-53DE-4425-9754-3CE3BD5B9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7425"/>
            <a:ext cx="10515600" cy="3919538"/>
          </a:xfrm>
        </p:spPr>
        <p:txBody>
          <a:bodyPr/>
          <a:lstStyle/>
          <a:p>
            <a:r>
              <a:rPr lang="cs-CZ" dirty="0"/>
              <a:t>Válka ve Vietnamu, zadlužení USA</a:t>
            </a:r>
          </a:p>
          <a:p>
            <a:r>
              <a:rPr lang="cs-CZ" dirty="0"/>
              <a:t>Izraelsko-arabský konflikt (1973)</a:t>
            </a:r>
          </a:p>
          <a:p>
            <a:r>
              <a:rPr lang="cs-CZ" dirty="0"/>
              <a:t>Ropná krize</a:t>
            </a:r>
          </a:p>
          <a:p>
            <a:r>
              <a:rPr lang="cs-CZ" dirty="0"/>
              <a:t>Surovinová krize</a:t>
            </a:r>
          </a:p>
          <a:p>
            <a:r>
              <a:rPr lang="cs-CZ" dirty="0"/>
              <a:t>Vyčerpání světových zásob zlata</a:t>
            </a:r>
          </a:p>
          <a:p>
            <a:r>
              <a:rPr lang="cs-CZ" dirty="0"/>
              <a:t>USA ruší konvertibilitu dolaru za zlato</a:t>
            </a:r>
          </a:p>
        </p:txBody>
      </p:sp>
    </p:spTree>
    <p:extLst>
      <p:ext uri="{BB962C8B-B14F-4D97-AF65-F5344CB8AC3E}">
        <p14:creationId xmlns:p14="http://schemas.microsoft.com/office/powerpoint/2010/main" val="90885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9361C-98FA-4F92-8E34-CDE29D697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ekonomická integrace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845585-3A7F-47D5-8855-D6E7152FE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Založení EHS (1956) – impuls pro intenzifikaci evropské integrace.</a:t>
            </a:r>
          </a:p>
          <a:p>
            <a:r>
              <a:rPr lang="cs-CZ" dirty="0"/>
              <a:t>Vznik pásma volného obchodu.</a:t>
            </a:r>
          </a:p>
          <a:p>
            <a:r>
              <a:rPr lang="cs-CZ" dirty="0"/>
              <a:t>Vznik celní unie.</a:t>
            </a:r>
          </a:p>
          <a:p>
            <a:r>
              <a:rPr lang="cs-CZ" dirty="0"/>
              <a:t>Vznik společného trhu.</a:t>
            </a:r>
          </a:p>
          <a:p>
            <a:r>
              <a:rPr lang="cs-CZ" dirty="0"/>
              <a:t>Růst objemu obchodních transakcí vedl k úsilí o sjednocování platebních operací. </a:t>
            </a:r>
          </a:p>
          <a:p>
            <a:r>
              <a:rPr lang="cs-CZ" dirty="0"/>
              <a:t>Vznik mechanismu směnných kurzů.</a:t>
            </a:r>
          </a:p>
          <a:p>
            <a:r>
              <a:rPr lang="cs-CZ" dirty="0"/>
              <a:t>Vznik zúčtovací měny (ECU).</a:t>
            </a:r>
          </a:p>
        </p:txBody>
      </p:sp>
    </p:spTree>
    <p:extLst>
      <p:ext uri="{BB962C8B-B14F-4D97-AF65-F5344CB8AC3E}">
        <p14:creationId xmlns:p14="http://schemas.microsoft.com/office/powerpoint/2010/main" val="344716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A9E577-24DB-4E03-ACAC-7EB33EEA9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Maastrichtská 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0818CD-B27F-4D30-82C2-89BD9DC28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390775"/>
            <a:ext cx="10591800" cy="378618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Položeny základy společného evropského měnového systému (vznik eura).</a:t>
            </a:r>
            <a:r>
              <a:rPr lang="cs-CZ" dirty="0">
                <a:solidFill>
                  <a:prstClr val="black"/>
                </a:solidFill>
              </a:rPr>
              <a:t> 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ČR byla signatářem maastrichtské smlouvy.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318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7E2A2-E7BF-492A-8BDD-19A0AF18F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Kritéria vstupu do EMS (tzv. konvergenční kritéria)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080D18-3AC9-49CA-B62A-51A64EE2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885950"/>
            <a:ext cx="11601450" cy="4348163"/>
          </a:xfrm>
        </p:spPr>
        <p:txBody>
          <a:bodyPr/>
          <a:lstStyle/>
          <a:p>
            <a:r>
              <a:rPr lang="cs-CZ" dirty="0"/>
              <a:t>Maximálně přípustná míra inflace: 1,5% od průměru tří nejnižších měr inflace členských zemí EU.</a:t>
            </a:r>
          </a:p>
          <a:p>
            <a:r>
              <a:rPr lang="cs-CZ" dirty="0"/>
              <a:t>Dlouhodobá úroková míra nesmí překročit o více než 2% průměru úrokových sazeb ve třech zemích s nejnižší mírou inflace.</a:t>
            </a:r>
          </a:p>
          <a:p>
            <a:r>
              <a:rPr lang="cs-CZ" dirty="0"/>
              <a:t>Kandidátská země se musí po dobu 2 let zúčastnit evropského mechanismu směnných kurzů, aniž by devalvovala svou měnu.</a:t>
            </a:r>
          </a:p>
          <a:p>
            <a:r>
              <a:rPr lang="cs-CZ" dirty="0"/>
              <a:t>Rozpočtový deficit nesmí překročit 3% HDP.</a:t>
            </a:r>
          </a:p>
          <a:p>
            <a:r>
              <a:rPr lang="cs-CZ" dirty="0"/>
              <a:t>Maximálně přípustný strop veřejného dluhu je 60% HDP.</a:t>
            </a:r>
          </a:p>
        </p:txBody>
      </p:sp>
    </p:spTree>
    <p:extLst>
      <p:ext uri="{BB962C8B-B14F-4D97-AF65-F5344CB8AC3E}">
        <p14:creationId xmlns:p14="http://schemas.microsoft.com/office/powerpoint/2010/main" val="279824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1C163C-70FA-4EC1-BB7D-AA436301A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společné 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13EAA5-A9F5-4829-9FEE-1122CA811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57425"/>
            <a:ext cx="10725150" cy="3919538"/>
          </a:xfrm>
        </p:spPr>
        <p:txBody>
          <a:bodyPr/>
          <a:lstStyle/>
          <a:p>
            <a:r>
              <a:rPr lang="cs-CZ" dirty="0"/>
              <a:t>Nízké transakční náklady.</a:t>
            </a:r>
          </a:p>
          <a:p>
            <a:r>
              <a:rPr lang="cs-CZ" dirty="0"/>
              <a:t>Minimální kurzové ztráty.</a:t>
            </a:r>
          </a:p>
          <a:p>
            <a:r>
              <a:rPr lang="cs-CZ" dirty="0"/>
              <a:t>Transparentnost výsledků firemního hospodaření.</a:t>
            </a:r>
          </a:p>
          <a:p>
            <a:r>
              <a:rPr lang="cs-CZ" dirty="0"/>
              <a:t>Minimální směnárenské poplatky.</a:t>
            </a:r>
          </a:p>
          <a:p>
            <a:r>
              <a:rPr lang="cs-CZ" dirty="0"/>
              <a:t>Srovnatelnost cenových kalkulací.</a:t>
            </a:r>
          </a:p>
          <a:p>
            <a:r>
              <a:rPr lang="cs-CZ" dirty="0"/>
              <a:t>Větší odolnost měny proti spekulačním útokům na měnu (viz. libra).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156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620AB-928E-409E-89C5-AFCAD39CA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 společné 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A9E310-ECD1-4F55-BBF2-8F6D04021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Minimální kurzové zisky.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Omezené použití měnových nástrojů regulace (například devizových intervencí).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Nemožnost použití národní měny jako investičního aktiva.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Rychlejší přenos krizových výkyvů ze světa do národní ekonomiky. </a:t>
            </a:r>
          </a:p>
        </p:txBody>
      </p:sp>
    </p:spTree>
    <p:extLst>
      <p:ext uri="{BB962C8B-B14F-4D97-AF65-F5344CB8AC3E}">
        <p14:creationId xmlns:p14="http://schemas.microsoft.com/office/powerpoint/2010/main" val="379000562"/>
      </p:ext>
    </p:extLst>
  </p:cSld>
  <p:clrMapOvr>
    <a:masterClrMapping/>
  </p:clrMapOvr>
</p:sld>
</file>

<file path=ppt/theme/theme1.xml><?xml version="1.0" encoding="utf-8"?>
<a:theme xmlns:a="http://schemas.openxmlformats.org/drawingml/2006/main" name="Melancholická abstraktní šablona návrh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26713245_TF03460530" id="{A08327DA-8EBD-4116-9E60-0CD92E2F9E52}" vid="{E1294BF0-F901-4FFC-A06B-0002D3065A1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849</Words>
  <Application>Microsoft Office PowerPoint</Application>
  <PresentationFormat>Širokoúhlá obrazovka</PresentationFormat>
  <Paragraphs>115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Century Gothic</vt:lpstr>
      <vt:lpstr>Melancholická abstraktní šablona návrhu</vt:lpstr>
      <vt:lpstr>Evropský měnový systém - Euro</vt:lpstr>
      <vt:lpstr>Historie měnových systémů v Evropě</vt:lpstr>
      <vt:lpstr>Bretton-woodský mezinárodní měnový systém (1945 – 1973)</vt:lpstr>
      <vt:lpstr>Rozpad bretton-woodského měnového systému (1973)</vt:lpstr>
      <vt:lpstr>Evropská ekonomická integrace</vt:lpstr>
      <vt:lpstr>Maastrichtská smlouva</vt:lpstr>
      <vt:lpstr>Kritéria vstupu do EMS (tzv. konvergenční kritéria)</vt:lpstr>
      <vt:lpstr>Výhody společné měny</vt:lpstr>
      <vt:lpstr>Nevýhody společné měny</vt:lpstr>
      <vt:lpstr>Evropská centrální banka (ECB)</vt:lpstr>
      <vt:lpstr>Cíle měnové politiky ECB</vt:lpstr>
      <vt:lpstr>Standartní nástroje měnové politiky ECB</vt:lpstr>
      <vt:lpstr>Nestandartní nástroje měnové politiky ECB</vt:lpstr>
      <vt:lpstr>Omezená nezávislost ECB</vt:lpstr>
      <vt:lpstr>Současné problémy eurozóny</vt:lpstr>
      <vt:lpstr>Euro a ČR</vt:lpstr>
      <vt:lpstr>Přijetí eura v ČR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Evropský měnový systém - Euro</dc:title>
  <dc:creator>Jiří Blažek</dc:creator>
  <cp:lastModifiedBy>Jiří Blažek</cp:lastModifiedBy>
  <cp:revision>4</cp:revision>
  <dcterms:created xsi:type="dcterms:W3CDTF">2020-03-11T16:09:54Z</dcterms:created>
  <dcterms:modified xsi:type="dcterms:W3CDTF">2021-05-23T11:14:52Z</dcterms:modified>
</cp:coreProperties>
</file>