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1" r:id="rId6"/>
    <p:sldId id="278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73" r:id="rId19"/>
    <p:sldId id="274" r:id="rId20"/>
    <p:sldId id="275" r:id="rId21"/>
    <p:sldId id="276" r:id="rId22"/>
    <p:sldId id="277" r:id="rId23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76015" autoAdjust="0"/>
  </p:normalViewPr>
  <p:slideViewPr>
    <p:cSldViewPr snapToGrid="0">
      <p:cViewPr varScale="1">
        <p:scale>
          <a:sx n="117" d="100"/>
          <a:sy n="117" d="100"/>
        </p:scale>
        <p:origin x="1541" y="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4463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3891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389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0289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15081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2242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97284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5161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896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None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05672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1172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3289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930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9711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ctr"/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4681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352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4774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35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488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2556416"/>
            <a:ext cx="8522680" cy="1171580"/>
          </a:xfrm>
        </p:spPr>
        <p:txBody>
          <a:bodyPr/>
          <a:lstStyle/>
          <a:p>
            <a:r>
              <a:rPr lang="cs-CZ" dirty="0"/>
              <a:t>Subjekty správního práva, správně právní vztahy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David Hejč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297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Veřejnoprávní korporace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9999"/>
            <a:ext cx="8066301" cy="4139998"/>
          </a:xfrm>
        </p:spPr>
        <p:txBody>
          <a:bodyPr/>
          <a:lstStyle/>
          <a:p>
            <a:r>
              <a:rPr lang="cs-CZ" dirty="0"/>
              <a:t>právnické osoby veřejného práva </a:t>
            </a:r>
          </a:p>
          <a:p>
            <a:r>
              <a:rPr lang="cs-CZ" dirty="0"/>
              <a:t>plní úkoly veřejného zájmu</a:t>
            </a:r>
          </a:p>
          <a:p>
            <a:r>
              <a:rPr lang="cs-CZ" dirty="0"/>
              <a:t>subjekty odlišné od státu</a:t>
            </a:r>
          </a:p>
          <a:p>
            <a:pPr marL="72000" indent="0">
              <a:buNone/>
            </a:pPr>
            <a:r>
              <a:rPr lang="cs-CZ" dirty="0"/>
              <a:t>Patří mezi ně: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územní samosprávné celky – obce a kraje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profesní komory – např. Česká advokátní komora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veřejné vysoké školy </a:t>
            </a:r>
          </a:p>
        </p:txBody>
      </p:sp>
    </p:spTree>
    <p:extLst>
      <p:ext uri="{BB962C8B-B14F-4D97-AF65-F5344CB8AC3E}">
        <p14:creationId xmlns:p14="http://schemas.microsoft.com/office/powerpoint/2010/main" val="197082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3040" y="569972"/>
            <a:ext cx="8066301" cy="451576"/>
          </a:xfrm>
        </p:spPr>
        <p:txBody>
          <a:bodyPr/>
          <a:lstStyle/>
          <a:p>
            <a:r>
              <a:rPr lang="cs-CZ" sz="3200" dirty="0"/>
              <a:t>Jiné právnické osoby veřejného práva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482725"/>
            <a:ext cx="8066301" cy="4139998"/>
          </a:xfrm>
        </p:spPr>
        <p:txBody>
          <a:bodyPr/>
          <a:lstStyle/>
          <a:p>
            <a:r>
              <a:rPr lang="cs-CZ" sz="2000" dirty="0"/>
              <a:t>tzn. jiné než veřejnoprávní korporace uvedené v předchozím snímku prezentace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/>
              <a:t>veřejný ústav</a:t>
            </a:r>
          </a:p>
          <a:p>
            <a:r>
              <a:rPr lang="cs-CZ" sz="2000" dirty="0"/>
              <a:t>veřejnoprávní instituce nepodnikatelského typu (např. veřejné výzkumné a zkušební ústavy)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/>
              <a:t>veřejný podnik</a:t>
            </a:r>
          </a:p>
          <a:p>
            <a:r>
              <a:rPr kumimoji="1" lang="cs-CZ" sz="2000" kern="1200" dirty="0">
                <a:latin typeface="Arial" charset="0"/>
              </a:rPr>
              <a:t>podnik obstarávající určitou část úkolů veřejné správy</a:t>
            </a:r>
            <a:r>
              <a:rPr lang="cs-CZ" sz="2000" dirty="0"/>
              <a:t> (např. dopravní podniky měst)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/>
              <a:t>veřejný fond</a:t>
            </a:r>
          </a:p>
          <a:p>
            <a:r>
              <a:rPr lang="cs-CZ" sz="2000" dirty="0"/>
              <a:t>majetková podstata (např. Státní fond dopravní infrastruktury)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73162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24381"/>
            <a:ext cx="8295841" cy="488015"/>
          </a:xfrm>
        </p:spPr>
        <p:txBody>
          <a:bodyPr/>
          <a:lstStyle/>
          <a:p>
            <a:pPr algn="ctr"/>
            <a:r>
              <a:rPr lang="cs-CZ" sz="2800" dirty="0"/>
              <a:t>Právnické osoby soukromého práva v zákonem určeném postavení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5323" y="1881182"/>
            <a:ext cx="8066301" cy="4598818"/>
          </a:xfrm>
        </p:spPr>
        <p:txBody>
          <a:bodyPr/>
          <a:lstStyle/>
          <a:p>
            <a:pPr algn="just"/>
            <a:r>
              <a:rPr lang="cs-CZ" sz="2400" b="1" dirty="0"/>
              <a:t>Nadace  a nadační fondy</a:t>
            </a:r>
            <a:r>
              <a:rPr lang="cs-CZ" sz="2400" dirty="0"/>
              <a:t> zřízené na základě občanského zákoníku, mají-li veřejně prospěšný účel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např. Nadace „</a:t>
            </a:r>
            <a:r>
              <a:rPr lang="cs-CZ" i="1" dirty="0"/>
              <a:t>Nadání Josefa, Marie a Zdeňky Hlávkových</a:t>
            </a:r>
            <a:r>
              <a:rPr lang="cs-CZ" dirty="0"/>
              <a:t>“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r>
              <a:rPr lang="cs-CZ" sz="2400" dirty="0"/>
              <a:t>právnické osoby, na které byla </a:t>
            </a:r>
            <a:r>
              <a:rPr lang="cs-CZ" sz="2400" b="1" dirty="0"/>
              <a:t>přenesena (propůjčena) určitá dílčí  pravomoc</a:t>
            </a:r>
            <a:r>
              <a:rPr lang="cs-CZ" sz="2400" dirty="0"/>
              <a:t> subjektů veřejné správy (</a:t>
            </a:r>
            <a:r>
              <a:rPr lang="cs-CZ" sz="2400" b="1" dirty="0"/>
              <a:t>nepřímý</a:t>
            </a:r>
            <a:r>
              <a:rPr lang="cs-CZ" sz="2400" dirty="0"/>
              <a:t> vykonavatel státní správy)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např. právnické osoby provozující stanice technické kontroly (STK)</a:t>
            </a:r>
          </a:p>
        </p:txBody>
      </p:sp>
    </p:spTree>
    <p:extLst>
      <p:ext uri="{BB962C8B-B14F-4D97-AF65-F5344CB8AC3E}">
        <p14:creationId xmlns:p14="http://schemas.microsoft.com/office/powerpoint/2010/main" val="363681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66327"/>
            <a:ext cx="8066301" cy="451576"/>
          </a:xfrm>
        </p:spPr>
        <p:txBody>
          <a:bodyPr/>
          <a:lstStyle/>
          <a:p>
            <a:pPr algn="ctr"/>
            <a:r>
              <a:rPr lang="cs-CZ" sz="3200" dirty="0"/>
              <a:t>Fyzické osoby v zákonem určeném postavení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14002"/>
            <a:ext cx="8066301" cy="4139998"/>
          </a:xfrm>
        </p:spPr>
        <p:txBody>
          <a:bodyPr/>
          <a:lstStyle/>
          <a:p>
            <a:pPr algn="just"/>
            <a:r>
              <a:rPr lang="cs-CZ" dirty="0"/>
              <a:t>fyzické osoby, na které byl </a:t>
            </a:r>
            <a:r>
              <a:rPr lang="cs-CZ" b="1" dirty="0"/>
              <a:t>přenesen (propůjčen) určitý výkon veřejné správy</a:t>
            </a:r>
          </a:p>
          <a:p>
            <a:pPr marL="72000" indent="0" algn="just">
              <a:buNone/>
            </a:pPr>
            <a:endParaRPr lang="cs-CZ" b="1" dirty="0"/>
          </a:p>
          <a:p>
            <a:pPr algn="just"/>
            <a:r>
              <a:rPr lang="cs-CZ" dirty="0"/>
              <a:t>např. </a:t>
            </a:r>
            <a:r>
              <a:rPr kumimoji="1" lang="cs-CZ" kern="1200" dirty="0">
                <a:latin typeface="Arial" charset="0"/>
              </a:rPr>
              <a:t>veřejné stráže: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cs-CZ" kern="1200" dirty="0">
                <a:latin typeface="Arial" charset="0"/>
              </a:rPr>
              <a:t>lesní stráž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cs-CZ" kern="1200" dirty="0">
                <a:latin typeface="Arial" charset="0"/>
              </a:rPr>
              <a:t>myslivecká stráž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cs-CZ" kern="1200" dirty="0">
                <a:latin typeface="Arial" charset="0"/>
              </a:rPr>
              <a:t>rybářská stráž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kumimoji="1" lang="cs-CZ" kern="1200" dirty="0">
                <a:latin typeface="Arial" charset="0"/>
              </a:rPr>
              <a:t>stráž přírody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0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24382"/>
            <a:ext cx="8066301" cy="451576"/>
          </a:xfrm>
        </p:spPr>
        <p:txBody>
          <a:bodyPr/>
          <a:lstStyle/>
          <a:p>
            <a:r>
              <a:rPr lang="cs-CZ" dirty="0"/>
              <a:t>Adresáti veřejnosprávního působení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735505"/>
            <a:ext cx="8066301" cy="4139998"/>
          </a:xfrm>
        </p:spPr>
        <p:txBody>
          <a:bodyPr/>
          <a:lstStyle/>
          <a:p>
            <a:pPr algn="just"/>
            <a:r>
              <a:rPr lang="cs-CZ" dirty="0"/>
              <a:t>subjekty, vůči kterým je veřejná správa vykonávána, a to ze strany subjektů veřejné správy, resp. jednotlivých vykonavatelů veřejné správy</a:t>
            </a:r>
          </a:p>
          <a:p>
            <a:r>
              <a:rPr lang="cs-CZ" dirty="0"/>
              <a:t>fyzické osoby a právnické osoby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právní osobnost,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svéprávnost (jen u FO) </a:t>
            </a:r>
          </a:p>
        </p:txBody>
      </p:sp>
    </p:spTree>
    <p:extLst>
      <p:ext uri="{BB962C8B-B14F-4D97-AF65-F5344CB8AC3E}">
        <p14:creationId xmlns:p14="http://schemas.microsoft.com/office/powerpoint/2010/main" val="19904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Správněprávní vztahy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423245"/>
            <a:ext cx="8066301" cy="4139998"/>
          </a:xfrm>
        </p:spPr>
        <p:txBody>
          <a:bodyPr/>
          <a:lstStyle/>
          <a:p>
            <a:pPr algn="just"/>
            <a:r>
              <a:rPr lang="cs-CZ" dirty="0"/>
              <a:t>právní vztahy se </a:t>
            </a:r>
            <a:r>
              <a:rPr lang="cs-CZ" b="1" dirty="0"/>
              <a:t>specifiky</a:t>
            </a:r>
            <a:r>
              <a:rPr lang="cs-CZ" dirty="0"/>
              <a:t> související s tím, že vznikají a realizují se </a:t>
            </a:r>
            <a:r>
              <a:rPr lang="cs-CZ" b="1" dirty="0"/>
              <a:t>při výkonu veřejné správy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jedním z jejich subjektů je vždy </a:t>
            </a:r>
            <a:r>
              <a:rPr lang="cs-CZ" sz="2000" b="1" dirty="0"/>
              <a:t>orgán veřejné správy </a:t>
            </a:r>
            <a:r>
              <a:rPr lang="cs-CZ" sz="2000" dirty="0"/>
              <a:t>X na straně druhé může být </a:t>
            </a:r>
            <a:r>
              <a:rPr lang="cs-CZ" sz="2000" b="1" dirty="0"/>
              <a:t>adresátem</a:t>
            </a:r>
            <a:r>
              <a:rPr lang="cs-CZ" sz="2000" dirty="0"/>
              <a:t> fyzická osoba/právnická osoba/i jiný orgán veřejné správy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jsou to vždy vztahy </a:t>
            </a:r>
            <a:r>
              <a:rPr lang="cs-CZ" sz="2000" b="1" dirty="0"/>
              <a:t>mocenské </a:t>
            </a:r>
            <a:r>
              <a:rPr lang="cs-CZ" sz="2000" dirty="0"/>
              <a:t>– vykonavatel veřejné správy vystupuje v nadřazeném postavení vůči adresátům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uplatňuje se </a:t>
            </a:r>
            <a:r>
              <a:rPr lang="cs-CZ" sz="2000" b="1" dirty="0"/>
              <a:t>administrativně-právní</a:t>
            </a:r>
            <a:r>
              <a:rPr lang="cs-CZ" sz="2000" dirty="0"/>
              <a:t> metoda regulace – jednostrannost a závaznost příkazů vykonavatelů veřejné správy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v případě porušení nastává </a:t>
            </a:r>
            <a:r>
              <a:rPr lang="cs-CZ" sz="2000" b="1" dirty="0"/>
              <a:t>správněprávní odpovědnost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0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233439"/>
            <a:ext cx="8066301" cy="451576"/>
          </a:xfrm>
        </p:spPr>
        <p:txBody>
          <a:bodyPr/>
          <a:lstStyle/>
          <a:p>
            <a:pPr algn="ctr"/>
            <a:r>
              <a:rPr lang="cs-CZ" sz="3200" dirty="0"/>
              <a:t>Předpoklady a prvky </a:t>
            </a:r>
            <a:r>
              <a:rPr lang="cs-CZ" sz="3200" dirty="0" err="1"/>
              <a:t>správněprávních</a:t>
            </a:r>
            <a:r>
              <a:rPr lang="cs-CZ" sz="3200" dirty="0"/>
              <a:t> vztahů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386508"/>
            <a:ext cx="8066301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Předpoklady vzniku/změny/zániku</a:t>
            </a:r>
          </a:p>
          <a:p>
            <a:r>
              <a:rPr lang="cs-CZ" dirty="0"/>
              <a:t>norma správního práva</a:t>
            </a:r>
          </a:p>
          <a:p>
            <a:r>
              <a:rPr lang="cs-CZ" dirty="0"/>
              <a:t>právní skutečnost</a:t>
            </a:r>
          </a:p>
          <a:p>
            <a:pPr marL="72000" indent="0">
              <a:buNone/>
            </a:pPr>
            <a:r>
              <a:rPr lang="cs-CZ" b="1" dirty="0"/>
              <a:t>Prvky </a:t>
            </a:r>
            <a:r>
              <a:rPr lang="cs-CZ" b="1" dirty="0" err="1"/>
              <a:t>správněprávních</a:t>
            </a:r>
            <a:r>
              <a:rPr lang="cs-CZ" b="1" dirty="0"/>
              <a:t> vztahů</a:t>
            </a:r>
          </a:p>
          <a:p>
            <a:r>
              <a:rPr lang="cs-CZ" dirty="0"/>
              <a:t>subjekt</a:t>
            </a:r>
          </a:p>
          <a:p>
            <a:r>
              <a:rPr lang="cs-CZ" dirty="0"/>
              <a:t>obsah</a:t>
            </a:r>
          </a:p>
          <a:p>
            <a:r>
              <a:rPr lang="cs-CZ" dirty="0"/>
              <a:t>objekt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70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5" y="149549"/>
            <a:ext cx="8066301" cy="451576"/>
          </a:xfrm>
        </p:spPr>
        <p:txBody>
          <a:bodyPr/>
          <a:lstStyle/>
          <a:p>
            <a:r>
              <a:rPr lang="cs-CZ" dirty="0"/>
              <a:t>Členění </a:t>
            </a:r>
            <a:r>
              <a:rPr lang="cs-CZ" dirty="0" err="1"/>
              <a:t>správněprávních</a:t>
            </a:r>
            <a:r>
              <a:rPr lang="cs-CZ" dirty="0"/>
              <a:t> vztahů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6" y="675527"/>
            <a:ext cx="8066301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Podle obsahu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organizační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hmotněprávní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procesněprávní</a:t>
            </a:r>
            <a:endParaRPr lang="cs-CZ" sz="2400" dirty="0"/>
          </a:p>
          <a:p>
            <a:pPr marL="72000" indent="0">
              <a:buNone/>
            </a:pPr>
            <a:r>
              <a:rPr lang="cs-CZ" sz="2400" b="1" dirty="0"/>
              <a:t>Podle funkcí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Regulativní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Ochranné</a:t>
            </a:r>
          </a:p>
          <a:p>
            <a:pPr marL="72000" indent="0">
              <a:buNone/>
            </a:pPr>
            <a:r>
              <a:rPr lang="cs-CZ" sz="2400" b="1" dirty="0"/>
              <a:t>Podle postavení adresátů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vnější (externí)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vnitřní (interní)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194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197791"/>
            <a:ext cx="8066301" cy="451576"/>
          </a:xfrm>
        </p:spPr>
        <p:txBody>
          <a:bodyPr/>
          <a:lstStyle/>
          <a:p>
            <a:r>
              <a:rPr lang="cs-CZ" dirty="0"/>
              <a:t>Ilustrativní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3" y="934743"/>
            <a:ext cx="8066302" cy="4666853"/>
          </a:xfrm>
        </p:spPr>
        <p:txBody>
          <a:bodyPr/>
          <a:lstStyle/>
          <a:p>
            <a:pPr marL="72000" indent="0" algn="just">
              <a:buNone/>
            </a:pPr>
            <a:r>
              <a:rPr lang="cs-CZ" b="1" dirty="0"/>
              <a:t>1) </a:t>
            </a:r>
            <a:r>
              <a:rPr lang="cs-CZ" dirty="0"/>
              <a:t>Ministerstvo dopravy vydá </a:t>
            </a:r>
            <a:r>
              <a:rPr lang="cs-CZ" b="1" dirty="0"/>
              <a:t>2)</a:t>
            </a:r>
            <a:r>
              <a:rPr lang="cs-CZ" dirty="0"/>
              <a:t> vyhlášku, kterou </a:t>
            </a:r>
            <a:r>
              <a:rPr lang="cs-CZ" b="1" dirty="0"/>
              <a:t>3)</a:t>
            </a:r>
            <a:r>
              <a:rPr lang="cs-CZ" dirty="0"/>
              <a:t> provádí zákonem stanovená pravidla provozu na pozemních komunikacích.</a:t>
            </a:r>
          </a:p>
          <a:p>
            <a:pPr marL="586350" indent="-514350" algn="just">
              <a:buAutoNum type="arabicParenR"/>
            </a:pPr>
            <a:r>
              <a:rPr lang="cs-CZ" sz="2000" i="1" dirty="0"/>
              <a:t>ústřední orgán státní správy/přímý </a:t>
            </a:r>
            <a:r>
              <a:rPr lang="cs-CZ" sz="2000" b="1" i="1" dirty="0"/>
              <a:t>vykonavatel státní správy</a:t>
            </a:r>
            <a:r>
              <a:rPr lang="cs-CZ" sz="2000" i="1" dirty="0"/>
              <a:t>/ orgán státu jako subjektu veřejné správy</a:t>
            </a:r>
          </a:p>
          <a:p>
            <a:pPr marL="586350" indent="-514350" algn="just">
              <a:buAutoNum type="arabicParenR"/>
            </a:pPr>
            <a:r>
              <a:rPr lang="cs-CZ" sz="2000" i="1" dirty="0"/>
              <a:t>uplatnění </a:t>
            </a:r>
            <a:r>
              <a:rPr lang="cs-CZ" sz="2000" b="1" i="1" dirty="0"/>
              <a:t>pravomoci</a:t>
            </a:r>
            <a:r>
              <a:rPr lang="cs-CZ" sz="2000" i="1" dirty="0"/>
              <a:t> vydat normativní správní akt (podzákonný právní předpis)</a:t>
            </a:r>
          </a:p>
          <a:p>
            <a:pPr marL="586350" indent="-514350" algn="just">
              <a:buAutoNum type="arabicParenR"/>
            </a:pPr>
            <a:r>
              <a:rPr lang="cs-CZ" sz="2000" i="1" dirty="0"/>
              <a:t>realizuje svoji </a:t>
            </a:r>
            <a:r>
              <a:rPr lang="cs-CZ" sz="2000" b="1" i="1" dirty="0"/>
              <a:t>působnost</a:t>
            </a:r>
            <a:r>
              <a:rPr lang="cs-CZ" sz="2000" i="1" dirty="0"/>
              <a:t> – podle kompetenčního zákona je ústředním orgánem státní správy ve věcech dopravy a odpovídá za tvorbu státní politiky v oblasti dopravy a v rozsahu své působnosti za její uskutečňování.</a:t>
            </a:r>
          </a:p>
          <a:p>
            <a:pPr marL="586350" indent="-514350" algn="just">
              <a:buAutoNum type="arabicParenR"/>
            </a:pPr>
            <a:endParaRPr lang="cs-CZ" i="1" dirty="0"/>
          </a:p>
          <a:p>
            <a:pPr marL="586350" indent="-514350" algn="just">
              <a:buAutoNum type="arabicParenR"/>
            </a:pPr>
            <a:endParaRPr lang="cs-CZ" i="1" dirty="0"/>
          </a:p>
          <a:p>
            <a:pPr marL="586350" indent="-514350" algn="just">
              <a:buAutoNum type="arabi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90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197791"/>
            <a:ext cx="8066301" cy="451576"/>
          </a:xfrm>
        </p:spPr>
        <p:txBody>
          <a:bodyPr/>
          <a:lstStyle/>
          <a:p>
            <a:r>
              <a:rPr lang="cs-CZ" dirty="0"/>
              <a:t>Ilustrativní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6" y="1061768"/>
            <a:ext cx="8066302" cy="5166232"/>
          </a:xfrm>
        </p:spPr>
        <p:txBody>
          <a:bodyPr/>
          <a:lstStyle/>
          <a:p>
            <a:pPr marL="72000" indent="0" algn="just">
              <a:buNone/>
            </a:pPr>
            <a:r>
              <a:rPr lang="cs-CZ" b="1" dirty="0"/>
              <a:t>1) </a:t>
            </a:r>
            <a:r>
              <a:rPr lang="cs-CZ" dirty="0"/>
              <a:t>Městský úřad jako stavební úřad vydal </a:t>
            </a:r>
            <a:r>
              <a:rPr lang="cs-CZ" b="1" dirty="0"/>
              <a:t>2) </a:t>
            </a:r>
            <a:r>
              <a:rPr lang="cs-CZ" dirty="0"/>
              <a:t>rozhodnutí, kterým </a:t>
            </a:r>
            <a:r>
              <a:rPr lang="cs-CZ" b="1" dirty="0"/>
              <a:t>3) </a:t>
            </a:r>
            <a:r>
              <a:rPr lang="cs-CZ" dirty="0"/>
              <a:t>nařídil odstranění stavby</a:t>
            </a:r>
            <a:r>
              <a:rPr lang="cs-CZ" b="1" dirty="0"/>
              <a:t> </a:t>
            </a:r>
            <a:r>
              <a:rPr lang="cs-CZ" dirty="0"/>
              <a:t>jejímu vlastníkovi</a:t>
            </a:r>
            <a:r>
              <a:rPr lang="cs-CZ" b="1" dirty="0"/>
              <a:t> </a:t>
            </a:r>
            <a:r>
              <a:rPr lang="cs-CZ" dirty="0"/>
              <a:t>Josefu Novákovi.</a:t>
            </a:r>
          </a:p>
          <a:p>
            <a:pPr marL="72000" indent="0" algn="just">
              <a:buNone/>
            </a:pPr>
            <a:endParaRPr lang="cs-CZ" dirty="0"/>
          </a:p>
          <a:p>
            <a:pPr marL="586350" indent="-514350" algn="just">
              <a:buAutoNum type="arabicParenR"/>
            </a:pPr>
            <a:r>
              <a:rPr lang="cs-CZ" sz="2000" i="1" dirty="0"/>
              <a:t>orgán územně samosprávného celku/veřejnoprávní korporace; nepřímý </a:t>
            </a:r>
            <a:r>
              <a:rPr lang="cs-CZ" sz="2000" b="1" i="1" dirty="0"/>
              <a:t>vykonavatel státní správy</a:t>
            </a:r>
            <a:endParaRPr lang="cs-CZ" sz="2000" i="1" dirty="0"/>
          </a:p>
          <a:p>
            <a:pPr marL="586350" indent="-514350" algn="just">
              <a:buAutoNum type="arabicParenR"/>
            </a:pPr>
            <a:r>
              <a:rPr lang="cs-CZ" sz="2000" i="1" dirty="0"/>
              <a:t>uplatnění </a:t>
            </a:r>
            <a:r>
              <a:rPr lang="cs-CZ" sz="2000" b="1" i="1" dirty="0"/>
              <a:t>pravomoci</a:t>
            </a:r>
            <a:r>
              <a:rPr lang="cs-CZ" sz="2000" i="1" dirty="0"/>
              <a:t> vydat individuální správní akt</a:t>
            </a:r>
          </a:p>
          <a:p>
            <a:pPr marL="586350" indent="-514350" algn="just">
              <a:buAutoNum type="arabicParenR"/>
            </a:pPr>
            <a:r>
              <a:rPr lang="cs-CZ" sz="2000" i="1" dirty="0"/>
              <a:t>městský úřad jako orgán veřejné správy </a:t>
            </a:r>
            <a:r>
              <a:rPr lang="cs-CZ" sz="2000" b="1" i="1" dirty="0"/>
              <a:t>mocensky</a:t>
            </a:r>
            <a:r>
              <a:rPr lang="cs-CZ" sz="2000" i="1" dirty="0"/>
              <a:t>, jednostranně a závazně nařizuje odstranění stavby Josefu Novákovi – fyzické osobě, která je </a:t>
            </a:r>
            <a:r>
              <a:rPr lang="cs-CZ" sz="2000" b="1" i="1" dirty="0"/>
              <a:t>adresátem</a:t>
            </a:r>
            <a:r>
              <a:rPr lang="cs-CZ" sz="2000" i="1" dirty="0"/>
              <a:t> veřejnosprávního působení </a:t>
            </a:r>
          </a:p>
          <a:p>
            <a:pPr marL="586350" indent="-514350" algn="just">
              <a:buAutoNum type="arabicParenR"/>
            </a:pPr>
            <a:endParaRPr lang="cs-CZ" i="1" dirty="0"/>
          </a:p>
          <a:p>
            <a:pPr marL="586350" indent="-514350" algn="just">
              <a:buAutoNum type="arabicParenR"/>
            </a:pPr>
            <a:endParaRPr lang="cs-CZ" i="1" dirty="0"/>
          </a:p>
          <a:p>
            <a:pPr marL="586350" indent="-514350" algn="just">
              <a:buAutoNum type="arabi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3603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Subjekty správního práva:</a:t>
            </a:r>
            <a:r>
              <a:rPr lang="cs-CZ" dirty="0"/>
              <a:t> nositelé práv a povinností stanovených normami správního práva</a:t>
            </a:r>
          </a:p>
          <a:p>
            <a:pPr marL="7200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Subjekty </a:t>
            </a:r>
            <a:r>
              <a:rPr lang="cs-CZ" b="1" dirty="0" err="1"/>
              <a:t>správněprávních</a:t>
            </a:r>
            <a:r>
              <a:rPr lang="cs-CZ" b="1" dirty="0"/>
              <a:t> vztahů: </a:t>
            </a:r>
            <a:r>
              <a:rPr lang="cs-CZ" dirty="0"/>
              <a:t>nositelé konkrétních práv a povinností </a:t>
            </a:r>
          </a:p>
          <a:p>
            <a:pPr marL="72000" indent="0" algn="just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3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99300"/>
            <a:ext cx="8066301" cy="451576"/>
          </a:xfrm>
        </p:spPr>
        <p:txBody>
          <a:bodyPr/>
          <a:lstStyle/>
          <a:p>
            <a:r>
              <a:rPr lang="cs-CZ" dirty="0"/>
              <a:t>Ilustrativní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72900"/>
            <a:ext cx="8066301" cy="498110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Starosta města zřídil jako zvláštní orgán obce komisi pro projednávání přestupků.</a:t>
            </a:r>
          </a:p>
          <a:p>
            <a:pPr marL="0" indent="0" algn="just">
              <a:buNone/>
            </a:pPr>
            <a:endParaRPr lang="cs-CZ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správněprávní vztah </a:t>
            </a:r>
            <a:r>
              <a:rPr lang="cs-CZ" sz="2400" b="1" i="1" dirty="0"/>
              <a:t>organizační</a:t>
            </a:r>
            <a:r>
              <a:rPr lang="cs-CZ" sz="2400" i="1" dirty="0"/>
              <a:t>, realizovaný mezi dvěma  orgány veřejné správy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správněprávní vztah </a:t>
            </a:r>
            <a:r>
              <a:rPr lang="cs-CZ" sz="2400" b="1" i="1" dirty="0"/>
              <a:t>vnitřní</a:t>
            </a:r>
            <a:r>
              <a:rPr lang="cs-CZ" sz="2400" i="1" dirty="0"/>
              <a:t> (interní), jehož prostřednictvím se vytváří předpoklad pro realizaci meritorního poslání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9487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52212"/>
            <a:ext cx="8066301" cy="451576"/>
          </a:xfrm>
        </p:spPr>
        <p:txBody>
          <a:bodyPr/>
          <a:lstStyle/>
          <a:p>
            <a:r>
              <a:rPr lang="cs-CZ" dirty="0"/>
              <a:t>Ilustrativní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5070" y="1165685"/>
            <a:ext cx="8066301" cy="41399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/>
              <a:t>Obviněný z přestupku je předvolán k ústnímu jednání před přestupkovou komisí.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správněprávní vztah </a:t>
            </a:r>
            <a:r>
              <a:rPr lang="cs-CZ" sz="2400" b="1" i="1" dirty="0" err="1"/>
              <a:t>procesněprávní</a:t>
            </a:r>
            <a:r>
              <a:rPr lang="cs-CZ" sz="2400" i="1" dirty="0"/>
              <a:t>, realizovaný mezi orgánem veřejné správy a jejím adresátem, uvádějící „v život“ obsah  norem hmotněprávních.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správněprávní  vztah </a:t>
            </a:r>
            <a:r>
              <a:rPr lang="cs-CZ" sz="2400" b="1" i="1" dirty="0"/>
              <a:t>vnější</a:t>
            </a:r>
            <a:r>
              <a:rPr lang="cs-CZ" sz="2400" i="1" dirty="0"/>
              <a:t> (externí), výkon veřejné správy ve vztahu k adresátům konečného působení veřejné správy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i="1" dirty="0"/>
              <a:t>z hlediska funkce vztah </a:t>
            </a:r>
            <a:r>
              <a:rPr lang="cs-CZ" sz="2400" b="1" i="1" dirty="0"/>
              <a:t>ochranný</a:t>
            </a:r>
            <a:r>
              <a:rPr lang="cs-CZ" sz="2400" i="1" dirty="0"/>
              <a:t>, realizovaný s cílem  řešení nežádoucích stavů a situací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223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Průcha, P.: </a:t>
            </a:r>
            <a:r>
              <a:rPr lang="cs-CZ" i="1" dirty="0"/>
              <a:t>Správní právo, obecná část</a:t>
            </a:r>
            <a:r>
              <a:rPr lang="cs-CZ" dirty="0"/>
              <a:t>, 8. vydání. Brno: MU a Doplněk, 2012. s.119 až 157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21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správního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591334"/>
            <a:ext cx="8066301" cy="25192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Rozlišujeme</a:t>
            </a:r>
            <a:r>
              <a:rPr lang="cs-CZ" dirty="0"/>
              <a:t>:</a:t>
            </a:r>
          </a:p>
          <a:p>
            <a:pPr marL="72000" indent="0" algn="just">
              <a:buNone/>
            </a:pPr>
            <a:r>
              <a:rPr lang="cs-CZ" dirty="0"/>
              <a:t>a) subjekty, které vykonávají veřejnou správu = </a:t>
            </a:r>
            <a:r>
              <a:rPr lang="cs-CZ" b="1" dirty="0"/>
              <a:t>subjekty veřejné správy </a:t>
            </a:r>
          </a:p>
          <a:p>
            <a:pPr lvl="1" algn="just"/>
            <a:r>
              <a:rPr lang="cs-CZ" b="1" dirty="0"/>
              <a:t>vykonavatel veřejné správy</a:t>
            </a:r>
            <a:r>
              <a:rPr lang="cs-CZ" dirty="0"/>
              <a:t> = orgán nebo oprávněný zástupce subjektu veřejné správy</a:t>
            </a:r>
            <a:endParaRPr lang="cs-CZ" b="1" dirty="0"/>
          </a:p>
          <a:p>
            <a:pPr lvl="1" algn="just"/>
            <a:endParaRPr lang="cs-CZ" dirty="0"/>
          </a:p>
          <a:p>
            <a:pPr marL="72000" indent="0" algn="just">
              <a:buNone/>
            </a:pPr>
            <a:r>
              <a:rPr lang="cs-CZ" dirty="0"/>
              <a:t>b) subjekty, vůči kterým je veřejná správa vykonávána = </a:t>
            </a:r>
            <a:r>
              <a:rPr lang="cs-CZ" b="1" dirty="0"/>
              <a:t>adresáti veřejnosprávního působení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6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166327"/>
            <a:ext cx="8066301" cy="451576"/>
          </a:xfrm>
        </p:spPr>
        <p:txBody>
          <a:bodyPr/>
          <a:lstStyle/>
          <a:p>
            <a:r>
              <a:rPr lang="cs-CZ" dirty="0"/>
              <a:t>Subjekty veřejné správy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643" y="617903"/>
            <a:ext cx="8066301" cy="5178890"/>
          </a:xfrm>
        </p:spPr>
        <p:txBody>
          <a:bodyPr/>
          <a:lstStyle/>
          <a:p>
            <a:pPr algn="just"/>
            <a:r>
              <a:rPr lang="cs-CZ" sz="2400" dirty="0"/>
              <a:t>Nositelé </a:t>
            </a:r>
            <a:r>
              <a:rPr lang="cs-CZ" sz="2400" b="1" dirty="0"/>
              <a:t>pravomocí</a:t>
            </a:r>
            <a:r>
              <a:rPr lang="cs-CZ" sz="2400" dirty="0"/>
              <a:t>: </a:t>
            </a:r>
            <a:r>
              <a:rPr lang="cs-CZ" sz="2400" i="1" dirty="0"/>
              <a:t>práva (oprávnění) a povinnosti pro potřeby plnění úkolů a řešení otázek</a:t>
            </a:r>
          </a:p>
          <a:p>
            <a:pPr algn="just"/>
            <a:r>
              <a:rPr lang="cs-CZ" sz="2400" dirty="0"/>
              <a:t>A to v rámci </a:t>
            </a:r>
            <a:r>
              <a:rPr lang="cs-CZ" sz="2400" b="1" dirty="0"/>
              <a:t>působnosti</a:t>
            </a:r>
            <a:r>
              <a:rPr lang="cs-CZ" sz="2400" dirty="0"/>
              <a:t>: </a:t>
            </a:r>
            <a:r>
              <a:rPr lang="cs-CZ" sz="2400" i="1" dirty="0"/>
              <a:t>okruh otázek, které projednává, rozhoduje, realizuje a za jejichž řešení odpovídá</a:t>
            </a:r>
          </a:p>
          <a:p>
            <a:pPr algn="just"/>
            <a:r>
              <a:rPr lang="cs-CZ" sz="2400" b="1" dirty="0"/>
              <a:t>pravomoc je tedy souhrnem právních prostředků k realizaci působnosti </a:t>
            </a:r>
          </a:p>
          <a:p>
            <a:pPr algn="just"/>
            <a:r>
              <a:rPr lang="cs-CZ" sz="2300" i="1" dirty="0"/>
              <a:t>„Pravomocí státního orgánu je třeba chápat samotnou realizaci státní moci v příslušné formě (tj. ve formě normotvorné nebo individuálně rozhodovací), zatímco kompetence jsou již zcela konkrétním věcným vymezením otázek realizovaných v procesu výkonu pravomoci.“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5531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Zejména </a:t>
            </a:r>
            <a:r>
              <a:rPr lang="cs-CZ" b="1" dirty="0"/>
              <a:t>oprávnění</a:t>
            </a:r>
            <a:r>
              <a:rPr lang="cs-CZ" dirty="0"/>
              <a:t>:</a:t>
            </a:r>
          </a:p>
          <a:p>
            <a:r>
              <a:rPr lang="cs-CZ" dirty="0"/>
              <a:t>vydávat správní akty (individuální, normativní i smíšené)</a:t>
            </a:r>
          </a:p>
          <a:p>
            <a:r>
              <a:rPr lang="cs-CZ" dirty="0"/>
              <a:t> uzavírat veřejnoprávní smlouvy</a:t>
            </a:r>
          </a:p>
          <a:p>
            <a:r>
              <a:rPr lang="cs-CZ" dirty="0"/>
              <a:t> činit faktické úkony (faktické pokyny, bezprostřední zásahy nebo exekuční úkony) </a:t>
            </a:r>
          </a:p>
        </p:txBody>
      </p:sp>
    </p:spTree>
    <p:extLst>
      <p:ext uri="{BB962C8B-B14F-4D97-AF65-F5344CB8AC3E}">
        <p14:creationId xmlns:p14="http://schemas.microsoft.com/office/powerpoint/2010/main" val="345363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917F19-286F-48E3-87A5-6AB1B4A07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8F1DD5-35B7-43B9-BF31-1CA8C3638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33EF9ED-FC28-4E52-9ADF-2A0A7A36A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i="1" dirty="0"/>
              <a:t>Věcná působnost</a:t>
            </a:r>
            <a:r>
              <a:rPr lang="cs-CZ" sz="3200" dirty="0"/>
              <a:t>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Všeobecná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Dílčí</a:t>
            </a:r>
          </a:p>
          <a:p>
            <a:r>
              <a:rPr lang="cs-CZ" sz="3200" i="1" dirty="0"/>
              <a:t>Územní působnost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celostátní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regionální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místní</a:t>
            </a:r>
          </a:p>
        </p:txBody>
      </p:sp>
    </p:spTree>
    <p:extLst>
      <p:ext uri="{BB962C8B-B14F-4D97-AF65-F5344CB8AC3E}">
        <p14:creationId xmlns:p14="http://schemas.microsoft.com/office/powerpoint/2010/main" val="422566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  <a:p>
            <a:r>
              <a:rPr lang="cs-CZ" dirty="0"/>
              <a:t>veřejnoprávní korporace</a:t>
            </a:r>
          </a:p>
          <a:p>
            <a:r>
              <a:rPr lang="cs-CZ" dirty="0"/>
              <a:t>jiné právnické osoby veřejného práva</a:t>
            </a:r>
          </a:p>
          <a:p>
            <a:r>
              <a:rPr lang="cs-CZ" dirty="0"/>
              <a:t>právnické osoby soukromého práva v zákonem určeném postavení</a:t>
            </a:r>
          </a:p>
          <a:p>
            <a:r>
              <a:rPr lang="cs-CZ" dirty="0"/>
              <a:t>fyzické osoby v zákonem určeném postavení</a:t>
            </a:r>
          </a:p>
        </p:txBody>
      </p:sp>
    </p:spTree>
    <p:extLst>
      <p:ext uri="{BB962C8B-B14F-4D97-AF65-F5344CB8AC3E}">
        <p14:creationId xmlns:p14="http://schemas.microsoft.com/office/powerpoint/2010/main" val="176837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originární a hlavní subjekt veřejné správy (tvoří zákone, je suverénní..)</a:t>
            </a:r>
          </a:p>
          <a:p>
            <a:r>
              <a:rPr lang="cs-CZ" dirty="0"/>
              <a:t>může výkon veřejné správy delegovat na jiné subjekty zákonem</a:t>
            </a:r>
          </a:p>
          <a:p>
            <a:r>
              <a:rPr lang="cs-CZ" dirty="0"/>
              <a:t>státní (veřejná) správa je prováděna:</a:t>
            </a:r>
          </a:p>
          <a:p>
            <a:pPr marL="72000" indent="0">
              <a:buNone/>
            </a:pPr>
            <a:r>
              <a:rPr lang="cs-CZ" dirty="0"/>
              <a:t>	a) </a:t>
            </a:r>
            <a:r>
              <a:rPr lang="cs-CZ" b="1" dirty="0"/>
              <a:t>přímými</a:t>
            </a:r>
            <a:r>
              <a:rPr lang="cs-CZ" dirty="0"/>
              <a:t> vykonavateli státní správy</a:t>
            </a:r>
          </a:p>
          <a:p>
            <a:pPr marL="72000" indent="0">
              <a:buNone/>
            </a:pPr>
            <a:r>
              <a:rPr lang="cs-CZ" dirty="0"/>
              <a:t>	b) </a:t>
            </a:r>
            <a:r>
              <a:rPr lang="cs-CZ" b="1" dirty="0"/>
              <a:t>nepřímými</a:t>
            </a:r>
            <a:r>
              <a:rPr lang="cs-CZ" dirty="0"/>
              <a:t> vykonavateli státní správy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13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Přímí vykonavatelé veřejné správy – orgány státu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Orgány státní správy</a:t>
            </a:r>
            <a:r>
              <a:rPr lang="cs-CZ" dirty="0"/>
              <a:t>:</a:t>
            </a:r>
          </a:p>
          <a:p>
            <a:r>
              <a:rPr lang="cs-CZ" dirty="0"/>
              <a:t>vláda</a:t>
            </a:r>
          </a:p>
          <a:p>
            <a:r>
              <a:rPr lang="cs-CZ" dirty="0"/>
              <a:t>prezident republiky</a:t>
            </a:r>
          </a:p>
          <a:p>
            <a:r>
              <a:rPr lang="cs-CZ" dirty="0"/>
              <a:t>ministerstva a jiné ústřední správní úřady</a:t>
            </a:r>
          </a:p>
          <a:p>
            <a:r>
              <a:rPr lang="cs-CZ" dirty="0"/>
              <a:t>územně dekoncentrované (specializované) orgány státní správy</a:t>
            </a:r>
          </a:p>
        </p:txBody>
      </p:sp>
    </p:spTree>
    <p:extLst>
      <p:ext uri="{BB962C8B-B14F-4D97-AF65-F5344CB8AC3E}">
        <p14:creationId xmlns:p14="http://schemas.microsoft.com/office/powerpoint/2010/main" val="22647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 (1)</Template>
  <TotalTime>1597</TotalTime>
  <Words>982</Words>
  <Application>Microsoft Office PowerPoint</Application>
  <PresentationFormat>Vlastní</PresentationFormat>
  <Paragraphs>178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Subjekty správního práva, správně právní vztahy</vt:lpstr>
      <vt:lpstr>Pojmy</vt:lpstr>
      <vt:lpstr>Subjekty správního práva</vt:lpstr>
      <vt:lpstr>Subjekty veřejné správy  </vt:lpstr>
      <vt:lpstr>Pravomoc</vt:lpstr>
      <vt:lpstr>Působnost</vt:lpstr>
      <vt:lpstr>Subjekty veřejné správy</vt:lpstr>
      <vt:lpstr>Stát</vt:lpstr>
      <vt:lpstr>Přímí vykonavatelé veřejné správy – orgány státu</vt:lpstr>
      <vt:lpstr>Veřejnoprávní korporace</vt:lpstr>
      <vt:lpstr>Jiné právnické osoby veřejného práva </vt:lpstr>
      <vt:lpstr>Právnické osoby soukromého práva v zákonem určeném postavení</vt:lpstr>
      <vt:lpstr>Fyzické osoby v zákonem určeném postavení</vt:lpstr>
      <vt:lpstr>Adresáti veřejnosprávního působení </vt:lpstr>
      <vt:lpstr>Správněprávní vztahy</vt:lpstr>
      <vt:lpstr>Předpoklady a prvky správněprávních vztahů</vt:lpstr>
      <vt:lpstr>Členění správněprávních vztahů</vt:lpstr>
      <vt:lpstr>Ilustrativní příklad</vt:lpstr>
      <vt:lpstr>Ilustrativní příklad</vt:lpstr>
      <vt:lpstr>Ilustrativní příklad</vt:lpstr>
      <vt:lpstr>Ilustrativní příklad</vt:lpstr>
      <vt:lpstr>Doporučená literatura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Hejč</dc:creator>
  <cp:lastModifiedBy>Hejč David</cp:lastModifiedBy>
  <cp:revision>93</cp:revision>
  <cp:lastPrinted>1601-01-01T00:00:00Z</cp:lastPrinted>
  <dcterms:created xsi:type="dcterms:W3CDTF">2020-03-19T09:15:16Z</dcterms:created>
  <dcterms:modified xsi:type="dcterms:W3CDTF">2022-03-17T09:40:44Z</dcterms:modified>
</cp:coreProperties>
</file>