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89C10F06-4294-4372-BB7A-F213026417F4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41A3876-D705-4908-93BC-112D3F2F5F8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BC009D12-E8C5-473E-9F9A-A3A75B3E1A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341444F-4284-4797-9558-A1752177A03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28D77C1A-762B-4EED-9EBE-1D55247BD4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0763B25-C327-4781-99C6-9B079731D7D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482DD79E-FE55-4901-BD06-4C72CDC60A0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0002E94-E55D-433E-9F26-6B1A719D9B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C9D1A649-961D-4253-AB68-35D1FAE876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EDF342A-D049-4216-A14D-5BB545850BF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585CE6C7-B23D-4F02-A30C-CD1A58DED5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928029F-CFCB-4A8B-B405-996CAACD63C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00FF5D4-F4AA-4B3D-B76C-66DD9CC138F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19009D9E-6E7A-4922-AF56-D6268851CBA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72F462AD-D3DE-4FA2-8992-F61D4A73D6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AF6D383-75BF-4616-98E2-3ABB0C1E3C9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5D6F9F57-AB50-4AAD-8F87-3A394FBA1D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518685D-61D6-47C7-8955-02E246B743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69562C6-A806-48B2-9D24-F1877EE3F9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827D140-5659-4383-AF46-942594EDFF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C0BE1C21-5C28-41C0-8E5E-B5B48DB284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5D95FEA-F6A5-4F17-A1B9-F279EA49342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95E749C6-4506-4CF3-B04B-60CEE10677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45C932D-8D93-43AD-BDA9-D02C1714C10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8BED5F17-D862-4C1E-AC71-4A9EB21D525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47CE5C6-660E-460D-AB80-805E19C0D14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B5F0612B-BFD3-451D-B509-726ADE37DE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1E9B9A9-476E-4ED9-8E8D-513780718D6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8937EBFC-9C2E-4107-B41A-9818198116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F5791F7-EC78-4FAC-AF57-C833B9A477E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3E51323F-2ED0-45CF-999B-DD2E93799A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1E02C91-1F26-4CF8-8F1C-FCBB50E1644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AEEDA8-586A-469A-9CFE-1AAD1A2C7F3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AC1AD-A686-45DF-A492-22628EBFA0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032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BBF32A-0746-4EB2-B7A6-55A08895E7F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276D5-6008-47A7-85E6-4CB141E0CC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44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8D30666-59A7-4753-8E13-586C3B2CF56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85259-9EEE-4C70-9C17-329F7A600C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415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FB8DF77-059F-43EA-9A70-1C59D6A6249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4CDE-E501-41D2-A5CE-23D08A2C087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920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87275EB-AD22-43E0-B962-C818D71131F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02002-658C-4FA1-A39D-E2B37788A8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297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26A3B-451F-40C0-AB3A-4AE38693EF5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3CDA4-5EB4-4A0E-8F88-ABA29C2A94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AF6DECC-0048-4005-B0F3-4E426E914CE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A7C8C-A234-42CC-83B0-17A92E7A56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423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19B6B6-9665-4D13-9463-87969449F3A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F4241-1AF4-4128-88DC-4A99053876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38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6FB250D-FA9F-4C37-BC85-B18FCAC7DCD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69E4C-1662-4A67-AE45-7DD6576E29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674767-115C-42AF-A098-46914E40381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0DFBE-BCA4-4267-8AE2-4C9CD1E287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168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469169-517B-4CB0-8DE4-26E6C02988A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69ED0-4270-4BFF-9076-487A180B1B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423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3B49B97-C4BA-4ED0-B2D8-43C5FFDA7D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8ABE32BF-F7E3-468E-8368-59F6304D6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0B20A012-2294-46E9-AFC6-4768F49C2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F6472AD3-A08A-45E9-BA4F-0885DEC45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8998CBE8-B99B-4146-B3EB-07931F1A4C6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95B497F8-80C6-4971-B712-376B983B6B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C361EA2B-638F-4530-80B8-DA34B9B44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66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Závěrečná ustanovení 1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5F2A8DD-C765-4198-90CD-B375E3F01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7815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 b="1"/>
              <a:t>Část VIII - Závěrečná ustanovení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 b="1"/>
              <a:t>Článek 81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 b="1"/>
              <a:t>Podpis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/>
              <a:t>Tato úmluva bude </a:t>
            </a:r>
            <a:r>
              <a:rPr lang="cs-CZ" altLang="cs-CZ" sz="1800" b="1"/>
              <a:t>otevřena k podpisu</a:t>
            </a:r>
            <a:r>
              <a:rPr lang="cs-CZ" altLang="cs-CZ" sz="1800"/>
              <a:t> všem státům,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/>
              <a:t>	které jsou členy Organizace spojených národů nebo některé odborné organizace nebo Mezinárodní agentury pro atomovou energii,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/>
              <a:t>nebo jsou stranami Statutu Mezinárodního soudního dvora a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/>
              <a:t>kterémukoliv jinému státu, který bude vyzván Valným shromážděním Organizace spojených národů, aby se stal stranou úmluvy, 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/>
              <a:t>a to do 30. listopadu 1969 u spolkového ministerstva zahraničních věcí Rakouské republiky a poté do 30. dubna 1970 v sídle Organizace spojených národů v New Yorku.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endParaRPr lang="cs-CZ" altLang="cs-CZ" sz="1800" b="1"/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 b="1"/>
              <a:t>Článek 82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 b="1"/>
              <a:t>Ratifikace</a:t>
            </a:r>
          </a:p>
          <a:p>
            <a:pPr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</a:pPr>
            <a:r>
              <a:rPr lang="cs-CZ" altLang="cs-CZ" sz="1800"/>
              <a:t>Tato úmluva podléhá ratifikaci. Ratifikační listiny budou uloženy u generálního tajemníka Organizace spojených národů.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24D9F913-CD9B-40CE-8129-5C4D34DE0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Odvolání výhrad a námitek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070A35B6-4EC4-4462-8B76-6AD19BD71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Výhrady, jakož i námitky k výhradám lze </a:t>
            </a:r>
            <a:r>
              <a:rPr lang="cs-CZ" altLang="cs-CZ" b="1"/>
              <a:t>kdykoli odvolat,</a:t>
            </a:r>
            <a:r>
              <a:rPr lang="cs-CZ" altLang="cs-CZ"/>
              <a:t> a to jednostranným aktem a vždy písemně.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FE07EBED-B6EC-4E1C-8D9F-EC0AF7DB3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Prohlášení</a:t>
            </a: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E7B66154-12D0-460D-BB3E-6DD31C1C7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Někdy státy činí při podpisu nebo ratifikaci smlouvy </a:t>
            </a:r>
            <a:r>
              <a:rPr lang="cs-CZ" altLang="cs-CZ" b="1" i="1"/>
              <a:t>prohlášení.</a:t>
            </a:r>
            <a:r>
              <a:rPr lang="cs-CZ" altLang="cs-CZ" i="1"/>
              <a:t>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Prohlášení, která vyhovují definici výhrady, jsou vlastně </a:t>
            </a:r>
            <a:r>
              <a:rPr lang="cs-CZ" altLang="cs-CZ" b="1"/>
              <a:t>výhradami.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Naproti tomu </a:t>
            </a:r>
            <a:r>
              <a:rPr lang="cs-CZ" altLang="cs-CZ">
                <a:solidFill>
                  <a:srgbClr val="0000FF"/>
                </a:solidFill>
              </a:rPr>
              <a:t>prohlášení, která nezamýšlejí pozměnit právní účinky smlouvy vůči státu, </a:t>
            </a:r>
            <a:r>
              <a:rPr lang="cs-CZ" altLang="cs-CZ" b="1">
                <a:solidFill>
                  <a:srgbClr val="0000FF"/>
                </a:solidFill>
              </a:rPr>
              <a:t>výhradami nejsou.</a:t>
            </a:r>
            <a:r>
              <a:rPr lang="cs-CZ" altLang="cs-CZ">
                <a:solidFill>
                  <a:srgbClr val="0000FF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/>
              <a:t>Prohlášení se mohou týkat výkladu smlouvy </a:t>
            </a:r>
            <a:r>
              <a:rPr lang="cs-CZ" altLang="cs-CZ" i="1"/>
              <a:t>(tzv. </a:t>
            </a:r>
            <a:r>
              <a:rPr lang="cs-CZ" altLang="cs-CZ" b="1" i="1" u="sng"/>
              <a:t>interpretační prohlášení</a:t>
            </a:r>
            <a:r>
              <a:rPr lang="cs-CZ" altLang="cs-CZ" b="1" i="1"/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719C9CF6-B9E6-489B-BA91-FD7D19A4E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Příklad    </a:t>
            </a: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A117644F-4238-4DB2-81E1-BA1FC9C9F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9600" cy="49291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Povahu výhrady má na příklad prohlášení ČSSR k článku 8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Úmluvy o doručování soudních a mimosoudních písemností v cizině ve věcech občanských a obchodních z r. 1965.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Podle druhého odstavce tohoto článku může každý stát prohlásit, že </a:t>
            </a:r>
            <a:r>
              <a:rPr lang="cs-CZ" altLang="cs-CZ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odmítá na svém území doručování prostřednictvím diplomatických a konzulárních orgánů jiného smluvního státu.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Obdobnou povahu má </a:t>
            </a:r>
            <a:r>
              <a:rPr lang="cs-CZ" altLang="cs-CZ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námitka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podle článku 10 téže úmluvy, kterou bylo na území ČSSR </a:t>
            </a:r>
            <a:r>
              <a:rPr lang="cs-CZ" altLang="cs-CZ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vyloučeno doručování poštou.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obou případech jde vlastně o </a:t>
            </a:r>
            <a:r>
              <a:rPr lang="cs-CZ" altLang="cs-CZ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výhradu smlouvou výslovně dovolenou.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6240D0A3-C10A-48CD-AC51-EE4C754FA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4788"/>
            <a:ext cx="8229600" cy="7016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Příklad   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5B12213F-8315-4A06-8F44-8618FDCA0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81075"/>
            <a:ext cx="8229600" cy="54721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Příkladem prohlášení s povahou výhrady, avšak </a:t>
            </a:r>
            <a:r>
              <a:rPr lang="cs-CZ" altLang="cs-CZ" sz="2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nikoli výslovně dovolené,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má prohlášení ČSSR k článku 29 téže úmluvy, umožňujícímu smluvním státům rozšířit působnost na území, která "v mezinárodních vztazích zastupují". Podle tohoto prohlášení se "ČSSR </a:t>
            </a: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nepovažuje za vázanou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tímto ustanovením, které je v rozporu s Deklarací VS OSN o poskytnutí nezávislosti koloniálním zemím a národům ze dne 14. prosince 1960." </a:t>
            </a:r>
            <a:r>
              <a:rPr lang="cs-CZ" altLang="cs-CZ" sz="240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znění prohlášení je patrno, že úmyslem zde bylo vyloučit právní účinky tohoto ustanovení - jde tedy o výhradu.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Naproti tomu u jiných smluv se toto prohlášení omezilo na konstatování uvedeného rozporu obdobného ustanovení s Deklarací </a:t>
            </a:r>
            <a:r>
              <a:rPr lang="cs-CZ" altLang="cs-CZ" sz="240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 dovětku o vázanosti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oním ustanovením. V těchto případech tak o výhradu nešlo, neboť účelem bylo jen </a:t>
            </a:r>
            <a:r>
              <a:rPr lang="cs-CZ" altLang="cs-CZ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vyslovit určité politické stanovisko bez dopadu na právní účinky smlouvy</a:t>
            </a:r>
            <a:r>
              <a:rPr lang="cs-CZ" altLang="cs-CZ" sz="240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D3572D6A-02F7-4873-BCE2-15A7BEFA4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Alternativy</a:t>
            </a: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D79BEB19-4FC9-44D7-86CA-8EDED8484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smlouva výslovně připouští výběr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alternativy předem určeny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65002501-3B20-44DE-B82B-DEED73A03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Podstatná změna poměrů </a:t>
            </a:r>
            <a:br>
              <a:rPr lang="cs-CZ" altLang="cs-CZ" sz="4000"/>
            </a:br>
            <a:r>
              <a:rPr lang="cs-CZ" altLang="cs-CZ" sz="4000"/>
              <a:t>(rebus sic stantibus)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96DF918-371B-4902-80E7-3A8317732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5324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 marL="741363" indent="-284163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0000FF"/>
                </a:solidFill>
              </a:rPr>
              <a:t>Článek 62 - Podstatná změna poměrů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/>
              <a:t>Podstatné změny poměrů ... , </a:t>
            </a:r>
            <a:r>
              <a:rPr lang="cs-CZ" altLang="cs-CZ" sz="2400" b="1" i="1"/>
              <a:t>se nelze dovolávat jako důvodu pro zánik smlouvy nebo pro odstoupení od ní</a:t>
            </a:r>
            <a:r>
              <a:rPr lang="cs-CZ" altLang="cs-CZ" sz="2400"/>
              <a:t>, ledaže: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/>
              <a:t>existence těchto poměrů tvořila </a:t>
            </a:r>
            <a:r>
              <a:rPr lang="cs-CZ" altLang="cs-CZ" sz="2000" i="1"/>
              <a:t>podstatný základ souhlasu</a:t>
            </a:r>
            <a:r>
              <a:rPr lang="cs-CZ" altLang="cs-CZ" sz="2000"/>
              <a:t> stran s tím, že budou vázány smlouvou, a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/>
              <a:t>tato změna </a:t>
            </a:r>
            <a:r>
              <a:rPr lang="cs-CZ" altLang="cs-CZ" sz="2000" i="1"/>
              <a:t>zásadně mění rozsah závazků,</a:t>
            </a:r>
            <a:r>
              <a:rPr lang="cs-CZ" altLang="cs-CZ" sz="2000"/>
              <a:t> které mají být podle smlouvy ještě plněny.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</a:rPr>
              <a:t>Podstatné změny poměrů se nelze dovolávat (nikdy)</a:t>
            </a:r>
            <a:r>
              <a:rPr lang="cs-CZ" altLang="cs-CZ" sz="2400"/>
              <a:t> jako důvodu pro zánik smlouvy nebo pro odstoupení od ní, jestliže: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2000" b="1">
                <a:solidFill>
                  <a:srgbClr val="CC0000"/>
                </a:solidFill>
              </a:rPr>
              <a:t>jde o smlouvu, která stanoví státní hranice;</a:t>
            </a:r>
            <a:r>
              <a:rPr lang="cs-CZ" altLang="cs-CZ" sz="2000"/>
              <a:t> nebo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</a:pPr>
            <a:r>
              <a:rPr lang="cs-CZ" altLang="cs-CZ" sz="2000"/>
              <a:t>podstatná změna je důsledkem toho, že strana, která se jí dovolává, porušila buď závazek plynoucí ze smlouvy nebo jakýkoliv jiný mezinárodní závazek,...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cs-CZ" altLang="cs-CZ" sz="240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cs-CZ" altLang="cs-CZ" sz="24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D5D636EF-6C51-4FD1-BE20-D4099C6D9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66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Závěrečná ustanovení 2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CDBE9DC8-CD79-4AE4-92B9-4210DF508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 b="1"/>
              <a:t>Článek 83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 b="1"/>
              <a:t>Přístup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/>
              <a:t>Tato úmluva bude </a:t>
            </a:r>
            <a:r>
              <a:rPr lang="cs-CZ" altLang="cs-CZ" sz="1400" b="1"/>
              <a:t>otevřena k přístupu</a:t>
            </a:r>
            <a:r>
              <a:rPr lang="cs-CZ" altLang="cs-CZ" sz="1400"/>
              <a:t> každému státu, jenž náleží do některé z kategorií uvedených v článku 81. Listiny o přístupu budou uloženy u generálního tajemníka Organizace spojených národů.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endParaRPr lang="cs-CZ" altLang="cs-CZ" sz="1400" b="1"/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 b="1"/>
              <a:t>Článek 84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 b="1"/>
              <a:t>Vstup v platnost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>
                <a:solidFill>
                  <a:srgbClr val="CC0000"/>
                </a:solidFill>
              </a:rPr>
              <a:t>Tato úmluva vstoupí v platnost třicátého dne po dni uložení třicáté páté ratifikační listiny nebo listiny o přístupu.</a:t>
            </a:r>
            <a:r>
              <a:rPr lang="cs-CZ" altLang="cs-CZ" sz="1400"/>
              <a:t> 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>
                <a:solidFill>
                  <a:srgbClr val="0000FF"/>
                </a:solidFill>
              </a:rPr>
              <a:t>Pro každý stát, který úmluvu ratifikuje nebo k ní přistoupí po uložení třicáté páté ratifikační listiny nebo listiny o přístupu, vstoupí úmluva v platnost třicátého dne po uložení jeho ratifikační listiny nebo listiny o přístupu</a:t>
            </a:r>
            <a:r>
              <a:rPr lang="cs-CZ" altLang="cs-CZ" sz="1400"/>
              <a:t>.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endParaRPr lang="cs-CZ" altLang="cs-CZ" sz="1400"/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 b="1"/>
              <a:t>Článek 85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 b="1"/>
              <a:t>Autentické texty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/>
              <a:t>Původní vyhotovení této úmluvy, jejíž anglický, čínský, francouzský, ruský a španělský text jsou stejně autentické, bude uloženo u generálního tajemníka Organizace spojených národů.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endParaRPr lang="cs-CZ" altLang="cs-CZ" sz="1400"/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/>
              <a:t>Na důkaz toho podepsaní zmocněnci, kteří byli řádně zmocněni svými vládami, tuto úmluvu podepsali.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Tx/>
              <a:buFontTx/>
              <a:buNone/>
            </a:pPr>
            <a:r>
              <a:rPr lang="cs-CZ" altLang="cs-CZ" sz="1400"/>
              <a:t>Dáno ve Vídni dne dvacátého třetího května roku tisícího devítistého šedesátého devátého.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0599912-78B1-4E08-996F-ED5C15309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28082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/>
              <a:t>Výhrady k mezinárodním smlouvám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ABAEE680-DA99-42C9-A312-91E56475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00663"/>
            <a:ext cx="6400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>
            <a:extLst>
              <a:ext uri="{FF2B5EF4-FFF2-40B4-BE49-F238E27FC236}">
                <a16:creationId xmlns:a16="http://schemas.microsoft.com/office/drawing/2014/main" id="{4D1540F5-FA4B-4C71-8567-E01CA0FB1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výhrady obecně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2F03B0D4-DA39-4013-8C9C-16D4A2797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cs-CZ" altLang="cs-CZ" sz="2800"/>
              <a:t>Výhradou rozumíme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i="1"/>
              <a:t>jednostranné prohlášení státu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i="1"/>
              <a:t>směřující k vyloučení závaznosti určitých ustanovení smlouvy pro tento stát,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i="1"/>
              <a:t>tedy ke změně právních následků těchto ustanovení.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</a:pPr>
            <a:endParaRPr lang="cs-CZ" altLang="cs-CZ" sz="2800" i="1"/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smysl výhrady, četnost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i="1"/>
              <a:t>kompatibilita výhrady s předmětem a cílem smlouvy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A31CD6D2-500C-4C25-B5B9-1B23E6121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Pojem výhrady ve Vídeňské úmluvě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9BC1CF86-000B-44AB-B851-98A818D09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/>
              <a:t>jednostranné prohlášení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/>
              <a:t>jakkoliv formulované nebo označené,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/>
              <a:t>učiněné státem při podpisu, ratifikaci, přijetí nebo schválení smlouvy, nebo při přístupu k ní,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i="1"/>
              <a:t>jímž se zamýšlí vyloučit nebo pozměnit právní účinek určitých ustanovení smlouvy při jejich použití vůči tomuto státu.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DC09EF32-E9C0-4CD3-81C6-5788476E1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Učinění výhrady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9345A92A-B2D5-4446-AE7D-80B2E950D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jen při podpisu, ratifikaci a jiných podobných </a:t>
            </a:r>
            <a:r>
              <a:rPr lang="cs-CZ" altLang="cs-CZ" b="1"/>
              <a:t>úkonech, </a:t>
            </a:r>
            <a:r>
              <a:rPr lang="cs-CZ" altLang="cs-CZ"/>
              <a:t>jimiž je vyjadřován definitivní souhlas státu se smlouvou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výhradu </a:t>
            </a:r>
            <a:r>
              <a:rPr lang="cs-CZ" altLang="cs-CZ" b="1" i="1"/>
              <a:t>nelze učinit dodatečně</a:t>
            </a:r>
            <a:r>
              <a:rPr lang="cs-CZ" altLang="cs-CZ" i="1"/>
              <a:t>, </a:t>
            </a:r>
            <a:r>
              <a:rPr lang="cs-CZ" altLang="cs-CZ"/>
              <a:t>tedy poté, co byl tento souhlas vyjádřen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obligatorní je </a:t>
            </a:r>
            <a:r>
              <a:rPr lang="cs-CZ" altLang="cs-CZ" b="1" i="1"/>
              <a:t>písemná forma </a:t>
            </a:r>
            <a:r>
              <a:rPr lang="cs-CZ" altLang="cs-CZ"/>
              <a:t>výhrady, kterou je třeba notifikovat ostatním smluvním stranám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3694B494-5479-4AE1-8CE4-CC927DBA6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Přípustnost výhrady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BE362FF-DF84-4912-B464-0CD2F0682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rozlišují se výhrady smlouvou 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/>
              <a:t>výslovně zakázané,</a:t>
            </a:r>
            <a:r>
              <a:rPr lang="cs-CZ" altLang="cs-CZ" sz="2800" i="1"/>
              <a:t> 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/>
              <a:t>výlučně dovolené,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/>
              <a:t>výslovně dovolené</a:t>
            </a:r>
            <a:r>
              <a:rPr lang="cs-CZ" altLang="cs-CZ" sz="2800" i="1"/>
              <a:t> (předvídané) </a:t>
            </a:r>
            <a:r>
              <a:rPr lang="cs-CZ" altLang="cs-CZ" sz="2800"/>
              <a:t>a 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 b="1" i="1"/>
              <a:t>ostatní</a:t>
            </a:r>
            <a:r>
              <a:rPr lang="cs-CZ" altLang="cs-CZ" sz="2800" i="1"/>
              <a:t>. </a:t>
            </a:r>
            <a:endParaRPr lang="cs-CZ" altLang="cs-CZ" sz="2800"/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Kromě toto není dovoleno učinit výhradu, která by byla </a:t>
            </a:r>
            <a:r>
              <a:rPr lang="cs-CZ" altLang="cs-CZ" sz="2800" b="1" i="1"/>
              <a:t>neslučitelná s předmětem a účelem smlouvy.</a:t>
            </a:r>
            <a:r>
              <a:rPr lang="cs-CZ" altLang="cs-CZ" sz="2800" i="1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AE9C876F-AF34-42C1-88D9-75D719F4E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Přijetí výhrady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3AAAD0C0-F0A9-4C68-8ADA-3E0836AFB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9600" cy="53276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/>
              <a:t>Ostatní výhrady (tedy smlouvou nezmiňované) musí být zásadně </a:t>
            </a:r>
            <a:r>
              <a:rPr lang="cs-CZ" altLang="cs-CZ" sz="2400" b="1">
                <a:solidFill>
                  <a:srgbClr val="FF0000"/>
                </a:solidFill>
              </a:rPr>
              <a:t>přijaty jinými smluvními státy.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/>
              <a:t>Ty mají možnost výhradu přijmout nebo k ní </a:t>
            </a:r>
            <a:r>
              <a:rPr lang="cs-CZ" altLang="cs-CZ" sz="2400" b="1"/>
              <a:t>uplatnit </a:t>
            </a:r>
            <a:r>
              <a:rPr lang="cs-CZ" altLang="cs-CZ" sz="2400" b="1">
                <a:solidFill>
                  <a:srgbClr val="FF0000"/>
                </a:solidFill>
              </a:rPr>
              <a:t>námitku.</a:t>
            </a:r>
            <a:r>
              <a:rPr lang="cs-CZ" altLang="cs-CZ" sz="2400">
                <a:solidFill>
                  <a:srgbClr val="FF0000"/>
                </a:solidFill>
              </a:rPr>
              <a:t> </a:t>
            </a:r>
            <a:r>
              <a:rPr lang="cs-CZ" altLang="cs-CZ" sz="2400"/>
              <a:t>Je-li výhrada jiným smluvním státem </a:t>
            </a:r>
            <a:r>
              <a:rPr lang="cs-CZ" altLang="cs-CZ" sz="2400" b="1"/>
              <a:t>přijata,</a:t>
            </a:r>
            <a:r>
              <a:rPr lang="cs-CZ" altLang="cs-CZ" sz="2400"/>
              <a:t> stávají se oba ve vzájemné relaci stranami smlouvy ve znění výhrady.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solidFill>
                  <a:srgbClr val="0000FF"/>
                </a:solidFill>
              </a:rPr>
              <a:t>Nevznese-li smluvní stát námitku k výhradě do dvanácti měsíců od její notifikace, má se za to, že ji přijal.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/>
              <a:t>Námitka</a:t>
            </a:r>
            <a:r>
              <a:rPr lang="cs-CZ" altLang="cs-CZ" sz="2400"/>
              <a:t> proti výhradě vznesená smluvním státem </a:t>
            </a:r>
            <a:r>
              <a:rPr lang="cs-CZ" altLang="cs-CZ" sz="2400">
                <a:solidFill>
                  <a:srgbClr val="FF0000"/>
                </a:solidFill>
              </a:rPr>
              <a:t>nebrání tomu, aby smlouva mezi oběma vstoupila v platnost, </a:t>
            </a:r>
            <a:r>
              <a:rPr lang="cs-CZ" altLang="cs-CZ" sz="2400" b="1">
                <a:solidFill>
                  <a:srgbClr val="FF0000"/>
                </a:solidFill>
              </a:rPr>
              <a:t>ledaže by namítající stát jasně vyjádřil opačný úmysl.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400" b="1"/>
              <a:t>Výhrada musí být přijata alespoň jedním dalším smluvním státem,</a:t>
            </a:r>
            <a:r>
              <a:rPr lang="cs-CZ" altLang="cs-CZ" sz="2400"/>
              <a:t> aby byl účinný úkon vyjadřující souhlas být vázán smlouvou ze strany státu činícího přitom tuto výhradu.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>
            <a:extLst>
              <a:ext uri="{FF2B5EF4-FFF2-40B4-BE49-F238E27FC236}">
                <a16:creationId xmlns:a16="http://schemas.microsoft.com/office/drawing/2014/main" id="{61AB8D19-6875-4DF0-98DD-F89843341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Přijetí výhrady a námitka</a:t>
            </a: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5791469A-E5F0-4624-AF87-37A910F90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Výhrada platná </a:t>
            </a:r>
            <a:r>
              <a:rPr lang="cs-CZ" altLang="cs-CZ" sz="2800" b="1"/>
              <a:t>ve vztahu k jinému smluvnímu státu </a:t>
            </a:r>
            <a:r>
              <a:rPr lang="cs-CZ" altLang="cs-CZ" sz="2800" b="1">
                <a:solidFill>
                  <a:srgbClr val="FF0000"/>
                </a:solidFill>
              </a:rPr>
              <a:t>mění pro oba státy </a:t>
            </a:r>
            <a:r>
              <a:rPr lang="cs-CZ" altLang="cs-CZ" sz="2800" b="1"/>
              <a:t>ustanovení smlouvy podle obsahu výhrady.</a:t>
            </a:r>
            <a:r>
              <a:rPr lang="cs-CZ" altLang="cs-CZ" sz="2800"/>
              <a:t> Tato výhrada nemá právní účinky pro jiné smluvní státy v jejich vzájemných vztazích.</a:t>
            </a:r>
          </a:p>
          <a:p>
            <a:pPr eaLnBrk="1" hangingPunct="1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altLang="cs-CZ" sz="2800"/>
              <a:t>Jestliže stát, který vznesl námitku k výhradě, </a:t>
            </a:r>
            <a:r>
              <a:rPr lang="cs-CZ" altLang="cs-CZ" sz="2800" b="1"/>
              <a:t>se nevyslovil proti vstupu smlouvy v platnost</a:t>
            </a:r>
            <a:r>
              <a:rPr lang="cs-CZ" altLang="cs-CZ" sz="2800"/>
              <a:t> mezi ním a státem, který učinil výhradu, </a:t>
            </a:r>
            <a:r>
              <a:rPr lang="cs-CZ" altLang="cs-CZ" sz="2800">
                <a:solidFill>
                  <a:srgbClr val="FF0000"/>
                </a:solidFill>
              </a:rPr>
              <a:t>ustanovení, proti němuž výhrada směřuje, se mezi oběma státy v rozsahu výhrady nepoužijí</a:t>
            </a:r>
            <a:r>
              <a:rPr lang="cs-CZ" altLang="cs-CZ" sz="280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1080</Words>
  <Application>Microsoft Office PowerPoint</Application>
  <PresentationFormat>Předvádění na obrazovce (4:3)</PresentationFormat>
  <Paragraphs>89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WenQuanYi Micro Hei</vt:lpstr>
      <vt:lpstr>Times New Roman</vt:lpstr>
      <vt:lpstr>DejaVu Sans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Výhrady k mezinárodním smlouvám</dc:title>
  <dc:creator>tyc</dc:creator>
  <cp:lastModifiedBy>Tyc Vladimir</cp:lastModifiedBy>
  <cp:revision>9</cp:revision>
  <cp:lastPrinted>1601-01-01T00:00:00Z</cp:lastPrinted>
  <dcterms:created xsi:type="dcterms:W3CDTF">2012-03-27T21:57:14Z</dcterms:created>
  <dcterms:modified xsi:type="dcterms:W3CDTF">2021-03-31T17:52:42Z</dcterms:modified>
</cp:coreProperties>
</file>