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sldIdLst>
    <p:sldId id="263" r:id="rId2"/>
    <p:sldId id="264" r:id="rId3"/>
    <p:sldId id="278" r:id="rId4"/>
    <p:sldId id="308" r:id="rId5"/>
    <p:sldId id="307" r:id="rId6"/>
    <p:sldId id="279" r:id="rId7"/>
    <p:sldId id="280" r:id="rId8"/>
    <p:sldId id="281" r:id="rId9"/>
    <p:sldId id="282" r:id="rId10"/>
    <p:sldId id="283" r:id="rId11"/>
    <p:sldId id="284" r:id="rId12"/>
    <p:sldId id="285" r:id="rId13"/>
    <p:sldId id="286" r:id="rId14"/>
    <p:sldId id="287" r:id="rId15"/>
    <p:sldId id="288" r:id="rId16"/>
    <p:sldId id="313" r:id="rId17"/>
    <p:sldId id="289" r:id="rId18"/>
    <p:sldId id="291" r:id="rId19"/>
    <p:sldId id="314" r:id="rId20"/>
    <p:sldId id="315" r:id="rId21"/>
    <p:sldId id="292" r:id="rId22"/>
    <p:sldId id="293" r:id="rId23"/>
    <p:sldId id="275" r:id="rId24"/>
    <p:sldId id="294" r:id="rId25"/>
    <p:sldId id="295" r:id="rId26"/>
    <p:sldId id="296" r:id="rId27"/>
    <p:sldId id="297" r:id="rId28"/>
    <p:sldId id="298" r:id="rId29"/>
    <p:sldId id="299" r:id="rId30"/>
    <p:sldId id="311" r:id="rId31"/>
    <p:sldId id="312" r:id="rId32"/>
    <p:sldId id="300" r:id="rId33"/>
    <p:sldId id="301" r:id="rId34"/>
    <p:sldId id="302" r:id="rId35"/>
    <p:sldId id="303" r:id="rId36"/>
    <p:sldId id="258" r:id="rId37"/>
    <p:sldId id="260" r:id="rId38"/>
    <p:sldId id="265" r:id="rId39"/>
    <p:sldId id="262" r:id="rId40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9BC5F3"/>
    <a:srgbClr val="FFFFCC"/>
    <a:srgbClr val="FFFF00"/>
    <a:srgbClr val="0000CC"/>
    <a:srgbClr val="F5FEA0"/>
    <a:srgbClr val="006600"/>
    <a:srgbClr val="7DB3E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64" autoAdjust="0"/>
    <p:restoredTop sz="94660"/>
  </p:normalViewPr>
  <p:slideViewPr>
    <p:cSldViewPr>
      <p:cViewPr varScale="1">
        <p:scale>
          <a:sx n="130" d="100"/>
          <a:sy n="130" d="100"/>
        </p:scale>
        <p:origin x="834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A593334F-61B1-4D7E-9D1C-F6522427A2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C166B349-C95B-4BCB-9A3B-566572D4587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AC208B8-D5C2-4366-818F-70197A233B7F}" type="datetimeFigureOut">
              <a:rPr lang="cs-CZ"/>
              <a:pPr>
                <a:defRPr/>
              </a:pPr>
              <a:t>10.03.2022</a:t>
            </a:fld>
            <a:endParaRPr lang="cs-CZ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FE630F13-4040-41DC-BCA7-351D753761A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634D6D18-63DC-4A7A-8AFD-69BA93F70E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Upravte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AF48FE-6C08-4BCB-AFFD-DD9DF3407B5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A99751D-892C-4C62-8817-428A1855A22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48BE75CF-5E33-499E-A113-ADA2B76D557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>
            <a:extLst>
              <a:ext uri="{FF2B5EF4-FFF2-40B4-BE49-F238E27FC236}">
                <a16:creationId xmlns:a16="http://schemas.microsoft.com/office/drawing/2014/main" id="{028C1D92-6B40-4494-8C7E-D649FE9013F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Rectangle 2">
            <a:extLst>
              <a:ext uri="{FF2B5EF4-FFF2-40B4-BE49-F238E27FC236}">
                <a16:creationId xmlns:a16="http://schemas.microsoft.com/office/drawing/2014/main" id="{ACCBBC0C-DBB7-4D52-B769-298214DBEF4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>
            <a:extLst>
              <a:ext uri="{FF2B5EF4-FFF2-40B4-BE49-F238E27FC236}">
                <a16:creationId xmlns:a16="http://schemas.microsoft.com/office/drawing/2014/main" id="{C72185B3-232B-44AD-8674-0A635335109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7" name="Rectangle 2">
            <a:extLst>
              <a:ext uri="{FF2B5EF4-FFF2-40B4-BE49-F238E27FC236}">
                <a16:creationId xmlns:a16="http://schemas.microsoft.com/office/drawing/2014/main" id="{B60006AB-D45D-42FF-BA33-E41A2A8370A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>
            <a:extLst>
              <a:ext uri="{FF2B5EF4-FFF2-40B4-BE49-F238E27FC236}">
                <a16:creationId xmlns:a16="http://schemas.microsoft.com/office/drawing/2014/main" id="{032C3C82-568F-4E86-B72C-361E55898E5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67AFD1CF-5CFE-415F-92ED-66F6FD0BF28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>
            <a:extLst>
              <a:ext uri="{FF2B5EF4-FFF2-40B4-BE49-F238E27FC236}">
                <a16:creationId xmlns:a16="http://schemas.microsoft.com/office/drawing/2014/main" id="{A53E7BAB-0CA4-48E9-A60B-B42A018B7E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9" name="Rectangle 2">
            <a:extLst>
              <a:ext uri="{FF2B5EF4-FFF2-40B4-BE49-F238E27FC236}">
                <a16:creationId xmlns:a16="http://schemas.microsoft.com/office/drawing/2014/main" id="{2C0E1910-76BA-4BAD-9FEF-9C84A07CFB2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>
            <a:extLst>
              <a:ext uri="{FF2B5EF4-FFF2-40B4-BE49-F238E27FC236}">
                <a16:creationId xmlns:a16="http://schemas.microsoft.com/office/drawing/2014/main" id="{F209169A-0895-46E7-9722-6BFA77D62D7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1F30298F-FDE0-42F4-AB07-27AF033FCF7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FE8421B7-B8E8-4467-9FDB-BC0E62ED49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39259D6-63A3-44B0-8915-56BD963AE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>
            <a:extLst>
              <a:ext uri="{FF2B5EF4-FFF2-40B4-BE49-F238E27FC236}">
                <a16:creationId xmlns:a16="http://schemas.microsoft.com/office/drawing/2014/main" id="{FE8421B7-B8E8-4467-9FDB-BC0E62ED496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id="{B39259D6-63A3-44B0-8915-56BD963AE8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60951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>
            <a:extLst>
              <a:ext uri="{FF2B5EF4-FFF2-40B4-BE49-F238E27FC236}">
                <a16:creationId xmlns:a16="http://schemas.microsoft.com/office/drawing/2014/main" id="{2E3C4F49-01C6-4080-8AA8-7BA8556C8CF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B34B18F4-5CB4-4390-BAC2-330257D2F4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>
            <a:extLst>
              <a:ext uri="{FF2B5EF4-FFF2-40B4-BE49-F238E27FC236}">
                <a16:creationId xmlns:a16="http://schemas.microsoft.com/office/drawing/2014/main" id="{5EFD6950-8444-4071-90DC-EA6EBE9B01E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8951F69A-5EC0-4094-B60C-D5F502A192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>
            <a:extLst>
              <a:ext uri="{FF2B5EF4-FFF2-40B4-BE49-F238E27FC236}">
                <a16:creationId xmlns:a16="http://schemas.microsoft.com/office/drawing/2014/main" id="{736A8886-2108-48B1-9CAF-F8FA3E14CE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Rectangle 2">
            <a:extLst>
              <a:ext uri="{FF2B5EF4-FFF2-40B4-BE49-F238E27FC236}">
                <a16:creationId xmlns:a16="http://schemas.microsoft.com/office/drawing/2014/main" id="{86089E91-E504-424C-998D-B0A55E8CD9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altLang="cs-CZ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01811AA-65FC-49C2-A655-860CA423C6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F411E43-5DF2-41F6-896F-36068154B9E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143BD6F-0B3C-4CED-87F5-1C2DEF6E306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DDDA3E-F811-4DE7-8076-61F95B2CF13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7746579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BD7F4CF-5CC7-4D1C-B59D-C04F8E4B9B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DBB001E-DA19-4860-827A-544ADDEC093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A2829FF-C968-456B-BB45-54F508F9BC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0FDFB-DB12-4F2B-8591-44D43EBA804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595363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16439A1-4E26-4844-84E1-E2F21B27E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F608145-93B3-4D3F-806E-3DAA0D5A3D6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8B71BAE-BBEB-4032-B011-5960F4C0A8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4977F-BDC0-46B1-B6E4-487A369372C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92721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DE7F5B1-4039-4E5F-A808-C9C888DC9FF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22A21-6343-406B-BCDC-E13962946C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F46C753-BE81-4643-B5A5-D6F27092975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EFF632-A5FE-4564-8057-3D44E484EC4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55529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800BD88-A005-4269-8737-9D49ECA9F72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0DA2FB2-758D-4EAD-A320-0826D0FBE4C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ADF3E8E-A5AA-487D-A97F-D87F6016DEC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F61AC-68B8-41ED-95B8-EFFB326CF12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03294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46B7CD-01EB-4C14-B9AD-A40B8450275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0585E8D-865E-475D-BC01-FB8290BEA79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9D6D4D-2E80-4BAE-8B48-307861708F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80EF63-72B7-4593-BD27-6EDB8A2566B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40406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6C65F06-383A-4420-AE9F-7F54C1DF94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6744FA4A-FEED-483B-9650-484C32EB85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FC38C5C1-B06C-4552-A9E8-9B06329A434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E49AB1-6839-42A4-9220-791530D743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010779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B66DA37-6B44-4742-962E-D06C2120C0E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2C5E051-C5C0-45AE-9906-71BC725D1B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D895C0C-9740-4111-AD31-25AEB88950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F413B-42FB-414C-84B7-B16049A29807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66905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CB7041F4-78B4-4EA7-AB68-98B577F6B73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8CCCF6C2-4640-43EA-9774-AEE7D1722A8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27E5642-135E-4B23-849E-9DC3A53E133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40590-62F9-4876-998E-F608885D68C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113136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C72DD9E-6B1B-44E7-A46B-11ABF9B20CC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CC7A303-455A-412D-BB8B-343ECCFCED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A8DAAB3-BA14-49B1-AE23-724AD658F48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4B1FA9-F511-4CC6-895C-DA1DCC9247C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3735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A7FB19-9DAB-45E1-B6D6-A74C4249D0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C72F623-E9FC-4F32-A78A-A4F7DBAC33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A23925-81E9-4A1B-A3D7-C65794D39F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B650A-1D4F-4D79-A85B-CD040E07A8EE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77261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EA397B0-4D73-48F1-992B-D19942A177E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 předlohy nadpisů.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A15BB7-3338-4F52-9061-E00962D2D2E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6C51EFE-4E86-40C3-A440-1556398B058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B3686F58-8E69-4E30-A3AE-2871CC6A2CD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CCE5B16-EB2C-4B5A-81D7-FB69C41FEDA0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8154E99-5ACE-499F-9C9B-8780A1E517A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6CAAF339-2F1F-45DC-92B9-1864BADE057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404813"/>
            <a:ext cx="8229600" cy="1012825"/>
          </a:xfrm>
          <a:solidFill>
            <a:srgbClr val="F4F9B1"/>
          </a:solidFill>
        </p:spPr>
        <p:txBody>
          <a:bodyPr/>
          <a:lstStyle/>
          <a:p>
            <a:pPr eaLnBrk="1" hangingPunct="1"/>
            <a:r>
              <a:rPr lang="cs-CZ" altLang="cs-CZ"/>
              <a:t>Prameny mezinárodního práva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8DF3D1FD-A2F3-4B4D-A00F-7223E6EFEA5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844675"/>
            <a:ext cx="8229600" cy="4281488"/>
          </a:xfrm>
          <a:solidFill>
            <a:srgbClr val="EADCFC"/>
          </a:solidFill>
        </p:spPr>
        <p:txBody>
          <a:bodyPr/>
          <a:lstStyle/>
          <a:p>
            <a:pPr eaLnBrk="1" hangingPunct="1">
              <a:defRPr/>
            </a:pPr>
            <a:r>
              <a:rPr lang="cs-CZ" altLang="cs-CZ" sz="2400" dirty="0"/>
              <a:t>čl. 38 </a:t>
            </a:r>
            <a:r>
              <a:rPr lang="cs-CZ" altLang="cs-CZ" sz="2400" b="1" dirty="0">
                <a:solidFill>
                  <a:srgbClr val="CC0000"/>
                </a:solidFill>
              </a:rPr>
              <a:t>Statutu Mezinárodního soudního dvora:</a:t>
            </a:r>
            <a:r>
              <a:rPr lang="cs-CZ" altLang="cs-CZ" sz="2400" dirty="0"/>
              <a:t> </a:t>
            </a:r>
            <a:r>
              <a:rPr lang="cs-CZ" altLang="cs-CZ" sz="2400" i="1" dirty="0"/>
              <a:t>„Dvůr rozhoduje </a:t>
            </a:r>
            <a:r>
              <a:rPr lang="cs-CZ" altLang="cs-CZ" sz="2400" dirty="0"/>
              <a:t>podle MP.“</a:t>
            </a:r>
          </a:p>
          <a:p>
            <a:pPr eaLnBrk="1" hangingPunct="1">
              <a:defRPr/>
            </a:pPr>
            <a:r>
              <a:rPr lang="cs-CZ" altLang="cs-CZ" sz="2400" dirty="0"/>
              <a:t>Bere za podklad:</a:t>
            </a:r>
          </a:p>
          <a:p>
            <a:pPr lvl="1" eaLnBrk="1" hangingPunct="1">
              <a:defRPr/>
            </a:pPr>
            <a:r>
              <a:rPr lang="cs-CZ" altLang="cs-CZ" sz="2400" b="1" dirty="0"/>
              <a:t>1. mezinárodní smlouvy</a:t>
            </a:r>
          </a:p>
          <a:p>
            <a:pPr lvl="1" eaLnBrk="1" hangingPunct="1">
              <a:defRPr/>
            </a:pPr>
            <a:r>
              <a:rPr lang="cs-CZ" altLang="cs-CZ" sz="2400" b="1" dirty="0">
                <a:solidFill>
                  <a:schemeClr val="accent2"/>
                </a:solidFill>
              </a:rPr>
              <a:t>2. mezinárodní zvyklosti přijaté za právo   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cs-CZ" altLang="cs-CZ" sz="2400" b="1" dirty="0">
                <a:solidFill>
                  <a:schemeClr val="accent2"/>
                </a:solidFill>
              </a:rPr>
              <a:t>	(= mezinárodní obyčej)</a:t>
            </a:r>
          </a:p>
          <a:p>
            <a:pPr lvl="1" eaLnBrk="1" hangingPunct="1">
              <a:defRPr/>
            </a:pPr>
            <a:r>
              <a:rPr lang="cs-CZ" altLang="cs-CZ" sz="2400" dirty="0">
                <a:solidFill>
                  <a:srgbClr val="006600"/>
                </a:solidFill>
              </a:rPr>
              <a:t>3. obecné zásady právní</a:t>
            </a:r>
          </a:p>
          <a:p>
            <a:pPr lvl="1" eaLnBrk="1" hangingPunct="1">
              <a:defRPr/>
            </a:pPr>
            <a:r>
              <a:rPr lang="cs-CZ" altLang="cs-CZ" sz="2400" dirty="0">
                <a:solidFill>
                  <a:srgbClr val="006600"/>
                </a:solidFill>
              </a:rPr>
              <a:t>4. soudní rozhodnutí</a:t>
            </a:r>
          </a:p>
          <a:p>
            <a:pPr lvl="1" eaLnBrk="1" hangingPunct="1">
              <a:defRPr/>
            </a:pPr>
            <a:r>
              <a:rPr lang="cs-CZ" altLang="cs-CZ" sz="2400" dirty="0">
                <a:solidFill>
                  <a:srgbClr val="006600"/>
                </a:solidFill>
              </a:rPr>
              <a:t>5. nauku nejkvalifikovanějších znalců</a:t>
            </a:r>
          </a:p>
          <a:p>
            <a:pPr marL="457200" lvl="1" indent="0" eaLnBrk="1" hangingPunct="1">
              <a:buFontTx/>
              <a:buNone/>
              <a:defRPr/>
            </a:pPr>
            <a:r>
              <a:rPr lang="cs-CZ" altLang="cs-CZ" sz="1800" dirty="0">
                <a:solidFill>
                  <a:schemeClr val="bg1">
                    <a:lumMod val="65000"/>
                  </a:schemeClr>
                </a:solidFill>
              </a:rPr>
              <a:t>                                                                                    2015-MPV-</a:t>
            </a:r>
            <a:r>
              <a:rPr lang="cs-CZ" altLang="cs-CZ" sz="1800" dirty="0" err="1">
                <a:solidFill>
                  <a:schemeClr val="bg1">
                    <a:lumMod val="65000"/>
                  </a:schemeClr>
                </a:solidFill>
              </a:rPr>
              <a:t>mag</a:t>
            </a:r>
            <a:endParaRPr lang="cs-CZ" altLang="cs-CZ" sz="18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2E08F2B6-0413-414C-B7FE-1C2606CDAA2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E9898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Struktura mezinárodní smlouvy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BA5CE04-4176-4C12-B850-58253C4CCE5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1. </a:t>
            </a:r>
            <a:r>
              <a:rPr lang="cs-CZ" altLang="cs-CZ" sz="2800" b="1"/>
              <a:t>Preambule</a:t>
            </a:r>
            <a:r>
              <a:rPr lang="cs-CZ" altLang="cs-CZ" sz="2800"/>
              <a:t> – cíl a účel smlouvy, relevantní pro interpretaci (nepovinná)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2. </a:t>
            </a:r>
            <a:r>
              <a:rPr lang="cs-CZ" altLang="cs-CZ" sz="2800" b="1"/>
              <a:t>Meritorní text</a:t>
            </a:r>
            <a:r>
              <a:rPr lang="cs-CZ" altLang="cs-CZ" sz="280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3. </a:t>
            </a:r>
            <a:r>
              <a:rPr lang="cs-CZ" altLang="cs-CZ" sz="2800" b="1"/>
              <a:t>Závěrečná ustanovení</a:t>
            </a:r>
            <a:r>
              <a:rPr lang="cs-CZ" altLang="cs-CZ" sz="2800"/>
              <a:t> (protokolární články) = právní život smlouvy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/>
              <a:t>4. </a:t>
            </a:r>
            <a:r>
              <a:rPr lang="cs-CZ" altLang="cs-CZ" sz="2800" b="1"/>
              <a:t>Přílohy</a:t>
            </a:r>
            <a:r>
              <a:rPr lang="cs-CZ" altLang="cs-CZ" sz="2800"/>
              <a:t> 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protokoly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prohlášení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/>
              <a:t>právní povaha: stanovená smlouvou (protokoly jsou zpravidla nedílnou součástí s odlišným schvalovacím režimem)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7A068698-D538-4641-9590-7EDE0538A2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ACCBFE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1. Mezinárodní právo MS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13C095B3-9D50-45B1-8ACE-2F35398AA35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CFFFF"/>
          </a:solidFill>
        </p:spPr>
        <p:txBody>
          <a:bodyPr/>
          <a:lstStyle/>
          <a:p>
            <a:pPr eaLnBrk="1" hangingPunct="1"/>
            <a:r>
              <a:rPr lang="cs-CZ" altLang="cs-CZ" dirty="0"/>
              <a:t>mezinárodní obyčej</a:t>
            </a:r>
          </a:p>
          <a:p>
            <a:pPr eaLnBrk="1" hangingPunct="1"/>
            <a:r>
              <a:rPr lang="cs-CZ" altLang="cs-CZ" b="1" dirty="0"/>
              <a:t>Vídeňská úmluva o smluvním právu (smlouvy mezi státy – 1969)</a:t>
            </a:r>
            <a:r>
              <a:rPr lang="cs-CZ" altLang="cs-CZ" dirty="0"/>
              <a:t> (pro ČR platnost od 1987)</a:t>
            </a:r>
          </a:p>
          <a:p>
            <a:pPr eaLnBrk="1" hangingPunct="1"/>
            <a:r>
              <a:rPr lang="cs-CZ" altLang="cs-CZ" dirty="0"/>
              <a:t>obdobná úmluva (smlouvy mezinárodních organizací – 1986) – nevstoupila v platnost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F2EFA312-BF6F-4F08-9C88-AD8657084AC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ACCBFE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2. Vnitrostátní právo</a:t>
            </a:r>
          </a:p>
        </p:txBody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777C123-0CB4-40BF-B903-DF84C093ED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solidFill>
            <a:srgbClr val="CCFFFF"/>
          </a:solidFill>
        </p:spPr>
        <p:txBody>
          <a:bodyPr/>
          <a:lstStyle/>
          <a:p>
            <a:pPr lvl="1" eaLnBrk="1" hangingPunct="1"/>
            <a:endParaRPr lang="cs-CZ" altLang="cs-CZ"/>
          </a:p>
          <a:p>
            <a:pPr lvl="1" eaLnBrk="1" hangingPunct="1"/>
            <a:r>
              <a:rPr lang="cs-CZ" altLang="cs-CZ"/>
              <a:t>Ústava ČR</a:t>
            </a:r>
          </a:p>
          <a:p>
            <a:pPr lvl="1" eaLnBrk="1" hangingPunct="1"/>
            <a:r>
              <a:rPr lang="cs-CZ" altLang="cs-CZ"/>
              <a:t>rozhodnutí prezidenta republiky č. 144/1993 Sb.</a:t>
            </a:r>
          </a:p>
          <a:p>
            <a:pPr lvl="1" eaLnBrk="1" hangingPunct="1"/>
            <a:r>
              <a:rPr lang="cs-CZ" altLang="cs-CZ"/>
              <a:t>usnesení vlády ČR</a:t>
            </a:r>
          </a:p>
          <a:p>
            <a:pPr lvl="1" eaLnBrk="1" hangingPunct="1"/>
            <a:r>
              <a:rPr lang="cs-CZ" altLang="cs-CZ"/>
              <a:t>chybí prováděcí zákon k Ústavě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E476D7E8-A486-4912-8281-54B415F065B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641475"/>
          </a:xfrm>
          <a:solidFill>
            <a:srgbClr val="9AFD77"/>
          </a:solidFill>
        </p:spPr>
        <p:txBody>
          <a:bodyPr/>
          <a:lstStyle/>
          <a:p>
            <a:pPr eaLnBrk="1" hangingPunct="1"/>
            <a:r>
              <a:rPr lang="cs-CZ" altLang="cs-CZ" b="1"/>
              <a:t>Etapy vzniku </a:t>
            </a:r>
            <a:r>
              <a:rPr lang="cs-CZ" altLang="cs-CZ"/>
              <a:t>platné mezinárodní smlouvy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6AC22695-AE51-4EAF-80CC-DA8D0D672B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05038"/>
            <a:ext cx="8229600" cy="3921125"/>
          </a:xfrm>
          <a:gradFill rotWithShape="1">
            <a:gsLst>
              <a:gs pos="0">
                <a:srgbClr val="C2FEB8"/>
              </a:gs>
              <a:gs pos="50000">
                <a:srgbClr val="FFFFCC"/>
              </a:gs>
              <a:gs pos="100000">
                <a:srgbClr val="C2FEB8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cs-CZ" altLang="cs-CZ" dirty="0"/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1. Sjednání textu smlouvy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2. Schválení a autentifikace textu smlouvy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3. </a:t>
            </a:r>
            <a:r>
              <a:rPr lang="cs-CZ" altLang="cs-CZ" b="1" dirty="0"/>
              <a:t>Souhlas</a:t>
            </a:r>
            <a:r>
              <a:rPr lang="cs-CZ" altLang="cs-CZ" dirty="0"/>
              <a:t> se smlouvou </a:t>
            </a:r>
            <a:r>
              <a:rPr lang="cs-CZ" altLang="cs-CZ" b="1" dirty="0"/>
              <a:t>vnitrostátní</a:t>
            </a:r>
            <a:r>
              <a:rPr lang="cs-CZ" altLang="cs-CZ" dirty="0"/>
              <a:t> a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4. </a:t>
            </a:r>
            <a:r>
              <a:rPr lang="cs-CZ" altLang="cs-CZ" b="1" dirty="0"/>
              <a:t>mezinárodní</a:t>
            </a:r>
            <a:r>
              <a:rPr lang="cs-CZ" altLang="cs-CZ" dirty="0"/>
              <a:t> (vznik mezinárodního závazku)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dirty="0"/>
              <a:t>5. Vstup smlouvy v platnost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FD83B453-BD6F-47EA-AF4B-8CF01D4EBAF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rgbClr val="9AFD77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1. SJEDNÁNÍ TEXTU SMLOUVY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270BCC7A-0807-41A3-8AB5-CDD048CDE0AF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00213"/>
            <a:ext cx="3898776" cy="4425950"/>
          </a:xfrm>
          <a:gradFill rotWithShape="1">
            <a:gsLst>
              <a:gs pos="0">
                <a:srgbClr val="D0FD95"/>
              </a:gs>
              <a:gs pos="50000">
                <a:srgbClr val="FFFFCC"/>
              </a:gs>
              <a:gs pos="100000">
                <a:srgbClr val="D0FD95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i="1" dirty="0"/>
              <a:t>DVOUSTRANNÉ: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dirty="0"/>
              <a:t>návrh</a:t>
            </a:r>
            <a:r>
              <a:rPr lang="cs-CZ" altLang="cs-CZ" dirty="0"/>
              <a:t> vypracuje jedna ze stran</a:t>
            </a:r>
          </a:p>
          <a:p>
            <a:pPr lvl="1" eaLnBrk="1" hangingPunct="1">
              <a:lnSpc>
                <a:spcPct val="90000"/>
              </a:lnSpc>
            </a:pPr>
            <a:endParaRPr lang="cs-CZ" altLang="cs-CZ" dirty="0"/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sondáž a expertní </a:t>
            </a:r>
            <a:r>
              <a:rPr lang="cs-CZ" altLang="cs-CZ" b="1" dirty="0"/>
              <a:t>jednání</a:t>
            </a:r>
            <a:r>
              <a:rPr lang="cs-CZ" altLang="cs-CZ" dirty="0"/>
              <a:t> (vyjednávání)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b="1" dirty="0"/>
              <a:t>přijetí</a:t>
            </a:r>
            <a:r>
              <a:rPr lang="cs-CZ" altLang="cs-CZ" dirty="0"/>
              <a:t> (nejčastěji </a:t>
            </a:r>
            <a:r>
              <a:rPr lang="cs-CZ" altLang="cs-CZ" u="sng" dirty="0"/>
              <a:t>podpis, podpis ad referendum)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/>
          </a:p>
        </p:txBody>
      </p:sp>
      <p:sp>
        <p:nvSpPr>
          <p:cNvPr id="27652" name="Rectangle 4">
            <a:extLst>
              <a:ext uri="{FF2B5EF4-FFF2-40B4-BE49-F238E27FC236}">
                <a16:creationId xmlns:a16="http://schemas.microsoft.com/office/drawing/2014/main" id="{B448C2E3-2DB7-4FD5-BFDF-5F7486DA22C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499992" y="1700213"/>
            <a:ext cx="4392488" cy="4425950"/>
          </a:xfrm>
          <a:gradFill rotWithShape="1">
            <a:gsLst>
              <a:gs pos="0">
                <a:srgbClr val="A8FEB6"/>
              </a:gs>
              <a:gs pos="50000">
                <a:srgbClr val="FFFFFF"/>
              </a:gs>
              <a:gs pos="100000">
                <a:srgbClr val="A8FEB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i="1" dirty="0"/>
              <a:t>MNOHOSTRANNÉ: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b="1" dirty="0"/>
              <a:t>návrh</a:t>
            </a:r>
            <a:r>
              <a:rPr lang="cs-CZ" altLang="cs-CZ" sz="2400" dirty="0"/>
              <a:t> připraví </a:t>
            </a:r>
            <a:r>
              <a:rPr lang="cs-CZ" altLang="cs-CZ" sz="2400" dirty="0" err="1"/>
              <a:t>mezinár</a:t>
            </a:r>
            <a:r>
              <a:rPr lang="cs-CZ" altLang="cs-CZ" sz="2400" dirty="0"/>
              <a:t>. organizace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dirty="0"/>
              <a:t>expertní </a:t>
            </a:r>
            <a:r>
              <a:rPr lang="cs-CZ" altLang="cs-CZ" sz="2400" b="1" dirty="0"/>
              <a:t>jednání</a:t>
            </a:r>
            <a:r>
              <a:rPr lang="cs-CZ" altLang="cs-CZ" sz="2400" dirty="0"/>
              <a:t> (vyjednávání)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altLang="cs-CZ" sz="2400" b="1" dirty="0"/>
              <a:t>přijetí</a:t>
            </a:r>
            <a:r>
              <a:rPr lang="cs-CZ" altLang="cs-CZ" sz="2400" dirty="0"/>
              <a:t> na </a:t>
            </a:r>
            <a:r>
              <a:rPr lang="cs-CZ" altLang="cs-CZ" sz="2400" dirty="0" err="1"/>
              <a:t>dipl</a:t>
            </a:r>
            <a:r>
              <a:rPr lang="cs-CZ" altLang="cs-CZ" sz="2400" dirty="0"/>
              <a:t>. konferenci (hlasování)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altLang="cs-CZ" dirty="0"/>
              <a:t>- </a:t>
            </a:r>
            <a:r>
              <a:rPr lang="cs-CZ" altLang="cs-CZ" sz="2400" dirty="0"/>
              <a:t>v určitých případech (vícestranné) – přijetí formou podpisu (Lisabonská smlouva)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EBC098BB-2F7D-40A9-B36F-A1B5E27B7C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7EFD51"/>
              </a:gs>
              <a:gs pos="50000">
                <a:schemeClr val="bg1"/>
              </a:gs>
              <a:gs pos="100000">
                <a:srgbClr val="7EFD51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2. AUTENTIFIKACE TEXTU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57303C67-24AC-4D64-99C5-120A2E47C2A4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8600" cy="4925144"/>
          </a:xfrm>
          <a:gradFill rotWithShape="1">
            <a:gsLst>
              <a:gs pos="0">
                <a:srgbClr val="D3FD6B"/>
              </a:gs>
              <a:gs pos="50000">
                <a:srgbClr val="FFFFCC"/>
              </a:gs>
              <a:gs pos="100000">
                <a:srgbClr val="D3FD6B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DVOUSTRANNÉ:</a:t>
            </a:r>
          </a:p>
          <a:p>
            <a:pPr lvl="1" eaLnBrk="1" hangingPunct="1"/>
            <a:r>
              <a:rPr lang="cs-CZ" altLang="cs-CZ" sz="2800" dirty="0"/>
              <a:t>většinou splývá s přijetím (</a:t>
            </a:r>
            <a:r>
              <a:rPr lang="cs-CZ" altLang="cs-CZ" sz="2800" b="1" dirty="0"/>
              <a:t>podpis,</a:t>
            </a:r>
            <a:r>
              <a:rPr lang="cs-CZ" altLang="cs-CZ" sz="2800" dirty="0"/>
              <a:t> podpis ad referendum)</a:t>
            </a:r>
          </a:p>
          <a:p>
            <a:pPr lvl="1" eaLnBrk="1" hangingPunct="1"/>
            <a:endParaRPr lang="cs-CZ" altLang="cs-CZ" sz="2800" dirty="0"/>
          </a:p>
          <a:p>
            <a:pPr marL="457200" lvl="1" indent="0" eaLnBrk="1" hangingPunct="1">
              <a:buNone/>
            </a:pPr>
            <a:endParaRPr lang="cs-CZ" altLang="cs-CZ" sz="2800" dirty="0"/>
          </a:p>
          <a:p>
            <a:pPr marL="457200" lvl="1" indent="0" eaLnBrk="1" hangingPunct="1">
              <a:buNone/>
            </a:pPr>
            <a:r>
              <a:rPr lang="cs-CZ" altLang="cs-CZ" b="1" dirty="0">
                <a:highlight>
                  <a:srgbClr val="FFFF00"/>
                </a:highlight>
              </a:rPr>
              <a:t>Výsledek u obou: </a:t>
            </a:r>
            <a:r>
              <a:rPr lang="cs-CZ" altLang="cs-CZ" dirty="0">
                <a:highlight>
                  <a:srgbClr val="FFFF00"/>
                </a:highlight>
              </a:rPr>
              <a:t>podepsaný text je konečný, neměnný a autentický</a:t>
            </a:r>
          </a:p>
        </p:txBody>
      </p:sp>
      <p:sp>
        <p:nvSpPr>
          <p:cNvPr id="28676" name="Rectangle 4">
            <a:extLst>
              <a:ext uri="{FF2B5EF4-FFF2-40B4-BE49-F238E27FC236}">
                <a16:creationId xmlns:a16="http://schemas.microsoft.com/office/drawing/2014/main" id="{1B3E70F6-5DD1-46A4-928C-4A641BFB0530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gradFill rotWithShape="1">
            <a:gsLst>
              <a:gs pos="0">
                <a:srgbClr val="A0FEC6"/>
              </a:gs>
              <a:gs pos="50000">
                <a:srgbClr val="FFFFFF"/>
              </a:gs>
              <a:gs pos="100000">
                <a:srgbClr val="A0FEC6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MNOHOSTRANNÉ:</a:t>
            </a:r>
          </a:p>
          <a:p>
            <a:pPr lvl="1" eaLnBrk="1" hangingPunct="1"/>
            <a:r>
              <a:rPr lang="cs-CZ" altLang="cs-CZ" b="1" dirty="0"/>
              <a:t>podpis,</a:t>
            </a:r>
            <a:r>
              <a:rPr lang="cs-CZ" altLang="cs-CZ" dirty="0"/>
              <a:t> podpis ad referendum </a:t>
            </a:r>
            <a:r>
              <a:rPr lang="cs-CZ" altLang="cs-CZ" b="1" dirty="0">
                <a:solidFill>
                  <a:srgbClr val="CC0000"/>
                </a:solidFill>
              </a:rPr>
              <a:t>závěrečného aktu</a:t>
            </a:r>
            <a:r>
              <a:rPr lang="cs-CZ" altLang="cs-CZ" dirty="0"/>
              <a:t> </a:t>
            </a:r>
            <a:r>
              <a:rPr lang="cs-CZ" altLang="cs-CZ" dirty="0">
                <a:solidFill>
                  <a:srgbClr val="C00000"/>
                </a:solidFill>
              </a:rPr>
              <a:t>konference,</a:t>
            </a:r>
            <a:r>
              <a:rPr lang="cs-CZ" altLang="cs-CZ" dirty="0"/>
              <a:t> obsahujícího text smlouvy </a:t>
            </a:r>
          </a:p>
          <a:p>
            <a:pPr lvl="1" eaLnBrk="1" hangingPunct="1"/>
            <a:r>
              <a:rPr lang="cs-CZ" altLang="cs-CZ" dirty="0"/>
              <a:t>u vícestranných: podpis smlouvy všemi účastníky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94C8CD-ED03-4F6E-87B7-FFFFE3874F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rgbClr val="FFFF00"/>
          </a:solidFill>
        </p:spPr>
        <p:txBody>
          <a:bodyPr/>
          <a:lstStyle/>
          <a:p>
            <a:r>
              <a:rPr lang="pl-PL" sz="3200" dirty="0" err="1"/>
              <a:t>Funkce</a:t>
            </a:r>
            <a:r>
              <a:rPr lang="pl-PL" sz="3200" dirty="0"/>
              <a:t> podpisu u </a:t>
            </a:r>
            <a:r>
              <a:rPr lang="pl-PL" sz="3200" dirty="0" err="1"/>
              <a:t>mnohostranné</a:t>
            </a:r>
            <a:r>
              <a:rPr lang="pl-PL" sz="3200" dirty="0"/>
              <a:t> </a:t>
            </a:r>
            <a:r>
              <a:rPr lang="pl-PL" sz="3200" dirty="0" err="1"/>
              <a:t>smlouvy</a:t>
            </a:r>
            <a:endParaRPr lang="pl-PL" sz="32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AEEBE87-EA21-4DE3-9C7F-A7E437B833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112568"/>
          </a:xfrm>
        </p:spPr>
        <p:txBody>
          <a:bodyPr/>
          <a:lstStyle/>
          <a:p>
            <a:r>
              <a:rPr lang="pl-PL" sz="2200" b="1" dirty="0" err="1">
                <a:solidFill>
                  <a:srgbClr val="0000CC"/>
                </a:solidFill>
              </a:rPr>
              <a:t>Většinou</a:t>
            </a:r>
            <a:r>
              <a:rPr lang="pl-PL" sz="2200" b="1" dirty="0">
                <a:solidFill>
                  <a:srgbClr val="0000CC"/>
                </a:solidFill>
              </a:rPr>
              <a:t> </a:t>
            </a:r>
            <a:r>
              <a:rPr lang="pl-PL" sz="2200" dirty="0"/>
              <a:t>– je li </a:t>
            </a:r>
            <a:r>
              <a:rPr lang="pl-PL" sz="2200" dirty="0" err="1"/>
              <a:t>smlouva</a:t>
            </a:r>
            <a:r>
              <a:rPr lang="pl-PL" sz="2200" dirty="0"/>
              <a:t> </a:t>
            </a:r>
            <a:r>
              <a:rPr lang="pl-PL" sz="2200" b="1" dirty="0" err="1">
                <a:solidFill>
                  <a:srgbClr val="CC3300"/>
                </a:solidFill>
              </a:rPr>
              <a:t>sjednána</a:t>
            </a:r>
            <a:r>
              <a:rPr lang="pl-PL" sz="2200" b="1" dirty="0">
                <a:solidFill>
                  <a:srgbClr val="CC3300"/>
                </a:solidFill>
              </a:rPr>
              <a:t> na </a:t>
            </a:r>
            <a:r>
              <a:rPr lang="pl-PL" sz="2200" b="1" dirty="0" err="1">
                <a:solidFill>
                  <a:srgbClr val="CC3300"/>
                </a:solidFill>
              </a:rPr>
              <a:t>mezivládní</a:t>
            </a:r>
            <a:r>
              <a:rPr lang="pl-PL" sz="2200" b="1" dirty="0">
                <a:solidFill>
                  <a:srgbClr val="CC3300"/>
                </a:solidFill>
              </a:rPr>
              <a:t> (</a:t>
            </a:r>
            <a:r>
              <a:rPr lang="pl-PL" sz="2200" b="1" dirty="0" err="1">
                <a:solidFill>
                  <a:srgbClr val="CC3300"/>
                </a:solidFill>
              </a:rPr>
              <a:t>diplomatické</a:t>
            </a:r>
            <a:r>
              <a:rPr lang="pl-PL" sz="2200" b="1" dirty="0">
                <a:solidFill>
                  <a:srgbClr val="CC3300"/>
                </a:solidFill>
              </a:rPr>
              <a:t>) </a:t>
            </a:r>
            <a:r>
              <a:rPr lang="pl-PL" sz="2200" b="1" dirty="0" err="1">
                <a:solidFill>
                  <a:srgbClr val="CC3300"/>
                </a:solidFill>
              </a:rPr>
              <a:t>konferenci</a:t>
            </a:r>
            <a:r>
              <a:rPr lang="pl-PL" sz="2200" b="1" dirty="0">
                <a:solidFill>
                  <a:srgbClr val="CC3300"/>
                </a:solidFill>
              </a:rPr>
              <a:t>: </a:t>
            </a:r>
            <a:r>
              <a:rPr lang="pl-PL" sz="2200" dirty="0" err="1">
                <a:highlight>
                  <a:srgbClr val="FFFF00"/>
                </a:highlight>
              </a:rPr>
              <a:t>podepisuje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se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závěrečný</a:t>
            </a:r>
            <a:r>
              <a:rPr lang="pl-PL" sz="2200" dirty="0">
                <a:highlight>
                  <a:srgbClr val="FFFF00"/>
                </a:highlight>
              </a:rPr>
              <a:t> akt</a:t>
            </a:r>
            <a:r>
              <a:rPr lang="pl-PL" sz="2200" dirty="0"/>
              <a:t> </a:t>
            </a:r>
            <a:r>
              <a:rPr lang="pl-PL" sz="2200" dirty="0" err="1"/>
              <a:t>konference</a:t>
            </a:r>
            <a:r>
              <a:rPr lang="pl-PL" sz="2200" dirty="0"/>
              <a:t> (</a:t>
            </a:r>
            <a:r>
              <a:rPr lang="pl-PL" sz="2200" dirty="0" err="1"/>
              <a:t>text</a:t>
            </a:r>
            <a:r>
              <a:rPr lang="pl-PL" sz="2200" dirty="0"/>
              <a:t> </a:t>
            </a:r>
            <a:r>
              <a:rPr lang="pl-PL" sz="2200" dirty="0" err="1"/>
              <a:t>smlouvy</a:t>
            </a:r>
            <a:r>
              <a:rPr lang="pl-PL" sz="2200" dirty="0"/>
              <a:t> </a:t>
            </a:r>
            <a:r>
              <a:rPr lang="pl-PL" sz="2200" dirty="0" err="1"/>
              <a:t>přílohou</a:t>
            </a:r>
            <a:r>
              <a:rPr lang="pl-PL" sz="2200" dirty="0"/>
              <a:t>), </a:t>
            </a:r>
            <a:r>
              <a:rPr lang="pl-PL" sz="2200" dirty="0">
                <a:highlight>
                  <a:srgbClr val="FFFF00"/>
                </a:highlight>
              </a:rPr>
              <a:t>nikoli </a:t>
            </a:r>
            <a:r>
              <a:rPr lang="pl-PL" sz="2200" dirty="0" err="1">
                <a:highlight>
                  <a:srgbClr val="FFFF00"/>
                </a:highlight>
              </a:rPr>
              <a:t>samotná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smlouva</a:t>
            </a:r>
            <a:r>
              <a:rPr lang="pl-PL" sz="2200" dirty="0">
                <a:highlight>
                  <a:srgbClr val="FFFF00"/>
                </a:highlight>
              </a:rPr>
              <a:t>.</a:t>
            </a:r>
            <a:r>
              <a:rPr lang="pl-PL" sz="2200" dirty="0"/>
              <a:t> Tu je </a:t>
            </a:r>
            <a:r>
              <a:rPr lang="pl-PL" sz="2200" dirty="0" err="1"/>
              <a:t>možné</a:t>
            </a:r>
            <a:r>
              <a:rPr lang="pl-PL" sz="2200" dirty="0"/>
              <a:t> </a:t>
            </a:r>
            <a:r>
              <a:rPr lang="pl-PL" sz="2200" dirty="0" err="1"/>
              <a:t>podepsat</a:t>
            </a:r>
            <a:r>
              <a:rPr lang="pl-PL" sz="2200" dirty="0"/>
              <a:t> ze </a:t>
            </a:r>
            <a:r>
              <a:rPr lang="pl-PL" sz="2200" dirty="0" err="1"/>
              <a:t>strany</a:t>
            </a:r>
            <a:r>
              <a:rPr lang="pl-PL" sz="2200" dirty="0"/>
              <a:t> </a:t>
            </a:r>
            <a:r>
              <a:rPr lang="pl-PL" sz="2200" dirty="0" err="1"/>
              <a:t>jednotlivých</a:t>
            </a:r>
            <a:r>
              <a:rPr lang="pl-PL" sz="2200" dirty="0"/>
              <a:t> </a:t>
            </a:r>
            <a:r>
              <a:rPr lang="pl-PL" sz="2200" dirty="0" err="1"/>
              <a:t>států</a:t>
            </a:r>
            <a:r>
              <a:rPr lang="pl-PL" sz="2200" dirty="0"/>
              <a:t> </a:t>
            </a:r>
            <a:r>
              <a:rPr lang="pl-PL" sz="2200" dirty="0" err="1"/>
              <a:t>ve</a:t>
            </a:r>
            <a:r>
              <a:rPr lang="pl-PL" sz="2200" dirty="0"/>
              <a:t> </a:t>
            </a:r>
            <a:r>
              <a:rPr lang="pl-PL" sz="2200" dirty="0" err="1"/>
              <a:t>vyhrazeném</a:t>
            </a:r>
            <a:r>
              <a:rPr lang="pl-PL" sz="2200" dirty="0"/>
              <a:t> </a:t>
            </a:r>
            <a:r>
              <a:rPr lang="pl-PL" sz="2200" dirty="0" err="1"/>
              <a:t>období</a:t>
            </a:r>
            <a:r>
              <a:rPr lang="pl-PL" sz="2200" dirty="0"/>
              <a:t>. </a:t>
            </a:r>
            <a:r>
              <a:rPr lang="pl-PL" sz="2200" dirty="0">
                <a:highlight>
                  <a:srgbClr val="FFFF00"/>
                </a:highlight>
              </a:rPr>
              <a:t>Podpis </a:t>
            </a:r>
            <a:r>
              <a:rPr lang="pl-PL" sz="2200" dirty="0" err="1">
                <a:highlight>
                  <a:srgbClr val="FFFF00"/>
                </a:highlight>
              </a:rPr>
              <a:t>neznamená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závaznost</a:t>
            </a:r>
            <a:r>
              <a:rPr lang="pl-PL" sz="2200" dirty="0">
                <a:highlight>
                  <a:srgbClr val="FFFF00"/>
                </a:highlight>
              </a:rPr>
              <a:t> </a:t>
            </a:r>
            <a:r>
              <a:rPr lang="pl-PL" sz="2200" dirty="0" err="1">
                <a:highlight>
                  <a:srgbClr val="FFFF00"/>
                </a:highlight>
              </a:rPr>
              <a:t>smlouvy</a:t>
            </a:r>
            <a:r>
              <a:rPr lang="pl-PL" sz="2200" dirty="0">
                <a:highlight>
                  <a:srgbClr val="FFFF00"/>
                </a:highlight>
              </a:rPr>
              <a:t>! </a:t>
            </a:r>
            <a:r>
              <a:rPr lang="pl-PL" sz="2200" dirty="0"/>
              <a:t>Je to jen </a:t>
            </a:r>
            <a:r>
              <a:rPr lang="pl-PL" sz="2200" dirty="0" err="1"/>
              <a:t>projev</a:t>
            </a:r>
            <a:r>
              <a:rPr lang="pl-PL" sz="2200" dirty="0"/>
              <a:t> sympatii </a:t>
            </a:r>
            <a:r>
              <a:rPr lang="pl-PL" sz="2200" dirty="0" err="1"/>
              <a:t>ke</a:t>
            </a:r>
            <a:r>
              <a:rPr lang="pl-PL" sz="2200" dirty="0"/>
              <a:t> </a:t>
            </a:r>
            <a:r>
              <a:rPr lang="pl-PL" sz="2200" dirty="0" err="1"/>
              <a:t>smlouvě</a:t>
            </a:r>
            <a:r>
              <a:rPr lang="pl-PL" sz="2200" dirty="0"/>
              <a:t> (</a:t>
            </a:r>
            <a:r>
              <a:rPr lang="pl-PL" sz="2200" dirty="0" err="1"/>
              <a:t>gesto</a:t>
            </a:r>
            <a:r>
              <a:rPr lang="pl-PL" sz="2200" dirty="0"/>
              <a:t>), </a:t>
            </a:r>
            <a:r>
              <a:rPr lang="pl-PL" sz="2200" dirty="0" err="1"/>
              <a:t>nezavazuje</a:t>
            </a:r>
            <a:r>
              <a:rPr lang="pl-PL" sz="2200" dirty="0"/>
              <a:t> k </a:t>
            </a:r>
            <a:r>
              <a:rPr lang="pl-PL" sz="2200" dirty="0" err="1"/>
              <a:t>budoucí</a:t>
            </a:r>
            <a:r>
              <a:rPr lang="pl-PL" sz="2200" dirty="0"/>
              <a:t> </a:t>
            </a:r>
            <a:r>
              <a:rPr lang="pl-PL" sz="2200" dirty="0" err="1"/>
              <a:t>ratifikaci</a:t>
            </a:r>
            <a:r>
              <a:rPr lang="pl-PL" sz="2200" dirty="0"/>
              <a:t>. </a:t>
            </a:r>
            <a:r>
              <a:rPr lang="pl-PL" sz="2200" b="1" dirty="0">
                <a:solidFill>
                  <a:srgbClr val="FF0000"/>
                </a:solidFill>
              </a:rPr>
              <a:t>K </a:t>
            </a:r>
            <a:r>
              <a:rPr lang="pl-PL" sz="2200" b="1" dirty="0" err="1">
                <a:solidFill>
                  <a:srgbClr val="FF0000"/>
                </a:solidFill>
              </a:rPr>
              <a:t>založení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závaznosti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smlouvy</a:t>
            </a:r>
            <a:r>
              <a:rPr lang="pl-PL" sz="2200" b="1" dirty="0">
                <a:solidFill>
                  <a:srgbClr val="FF0000"/>
                </a:solidFill>
              </a:rPr>
              <a:t> je </a:t>
            </a:r>
            <a:r>
              <a:rPr lang="pl-PL" sz="2200" b="1" dirty="0" err="1">
                <a:solidFill>
                  <a:srgbClr val="FF0000"/>
                </a:solidFill>
              </a:rPr>
              <a:t>třeba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ratifikace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nebo</a:t>
            </a:r>
            <a:r>
              <a:rPr lang="pl-PL" sz="2200" b="1" dirty="0">
                <a:solidFill>
                  <a:srgbClr val="FF0000"/>
                </a:solidFill>
              </a:rPr>
              <a:t> </a:t>
            </a:r>
            <a:r>
              <a:rPr lang="pl-PL" sz="2200" b="1" dirty="0" err="1">
                <a:solidFill>
                  <a:srgbClr val="FF0000"/>
                </a:solidFill>
              </a:rPr>
              <a:t>přístupu</a:t>
            </a:r>
            <a:r>
              <a:rPr lang="pl-PL" sz="2200" b="1" dirty="0">
                <a:solidFill>
                  <a:srgbClr val="FF0000"/>
                </a:solidFill>
              </a:rPr>
              <a:t>. </a:t>
            </a:r>
            <a:r>
              <a:rPr lang="pl-PL" sz="2200" dirty="0"/>
              <a:t>(</a:t>
            </a:r>
            <a:r>
              <a:rPr lang="pl-PL" sz="2200" dirty="0" err="1"/>
              <a:t>Týká</a:t>
            </a:r>
            <a:r>
              <a:rPr lang="pl-PL" sz="2200" dirty="0"/>
              <a:t> </a:t>
            </a:r>
            <a:r>
              <a:rPr lang="pl-PL" sz="2200" dirty="0" err="1"/>
              <a:t>se</a:t>
            </a:r>
            <a:r>
              <a:rPr lang="pl-PL" sz="2200" dirty="0"/>
              <a:t> </a:t>
            </a:r>
            <a:r>
              <a:rPr lang="pl-PL" sz="2200" dirty="0" err="1"/>
              <a:t>hlavně</a:t>
            </a:r>
            <a:r>
              <a:rPr lang="pl-PL" sz="2200" dirty="0"/>
              <a:t> </a:t>
            </a:r>
            <a:r>
              <a:rPr lang="pl-PL" sz="2200" dirty="0" err="1"/>
              <a:t>smluv</a:t>
            </a:r>
            <a:r>
              <a:rPr lang="pl-PL" sz="2200" dirty="0"/>
              <a:t> </a:t>
            </a:r>
            <a:r>
              <a:rPr lang="pl-PL" sz="2200" dirty="0" err="1"/>
              <a:t>otevřených</a:t>
            </a:r>
            <a:r>
              <a:rPr lang="pl-PL" sz="2200" dirty="0"/>
              <a:t> s </a:t>
            </a:r>
            <a:r>
              <a:rPr lang="pl-PL" sz="2200" dirty="0" err="1"/>
              <a:t>velkým</a:t>
            </a:r>
            <a:r>
              <a:rPr lang="pl-PL" sz="2200" dirty="0"/>
              <a:t> </a:t>
            </a:r>
            <a:r>
              <a:rPr lang="pl-PL" sz="2200" dirty="0" err="1"/>
              <a:t>počtem</a:t>
            </a:r>
            <a:r>
              <a:rPr lang="pl-PL" sz="2200" dirty="0"/>
              <a:t> </a:t>
            </a:r>
            <a:r>
              <a:rPr lang="pl-PL" sz="2200" dirty="0" err="1"/>
              <a:t>účastníků</a:t>
            </a:r>
            <a:r>
              <a:rPr lang="pl-PL" sz="2200" dirty="0"/>
              <a:t> – </a:t>
            </a:r>
            <a:r>
              <a:rPr lang="pl-PL" sz="2200" dirty="0" err="1"/>
              <a:t>kodifikační</a:t>
            </a:r>
            <a:r>
              <a:rPr lang="pl-PL" sz="2200" dirty="0"/>
              <a:t> </a:t>
            </a:r>
            <a:r>
              <a:rPr lang="pl-PL" sz="2200" dirty="0" err="1"/>
              <a:t>úmluvy</a:t>
            </a:r>
            <a:r>
              <a:rPr lang="pl-PL" sz="2200" dirty="0"/>
              <a:t>.)</a:t>
            </a:r>
          </a:p>
          <a:p>
            <a:r>
              <a:rPr lang="pl-PL" sz="2200" dirty="0">
                <a:solidFill>
                  <a:schemeClr val="bg1"/>
                </a:solidFill>
              </a:rPr>
              <a:t>  </a:t>
            </a:r>
          </a:p>
          <a:p>
            <a:r>
              <a:rPr lang="pl-PL" sz="2200" b="1" dirty="0">
                <a:solidFill>
                  <a:srgbClr val="0000CC"/>
                </a:solidFill>
              </a:rPr>
              <a:t>Zvláštní případy: </a:t>
            </a:r>
            <a:r>
              <a:rPr lang="pl-PL" sz="2200" dirty="0"/>
              <a:t>zejména uzavřené smlouvy s omezeným počtem stran (vícestranné): postup jako u dvoustranných, tedy podpis všech souhlasících hned na konferenci, pak ratifikace (např. </a:t>
            </a:r>
            <a:r>
              <a:rPr lang="pl-PL" sz="2200" dirty="0" err="1"/>
              <a:t>Lisabonská</a:t>
            </a:r>
            <a:r>
              <a:rPr lang="pl-PL" sz="2200" dirty="0"/>
              <a:t> </a:t>
            </a:r>
            <a:r>
              <a:rPr lang="pl-PL" sz="2200" dirty="0" err="1"/>
              <a:t>smlouva</a:t>
            </a:r>
            <a:r>
              <a:rPr lang="pl-PL" sz="2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5833974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993F982D-FC45-4E01-9E5F-039961FF9E1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858962"/>
          </a:xfrm>
          <a:gradFill rotWithShape="1">
            <a:gsLst>
              <a:gs pos="0">
                <a:srgbClr val="FEB2AC"/>
              </a:gs>
              <a:gs pos="50000">
                <a:srgbClr val="EDFD8D"/>
              </a:gs>
              <a:gs pos="100000">
                <a:srgbClr val="FEB2AC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2400" b="1" u="sng"/>
              <a:t>TEXT SMLOUVY SCHVÁLEN A AUTENTIFIKOVÁN</a:t>
            </a:r>
            <a:br>
              <a:rPr lang="cs-CZ" altLang="cs-CZ" sz="1600"/>
            </a:br>
            <a:br>
              <a:rPr lang="cs-CZ" altLang="cs-CZ" sz="1600"/>
            </a:br>
            <a:r>
              <a:rPr lang="cs-CZ" altLang="cs-CZ" b="1">
                <a:solidFill>
                  <a:srgbClr val="CC0000"/>
                </a:solidFill>
              </a:rPr>
              <a:t>Schvalování smluv v ČR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A2E28E2-A72F-44B2-B5D0-D54D0EA3EC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gradFill rotWithShape="1">
            <a:gsLst>
              <a:gs pos="0">
                <a:srgbClr val="FEB8BA"/>
              </a:gs>
              <a:gs pos="50000">
                <a:srgbClr val="FFFF97"/>
              </a:gs>
              <a:gs pos="100000">
                <a:srgbClr val="FEB8BA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dirty="0"/>
              <a:t>Kategorizace smluv pro schvalování podle čl. 49 Ústavy ČR a rozhodnutí prezidenta č. 144/93 Sb.</a:t>
            </a:r>
          </a:p>
          <a:p>
            <a:pPr eaLnBrk="1" hangingPunct="1"/>
            <a:r>
              <a:rPr lang="cs-CZ" altLang="cs-CZ" dirty="0"/>
              <a:t>I. PREZIDENTSKÉ</a:t>
            </a:r>
          </a:p>
          <a:p>
            <a:pPr eaLnBrk="1" hangingPunct="1"/>
            <a:r>
              <a:rPr lang="cs-CZ" altLang="cs-CZ" dirty="0"/>
              <a:t>II. VLÁDNÍ</a:t>
            </a:r>
          </a:p>
          <a:p>
            <a:pPr eaLnBrk="1" hangingPunct="1"/>
            <a:r>
              <a:rPr lang="cs-CZ" altLang="cs-CZ" dirty="0"/>
              <a:t>III. RESORTNÍ</a:t>
            </a:r>
          </a:p>
          <a:p>
            <a:pPr eaLnBrk="1" hangingPunct="1"/>
            <a:endParaRPr lang="cs-CZ" alt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8252A136-1228-4234-949E-A8B869B43C3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 dirty="0"/>
              <a:t>3.– 4. Schválení smlouvy uvnitř a navenek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824561E-D43E-4BBB-B6FC-ACF2AD337C31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773238"/>
            <a:ext cx="4038600" cy="4352925"/>
          </a:xfrm>
          <a:solidFill>
            <a:srgbClr val="FFFF97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dirty="0">
                <a:latin typeface="Arial Black" panose="020B0A04020102020204" pitchFamily="34" charset="0"/>
              </a:rPr>
              <a:t> UVNITŘ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u="sng" dirty="0"/>
              <a:t>v l á d n 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schválení vládou (usnesení vlády)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u="sng" dirty="0"/>
              <a:t>p r e z i d e n t s k é kromě toho: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usnesení obou komor Parlamentu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dirty="0"/>
              <a:t>prezident: podpis ratifikační (přístupové) listiny</a:t>
            </a:r>
          </a:p>
        </p:txBody>
      </p:sp>
      <p:sp>
        <p:nvSpPr>
          <p:cNvPr id="31748" name="Rectangle 4">
            <a:extLst>
              <a:ext uri="{FF2B5EF4-FFF2-40B4-BE49-F238E27FC236}">
                <a16:creationId xmlns:a16="http://schemas.microsoft.com/office/drawing/2014/main" id="{D1B7716C-EAFD-49AC-9461-FBAE6E5222FB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773238"/>
            <a:ext cx="4038600" cy="4352925"/>
          </a:xfrm>
          <a:solidFill>
            <a:srgbClr val="DAFEA0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>
                <a:latin typeface="Arial Black" panose="020B0A04020102020204" pitchFamily="34" charset="0"/>
              </a:rPr>
              <a:t> NAVENEK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u="sng"/>
              <a:t>v l á d n 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podpis, výměna nót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  <a:p>
            <a:pPr eaLnBrk="1" hangingPunct="1">
              <a:lnSpc>
                <a:spcPct val="90000"/>
              </a:lnSpc>
            </a:pPr>
            <a:r>
              <a:rPr lang="cs-CZ" altLang="cs-CZ" u="sng"/>
              <a:t>p r e z i d e n t s k é kromě toho: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/>
              <a:t>výměna (uložení) ratifikační listiny, listiny o přístupu</a:t>
            </a:r>
          </a:p>
          <a:p>
            <a:pPr eaLnBrk="1" hangingPunct="1">
              <a:lnSpc>
                <a:spcPct val="90000"/>
              </a:lnSpc>
            </a:pPr>
            <a:endParaRPr lang="cs-CZ" alt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4BC57D53-AD38-4B41-B3B0-C0E1D6B62DA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18488" cy="1785937"/>
          </a:xfrm>
          <a:gradFill rotWithShape="1">
            <a:gsLst>
              <a:gs pos="0">
                <a:srgbClr val="FFFF00"/>
              </a:gs>
              <a:gs pos="50000">
                <a:srgbClr val="F7FFC9"/>
              </a:gs>
              <a:gs pos="100000">
                <a:srgbClr val="FFFF00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sz="3200" b="1" dirty="0"/>
              <a:t>Formy vyjádření definitivního souhlasu se smlouvou navenek</a:t>
            </a:r>
            <a:r>
              <a:rPr lang="cs-CZ" altLang="cs-CZ" sz="3200" dirty="0"/>
              <a:t> </a:t>
            </a:r>
            <a:br>
              <a:rPr lang="cs-CZ" altLang="cs-CZ" sz="4000" dirty="0"/>
            </a:br>
            <a:r>
              <a:rPr lang="cs-CZ" altLang="cs-CZ" sz="2800" dirty="0"/>
              <a:t>(většinou stanoví sama smlouva – tedy podle vůle stran)</a:t>
            </a: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DCB11F74-F667-48F1-A52E-35D6FFF8334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2276475"/>
            <a:ext cx="8229600" cy="3849688"/>
          </a:xfrm>
          <a:gradFill rotWithShape="1">
            <a:gsLst>
              <a:gs pos="0">
                <a:srgbClr val="F5FE82"/>
              </a:gs>
              <a:gs pos="50000">
                <a:schemeClr val="bg1"/>
              </a:gs>
              <a:gs pos="100000">
                <a:srgbClr val="F5FE82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>
                <a:solidFill>
                  <a:srgbClr val="CC3300"/>
                </a:solidFill>
              </a:rPr>
              <a:t>na základě takto vyjádřeného souhlasu se smlouva stává pro stát závaznou a vstupuje v platnost</a:t>
            </a:r>
          </a:p>
          <a:p>
            <a:pPr eaLnBrk="1" hangingPunct="1">
              <a:lnSpc>
                <a:spcPct val="90000"/>
              </a:lnSpc>
              <a:defRPr/>
            </a:pPr>
            <a:endParaRPr lang="cs-CZ" altLang="cs-CZ" sz="2400" b="1" dirty="0"/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podpis</a:t>
            </a:r>
            <a:r>
              <a:rPr lang="cs-CZ" altLang="cs-CZ" sz="2400" dirty="0"/>
              <a:t> – typický pro smlouvy vládní a resortní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výměna nót</a:t>
            </a:r>
            <a:r>
              <a:rPr lang="cs-CZ" altLang="cs-CZ" sz="2400" dirty="0"/>
              <a:t> o vnitrostátním schválení – dtto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dirty="0"/>
              <a:t>„schválení“ (vládní smlouva, výměna listin – neobvyklé, je to kvůli druhé straně)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ratifikace</a:t>
            </a:r>
            <a:r>
              <a:rPr lang="cs-CZ" altLang="cs-CZ" sz="2400" dirty="0"/>
              <a:t> (výměna nebo uložení listin)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altLang="cs-CZ" sz="2400" b="1" dirty="0"/>
              <a:t>přístup</a:t>
            </a:r>
            <a:r>
              <a:rPr lang="cs-CZ" altLang="cs-CZ" sz="2400" dirty="0"/>
              <a:t> (totéž)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AF9033AC-32E4-4282-A176-46CF09683992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946275"/>
          </a:xfrm>
          <a:solidFill>
            <a:srgbClr val="C00000"/>
          </a:solidFill>
        </p:spPr>
        <p:txBody>
          <a:bodyPr/>
          <a:lstStyle/>
          <a:p>
            <a:pPr eaLnBrk="1" hangingPunct="1"/>
            <a:r>
              <a:rPr lang="cs-CZ" altLang="cs-CZ">
                <a:solidFill>
                  <a:srgbClr val="F5FEA0"/>
                </a:solidFill>
              </a:rPr>
              <a:t>Mezinárodní smlouva jako pramen MPV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11320480-92C5-4ABA-A20E-87198834E8A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altLang="cs-CZ"/>
              <a:t>  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FD01C45-074D-40C8-BDFB-88B466425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  <a:solidFill>
            <a:srgbClr val="FF6600"/>
          </a:solidFill>
        </p:spPr>
        <p:txBody>
          <a:bodyPr/>
          <a:lstStyle/>
          <a:p>
            <a:r>
              <a:rPr lang="pl-PL" dirty="0" err="1">
                <a:solidFill>
                  <a:srgbClr val="FFFF00"/>
                </a:solidFill>
              </a:rPr>
              <a:t>Ratifikace</a:t>
            </a:r>
            <a:r>
              <a:rPr lang="pl-PL" dirty="0">
                <a:solidFill>
                  <a:srgbClr val="FFFF00"/>
                </a:solidFill>
              </a:rPr>
              <a:t> a </a:t>
            </a:r>
            <a:r>
              <a:rPr lang="pl-PL" dirty="0" err="1">
                <a:solidFill>
                  <a:srgbClr val="FFFF00"/>
                </a:solidFill>
              </a:rPr>
              <a:t>přístup</a:t>
            </a:r>
            <a:endParaRPr lang="pl-PL" dirty="0">
              <a:solidFill>
                <a:srgbClr val="FFFF00"/>
              </a:solidFill>
            </a:endParaRP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5BBB3208-4C27-4F42-9FDB-0BAE7BF5AD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endParaRPr lang="pl-PL" sz="2800" dirty="0"/>
          </a:p>
          <a:p>
            <a:r>
              <a:rPr lang="pl-PL" sz="2800" dirty="0"/>
              <a:t>po </a:t>
            </a:r>
            <a:r>
              <a:rPr lang="pl-PL" sz="2800" dirty="0" err="1"/>
              <a:t>schválení</a:t>
            </a:r>
            <a:r>
              <a:rPr lang="pl-PL" sz="2800" dirty="0"/>
              <a:t> </a:t>
            </a:r>
            <a:r>
              <a:rPr lang="pl-PL" sz="2800" dirty="0" err="1"/>
              <a:t>smlouvy</a:t>
            </a:r>
            <a:r>
              <a:rPr lang="pl-PL" sz="2800" dirty="0"/>
              <a:t> Parlamentem </a:t>
            </a:r>
            <a:r>
              <a:rPr lang="pl-PL" sz="2800" dirty="0" err="1"/>
              <a:t>prezident</a:t>
            </a:r>
            <a:r>
              <a:rPr lang="pl-PL" sz="2800" dirty="0"/>
              <a:t> </a:t>
            </a:r>
            <a:r>
              <a:rPr lang="pl-PL" sz="2800" dirty="0" err="1"/>
              <a:t>podepíše</a:t>
            </a:r>
            <a:r>
              <a:rPr lang="pl-PL" sz="2800" dirty="0"/>
              <a:t> </a:t>
            </a:r>
            <a:r>
              <a:rPr lang="pl-PL" sz="2800" dirty="0" err="1"/>
              <a:t>ratifikační</a:t>
            </a:r>
            <a:r>
              <a:rPr lang="pl-PL" sz="2800" dirty="0"/>
              <a:t> </a:t>
            </a:r>
            <a:r>
              <a:rPr lang="pl-PL" sz="2800" dirty="0" err="1"/>
              <a:t>nebo</a:t>
            </a:r>
            <a:r>
              <a:rPr lang="pl-PL" sz="2800" dirty="0"/>
              <a:t> </a:t>
            </a:r>
            <a:r>
              <a:rPr lang="pl-PL" sz="2800" dirty="0" err="1"/>
              <a:t>přístupovou</a:t>
            </a:r>
            <a:r>
              <a:rPr lang="pl-PL" sz="2800" dirty="0"/>
              <a:t> </a:t>
            </a:r>
            <a:r>
              <a:rPr lang="pl-PL" sz="2800" dirty="0" err="1"/>
              <a:t>listinu</a:t>
            </a:r>
            <a:r>
              <a:rPr lang="pl-PL" sz="2800" dirty="0"/>
              <a:t> </a:t>
            </a:r>
          </a:p>
          <a:p>
            <a:r>
              <a:rPr lang="pl-PL" sz="2800" dirty="0" err="1"/>
              <a:t>dvoustranná</a:t>
            </a:r>
            <a:r>
              <a:rPr lang="pl-PL" sz="2800" dirty="0"/>
              <a:t> </a:t>
            </a:r>
            <a:r>
              <a:rPr lang="pl-PL" sz="2800" dirty="0" err="1"/>
              <a:t>smlouva</a:t>
            </a:r>
            <a:r>
              <a:rPr lang="pl-PL" sz="2800" dirty="0"/>
              <a:t>: </a:t>
            </a:r>
            <a:r>
              <a:rPr lang="pl-PL" sz="2800" dirty="0" err="1"/>
              <a:t>ratifikační</a:t>
            </a:r>
            <a:r>
              <a:rPr lang="pl-PL" sz="2800" dirty="0"/>
              <a:t> </a:t>
            </a:r>
            <a:r>
              <a:rPr lang="pl-PL" sz="2800" dirty="0" err="1"/>
              <a:t>listiny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</a:t>
            </a:r>
            <a:r>
              <a:rPr lang="pl-PL" sz="2800" dirty="0" err="1"/>
              <a:t>vzájemně</a:t>
            </a:r>
            <a:r>
              <a:rPr lang="pl-PL" sz="2800" dirty="0"/>
              <a:t> </a:t>
            </a:r>
            <a:r>
              <a:rPr lang="pl-PL" sz="2800" dirty="0" err="1"/>
              <a:t>vymění</a:t>
            </a:r>
            <a:r>
              <a:rPr lang="pl-PL" sz="2800" dirty="0"/>
              <a:t>, </a:t>
            </a:r>
            <a:r>
              <a:rPr lang="pl-PL" sz="2800" dirty="0" err="1"/>
              <a:t>sepíše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o tom </a:t>
            </a:r>
            <a:r>
              <a:rPr lang="pl-PL" sz="2800" dirty="0" err="1"/>
              <a:t>protokol</a:t>
            </a:r>
            <a:endParaRPr lang="pl-PL" sz="2800" dirty="0"/>
          </a:p>
          <a:p>
            <a:r>
              <a:rPr lang="pl-PL" sz="2800" dirty="0" err="1"/>
              <a:t>mnohostranná</a:t>
            </a:r>
            <a:r>
              <a:rPr lang="pl-PL" sz="2800" dirty="0"/>
              <a:t> </a:t>
            </a:r>
            <a:r>
              <a:rPr lang="pl-PL" sz="2800" dirty="0" err="1"/>
              <a:t>smlouva</a:t>
            </a:r>
            <a:r>
              <a:rPr lang="pl-PL" sz="2800" dirty="0"/>
              <a:t>: </a:t>
            </a:r>
            <a:r>
              <a:rPr lang="pl-PL" sz="2800" dirty="0" err="1"/>
              <a:t>ratifikační</a:t>
            </a:r>
            <a:r>
              <a:rPr lang="pl-PL" sz="2800" dirty="0"/>
              <a:t> </a:t>
            </a:r>
            <a:r>
              <a:rPr lang="pl-PL" sz="2800" dirty="0" err="1"/>
              <a:t>listina</a:t>
            </a:r>
            <a:r>
              <a:rPr lang="pl-PL" sz="2800" dirty="0"/>
              <a:t> </a:t>
            </a:r>
            <a:r>
              <a:rPr lang="pl-PL" sz="2800" dirty="0" err="1"/>
              <a:t>nebo</a:t>
            </a:r>
            <a:r>
              <a:rPr lang="pl-PL" sz="2800" dirty="0"/>
              <a:t> </a:t>
            </a:r>
            <a:r>
              <a:rPr lang="pl-PL" sz="2800" dirty="0" err="1"/>
              <a:t>listina</a:t>
            </a:r>
            <a:r>
              <a:rPr lang="pl-PL" sz="2800" dirty="0"/>
              <a:t> o </a:t>
            </a:r>
            <a:r>
              <a:rPr lang="pl-PL" sz="2800" dirty="0" err="1"/>
              <a:t>přístupu</a:t>
            </a:r>
            <a:r>
              <a:rPr lang="pl-PL" sz="2800" dirty="0"/>
              <a:t> </a:t>
            </a:r>
            <a:r>
              <a:rPr lang="pl-PL" sz="2800" dirty="0" err="1"/>
              <a:t>se</a:t>
            </a:r>
            <a:r>
              <a:rPr lang="pl-PL" sz="2800" dirty="0"/>
              <a:t> </a:t>
            </a:r>
            <a:r>
              <a:rPr lang="pl-PL" sz="2800" dirty="0" err="1"/>
              <a:t>uloží</a:t>
            </a:r>
            <a:r>
              <a:rPr lang="pl-PL" sz="2800" dirty="0"/>
              <a:t> u </a:t>
            </a:r>
            <a:r>
              <a:rPr lang="pl-PL" sz="2800" dirty="0" err="1"/>
              <a:t>depozitáře</a:t>
            </a:r>
            <a:r>
              <a:rPr lang="pl-PL" sz="2800" dirty="0"/>
              <a:t>, i </a:t>
            </a:r>
            <a:r>
              <a:rPr lang="pl-PL" sz="2800" dirty="0" err="1"/>
              <a:t>zde</a:t>
            </a:r>
            <a:r>
              <a:rPr lang="pl-PL" sz="2800" dirty="0"/>
              <a:t> </a:t>
            </a:r>
            <a:r>
              <a:rPr lang="pl-PL" sz="2800" dirty="0" err="1"/>
              <a:t>nutný</a:t>
            </a:r>
            <a:r>
              <a:rPr lang="pl-PL" sz="2800" dirty="0"/>
              <a:t> </a:t>
            </a:r>
            <a:r>
              <a:rPr lang="pl-PL" sz="2800" dirty="0" err="1"/>
              <a:t>protokol</a:t>
            </a:r>
            <a:endParaRPr lang="pl-PL" sz="2800" dirty="0"/>
          </a:p>
          <a:p>
            <a:r>
              <a:rPr lang="pl-PL" sz="2800" dirty="0" err="1"/>
              <a:t>právní</a:t>
            </a:r>
            <a:r>
              <a:rPr lang="pl-PL" sz="2800" dirty="0"/>
              <a:t> </a:t>
            </a:r>
            <a:r>
              <a:rPr lang="pl-PL" sz="2800" dirty="0" err="1"/>
              <a:t>účinky</a:t>
            </a:r>
            <a:r>
              <a:rPr lang="pl-PL" sz="2800" dirty="0"/>
              <a:t> </a:t>
            </a:r>
            <a:r>
              <a:rPr lang="pl-PL" sz="2800" dirty="0" err="1"/>
              <a:t>ratifikace</a:t>
            </a:r>
            <a:r>
              <a:rPr lang="pl-PL" sz="2800" dirty="0"/>
              <a:t> (</a:t>
            </a:r>
            <a:r>
              <a:rPr lang="pl-PL" sz="2800" dirty="0" err="1"/>
              <a:t>když</a:t>
            </a:r>
            <a:r>
              <a:rPr lang="pl-PL" sz="2800" dirty="0"/>
              <a:t> je </a:t>
            </a:r>
            <a:r>
              <a:rPr lang="pl-PL" sz="2800" dirty="0" err="1"/>
              <a:t>předchozí</a:t>
            </a:r>
            <a:r>
              <a:rPr lang="pl-PL" sz="2800" dirty="0"/>
              <a:t> podpis) a </a:t>
            </a:r>
            <a:r>
              <a:rPr lang="pl-PL" sz="2800" dirty="0" err="1"/>
              <a:t>přístupu</a:t>
            </a:r>
            <a:r>
              <a:rPr lang="pl-PL" sz="2800" dirty="0"/>
              <a:t> (</a:t>
            </a:r>
            <a:r>
              <a:rPr lang="pl-PL" sz="2800" dirty="0" err="1"/>
              <a:t>když</a:t>
            </a:r>
            <a:r>
              <a:rPr lang="pl-PL" sz="2800" dirty="0"/>
              <a:t> </a:t>
            </a:r>
            <a:r>
              <a:rPr lang="pl-PL" sz="2800" dirty="0" err="1"/>
              <a:t>není</a:t>
            </a:r>
            <a:r>
              <a:rPr lang="pl-PL" sz="2800" dirty="0"/>
              <a:t> podpis) </a:t>
            </a:r>
            <a:r>
              <a:rPr lang="pl-PL" sz="2800" dirty="0" err="1"/>
              <a:t>jsou</a:t>
            </a:r>
            <a:r>
              <a:rPr lang="pl-PL" sz="2800" dirty="0"/>
              <a:t> </a:t>
            </a:r>
            <a:r>
              <a:rPr lang="pl-PL" sz="2800" dirty="0" err="1"/>
              <a:t>stejné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53561106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CF59CAA3-B104-4697-9799-598F89C8CB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4000" b="1" dirty="0"/>
              <a:t>5. Vstup smlouvy v platnost:</a:t>
            </a:r>
            <a:r>
              <a:rPr lang="cs-CZ" altLang="cs-CZ" sz="4000" dirty="0"/>
              <a:t> </a:t>
            </a:r>
            <a:br>
              <a:rPr lang="cs-CZ" altLang="cs-CZ" sz="4000" dirty="0"/>
            </a:br>
            <a:r>
              <a:rPr lang="cs-CZ" altLang="cs-CZ" sz="4000" dirty="0"/>
              <a:t>vlastní ustanovení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58CDCF5-502B-4130-9A56-3EA752D09A8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00213"/>
            <a:ext cx="8229600" cy="4425950"/>
          </a:xfrm>
          <a:solidFill>
            <a:srgbClr val="EDFD8D"/>
          </a:solidFill>
        </p:spPr>
        <p:txBody>
          <a:bodyPr/>
          <a:lstStyle/>
          <a:p>
            <a:pPr eaLnBrk="1" hangingPunct="1"/>
            <a:r>
              <a:rPr lang="cs-CZ" altLang="cs-CZ" dirty="0"/>
              <a:t>Definitivní souhlas státu již byl navenek vyjádřen</a:t>
            </a:r>
          </a:p>
          <a:p>
            <a:pPr eaLnBrk="1" hangingPunct="1"/>
            <a:r>
              <a:rPr lang="cs-CZ" altLang="cs-CZ" b="1" dirty="0"/>
              <a:t>Vstup v platnost pak nastává takto:</a:t>
            </a:r>
          </a:p>
          <a:p>
            <a:pPr lvl="1" eaLnBrk="1" hangingPunct="1"/>
            <a:r>
              <a:rPr lang="cs-CZ" altLang="cs-CZ" dirty="0"/>
              <a:t>ihned úkonem (např. dnem podpisu, dnem uložení ratifikační listiny)</a:t>
            </a:r>
          </a:p>
          <a:p>
            <a:pPr lvl="1" eaLnBrk="1" hangingPunct="1"/>
            <a:r>
              <a:rPr lang="cs-CZ" altLang="cs-CZ" dirty="0"/>
              <a:t>za určitou dobu od úkonu (</a:t>
            </a:r>
            <a:r>
              <a:rPr lang="cs-CZ" altLang="cs-CZ" dirty="0" err="1"/>
              <a:t>legisvakance</a:t>
            </a:r>
            <a:r>
              <a:rPr lang="cs-CZ" altLang="cs-CZ" dirty="0"/>
              <a:t>)</a:t>
            </a:r>
          </a:p>
          <a:p>
            <a:pPr lvl="1" eaLnBrk="1" hangingPunct="1"/>
            <a:r>
              <a:rPr lang="cs-CZ" altLang="cs-CZ" dirty="0"/>
              <a:t>mohou být stanoveny další podmínky (u mnohostranných minimum ratifikací)</a:t>
            </a:r>
          </a:p>
          <a:p>
            <a:pPr eaLnBrk="1" hangingPunct="1">
              <a:buFontTx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87D79DE3-5364-4676-91AA-AC194B9885E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282700"/>
          </a:xfrm>
          <a:solidFill>
            <a:srgbClr val="FFFF00"/>
          </a:solidFill>
        </p:spPr>
        <p:txBody>
          <a:bodyPr/>
          <a:lstStyle/>
          <a:p>
            <a:pPr eaLnBrk="1" hangingPunct="1"/>
            <a:r>
              <a:rPr lang="cs-CZ" altLang="cs-CZ" sz="3600" b="1"/>
              <a:t>Objektivní a subjektivní vstup </a:t>
            </a:r>
            <a:br>
              <a:rPr lang="cs-CZ" altLang="cs-CZ" sz="3600" b="1"/>
            </a:br>
            <a:r>
              <a:rPr lang="cs-CZ" altLang="cs-CZ" sz="3600" b="1"/>
              <a:t>v platnost mnohostranné smlouvy</a:t>
            </a:r>
            <a:endParaRPr lang="cs-CZ" altLang="cs-CZ" sz="3600"/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08AE5488-BCC2-4AFE-B9C3-CF0E12B2D77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751387"/>
          </a:xfrm>
          <a:solidFill>
            <a:srgbClr val="EDFD8D"/>
          </a:soli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0000CC"/>
                </a:solidFill>
              </a:rPr>
              <a:t>Objektivní platnost smlouvy jako takové: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splnění všech podmínek pro vstup v platnost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/>
              <a:t>ratifikace (přístup) ze strany </a:t>
            </a:r>
            <a:r>
              <a:rPr lang="cs-CZ" altLang="cs-CZ" sz="2000" b="1" i="1" dirty="0"/>
              <a:t>vyžadovaného minimálního počtu smluvních stran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/>
              <a:t>uplynutí </a:t>
            </a:r>
            <a:r>
              <a:rPr lang="cs-CZ" altLang="cs-CZ" sz="2000" dirty="0" err="1"/>
              <a:t>legisvakance</a:t>
            </a:r>
            <a:endParaRPr lang="cs-CZ" altLang="cs-CZ" sz="20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800" b="1" dirty="0">
                <a:solidFill>
                  <a:srgbClr val="0000CC"/>
                </a:solidFill>
              </a:rPr>
              <a:t>Subjektivní platnost pro konkrétní stát: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/>
              <a:t>ratifikace (přístup) daného státu</a:t>
            </a:r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/>
              <a:t>uplynutí </a:t>
            </a:r>
            <a:r>
              <a:rPr lang="cs-CZ" altLang="cs-CZ" sz="2000" dirty="0" err="1"/>
              <a:t>legisvakance</a:t>
            </a:r>
            <a:endParaRPr lang="cs-CZ" altLang="cs-CZ" sz="2000" dirty="0"/>
          </a:p>
          <a:p>
            <a:pPr lvl="2" eaLnBrk="1" hangingPunct="1">
              <a:lnSpc>
                <a:spcPct val="80000"/>
              </a:lnSpc>
            </a:pPr>
            <a:r>
              <a:rPr lang="cs-CZ" altLang="cs-CZ" sz="2000" dirty="0"/>
              <a:t>splnění podmínky minimálního počtu smluvních stran (objektivní platnost)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>
                <a:solidFill>
                  <a:srgbClr val="CC0000"/>
                </a:solidFill>
              </a:rPr>
              <a:t>Objektivní platnost je předpokladem platnosti subjektivní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800" dirty="0"/>
              <a:t>+ eventuální souhlas ostatních smluvních států</a:t>
            </a:r>
            <a:r>
              <a:rPr lang="cs-CZ" altLang="cs-CZ" sz="2800" dirty="0">
                <a:solidFill>
                  <a:srgbClr val="CC0000"/>
                </a:solidFill>
              </a:rPr>
              <a:t> 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>
            <a:extLst>
              <a:ext uri="{FF2B5EF4-FFF2-40B4-BE49-F238E27FC236}">
                <a16:creationId xmlns:a16="http://schemas.microsoft.com/office/drawing/2014/main" id="{B95ECC0F-9FFD-4F1B-83E6-1E9F4577F1A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23528" y="274638"/>
            <a:ext cx="8496944" cy="778098"/>
          </a:xfrm>
          <a:solidFill>
            <a:srgbClr val="EFE631"/>
          </a:solidFill>
        </p:spPr>
        <p:txBody>
          <a:bodyPr/>
          <a:lstStyle/>
          <a:p>
            <a:pPr eaLnBrk="1" hangingPunct="1"/>
            <a:r>
              <a:rPr lang="cs-CZ" altLang="cs-CZ" sz="2400" dirty="0"/>
              <a:t>Připomínka: Mezinárodní smlouva ve vnitrostátním právu ČR</a:t>
            </a:r>
          </a:p>
        </p:txBody>
      </p:sp>
      <p:sp>
        <p:nvSpPr>
          <p:cNvPr id="14339" name="Rectangle 3">
            <a:extLst>
              <a:ext uri="{FF2B5EF4-FFF2-40B4-BE49-F238E27FC236}">
                <a16:creationId xmlns:a16="http://schemas.microsoft.com/office/drawing/2014/main" id="{37BDB85D-21FC-44B0-88C3-B03E2DDA2BC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2000" b="1" dirty="0">
                <a:highlight>
                  <a:srgbClr val="FFFF00"/>
                </a:highlight>
              </a:rPr>
              <a:t>Článek 10 Ústavy </a:t>
            </a:r>
            <a:endParaRPr lang="cs-CZ" altLang="cs-CZ" sz="2000" b="1" dirty="0">
              <a:solidFill>
                <a:srgbClr val="FF0066"/>
              </a:solidFill>
              <a:highlight>
                <a:srgbClr val="FFFF00"/>
              </a:highlight>
            </a:endParaRPr>
          </a:p>
          <a:p>
            <a:pPr eaLnBrk="1" hangingPunct="1"/>
            <a:r>
              <a:rPr lang="cs-CZ" altLang="cs-CZ" sz="1400" b="1" dirty="0">
                <a:solidFill>
                  <a:srgbClr val="FF0066"/>
                </a:solidFill>
              </a:rPr>
              <a:t>Vyhlášené</a:t>
            </a:r>
            <a:r>
              <a:rPr lang="cs-CZ" altLang="cs-CZ" sz="1400" dirty="0">
                <a:solidFill>
                  <a:srgbClr val="FF0066"/>
                </a:solidFill>
              </a:rPr>
              <a:t> </a:t>
            </a:r>
            <a:r>
              <a:rPr lang="cs-CZ" altLang="cs-CZ" sz="1400" dirty="0"/>
              <a:t>mezinárodní smlouvy, k jejichž </a:t>
            </a:r>
            <a:r>
              <a:rPr lang="cs-CZ" altLang="cs-CZ" sz="1400" b="1" dirty="0">
                <a:solidFill>
                  <a:srgbClr val="FF0066"/>
                </a:solidFill>
              </a:rPr>
              <a:t>ratifikaci </a:t>
            </a:r>
            <a:r>
              <a:rPr lang="cs-CZ" altLang="cs-CZ" sz="1400" dirty="0"/>
              <a:t>dal </a:t>
            </a:r>
            <a:r>
              <a:rPr lang="cs-CZ" altLang="cs-CZ" sz="1400" b="1" dirty="0">
                <a:solidFill>
                  <a:srgbClr val="FF0066"/>
                </a:solidFill>
              </a:rPr>
              <a:t>Parlament souhlas</a:t>
            </a:r>
            <a:r>
              <a:rPr lang="cs-CZ" altLang="cs-CZ" sz="1400" dirty="0"/>
              <a:t> a jimiž je ČR </a:t>
            </a:r>
            <a:r>
              <a:rPr lang="cs-CZ" altLang="cs-CZ" sz="1400" b="1" dirty="0">
                <a:solidFill>
                  <a:srgbClr val="FF0066"/>
                </a:solidFill>
              </a:rPr>
              <a:t>vázána, </a:t>
            </a:r>
            <a:r>
              <a:rPr lang="cs-CZ" altLang="cs-CZ" sz="1400" dirty="0"/>
              <a:t>jsou </a:t>
            </a:r>
            <a:r>
              <a:rPr lang="cs-CZ" altLang="cs-CZ" sz="1400" b="1" u="sng" dirty="0">
                <a:solidFill>
                  <a:srgbClr val="FF0066"/>
                </a:solidFill>
              </a:rPr>
              <a:t>součástí právního řádu </a:t>
            </a:r>
            <a:r>
              <a:rPr lang="cs-CZ" altLang="cs-CZ" sz="1400" i="1" dirty="0"/>
              <a:t>(viz další políčko).</a:t>
            </a:r>
          </a:p>
          <a:p>
            <a:pPr eaLnBrk="1" hangingPunct="1"/>
            <a:r>
              <a:rPr lang="cs-CZ" altLang="cs-CZ" sz="1400" dirty="0"/>
              <a:t>Stanoví-li </a:t>
            </a:r>
            <a:r>
              <a:rPr lang="cs-CZ" altLang="cs-CZ" sz="1400" dirty="0" err="1"/>
              <a:t>mezinár</a:t>
            </a:r>
            <a:r>
              <a:rPr lang="cs-CZ" altLang="cs-CZ" sz="1400" dirty="0"/>
              <a:t>. smlouva něco jiného než zákon, </a:t>
            </a:r>
            <a:r>
              <a:rPr lang="cs-CZ" altLang="cs-CZ" sz="1400" b="1" dirty="0">
                <a:solidFill>
                  <a:srgbClr val="0099FF"/>
                </a:solidFill>
              </a:rPr>
              <a:t>použije se </a:t>
            </a:r>
            <a:r>
              <a:rPr lang="cs-CZ" altLang="cs-CZ" sz="1400" b="1" dirty="0" err="1">
                <a:solidFill>
                  <a:srgbClr val="0099FF"/>
                </a:solidFill>
              </a:rPr>
              <a:t>mezinár</a:t>
            </a:r>
            <a:r>
              <a:rPr lang="cs-CZ" altLang="cs-CZ" sz="1400" b="1" dirty="0">
                <a:solidFill>
                  <a:srgbClr val="0099FF"/>
                </a:solidFill>
              </a:rPr>
              <a:t>. smlouva.</a:t>
            </a:r>
          </a:p>
          <a:p>
            <a:pPr eaLnBrk="1" hangingPunct="1"/>
            <a:r>
              <a:rPr lang="cs-CZ" altLang="cs-CZ" sz="1400" b="1" dirty="0">
                <a:solidFill>
                  <a:schemeClr val="bg1">
                    <a:lumMod val="50000"/>
                  </a:schemeClr>
                </a:solidFill>
              </a:rPr>
              <a:t>        K o m e n t á ř :</a:t>
            </a:r>
          </a:p>
          <a:p>
            <a:pPr eaLnBrk="1" hangingPunct="1"/>
            <a:r>
              <a:rPr lang="cs-CZ" altLang="cs-CZ" sz="1400" b="1" dirty="0"/>
              <a:t>řádné schválení</a:t>
            </a:r>
            <a:r>
              <a:rPr lang="cs-CZ" altLang="cs-CZ" sz="1400" dirty="0"/>
              <a:t> vnitrostátní i mezinárodní</a:t>
            </a:r>
          </a:p>
          <a:p>
            <a:pPr eaLnBrk="1" hangingPunct="1"/>
            <a:r>
              <a:rPr lang="cs-CZ" altLang="cs-CZ" sz="1400" b="1" dirty="0"/>
              <a:t>„</a:t>
            </a:r>
            <a:r>
              <a:rPr lang="cs-CZ" altLang="cs-CZ" sz="1400" b="1" dirty="0" err="1"/>
              <a:t>self-executing</a:t>
            </a:r>
            <a:r>
              <a:rPr lang="cs-CZ" altLang="cs-CZ" sz="1400" b="1" dirty="0"/>
              <a:t>“</a:t>
            </a:r>
            <a:r>
              <a:rPr lang="cs-CZ" altLang="cs-CZ" sz="1400" dirty="0"/>
              <a:t> – přímá použitelnost</a:t>
            </a:r>
          </a:p>
          <a:p>
            <a:pPr eaLnBrk="1" hangingPunct="1"/>
            <a:r>
              <a:rPr lang="cs-CZ" altLang="cs-CZ" sz="1400" b="1" dirty="0"/>
              <a:t>vnitrostátní vyhlášení</a:t>
            </a:r>
          </a:p>
          <a:p>
            <a:pPr eaLnBrk="1" hangingPunct="1"/>
            <a:r>
              <a:rPr lang="cs-CZ" altLang="cs-CZ" sz="1400" dirty="0"/>
              <a:t>poměr smlouvy k vnitrostátní právní normě: postavení smlouvy ve vnitrostátním právu (přednost před zákonem, ne před Ústavou)</a:t>
            </a:r>
          </a:p>
          <a:p>
            <a:pPr eaLnBrk="1" hangingPunct="1"/>
            <a:r>
              <a:rPr lang="cs-CZ" altLang="cs-CZ" sz="1400" dirty="0"/>
              <a:t>právní účinky vyhlášení smlouvy ve </a:t>
            </a:r>
            <a:r>
              <a:rPr lang="cs-CZ" altLang="cs-CZ" sz="1400" dirty="0" err="1"/>
              <a:t>Sb.m.s</a:t>
            </a:r>
            <a:r>
              <a:rPr lang="cs-CZ" altLang="cs-CZ" sz="1400" dirty="0"/>
              <a:t>. = přímý účinek na jednotlivce</a:t>
            </a:r>
          </a:p>
          <a:p>
            <a:pPr eaLnBrk="1" hangingPunct="1"/>
            <a:endParaRPr lang="cs-CZ" altLang="cs-CZ" sz="2000" dirty="0">
              <a:highlight>
                <a:srgbClr val="FFFF00"/>
              </a:highlight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2000" b="1" dirty="0">
                <a:highlight>
                  <a:srgbClr val="FFFF00"/>
                </a:highlight>
              </a:rPr>
              <a:t>Článek 49 Ústavy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cs-CZ" altLang="cs-CZ" sz="1400" dirty="0"/>
              <a:t>Souhlas obou komor </a:t>
            </a:r>
            <a:r>
              <a:rPr lang="cs-CZ" altLang="cs-CZ" sz="1400" dirty="0">
                <a:solidFill>
                  <a:srgbClr val="0000FF"/>
                </a:solidFill>
              </a:rPr>
              <a:t>Parlamentu</a:t>
            </a:r>
            <a:r>
              <a:rPr lang="cs-CZ" altLang="cs-CZ" sz="1400" dirty="0"/>
              <a:t> je třeba k ratifikaci smluv: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dirty="0"/>
              <a:t>a) upravujících </a:t>
            </a:r>
            <a:r>
              <a:rPr lang="cs-CZ" altLang="cs-CZ" sz="1400" dirty="0">
                <a:solidFill>
                  <a:srgbClr val="CC0000"/>
                </a:solidFill>
              </a:rPr>
              <a:t>práva a povinnosti osob,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dirty="0"/>
              <a:t>b) spojeneckých, mírových a jiných </a:t>
            </a:r>
            <a:r>
              <a:rPr lang="cs-CZ" altLang="cs-CZ" sz="1400" dirty="0">
                <a:solidFill>
                  <a:srgbClr val="CC0000"/>
                </a:solidFill>
              </a:rPr>
              <a:t>politických,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dirty="0"/>
              <a:t>c) z nichž vzniká </a:t>
            </a:r>
            <a:r>
              <a:rPr lang="cs-CZ" altLang="cs-CZ" sz="1400" dirty="0">
                <a:solidFill>
                  <a:srgbClr val="CC0000"/>
                </a:solidFill>
              </a:rPr>
              <a:t>členství ČR</a:t>
            </a:r>
            <a:r>
              <a:rPr lang="cs-CZ" altLang="cs-CZ" sz="1400" dirty="0"/>
              <a:t> v mezinárodní organizaci,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dirty="0"/>
              <a:t>d) </a:t>
            </a:r>
            <a:r>
              <a:rPr lang="cs-CZ" altLang="cs-CZ" sz="1400" dirty="0">
                <a:solidFill>
                  <a:srgbClr val="CC0000"/>
                </a:solidFill>
              </a:rPr>
              <a:t>hospodářských,</a:t>
            </a:r>
            <a:r>
              <a:rPr lang="cs-CZ" altLang="cs-CZ" sz="1400" dirty="0"/>
              <a:t> jež jsou všeobecné povahy,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1400" dirty="0"/>
              <a:t>e) o dalších věcech, jejichž úprava je </a:t>
            </a:r>
            <a:r>
              <a:rPr lang="cs-CZ" altLang="cs-CZ" sz="1400" dirty="0">
                <a:solidFill>
                  <a:srgbClr val="CC0000"/>
                </a:solidFill>
              </a:rPr>
              <a:t>vyhrazena zákonu</a:t>
            </a:r>
          </a:p>
          <a:p>
            <a:pPr eaLnBrk="1" hangingPunct="1"/>
            <a:endParaRPr lang="cs-CZ" altLang="cs-CZ" sz="1400" dirty="0"/>
          </a:p>
          <a:p>
            <a:pPr eaLnBrk="1" hangingPunct="1"/>
            <a:endParaRPr lang="cs-CZ" altLang="cs-CZ" sz="1400" b="1" dirty="0">
              <a:solidFill>
                <a:srgbClr val="0099FF"/>
              </a:solidFill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C0B3F38-F6CF-48A9-AD28-E424695ACED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82745" y="404664"/>
            <a:ext cx="7126663" cy="1513263"/>
          </a:xfrm>
          <a:solidFill>
            <a:srgbClr val="CEFB6B"/>
          </a:solidFill>
        </p:spPr>
        <p:txBody>
          <a:bodyPr>
            <a:noAutofit/>
          </a:bodyPr>
          <a:lstStyle/>
          <a:p>
            <a:r>
              <a:rPr lang="cs-CZ" alt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Jak rozumět článku 10 Ústavy: 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„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Vyhlášené mezinárodní smlouvy, k jejichž ratifikaci dal Parlament souhlas a jimiž je Česká republika vázána, jsou </a:t>
            </a:r>
            <a:r>
              <a:rPr lang="cs-CZ" sz="1800" b="1" u="sng" dirty="0">
                <a:solidFill>
                  <a:srgbClr val="FF0000"/>
                </a:solidFill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součástí právního řádu</a:t>
            </a:r>
            <a:r>
              <a:rPr lang="cs-CZ" sz="1800" b="1" dirty="0">
                <a:latin typeface="Arial" panose="020B0604020202020204" pitchFamily="34" charset="0"/>
                <a:cs typeface="Arial" panose="020B0604020202020204" pitchFamily="34" charset="0"/>
              </a:rPr>
              <a:t>; </a:t>
            </a:r>
            <a:r>
              <a:rPr lang="cs-CZ" sz="1800" dirty="0">
                <a:latin typeface="Arial" panose="020B0604020202020204" pitchFamily="34" charset="0"/>
                <a:cs typeface="Arial" panose="020B0604020202020204" pitchFamily="34" charset="0"/>
              </a:rPr>
              <a:t>stanoví-li mezinárodní smlouva něco jiného než zákon, použije se mezinárodní smlouva.</a:t>
            </a:r>
            <a:r>
              <a:rPr lang="cs-CZ" altLang="cs-CZ" sz="1800" dirty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3FBAE5A-7B75-41BE-A0B1-417D49B51B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2002405"/>
            <a:ext cx="8280919" cy="4450931"/>
          </a:xfrm>
          <a:solidFill>
            <a:srgbClr val="E3FDA9"/>
          </a:solidFill>
        </p:spPr>
        <p:txBody>
          <a:bodyPr/>
          <a:lstStyle/>
          <a:p>
            <a:pPr marL="0" indent="0" eaLnBrk="1" hangingPunct="1">
              <a:buNone/>
            </a:pPr>
            <a:r>
              <a:rPr lang="cs-CZ" altLang="cs-CZ" sz="1600" dirty="0"/>
              <a:t>„Mezinárodní smlouvy jsou součástí PRÁVNÍHO ŘÁDU“ (? – ne formálně, </a:t>
            </a:r>
            <a:r>
              <a:rPr lang="cs-CZ" altLang="cs-CZ" sz="1600" b="1" dirty="0"/>
              <a:t>jen z hlediska závaznosti)</a:t>
            </a:r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  <a:p>
            <a:pPr eaLnBrk="1" hangingPunct="1"/>
            <a:endParaRPr lang="cs-CZ" altLang="cs-CZ" dirty="0"/>
          </a:p>
        </p:txBody>
      </p:sp>
      <p:sp>
        <p:nvSpPr>
          <p:cNvPr id="2" name="Ovál 1">
            <a:extLst>
              <a:ext uri="{FF2B5EF4-FFF2-40B4-BE49-F238E27FC236}">
                <a16:creationId xmlns:a16="http://schemas.microsoft.com/office/drawing/2014/main" id="{56ABCAB7-7C90-452F-AD8E-FC1A03565C65}"/>
              </a:ext>
            </a:extLst>
          </p:cNvPr>
          <p:cNvSpPr/>
          <p:nvPr/>
        </p:nvSpPr>
        <p:spPr>
          <a:xfrm>
            <a:off x="827584" y="3330179"/>
            <a:ext cx="7488832" cy="2907133"/>
          </a:xfrm>
          <a:prstGeom prst="ellipse">
            <a:avLst/>
          </a:prstGeom>
          <a:solidFill>
            <a:srgbClr val="E1E1FF"/>
          </a:solidFill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/>
          </a:p>
        </p:txBody>
      </p:sp>
      <p:sp>
        <p:nvSpPr>
          <p:cNvPr id="3" name="Ovál 2">
            <a:extLst>
              <a:ext uri="{FF2B5EF4-FFF2-40B4-BE49-F238E27FC236}">
                <a16:creationId xmlns:a16="http://schemas.microsoft.com/office/drawing/2014/main" id="{85E3E5A4-D5A1-44E7-AFF7-0D51000D863F}"/>
              </a:ext>
            </a:extLst>
          </p:cNvPr>
          <p:cNvSpPr/>
          <p:nvPr/>
        </p:nvSpPr>
        <p:spPr>
          <a:xfrm>
            <a:off x="1403648" y="3548421"/>
            <a:ext cx="2824912" cy="2472868"/>
          </a:xfrm>
          <a:prstGeom prst="ellipse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b="1" dirty="0">
                <a:solidFill>
                  <a:schemeClr val="tx1"/>
                </a:solidFill>
              </a:rPr>
              <a:t>vnitrostátní právo ČR v užším smyslu </a:t>
            </a:r>
            <a:r>
              <a:rPr lang="cs-CZ" dirty="0">
                <a:solidFill>
                  <a:schemeClr val="tx1"/>
                </a:solidFill>
              </a:rPr>
              <a:t>(ústava, zákony, vyhlášky), tj. </a:t>
            </a:r>
            <a:r>
              <a:rPr lang="cs-CZ" b="1" dirty="0">
                <a:solidFill>
                  <a:schemeClr val="tx1"/>
                </a:solidFill>
              </a:rPr>
              <a:t>český právní řád vytvářený orgány ČR</a:t>
            </a:r>
          </a:p>
        </p:txBody>
      </p:sp>
      <p:sp>
        <p:nvSpPr>
          <p:cNvPr id="4" name="Ovál 3">
            <a:extLst>
              <a:ext uri="{FF2B5EF4-FFF2-40B4-BE49-F238E27FC236}">
                <a16:creationId xmlns:a16="http://schemas.microsoft.com/office/drawing/2014/main" id="{265DE8EA-58E7-4ED8-968F-D300E3F003FA}"/>
              </a:ext>
            </a:extLst>
          </p:cNvPr>
          <p:cNvSpPr/>
          <p:nvPr/>
        </p:nvSpPr>
        <p:spPr>
          <a:xfrm>
            <a:off x="4228561" y="3381137"/>
            <a:ext cx="1811482" cy="2712158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dirty="0">
                <a:solidFill>
                  <a:schemeClr val="tx1"/>
                </a:solidFill>
              </a:rPr>
              <a:t>právo Evropské unie</a:t>
            </a:r>
          </a:p>
        </p:txBody>
      </p:sp>
      <p:sp>
        <p:nvSpPr>
          <p:cNvPr id="5" name="Ovál 4">
            <a:extLst>
              <a:ext uri="{FF2B5EF4-FFF2-40B4-BE49-F238E27FC236}">
                <a16:creationId xmlns:a16="http://schemas.microsoft.com/office/drawing/2014/main" id="{4D4321AC-1CBF-4F07-B528-F715B0138B2F}"/>
              </a:ext>
            </a:extLst>
          </p:cNvPr>
          <p:cNvSpPr/>
          <p:nvPr/>
        </p:nvSpPr>
        <p:spPr>
          <a:xfrm>
            <a:off x="6040043" y="3945457"/>
            <a:ext cx="2130897" cy="1715791"/>
          </a:xfrm>
          <a:prstGeom prst="ellipse">
            <a:avLst/>
          </a:prstGeom>
          <a:solidFill>
            <a:srgbClr val="00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  <a:p>
            <a:pPr algn="ctr">
              <a:defRPr/>
            </a:pPr>
            <a:r>
              <a:rPr lang="cs-CZ" sz="1500" b="1" dirty="0">
                <a:solidFill>
                  <a:schemeClr val="tx1"/>
                </a:solidFill>
              </a:rPr>
              <a:t>mezinárodní smlouvy</a:t>
            </a:r>
          </a:p>
          <a:p>
            <a:pPr algn="ctr">
              <a:defRPr/>
            </a:pPr>
            <a:endParaRPr lang="cs-CZ" sz="1050" dirty="0">
              <a:solidFill>
                <a:schemeClr val="tx1"/>
              </a:solidFill>
            </a:endParaRPr>
          </a:p>
        </p:txBody>
      </p:sp>
      <p:cxnSp>
        <p:nvCxnSpPr>
          <p:cNvPr id="7" name="Přímá spojnice 6">
            <a:extLst>
              <a:ext uri="{FF2B5EF4-FFF2-40B4-BE49-F238E27FC236}">
                <a16:creationId xmlns:a16="http://schemas.microsoft.com/office/drawing/2014/main" id="{54366E00-84EF-4972-8123-8A507697A3CF}"/>
              </a:ext>
            </a:extLst>
          </p:cNvPr>
          <p:cNvCxnSpPr>
            <a:cxnSpLocks/>
          </p:cNvCxnSpPr>
          <p:nvPr/>
        </p:nvCxnSpPr>
        <p:spPr>
          <a:xfrm flipV="1">
            <a:off x="6040043" y="2943226"/>
            <a:ext cx="240504" cy="50783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53" name="TextovéPole 8">
            <a:extLst>
              <a:ext uri="{FF2B5EF4-FFF2-40B4-BE49-F238E27FC236}">
                <a16:creationId xmlns:a16="http://schemas.microsoft.com/office/drawing/2014/main" id="{09228F86-7CDF-4B6B-B736-B219A48023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315" y="2463370"/>
            <a:ext cx="4950822" cy="507831"/>
          </a:xfrm>
          <a:prstGeom prst="rect">
            <a:avLst/>
          </a:prstGeom>
          <a:solidFill>
            <a:srgbClr val="E1E1FF"/>
          </a:solidFill>
          <a:ln w="38100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1350" b="1" dirty="0"/>
              <a:t>VŠE DOHROMADY = „právní řád“, tj. všechny právní normy v ČR závazné – </a:t>
            </a:r>
            <a:r>
              <a:rPr lang="cs-CZ" altLang="cs-CZ" sz="1350" b="1" i="1" dirty="0"/>
              <a:t>bez ohledu na původ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1">
            <a:extLst>
              <a:ext uri="{FF2B5EF4-FFF2-40B4-BE49-F238E27FC236}">
                <a16:creationId xmlns:a16="http://schemas.microsoft.com/office/drawing/2014/main" id="{CB0BAB9D-A666-4212-9E48-095017699F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1219200"/>
            <a:ext cx="8064896" cy="357795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 b="1" i="1" dirty="0">
                <a:solidFill>
                  <a:srgbClr val="000000"/>
                </a:solidFill>
                <a:cs typeface="WenQuanYi Micro Hei" charset="0"/>
              </a:rPr>
              <a:t>Výhrady</a:t>
            </a:r>
            <a:r>
              <a:rPr lang="cs-CZ" altLang="cs-CZ" sz="4400" b="1" dirty="0">
                <a:solidFill>
                  <a:srgbClr val="000000"/>
                </a:solidFill>
                <a:cs typeface="WenQuanYi Micro Hei" charset="0"/>
              </a:rPr>
              <a:t> k mezinárodním smlouvám (mnohostranným)</a:t>
            </a:r>
          </a:p>
        </p:txBody>
      </p:sp>
      <p:sp>
        <p:nvSpPr>
          <p:cNvPr id="34819" name="Text Box 2">
            <a:extLst>
              <a:ext uri="{FF2B5EF4-FFF2-40B4-BE49-F238E27FC236}">
                <a16:creationId xmlns:a16="http://schemas.microsoft.com/office/drawing/2014/main" id="{C7C43169-78B3-4587-8B86-829818A23A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1600" y="5300663"/>
            <a:ext cx="64008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ts val="500"/>
              </a:spcBef>
              <a:buFontTx/>
              <a:buNone/>
            </a:pPr>
            <a:r>
              <a:rPr lang="cs-CZ" altLang="cs-CZ" sz="2000">
                <a:solidFill>
                  <a:srgbClr val="000000"/>
                </a:solidFill>
                <a:cs typeface="WenQuanYi Micro Hei" charset="0"/>
              </a:rPr>
              <a:t> 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1">
            <a:extLst>
              <a:ext uri="{FF2B5EF4-FFF2-40B4-BE49-F238E27FC236}">
                <a16:creationId xmlns:a16="http://schemas.microsoft.com/office/drawing/2014/main" id="{AEF0B029-13C3-4CC8-BF71-D9276C4DF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000000"/>
                </a:solidFill>
                <a:cs typeface="WenQuanYi Micro Hei" charset="0"/>
              </a:rPr>
              <a:t>Pojem výhrady obecně</a:t>
            </a:r>
          </a:p>
        </p:txBody>
      </p:sp>
      <p:sp>
        <p:nvSpPr>
          <p:cNvPr id="36867" name="Text Box 2">
            <a:extLst>
              <a:ext uri="{FF2B5EF4-FFF2-40B4-BE49-F238E27FC236}">
                <a16:creationId xmlns:a16="http://schemas.microsoft.com/office/drawing/2014/main" id="{CA96A616-591C-4C9C-AE55-DE7E3C3320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2900" indent="-341313">
              <a:spcBef>
                <a:spcPct val="20000"/>
              </a:spcBef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700"/>
              </a:spcBef>
              <a:buFontTx/>
              <a:buNone/>
            </a:pPr>
            <a:r>
              <a:rPr lang="cs-CZ" altLang="cs-CZ" sz="2800">
                <a:solidFill>
                  <a:srgbClr val="000000"/>
                </a:solidFill>
                <a:cs typeface="WenQuanYi Micro Hei" charset="0"/>
              </a:rPr>
              <a:t>Výhradou rozumíme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i="1">
                <a:solidFill>
                  <a:srgbClr val="000000"/>
                </a:solidFill>
                <a:cs typeface="WenQuanYi Micro Hei" charset="0"/>
              </a:rPr>
              <a:t>jednostranné prohlášení státu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i="1">
                <a:solidFill>
                  <a:srgbClr val="000000"/>
                </a:solidFill>
                <a:cs typeface="WenQuanYi Micro Hei" charset="0"/>
              </a:rPr>
              <a:t>směřující k vyloučení závaznosti určitých ustanovení smlouvy pro tento stát,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i="1">
                <a:solidFill>
                  <a:srgbClr val="000000"/>
                </a:solidFill>
                <a:cs typeface="WenQuanYi Micro Hei" charset="0"/>
              </a:rPr>
              <a:t>tedy ke změně právních následků těchto ustanovení. 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  <a:buFontTx/>
              <a:buNone/>
            </a:pPr>
            <a:endParaRPr lang="cs-CZ" altLang="cs-CZ" sz="2800" i="1">
              <a:solidFill>
                <a:srgbClr val="000000"/>
              </a:solidFill>
              <a:cs typeface="WenQuanYi Micro Hei" charset="0"/>
            </a:endParaRP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>
                <a:solidFill>
                  <a:srgbClr val="000000"/>
                </a:solidFill>
                <a:cs typeface="WenQuanYi Micro Hei" charset="0"/>
              </a:rPr>
              <a:t>smysl výhrady, četnost</a:t>
            </a:r>
          </a:p>
          <a:p>
            <a:pPr eaLnBrk="1" hangingPunct="1">
              <a:lnSpc>
                <a:spcPct val="90000"/>
              </a:lnSpc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i="1">
                <a:solidFill>
                  <a:srgbClr val="000000"/>
                </a:solidFill>
                <a:cs typeface="WenQuanYi Micro Hei" charset="0"/>
              </a:rPr>
              <a:t>kompatibilita výhrady s předmětem a cílem smlouvy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1">
            <a:extLst>
              <a:ext uri="{FF2B5EF4-FFF2-40B4-BE49-F238E27FC236}">
                <a16:creationId xmlns:a16="http://schemas.microsoft.com/office/drawing/2014/main" id="{6C451064-5D2B-4B39-A932-251AFC034B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60350"/>
            <a:ext cx="8229600" cy="13112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000">
                <a:solidFill>
                  <a:srgbClr val="000000"/>
                </a:solidFill>
                <a:cs typeface="WenQuanYi Micro Hei" charset="0"/>
              </a:rPr>
              <a:t>Pojem výhrady ve Vídeňské úmluvě</a:t>
            </a:r>
          </a:p>
        </p:txBody>
      </p:sp>
      <p:sp>
        <p:nvSpPr>
          <p:cNvPr id="38915" name="Text Box 2">
            <a:extLst>
              <a:ext uri="{FF2B5EF4-FFF2-40B4-BE49-F238E27FC236}">
                <a16:creationId xmlns:a16="http://schemas.microsoft.com/office/drawing/2014/main" id="{DCA904BD-9923-40F8-A116-CB2D0B0DEA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700213"/>
            <a:ext cx="8229600" cy="44259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</a:pPr>
            <a:r>
              <a:rPr lang="cs-CZ" altLang="cs-CZ" i="1">
                <a:solidFill>
                  <a:srgbClr val="000000"/>
                </a:solidFill>
                <a:cs typeface="WenQuanYi Micro Hei" charset="0"/>
              </a:rPr>
              <a:t>jednostranné prohlášení 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</a:pPr>
            <a:r>
              <a:rPr lang="cs-CZ" altLang="cs-CZ" i="1">
                <a:solidFill>
                  <a:srgbClr val="000000"/>
                </a:solidFill>
                <a:cs typeface="WenQuanYi Micro Hei" charset="0"/>
              </a:rPr>
              <a:t>jakkoliv formulované nebo označené,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</a:pPr>
            <a:r>
              <a:rPr lang="cs-CZ" altLang="cs-CZ" i="1">
                <a:solidFill>
                  <a:srgbClr val="000000"/>
                </a:solidFill>
                <a:cs typeface="WenQuanYi Micro Hei" charset="0"/>
              </a:rPr>
              <a:t>učiněné státem při podpisu, ratifikaci, přijetí nebo schválení smlouvy, nebo při přístupu k ní, 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</a:pPr>
            <a:r>
              <a:rPr lang="cs-CZ" altLang="cs-CZ" i="1">
                <a:solidFill>
                  <a:srgbClr val="000000"/>
                </a:solidFill>
                <a:cs typeface="WenQuanYi Micro Hei" charset="0"/>
              </a:rPr>
              <a:t>jímž se zamýšlí vyloučit nebo pozměnit právní účinek určitých ustanovení smlouvy při jejich použití vůči tomuto státu.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1">
            <a:extLst>
              <a:ext uri="{FF2B5EF4-FFF2-40B4-BE49-F238E27FC236}">
                <a16:creationId xmlns:a16="http://schemas.microsoft.com/office/drawing/2014/main" id="{F81A053D-ED2F-48AE-8AB4-DD4B923850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000000"/>
                </a:solidFill>
                <a:cs typeface="WenQuanYi Micro Hei" charset="0"/>
              </a:rPr>
              <a:t>Učinění výhrady</a:t>
            </a:r>
          </a:p>
        </p:txBody>
      </p:sp>
      <p:sp>
        <p:nvSpPr>
          <p:cNvPr id="40963" name="Text Box 2">
            <a:extLst>
              <a:ext uri="{FF2B5EF4-FFF2-40B4-BE49-F238E27FC236}">
                <a16:creationId xmlns:a16="http://schemas.microsoft.com/office/drawing/2014/main" id="{A4B4B0E4-EA6C-4CB9-BA9F-D02CFEFC5EC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</a:pP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jen při podpisu, ratifikaci a jiných podobných </a:t>
            </a:r>
            <a:r>
              <a:rPr lang="cs-CZ" altLang="cs-CZ" b="1">
                <a:solidFill>
                  <a:srgbClr val="000000"/>
                </a:solidFill>
                <a:cs typeface="WenQuanYi Micro Hei" charset="0"/>
              </a:rPr>
              <a:t>úkonech, </a:t>
            </a: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jimiž je vyjadřován definitivní souhlas státu se smlouvou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</a:pP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výhradu </a:t>
            </a:r>
            <a:r>
              <a:rPr lang="cs-CZ" altLang="cs-CZ" b="1" i="1">
                <a:solidFill>
                  <a:srgbClr val="000000"/>
                </a:solidFill>
                <a:cs typeface="WenQuanYi Micro Hei" charset="0"/>
              </a:rPr>
              <a:t>nelze učinit dodatečně</a:t>
            </a:r>
            <a:r>
              <a:rPr lang="cs-CZ" altLang="cs-CZ" i="1">
                <a:solidFill>
                  <a:srgbClr val="000000"/>
                </a:solidFill>
                <a:cs typeface="WenQuanYi Micro Hei" charset="0"/>
              </a:rPr>
              <a:t>, </a:t>
            </a: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tedy poté, co byl tento souhlas vyjádřen</a:t>
            </a:r>
          </a:p>
          <a:p>
            <a:pPr eaLnBrk="1" hangingPunct="1">
              <a:spcBef>
                <a:spcPts val="800"/>
              </a:spcBef>
              <a:buClr>
                <a:srgbClr val="000000"/>
              </a:buClr>
            </a:pP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obligatorní je </a:t>
            </a:r>
            <a:r>
              <a:rPr lang="cs-CZ" altLang="cs-CZ" b="1" i="1">
                <a:solidFill>
                  <a:srgbClr val="000000"/>
                </a:solidFill>
                <a:cs typeface="WenQuanYi Micro Hei" charset="0"/>
              </a:rPr>
              <a:t>písemná forma </a:t>
            </a: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výhrady, kterou je třeba notifikovat ostatním smluvním stranám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2CCF3907-59DC-4130-AC8E-AD93AA6F3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000000"/>
                </a:solidFill>
                <a:cs typeface="WenQuanYi Micro Hei" charset="0"/>
              </a:rPr>
              <a:t>Přípustnost výhrady</a:t>
            </a:r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1AE90BC5-2386-4579-9926-4554CC0F6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>
                <a:solidFill>
                  <a:srgbClr val="000000"/>
                </a:solidFill>
                <a:cs typeface="WenQuanYi Micro Hei" charset="0"/>
              </a:rPr>
              <a:t>rozlišují se výhrady smlouvou </a:t>
            </a:r>
          </a:p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endParaRPr lang="cs-CZ" altLang="cs-CZ" sz="2800" b="1" i="1">
              <a:solidFill>
                <a:srgbClr val="000000"/>
              </a:solidFill>
              <a:cs typeface="WenQuanYi Micro Hei" charset="0"/>
            </a:endParaRPr>
          </a:p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b="1" i="1">
                <a:solidFill>
                  <a:srgbClr val="000000"/>
                </a:solidFill>
                <a:cs typeface="WenQuanYi Micro Hei" charset="0"/>
              </a:rPr>
              <a:t>výslovně zakázané,</a:t>
            </a:r>
            <a:r>
              <a:rPr lang="cs-CZ" altLang="cs-CZ" sz="2800" i="1">
                <a:solidFill>
                  <a:srgbClr val="000000"/>
                </a:solidFill>
                <a:cs typeface="WenQuanYi Micro Hei" charset="0"/>
              </a:rPr>
              <a:t> </a:t>
            </a:r>
          </a:p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b="1" i="1">
                <a:solidFill>
                  <a:srgbClr val="000000"/>
                </a:solidFill>
                <a:cs typeface="WenQuanYi Micro Hei" charset="0"/>
              </a:rPr>
              <a:t>výlučně dovolené,</a:t>
            </a:r>
          </a:p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b="1" i="1">
                <a:solidFill>
                  <a:srgbClr val="000000"/>
                </a:solidFill>
                <a:cs typeface="WenQuanYi Micro Hei" charset="0"/>
              </a:rPr>
              <a:t>výslovně dovolené</a:t>
            </a:r>
            <a:r>
              <a:rPr lang="cs-CZ" altLang="cs-CZ" sz="2800" i="1">
                <a:solidFill>
                  <a:srgbClr val="000000"/>
                </a:solidFill>
                <a:cs typeface="WenQuanYi Micro Hei" charset="0"/>
              </a:rPr>
              <a:t> (dopředu předvídané) </a:t>
            </a:r>
            <a:r>
              <a:rPr lang="cs-CZ" altLang="cs-CZ" sz="2800">
                <a:solidFill>
                  <a:srgbClr val="000000"/>
                </a:solidFill>
                <a:cs typeface="WenQuanYi Micro Hei" charset="0"/>
              </a:rPr>
              <a:t>a </a:t>
            </a:r>
          </a:p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b="1" i="1">
                <a:solidFill>
                  <a:srgbClr val="000000"/>
                </a:solidFill>
                <a:cs typeface="WenQuanYi Micro Hei" charset="0"/>
              </a:rPr>
              <a:t>ostatní</a:t>
            </a:r>
            <a:r>
              <a:rPr lang="cs-CZ" altLang="cs-CZ" sz="2800" i="1">
                <a:solidFill>
                  <a:srgbClr val="000000"/>
                </a:solidFill>
                <a:cs typeface="WenQuanYi Micro Hei" charset="0"/>
              </a:rPr>
              <a:t> </a:t>
            </a:r>
            <a:endParaRPr lang="cs-CZ" altLang="cs-CZ" sz="2800">
              <a:solidFill>
                <a:srgbClr val="000000"/>
              </a:solidFill>
              <a:cs typeface="WenQuanYi Micro Hei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6D9B0338-1039-4393-B0E3-DCBEBBFBB11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9"/>
            <a:ext cx="8229600" cy="1138138"/>
          </a:xfrm>
          <a:solidFill>
            <a:srgbClr val="FD91EE"/>
          </a:solidFill>
        </p:spPr>
        <p:txBody>
          <a:bodyPr/>
          <a:lstStyle/>
          <a:p>
            <a:pPr eaLnBrk="1" hangingPunct="1"/>
            <a:r>
              <a:rPr lang="cs-CZ" altLang="cs-CZ" sz="3600" b="1">
                <a:solidFill>
                  <a:schemeClr val="tx1"/>
                </a:solidFill>
              </a:rPr>
              <a:t>Pojmové znaky mezinárodní smlouvy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8BD16618-A482-44F4-A9DF-BA273D8E2E3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628800"/>
            <a:ext cx="8229600" cy="4896544"/>
          </a:xfr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1. </a:t>
            </a:r>
            <a:r>
              <a:rPr lang="cs-CZ" altLang="cs-CZ" b="1" dirty="0"/>
              <a:t>souhlasný projev vůle</a:t>
            </a:r>
            <a:r>
              <a:rPr lang="cs-CZ" altLang="cs-CZ" dirty="0"/>
              <a:t> (dohoda)</a:t>
            </a:r>
          </a:p>
          <a:p>
            <a:pPr lvl="1" eaLnBrk="1" hangingPunct="1">
              <a:defRPr/>
            </a:pPr>
            <a:r>
              <a:rPr lang="cs-CZ" altLang="cs-CZ" dirty="0"/>
              <a:t>strany, forma</a:t>
            </a:r>
          </a:p>
          <a:p>
            <a:pPr eaLnBrk="1" hangingPunct="1">
              <a:defRPr/>
            </a:pPr>
            <a:r>
              <a:rPr lang="cs-CZ" altLang="cs-CZ" sz="3000" dirty="0"/>
              <a:t>2. mezi </a:t>
            </a:r>
            <a:r>
              <a:rPr lang="cs-CZ" altLang="cs-CZ" sz="3000" b="1" dirty="0"/>
              <a:t>subjekty mezinárodního práva</a:t>
            </a:r>
          </a:p>
          <a:p>
            <a:pPr lvl="1" eaLnBrk="1" hangingPunct="1">
              <a:defRPr/>
            </a:pPr>
            <a:r>
              <a:rPr lang="cs-CZ" altLang="cs-CZ" dirty="0"/>
              <a:t>vyloučeny: nestátní útvary, obchodní společnosti, orgány nejednající jménem státu</a:t>
            </a:r>
          </a:p>
          <a:p>
            <a:pPr eaLnBrk="1" hangingPunct="1">
              <a:defRPr/>
            </a:pPr>
            <a:r>
              <a:rPr lang="cs-CZ" altLang="cs-CZ" sz="3000" dirty="0"/>
              <a:t>3. </a:t>
            </a:r>
            <a:r>
              <a:rPr lang="cs-CZ" altLang="cs-CZ" sz="3000" b="1" dirty="0"/>
              <a:t>řídí se mezinárodním právem</a:t>
            </a:r>
          </a:p>
          <a:p>
            <a:pPr eaLnBrk="1" hangingPunct="1">
              <a:defRPr/>
            </a:pPr>
            <a:r>
              <a:rPr lang="cs-CZ" altLang="cs-CZ" sz="3000" dirty="0"/>
              <a:t>4. </a:t>
            </a:r>
            <a:r>
              <a:rPr lang="cs-CZ" altLang="cs-CZ" sz="3000" b="1" dirty="0"/>
              <a:t>zamýšlené právní účinky </a:t>
            </a:r>
            <a:r>
              <a:rPr lang="cs-CZ" altLang="cs-CZ" sz="3000" dirty="0"/>
              <a:t>(někdy nejasné)</a:t>
            </a:r>
          </a:p>
          <a:p>
            <a:pPr lvl="1" eaLnBrk="1" hangingPunct="1">
              <a:defRPr/>
            </a:pPr>
            <a:r>
              <a:rPr lang="cs-CZ" altLang="cs-CZ" dirty="0"/>
              <a:t>deklarace, gentleman</a:t>
            </a:r>
            <a:r>
              <a:rPr lang="en-US" altLang="cs-CZ" dirty="0">
                <a:cs typeface="Arial" charset="0"/>
              </a:rPr>
              <a:t>`</a:t>
            </a:r>
            <a:r>
              <a:rPr lang="cs-CZ" altLang="cs-CZ" dirty="0">
                <a:cs typeface="Arial" charset="0"/>
              </a:rPr>
              <a:t>s </a:t>
            </a:r>
            <a:r>
              <a:rPr lang="cs-CZ" altLang="cs-CZ" dirty="0" err="1">
                <a:cs typeface="Arial" charset="0"/>
              </a:rPr>
              <a:t>agreement</a:t>
            </a:r>
            <a:r>
              <a:rPr lang="cs-CZ" altLang="cs-CZ" dirty="0">
                <a:cs typeface="Arial" charset="0"/>
              </a:rPr>
              <a:t> (Irsko)</a:t>
            </a:r>
            <a:endParaRPr lang="cs-CZ" alt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ext Box 1">
            <a:extLst>
              <a:ext uri="{FF2B5EF4-FFF2-40B4-BE49-F238E27FC236}">
                <a16:creationId xmlns:a16="http://schemas.microsoft.com/office/drawing/2014/main" id="{2CCF3907-59DC-4130-AC8E-AD93AA6F3E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850106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000000"/>
                </a:solidFill>
                <a:cs typeface="WenQuanYi Micro Hei" charset="0"/>
              </a:rPr>
              <a:t>Nepřípustnost výhrady</a:t>
            </a:r>
          </a:p>
        </p:txBody>
      </p:sp>
      <p:sp>
        <p:nvSpPr>
          <p:cNvPr id="43011" name="Text Box 2">
            <a:extLst>
              <a:ext uri="{FF2B5EF4-FFF2-40B4-BE49-F238E27FC236}">
                <a16:creationId xmlns:a16="http://schemas.microsoft.com/office/drawing/2014/main" id="{1AE90BC5-2386-4579-9926-4554CC0F64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1340768"/>
            <a:ext cx="8229600" cy="4968552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800" dirty="0">
                <a:solidFill>
                  <a:srgbClr val="000000"/>
                </a:solidFill>
                <a:cs typeface="WenQuanYi Micro Hei" charset="0"/>
              </a:rPr>
              <a:t>Není dovoleno učinit výhradu, která by byla </a:t>
            </a:r>
            <a:r>
              <a:rPr lang="cs-CZ" altLang="cs-CZ" sz="2800" b="1" i="1" dirty="0">
                <a:solidFill>
                  <a:srgbClr val="C00000"/>
                </a:solidFill>
                <a:cs typeface="WenQuanYi Micro Hei" charset="0"/>
              </a:rPr>
              <a:t>neslučitelná s předmětem a účelem smlouvy:</a:t>
            </a:r>
          </a:p>
          <a:p>
            <a:r>
              <a:rPr lang="cs-CZ" altLang="cs-CZ" sz="2200" dirty="0">
                <a:solidFill>
                  <a:srgbClr val="000000"/>
                </a:solidFill>
                <a:cs typeface="WenQuanYi Micro Hei" charset="0"/>
              </a:rPr>
              <a:t> tj. </a:t>
            </a:r>
            <a:r>
              <a:rPr lang="cs-CZ" sz="2200" dirty="0"/>
              <a:t>pokud se dotýká podstatného prvku smlouvy nezbytného pro </a:t>
            </a:r>
            <a:r>
              <a:rPr lang="cs-CZ" sz="2200" b="1" dirty="0"/>
              <a:t>zachování jejího smyslu, </a:t>
            </a:r>
            <a:r>
              <a:rPr lang="cs-CZ" sz="2200" dirty="0"/>
              <a:t>pokud výhrada narušuje </a:t>
            </a:r>
            <a:r>
              <a:rPr lang="cs-CZ" sz="2200" i="1" dirty="0" err="1"/>
              <a:t>raison</a:t>
            </a:r>
            <a:r>
              <a:rPr lang="cs-CZ" sz="2200" i="1" dirty="0"/>
              <a:t> </a:t>
            </a:r>
            <a:r>
              <a:rPr lang="cs-CZ" sz="2200" i="1" dirty="0" err="1"/>
              <a:t>d’être</a:t>
            </a:r>
            <a:r>
              <a:rPr lang="cs-CZ" sz="2200" dirty="0"/>
              <a:t> (smysl). Není možné, aby smlouvu ratifikoval nebo k ní přistoupil stát, pro který je její samotný smysl nepřijatelný.</a:t>
            </a:r>
          </a:p>
          <a:p>
            <a:r>
              <a:rPr lang="cs-CZ" sz="2200" dirty="0"/>
              <a:t>Vágnost a obecnost výhrady: Výhrada musí být formulovaná srozumitelně a určitě, aby bylo možno posoudit její slučitelnost s předmětem a účelem smlouvy.  Výhrada </a:t>
            </a:r>
            <a:r>
              <a:rPr lang="cs-CZ" sz="2200" b="1" dirty="0"/>
              <a:t>se musí týkat konkrétního ustanovení smlouvy </a:t>
            </a:r>
            <a:r>
              <a:rPr lang="cs-CZ" sz="2200" dirty="0"/>
              <a:t>a musí být zcela </a:t>
            </a:r>
            <a:r>
              <a:rPr lang="cs-CZ" sz="2200" b="1" dirty="0"/>
              <a:t>jasné, do jaké míry stát činící výhradu toto ustanovení hodlá vyloučit.</a:t>
            </a:r>
            <a:endParaRPr lang="cs-CZ" sz="2200" dirty="0"/>
          </a:p>
          <a:p>
            <a:r>
              <a:rPr lang="cs-CZ" sz="2200" dirty="0"/>
              <a:t>Výhrada k </a:t>
            </a:r>
            <a:r>
              <a:rPr lang="cs-CZ" sz="2200" dirty="0" err="1"/>
              <a:t>nederogovatelnému</a:t>
            </a:r>
            <a:r>
              <a:rPr lang="cs-CZ" sz="2200" dirty="0"/>
              <a:t> ustanovení.</a:t>
            </a:r>
          </a:p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endParaRPr lang="cs-CZ" altLang="cs-CZ" sz="2800" i="1" dirty="0">
              <a:solidFill>
                <a:srgbClr val="000000"/>
              </a:solidFill>
              <a:cs typeface="WenQuanYi Micro Hei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0223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0995F05-2190-4E0C-ADE6-F8D4709636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cs-CZ" sz="3600"/>
              <a:t>Příklady zcela nepřípustných výhrad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7DB72FC-030A-4909-ABC1-E10A88C6AB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84576"/>
          </a:xfrm>
        </p:spPr>
        <p:txBody>
          <a:bodyPr/>
          <a:lstStyle/>
          <a:p>
            <a:r>
              <a:rPr lang="cs-CZ" sz="1800" b="1">
                <a:solidFill>
                  <a:srgbClr val="C00000"/>
                </a:solidFill>
              </a:rPr>
              <a:t>Výhrada Saúdské Arábie k Úmluvě o zabránění všech forem diskriminace žen (1979): </a:t>
            </a:r>
            <a:r>
              <a:rPr lang="cs-CZ" sz="1800" i="1"/>
              <a:t>"V případě rozdílů mezi ustanoveními Úmluvy a normami islámského práva Království (Saúdské Arábie) není povinno respektovat odlišná ustanovení Úmluvy". </a:t>
            </a:r>
          </a:p>
          <a:p>
            <a:r>
              <a:rPr lang="cs-CZ" sz="1800"/>
              <a:t>Námitku k této výhradě uplatnilo mimo jiné Švédsko, které velmi pregnantně formulovalo podstatu neplatnosti výhrady: „Tato obecná výhrada, která nespecifikuje ani ustanovení Úmluvy, na která má být použita, ani rozsah derogace, která z ní vyplývá, vzbuzuje pochybnosti ohledně závazku vlády Království Saúdské Arábie pokud jde o předmět a účel Úmluvy.“ </a:t>
            </a:r>
          </a:p>
          <a:p>
            <a:r>
              <a:rPr lang="cs-CZ" sz="1800" b="1">
                <a:solidFill>
                  <a:srgbClr val="C00000"/>
                </a:solidFill>
              </a:rPr>
              <a:t>Výhrady Kataru k téže Úmluvě. </a:t>
            </a:r>
            <a:r>
              <a:rPr lang="cs-CZ" sz="1800"/>
              <a:t>Týkají se sice jednotlivých ustanovení Úmluvy, ale odvolávají se vždy na rozpor s vnitrostátním právem, včetně šárii. Námitky ČR: "... výhrady by nevyhnutelně znamenaly diskriminaci žen založenou na pohlaví, což je v protikladu s předmětem a účelem Úmluvy. Navíc Stát Katar tyto výhrady opírá o své vnitrostátní právo. Kromě toho výhrady ..., které se odvolávají na pojmy jako "islámské právo" a "ustálená praxe", aniž by precizovaly jejich obsah, neuvádějí jasně pro další smluvní strany Úmluvy do jaké míry se stát činící výhradu cítí být vázán závazky z Úmluvy. </a:t>
            </a:r>
          </a:p>
          <a:p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8492367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ext Box 1">
            <a:extLst>
              <a:ext uri="{FF2B5EF4-FFF2-40B4-BE49-F238E27FC236}">
                <a16:creationId xmlns:a16="http://schemas.microsoft.com/office/drawing/2014/main" id="{EC3B43EA-6C50-42F4-BCFD-217CC5DD6D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777875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000000"/>
                </a:solidFill>
                <a:cs typeface="WenQuanYi Micro Hei" charset="0"/>
              </a:rPr>
              <a:t>Přijetí výhrady</a:t>
            </a:r>
          </a:p>
        </p:txBody>
      </p:sp>
      <p:sp>
        <p:nvSpPr>
          <p:cNvPr id="45059" name="Text Box 2">
            <a:extLst>
              <a:ext uri="{FF2B5EF4-FFF2-40B4-BE49-F238E27FC236}">
                <a16:creationId xmlns:a16="http://schemas.microsoft.com/office/drawing/2014/main" id="{54C1EB5C-D37F-43DD-BA25-885A6CF1C9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196975"/>
            <a:ext cx="8229600" cy="5327650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</a:pPr>
            <a:r>
              <a:rPr lang="cs-CZ" altLang="cs-CZ" sz="2400" b="1" dirty="0">
                <a:solidFill>
                  <a:srgbClr val="000000"/>
                </a:solidFill>
                <a:cs typeface="WenQuanYi Micro Hei" charset="0"/>
              </a:rPr>
              <a:t>Ostatní výhrady (tedy smlouvou nezmiňované) musí být zásadně </a:t>
            </a:r>
            <a:r>
              <a:rPr lang="cs-CZ" altLang="cs-CZ" sz="2400" b="1" dirty="0">
                <a:solidFill>
                  <a:srgbClr val="FF0000"/>
                </a:solidFill>
                <a:cs typeface="WenQuanYi Micro Hei" charset="0"/>
              </a:rPr>
              <a:t>přijaty jinými smluvními státy.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</a:pPr>
            <a:r>
              <a:rPr lang="cs-CZ" altLang="cs-CZ" sz="2400" dirty="0">
                <a:solidFill>
                  <a:srgbClr val="0000FF"/>
                </a:solidFill>
                <a:cs typeface="WenQuanYi Micro Hei" charset="0"/>
              </a:rPr>
              <a:t>Nevznese-li smluvní stát námitku k výhradě do dvanácti měsíců od její notifikace, má se za to, že ji přijal.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</a:pPr>
            <a:r>
              <a:rPr lang="cs-CZ" altLang="cs-CZ" sz="2400" dirty="0">
                <a:solidFill>
                  <a:srgbClr val="000000"/>
                </a:solidFill>
                <a:cs typeface="WenQuanYi Micro Hei" charset="0"/>
              </a:rPr>
              <a:t>Ty mají možnost výhradu přijmout nebo k ní </a:t>
            </a:r>
            <a:r>
              <a:rPr lang="cs-CZ" altLang="cs-CZ" sz="2400" b="1" dirty="0">
                <a:solidFill>
                  <a:srgbClr val="000000"/>
                </a:solidFill>
                <a:cs typeface="WenQuanYi Micro Hei" charset="0"/>
              </a:rPr>
              <a:t>uplatnit </a:t>
            </a:r>
            <a:r>
              <a:rPr lang="cs-CZ" altLang="cs-CZ" sz="2400" b="1" dirty="0">
                <a:solidFill>
                  <a:srgbClr val="FF0000"/>
                </a:solidFill>
                <a:cs typeface="WenQuanYi Micro Hei" charset="0"/>
              </a:rPr>
              <a:t>námitku.</a:t>
            </a:r>
            <a:r>
              <a:rPr lang="cs-CZ" altLang="cs-CZ" sz="2400" dirty="0">
                <a:solidFill>
                  <a:srgbClr val="FF0000"/>
                </a:solidFill>
                <a:cs typeface="WenQuanYi Micro Hei" charset="0"/>
              </a:rPr>
              <a:t> </a:t>
            </a:r>
            <a:r>
              <a:rPr lang="cs-CZ" altLang="cs-CZ" sz="2400" dirty="0">
                <a:solidFill>
                  <a:srgbClr val="000000"/>
                </a:solidFill>
                <a:cs typeface="WenQuanYi Micro Hei" charset="0"/>
              </a:rPr>
              <a:t>Je-li výhrada jiným smluvním státem </a:t>
            </a:r>
            <a:r>
              <a:rPr lang="cs-CZ" altLang="cs-CZ" sz="2400" b="1" dirty="0">
                <a:solidFill>
                  <a:srgbClr val="000000"/>
                </a:solidFill>
                <a:cs typeface="WenQuanYi Micro Hei" charset="0"/>
              </a:rPr>
              <a:t>přijata,</a:t>
            </a:r>
            <a:r>
              <a:rPr lang="cs-CZ" altLang="cs-CZ" sz="2400" dirty="0">
                <a:solidFill>
                  <a:srgbClr val="000000"/>
                </a:solidFill>
                <a:cs typeface="WenQuanYi Micro Hei" charset="0"/>
              </a:rPr>
              <a:t> stávají se oba </a:t>
            </a:r>
            <a:r>
              <a:rPr lang="cs-CZ" altLang="cs-CZ" sz="2400" b="1" i="1" dirty="0">
                <a:solidFill>
                  <a:srgbClr val="000000"/>
                </a:solidFill>
                <a:cs typeface="WenQuanYi Micro Hei" charset="0"/>
              </a:rPr>
              <a:t>ve vzájemné relaci </a:t>
            </a:r>
            <a:r>
              <a:rPr lang="cs-CZ" altLang="cs-CZ" sz="2400" b="1" dirty="0">
                <a:solidFill>
                  <a:srgbClr val="000000"/>
                </a:solidFill>
                <a:cs typeface="WenQuanYi Micro Hei" charset="0"/>
              </a:rPr>
              <a:t>stranami smlouvy ve znění výhrady.</a:t>
            </a:r>
            <a:r>
              <a:rPr lang="cs-CZ" altLang="cs-CZ" sz="2400" dirty="0">
                <a:solidFill>
                  <a:srgbClr val="000000"/>
                </a:solidFill>
                <a:cs typeface="WenQuanYi Micro Hei" charset="0"/>
              </a:rPr>
              <a:t> 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</a:pPr>
            <a:r>
              <a:rPr lang="cs-CZ" altLang="cs-CZ" sz="2400" b="1" dirty="0">
                <a:solidFill>
                  <a:srgbClr val="800000"/>
                </a:solidFill>
                <a:cs typeface="WenQuanYi Micro Hei" charset="0"/>
              </a:rPr>
              <a:t>Výhrada musí být přijata alespoň jedním dalším smluvním státem,</a:t>
            </a:r>
            <a:r>
              <a:rPr lang="cs-CZ" altLang="cs-CZ" sz="2400" dirty="0">
                <a:solidFill>
                  <a:srgbClr val="800000"/>
                </a:solidFill>
                <a:cs typeface="WenQuanYi Micro Hei" charset="0"/>
              </a:rPr>
              <a:t> </a:t>
            </a:r>
            <a:r>
              <a:rPr lang="cs-CZ" altLang="cs-CZ" sz="2400" dirty="0">
                <a:solidFill>
                  <a:srgbClr val="000000"/>
                </a:solidFill>
                <a:cs typeface="WenQuanYi Micro Hei" charset="0"/>
              </a:rPr>
              <a:t>aby byl účinný úkon vyjadřující souhlas být vázán smlouvou ze strany státu činícího přitom tuto výhradu.</a:t>
            </a:r>
          </a:p>
          <a:p>
            <a:pPr eaLnBrk="1" hangingPunct="1">
              <a:lnSpc>
                <a:spcPct val="80000"/>
              </a:lnSpc>
              <a:spcBef>
                <a:spcPts val="600"/>
              </a:spcBef>
              <a:buClr>
                <a:srgbClr val="000000"/>
              </a:buClr>
            </a:pPr>
            <a:r>
              <a:rPr lang="cs-CZ" altLang="cs-CZ" sz="2400" b="1" dirty="0">
                <a:solidFill>
                  <a:srgbClr val="000000"/>
                </a:solidFill>
                <a:cs typeface="WenQuanYi Micro Hei" charset="0"/>
              </a:rPr>
              <a:t>Námitka</a:t>
            </a:r>
            <a:r>
              <a:rPr lang="cs-CZ" altLang="cs-CZ" sz="2400" dirty="0">
                <a:solidFill>
                  <a:srgbClr val="000000"/>
                </a:solidFill>
                <a:cs typeface="WenQuanYi Micro Hei" charset="0"/>
              </a:rPr>
              <a:t> proti výhradě vznesená smluvním státem </a:t>
            </a:r>
            <a:r>
              <a:rPr lang="cs-CZ" altLang="cs-CZ" sz="2400" dirty="0">
                <a:solidFill>
                  <a:srgbClr val="FF0000"/>
                </a:solidFill>
                <a:cs typeface="WenQuanYi Micro Hei" charset="0"/>
              </a:rPr>
              <a:t>nebrání tomu, aby smlouva mezi oběma vstoupila v platnost, </a:t>
            </a:r>
            <a:r>
              <a:rPr lang="cs-CZ" altLang="cs-CZ" sz="2400" b="1" dirty="0">
                <a:solidFill>
                  <a:srgbClr val="FF0000"/>
                </a:solidFill>
                <a:cs typeface="WenQuanYi Micro Hei" charset="0"/>
              </a:rPr>
              <a:t>ledaže by namítající stát jasně vyjádřil opačný úmysl.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ext Box 1">
            <a:extLst>
              <a:ext uri="{FF2B5EF4-FFF2-40B4-BE49-F238E27FC236}">
                <a16:creationId xmlns:a16="http://schemas.microsoft.com/office/drawing/2014/main" id="{0B9DAFCD-4964-4BD3-873A-05A8C47179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000000"/>
                </a:solidFill>
                <a:cs typeface="WenQuanYi Micro Hei" charset="0"/>
              </a:rPr>
              <a:t>Přijetí výhrady a námitka</a:t>
            </a:r>
          </a:p>
        </p:txBody>
      </p:sp>
      <p:sp>
        <p:nvSpPr>
          <p:cNvPr id="47107" name="Text Box 2">
            <a:extLst>
              <a:ext uri="{FF2B5EF4-FFF2-40B4-BE49-F238E27FC236}">
                <a16:creationId xmlns:a16="http://schemas.microsoft.com/office/drawing/2014/main" id="{3156A6AD-126C-4C84-AD53-91501F42C21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endParaRPr lang="cs-CZ" altLang="cs-CZ" sz="2400" dirty="0">
              <a:solidFill>
                <a:srgbClr val="000000"/>
              </a:solidFill>
              <a:cs typeface="WenQuanYi Micro Hei" charset="0"/>
            </a:endParaRPr>
          </a:p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400" dirty="0">
                <a:solidFill>
                  <a:srgbClr val="000000"/>
                </a:solidFill>
                <a:cs typeface="WenQuanYi Micro Hei" charset="0"/>
              </a:rPr>
              <a:t>Výhrada platná (přijatá)</a:t>
            </a:r>
            <a:r>
              <a:rPr lang="cs-CZ" altLang="cs-CZ" sz="2400" b="1" dirty="0">
                <a:solidFill>
                  <a:srgbClr val="000000"/>
                </a:solidFill>
                <a:cs typeface="WenQuanYi Micro Hei" charset="0"/>
              </a:rPr>
              <a:t> ve vztahu k jinému smluvnímu státu </a:t>
            </a:r>
            <a:r>
              <a:rPr lang="cs-CZ" altLang="cs-CZ" sz="2400" b="1" dirty="0">
                <a:solidFill>
                  <a:srgbClr val="FF0000"/>
                </a:solidFill>
                <a:cs typeface="WenQuanYi Micro Hei" charset="0"/>
              </a:rPr>
              <a:t>mění pro oba státy </a:t>
            </a:r>
            <a:r>
              <a:rPr lang="cs-CZ" altLang="cs-CZ" sz="2400" b="1" dirty="0">
                <a:solidFill>
                  <a:srgbClr val="000000"/>
                </a:solidFill>
                <a:cs typeface="WenQuanYi Micro Hei" charset="0"/>
              </a:rPr>
              <a:t>ustanovení smlouvy podle obsahu výhrady.</a:t>
            </a:r>
            <a:r>
              <a:rPr lang="cs-CZ" altLang="cs-CZ" sz="2400" dirty="0">
                <a:solidFill>
                  <a:srgbClr val="000000"/>
                </a:solidFill>
                <a:cs typeface="WenQuanYi Micro Hei" charset="0"/>
              </a:rPr>
              <a:t> Tato výhrada nemá právní účinky pro jiné smluvní státy v jejich vzájemných vztazích.</a:t>
            </a:r>
          </a:p>
          <a:p>
            <a:pPr eaLnBrk="1" hangingPunct="1">
              <a:spcBef>
                <a:spcPts val="700"/>
              </a:spcBef>
              <a:buClr>
                <a:srgbClr val="000000"/>
              </a:buClr>
            </a:pPr>
            <a:r>
              <a:rPr lang="cs-CZ" altLang="cs-CZ" sz="2400" dirty="0">
                <a:solidFill>
                  <a:srgbClr val="000000"/>
                </a:solidFill>
                <a:cs typeface="WenQuanYi Micro Hei" charset="0"/>
              </a:rPr>
              <a:t>Jestliže stát, který vznesl námitku k výhradě, </a:t>
            </a:r>
            <a:r>
              <a:rPr lang="cs-CZ" altLang="cs-CZ" sz="2400" b="1" dirty="0">
                <a:solidFill>
                  <a:srgbClr val="000000"/>
                </a:solidFill>
                <a:cs typeface="WenQuanYi Micro Hei" charset="0"/>
              </a:rPr>
              <a:t>se nevyslovil proti vstupu smlouvy v platnost</a:t>
            </a:r>
            <a:r>
              <a:rPr lang="cs-CZ" altLang="cs-CZ" sz="2400" dirty="0">
                <a:solidFill>
                  <a:srgbClr val="000000"/>
                </a:solidFill>
                <a:cs typeface="WenQuanYi Micro Hei" charset="0"/>
              </a:rPr>
              <a:t> mezi ním a státem, který učinil výhradu, </a:t>
            </a:r>
            <a:r>
              <a:rPr lang="cs-CZ" altLang="cs-CZ" sz="2400" dirty="0">
                <a:solidFill>
                  <a:srgbClr val="FF0000"/>
                </a:solidFill>
                <a:cs typeface="WenQuanYi Micro Hei" charset="0"/>
              </a:rPr>
              <a:t>ustanovení, proti němuž výhrada směřuje, se mezi oběma státy v rozsahu výhrady </a:t>
            </a:r>
            <a:r>
              <a:rPr lang="cs-CZ" altLang="cs-CZ" sz="2400" b="1" dirty="0">
                <a:solidFill>
                  <a:srgbClr val="FF0000"/>
                </a:solidFill>
                <a:cs typeface="WenQuanYi Micro Hei" charset="0"/>
              </a:rPr>
              <a:t>nepoužijí</a:t>
            </a:r>
            <a:r>
              <a:rPr lang="cs-CZ" altLang="cs-CZ" sz="2400" dirty="0">
                <a:solidFill>
                  <a:srgbClr val="000000"/>
                </a:solidFill>
                <a:cs typeface="WenQuanYi Micro Hei" charset="0"/>
              </a:rPr>
              <a:t> (zbytek smlouvy ano).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ext Box 1">
            <a:extLst>
              <a:ext uri="{FF2B5EF4-FFF2-40B4-BE49-F238E27FC236}">
                <a16:creationId xmlns:a16="http://schemas.microsoft.com/office/drawing/2014/main" id="{26A76BA7-8867-43F5-992E-AB3BB2EF4D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000000"/>
                </a:solidFill>
                <a:cs typeface="WenQuanYi Micro Hei" charset="0"/>
              </a:rPr>
              <a:t>Odvolání výhrad a námitek</a:t>
            </a:r>
          </a:p>
        </p:txBody>
      </p:sp>
      <p:sp>
        <p:nvSpPr>
          <p:cNvPr id="49155" name="Text Box 2">
            <a:extLst>
              <a:ext uri="{FF2B5EF4-FFF2-40B4-BE49-F238E27FC236}">
                <a16:creationId xmlns:a16="http://schemas.microsoft.com/office/drawing/2014/main" id="{75AD7104-4AC6-4CEF-939D-538408724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ts val="800"/>
              </a:spcBef>
              <a:buClr>
                <a:srgbClr val="000000"/>
              </a:buClr>
            </a:pP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Výhrady, jakož i námitky k výhradám lze </a:t>
            </a:r>
            <a:r>
              <a:rPr lang="cs-CZ" altLang="cs-CZ" b="1">
                <a:solidFill>
                  <a:srgbClr val="000000"/>
                </a:solidFill>
                <a:cs typeface="WenQuanYi Micro Hei" charset="0"/>
              </a:rPr>
              <a:t>kdykoli odvolat,</a:t>
            </a:r>
            <a:r>
              <a:rPr lang="cs-CZ" altLang="cs-CZ">
                <a:solidFill>
                  <a:srgbClr val="000000"/>
                </a:solidFill>
                <a:cs typeface="WenQuanYi Micro Hei" charset="0"/>
              </a:rPr>
              <a:t> a to jednostranným aktem a vždy písemně.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Text Box 1">
            <a:extLst>
              <a:ext uri="{FF2B5EF4-FFF2-40B4-BE49-F238E27FC236}">
                <a16:creationId xmlns:a16="http://schemas.microsoft.com/office/drawing/2014/main" id="{C3E69E79-7206-4B93-9156-3C31BFB8F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74638"/>
            <a:ext cx="8229600" cy="1143000"/>
          </a:xfrm>
          <a:prstGeom prst="rect">
            <a:avLst/>
          </a:prstGeom>
          <a:solidFill>
            <a:srgbClr val="FFFF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4400">
                <a:solidFill>
                  <a:srgbClr val="000000"/>
                </a:solidFill>
                <a:cs typeface="WenQuanYi Micro Hei" charset="0"/>
              </a:rPr>
              <a:t>Prohlášení</a:t>
            </a:r>
          </a:p>
        </p:txBody>
      </p:sp>
      <p:sp>
        <p:nvSpPr>
          <p:cNvPr id="51203" name="Text Box 2">
            <a:extLst>
              <a:ext uri="{FF2B5EF4-FFF2-40B4-BE49-F238E27FC236}">
                <a16:creationId xmlns:a16="http://schemas.microsoft.com/office/drawing/2014/main" id="{F622728A-C0B9-43A0-97EA-A0AB9484B3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marL="341313" indent="-341313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</a:pPr>
            <a:r>
              <a:rPr lang="cs-CZ" altLang="cs-CZ" sz="2800" dirty="0">
                <a:solidFill>
                  <a:srgbClr val="000000"/>
                </a:solidFill>
                <a:cs typeface="WenQuanYi Micro Hei" charset="0"/>
              </a:rPr>
              <a:t>Někdy státy činí při podpisu nebo ratifikaci smlouvy </a:t>
            </a:r>
            <a:r>
              <a:rPr lang="cs-CZ" altLang="cs-CZ" sz="2800" b="1" i="1" dirty="0">
                <a:solidFill>
                  <a:srgbClr val="000000"/>
                </a:solidFill>
                <a:cs typeface="WenQuanYi Micro Hei" charset="0"/>
              </a:rPr>
              <a:t>prohlášení.</a:t>
            </a:r>
            <a:r>
              <a:rPr lang="cs-CZ" altLang="cs-CZ" sz="2800" i="1" dirty="0">
                <a:solidFill>
                  <a:srgbClr val="000000"/>
                </a:solidFill>
                <a:cs typeface="WenQuanYi Micro Hei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</a:pPr>
            <a:r>
              <a:rPr lang="cs-CZ" altLang="cs-CZ" sz="2800" dirty="0">
                <a:solidFill>
                  <a:srgbClr val="000000"/>
                </a:solidFill>
                <a:cs typeface="WenQuanYi Micro Hei" charset="0"/>
              </a:rPr>
              <a:t>Prohlášení, která vyhovují definici výhrady, jsou vlastně (skrytými) </a:t>
            </a:r>
            <a:r>
              <a:rPr lang="cs-CZ" altLang="cs-CZ" sz="2800" b="1" dirty="0">
                <a:solidFill>
                  <a:srgbClr val="000000"/>
                </a:solidFill>
                <a:cs typeface="WenQuanYi Micro Hei" charset="0"/>
              </a:rPr>
              <a:t>výhradami.</a:t>
            </a:r>
            <a:r>
              <a:rPr lang="cs-CZ" altLang="cs-CZ" sz="2800" dirty="0">
                <a:solidFill>
                  <a:srgbClr val="000000"/>
                </a:solidFill>
                <a:cs typeface="WenQuanYi Micro Hei" charset="0"/>
              </a:rPr>
              <a:t> 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</a:pPr>
            <a:r>
              <a:rPr lang="cs-CZ" altLang="cs-CZ" sz="2800" dirty="0">
                <a:solidFill>
                  <a:srgbClr val="000000"/>
                </a:solidFill>
                <a:cs typeface="WenQuanYi Micro Hei" charset="0"/>
              </a:rPr>
              <a:t>Naproti tomu </a:t>
            </a:r>
            <a:r>
              <a:rPr lang="cs-CZ" altLang="cs-CZ" sz="2800" dirty="0">
                <a:solidFill>
                  <a:srgbClr val="0000FF"/>
                </a:solidFill>
                <a:cs typeface="WenQuanYi Micro Hei" charset="0"/>
              </a:rPr>
              <a:t>prohlášení, která nezamýšlejí pozměnit právní účinky smlouvy vůči státu, </a:t>
            </a:r>
            <a:r>
              <a:rPr lang="cs-CZ" altLang="cs-CZ" sz="2800" b="1" dirty="0">
                <a:solidFill>
                  <a:srgbClr val="0000FF"/>
                </a:solidFill>
                <a:cs typeface="WenQuanYi Micro Hei" charset="0"/>
              </a:rPr>
              <a:t>výhradami nejsou</a:t>
            </a:r>
            <a:r>
              <a:rPr lang="cs-CZ" altLang="cs-CZ" sz="2800" dirty="0">
                <a:solidFill>
                  <a:srgbClr val="0000FF"/>
                </a:solidFill>
                <a:cs typeface="WenQuanYi Micro Hei" charset="0"/>
              </a:rPr>
              <a:t> (např. politická prohlášení).</a:t>
            </a:r>
          </a:p>
          <a:p>
            <a:pPr eaLnBrk="1" hangingPunct="1">
              <a:lnSpc>
                <a:spcPct val="90000"/>
              </a:lnSpc>
              <a:spcBef>
                <a:spcPts val="800"/>
              </a:spcBef>
              <a:buClr>
                <a:srgbClr val="000000"/>
              </a:buClr>
            </a:pPr>
            <a:r>
              <a:rPr lang="cs-CZ" altLang="cs-CZ" sz="2800" dirty="0">
                <a:solidFill>
                  <a:srgbClr val="000000"/>
                </a:solidFill>
                <a:cs typeface="WenQuanYi Micro Hei" charset="0"/>
              </a:rPr>
              <a:t>Prohlášení se mohou týkat výkladu smlouvy </a:t>
            </a:r>
            <a:r>
              <a:rPr lang="cs-CZ" altLang="cs-CZ" sz="2800" i="1" dirty="0">
                <a:solidFill>
                  <a:srgbClr val="000000"/>
                </a:solidFill>
                <a:cs typeface="WenQuanYi Micro Hei" charset="0"/>
              </a:rPr>
              <a:t>(tzv. </a:t>
            </a:r>
            <a:r>
              <a:rPr lang="cs-CZ" altLang="cs-CZ" sz="2800" b="1" i="1" u="sng" dirty="0">
                <a:solidFill>
                  <a:srgbClr val="000000"/>
                </a:solidFill>
                <a:cs typeface="WenQuanYi Micro Hei" charset="0"/>
              </a:rPr>
              <a:t>interpretační prohlášení</a:t>
            </a:r>
            <a:r>
              <a:rPr lang="cs-CZ" altLang="cs-CZ" sz="2800" b="1" i="1" dirty="0">
                <a:solidFill>
                  <a:srgbClr val="000000"/>
                </a:solidFill>
                <a:cs typeface="WenQuanYi Micro Hei" charset="0"/>
              </a:rPr>
              <a:t>).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rgbClr val="FFFF00"/>
          </a:solidFill>
        </p:spPr>
        <p:txBody>
          <a:bodyPr/>
          <a:lstStyle/>
          <a:p>
            <a:r>
              <a:rPr lang="cs-CZ" dirty="0"/>
              <a:t>Interpretační prohlášení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  <a:solidFill>
            <a:srgbClr val="FFFF99"/>
          </a:solidFill>
        </p:spPr>
        <p:txBody>
          <a:bodyPr>
            <a:normAutofit/>
          </a:bodyPr>
          <a:lstStyle/>
          <a:p>
            <a:pPr>
              <a:spcBef>
                <a:spcPts val="600"/>
              </a:spcBef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Vídeňská úmluva o smluvním právu neupravuje</a:t>
            </a:r>
          </a:p>
          <a:p>
            <a:pPr>
              <a:spcBef>
                <a:spcPts val="600"/>
              </a:spcBef>
            </a:pPr>
            <a:r>
              <a:rPr lang="vi-VN" sz="2400" b="1" dirty="0">
                <a:latin typeface="Arial" panose="020B0604020202020204" pitchFamily="34" charset="0"/>
                <a:cs typeface="Arial" panose="020B0604020202020204" pitchFamily="34" charset="0"/>
              </a:rPr>
              <a:t>Směrnice </a:t>
            </a:r>
            <a:r>
              <a:rPr lang="vi-VN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Komise pro</a:t>
            </a:r>
            <a:r>
              <a:rPr lang="cs-CZ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vi-VN" sz="2400" b="1" u="sng" dirty="0">
                <a:latin typeface="Arial" panose="020B0604020202020204" pitchFamily="34" charset="0"/>
                <a:cs typeface="Arial" panose="020B0604020202020204" pitchFamily="34" charset="0"/>
              </a:rPr>
              <a:t>mezinárodnı́ právo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>
              <a:spcBef>
                <a:spcPts val="600"/>
              </a:spcBef>
            </a:pPr>
            <a:r>
              <a:rPr lang="cs-CZ" sz="2400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„Jednostranné prohlášení státu … jakkoli formulované nebo nazvané, jehož účelem je </a:t>
            </a:r>
            <a:r>
              <a:rPr lang="cs-CZ" sz="2400" b="1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specifikovat nebo vyjasnit význam nebo okruh působnosti</a:t>
            </a:r>
            <a:r>
              <a:rPr lang="cs-CZ" sz="2400" i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smlouvy nebo jejího ustanovení.“</a:t>
            </a:r>
          </a:p>
          <a:p>
            <a:pPr>
              <a:spcBef>
                <a:spcPts val="600"/>
              </a:spcBef>
            </a:pP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Tedy: </a:t>
            </a:r>
            <a:r>
              <a:rPr lang="cs-CZ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účelem není změna rozsahu smluvních závazků, jako je tomu u výhrady (jiné právní následky)</a:t>
            </a:r>
          </a:p>
        </p:txBody>
      </p:sp>
    </p:spTree>
    <p:extLst>
      <p:ext uri="{BB962C8B-B14F-4D97-AF65-F5344CB8AC3E}">
        <p14:creationId xmlns:p14="http://schemas.microsoft.com/office/powerpoint/2010/main" val="136440843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cs-CZ" sz="3200" dirty="0"/>
              <a:t>Důvody pro uplatnění interpretačního prohlášení (tedy proč výkladu předem)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608512"/>
          </a:xfrm>
          <a:solidFill>
            <a:srgbClr val="FFFF99"/>
          </a:solidFill>
        </p:spPr>
        <p:txBody>
          <a:bodyPr>
            <a:normAutofit fontScale="85000" lnSpcReduction="10000"/>
          </a:bodyPr>
          <a:lstStyle/>
          <a:p>
            <a:r>
              <a:rPr lang="cs-CZ" dirty="0">
                <a:solidFill>
                  <a:srgbClr val="CC0000"/>
                </a:solidFill>
              </a:rPr>
              <a:t>vůle uplatnit skrytou výhradu</a:t>
            </a:r>
          </a:p>
          <a:p>
            <a:pPr lvl="1"/>
            <a:r>
              <a:rPr lang="cs-CZ" dirty="0">
                <a:solidFill>
                  <a:srgbClr val="CC0000"/>
                </a:solidFill>
              </a:rPr>
              <a:t>skutečná výhrada není možná (obcházení zákazu)</a:t>
            </a:r>
          </a:p>
          <a:p>
            <a:pPr lvl="1"/>
            <a:r>
              <a:rPr lang="cs-CZ" dirty="0">
                <a:solidFill>
                  <a:srgbClr val="CC0000"/>
                </a:solidFill>
              </a:rPr>
              <a:t>skutečná výhrada může vyvolat námitky </a:t>
            </a:r>
          </a:p>
          <a:p>
            <a:pPr lvl="1"/>
            <a:r>
              <a:rPr lang="cs-CZ" dirty="0">
                <a:solidFill>
                  <a:srgbClr val="CC0000"/>
                </a:solidFill>
              </a:rPr>
              <a:t>méně nápadná forma</a:t>
            </a:r>
          </a:p>
          <a:p>
            <a:r>
              <a:rPr lang="cs-CZ" dirty="0"/>
              <a:t>vůle dát předem najevo jedině přijatelný smysl daného ustanovení </a:t>
            </a:r>
          </a:p>
          <a:p>
            <a:pPr lvl="1"/>
            <a:r>
              <a:rPr lang="cs-CZ" dirty="0"/>
              <a:t>politické zájmy</a:t>
            </a:r>
          </a:p>
          <a:p>
            <a:pPr lvl="1"/>
            <a:r>
              <a:rPr lang="cs-CZ" dirty="0"/>
              <a:t>soulad s vnitrostátním právem</a:t>
            </a:r>
          </a:p>
          <a:p>
            <a:r>
              <a:rPr lang="cs-CZ" dirty="0"/>
              <a:t>vůle specifikovat mnohoznačné ustanovení </a:t>
            </a:r>
            <a:r>
              <a:rPr lang="cs-CZ" dirty="0">
                <a:solidFill>
                  <a:srgbClr val="C00000"/>
                </a:solidFill>
              </a:rPr>
              <a:t>(většina smluvních ustanovení není jednoznačná – výsledek kompromisu) </a:t>
            </a:r>
          </a:p>
        </p:txBody>
      </p:sp>
    </p:spTree>
    <p:extLst>
      <p:ext uri="{BB962C8B-B14F-4D97-AF65-F5344CB8AC3E}">
        <p14:creationId xmlns:p14="http://schemas.microsoft.com/office/powerpoint/2010/main" val="2558840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54162"/>
          </a:xfrm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rgbClr val="008000"/>
                </a:solidFill>
              </a:rPr>
              <a:t>(1) Pouhé jednoduché upřesnění – Úmluva o mořském právu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772816"/>
            <a:ext cx="8496944" cy="4752528"/>
          </a:xfrm>
          <a:solidFill>
            <a:srgbClr val="FFFF99"/>
          </a:solidFill>
        </p:spPr>
        <p:txBody>
          <a:bodyPr>
            <a:normAutofit fontScale="85000" lnSpcReduction="10000"/>
          </a:bodyPr>
          <a:lstStyle/>
          <a:p>
            <a:r>
              <a:rPr lang="cs-CZ" dirty="0"/>
              <a:t>Art. 39 para. </a:t>
            </a:r>
            <a:r>
              <a:rPr lang="en-US" dirty="0"/>
              <a:t>3. Aircraft in transit passage shall</a:t>
            </a:r>
            <a:r>
              <a:rPr lang="cs-CZ" dirty="0"/>
              <a:t> … </a:t>
            </a:r>
            <a:r>
              <a:rPr lang="en-US" dirty="0"/>
              <a:t>observe the Rules </a:t>
            </a:r>
            <a:r>
              <a:rPr lang="cs-CZ" dirty="0"/>
              <a:t>…</a:t>
            </a:r>
            <a:r>
              <a:rPr lang="en-US" dirty="0"/>
              <a:t> established by the I</a:t>
            </a:r>
            <a:r>
              <a:rPr lang="cs-CZ" dirty="0"/>
              <a:t>CAO</a:t>
            </a:r>
            <a:r>
              <a:rPr lang="en-US" dirty="0"/>
              <a:t> as they apply to civil aircraft; state</a:t>
            </a:r>
            <a:r>
              <a:rPr lang="cs-CZ" dirty="0"/>
              <a:t> </a:t>
            </a:r>
            <a:r>
              <a:rPr lang="en-US" dirty="0"/>
              <a:t>aircraft will </a:t>
            </a:r>
            <a:r>
              <a:rPr lang="en-US" b="1" u="sng" dirty="0"/>
              <a:t>normally</a:t>
            </a:r>
            <a:r>
              <a:rPr lang="en-US" dirty="0"/>
              <a:t> comply with such safety measures </a:t>
            </a:r>
            <a:r>
              <a:rPr lang="cs-CZ" dirty="0"/>
              <a:t>… </a:t>
            </a:r>
          </a:p>
          <a:p>
            <a:r>
              <a:rPr lang="cs-CZ" dirty="0"/>
              <a:t>Čl. 39 odst. 3. Letadla při tranzitním přeletu musí … dodržovat pravidla … ICAO, pokud se týkají civilních letadel; státní letadla se </a:t>
            </a:r>
            <a:r>
              <a:rPr lang="cs-CZ" b="1" u="sng" dirty="0"/>
              <a:t>běžně</a:t>
            </a:r>
            <a:r>
              <a:rPr lang="cs-CZ" dirty="0"/>
              <a:t> podřizují takovým bezpečnostním opatřením …</a:t>
            </a:r>
          </a:p>
          <a:p>
            <a:r>
              <a:rPr lang="cs-CZ" dirty="0"/>
              <a:t>Co znamená </a:t>
            </a:r>
            <a:r>
              <a:rPr lang="cs-CZ" b="1" dirty="0"/>
              <a:t>běžně (</a:t>
            </a:r>
            <a:r>
              <a:rPr lang="cs-CZ" b="1" dirty="0" err="1"/>
              <a:t>normally</a:t>
            </a:r>
            <a:r>
              <a:rPr lang="cs-CZ" b="1" dirty="0"/>
              <a:t>)?</a:t>
            </a:r>
          </a:p>
          <a:p>
            <a:r>
              <a:rPr lang="cs-CZ" dirty="0"/>
              <a:t>Španělsko: </a:t>
            </a:r>
            <a:r>
              <a:rPr lang="cs-CZ" b="1" i="1" dirty="0"/>
              <a:t>kromě případů vyšší moci nebo vážných těžkostí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1564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066130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cs-CZ" sz="3600" b="1" dirty="0">
                <a:solidFill>
                  <a:srgbClr val="CC0000"/>
                </a:solidFill>
              </a:rPr>
              <a:t>(2) Různý dosah různých výkladů </a:t>
            </a:r>
            <a:r>
              <a:rPr lang="cs-CZ" sz="3600" dirty="0">
                <a:solidFill>
                  <a:srgbClr val="CC0000"/>
                </a:solidFill>
              </a:rPr>
              <a:t>– Úmluva o mořském právu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412776"/>
            <a:ext cx="8496944" cy="5328592"/>
          </a:xfrm>
          <a:solidFill>
            <a:srgbClr val="FFFF99"/>
          </a:solidFill>
        </p:spPr>
        <p:txBody>
          <a:bodyPr>
            <a:normAutofit fontScale="70000" lnSpcReduction="20000"/>
          </a:bodyPr>
          <a:lstStyle/>
          <a:p>
            <a:r>
              <a:rPr lang="cs-CZ" b="0" u="sng" strike="noStrike" dirty="0">
                <a:effectLst/>
              </a:rPr>
              <a:t>Německo:</a:t>
            </a:r>
            <a:r>
              <a:rPr lang="cs-CZ" b="0" strike="noStrike" dirty="0">
                <a:effectLst/>
              </a:rPr>
              <a:t> </a:t>
            </a:r>
            <a:r>
              <a:rPr lang="cs-CZ" b="1" u="none" strike="noStrike" dirty="0">
                <a:effectLst/>
              </a:rPr>
              <a:t>Žádné z ustanovení Úmluvy neopravňuje </a:t>
            </a:r>
            <a:r>
              <a:rPr lang="cs-CZ" b="0" u="none" strike="noStrike" dirty="0">
                <a:effectLst/>
              </a:rPr>
              <a:t>pobřežní stát podrobit pokojný průjezd pobřežními vodami kterékoli lodi, včetně lodí válečných, obchodních a rybářských, </a:t>
            </a:r>
            <a:r>
              <a:rPr lang="cs-CZ" b="1" i="1" u="none" strike="noStrike" dirty="0">
                <a:effectLst/>
              </a:rPr>
              <a:t>souhlasu nebo předchozímu ohlášení.</a:t>
            </a:r>
          </a:p>
          <a:p>
            <a:r>
              <a:rPr lang="cs-CZ" b="0" u="sng" strike="noStrike" dirty="0">
                <a:effectLst/>
              </a:rPr>
              <a:t>GB:</a:t>
            </a:r>
            <a:r>
              <a:rPr lang="cs-CZ" b="0" strike="noStrike" dirty="0">
                <a:effectLst/>
              </a:rPr>
              <a:t> </a:t>
            </a:r>
            <a:r>
              <a:rPr lang="cs-CZ" b="0" u="none" strike="noStrike" dirty="0">
                <a:effectLst/>
              </a:rPr>
              <a:t>Prohlášení, která směřují k </a:t>
            </a:r>
            <a:r>
              <a:rPr lang="cs-CZ" b="1" u="none" strike="noStrike" dirty="0">
                <a:effectLst/>
              </a:rPr>
              <a:t>vyžadování</a:t>
            </a:r>
            <a:r>
              <a:rPr lang="cs-CZ" b="0" u="none" strike="noStrike" dirty="0">
                <a:effectLst/>
              </a:rPr>
              <a:t> jakékoli </a:t>
            </a:r>
            <a:r>
              <a:rPr lang="cs-CZ" b="1" i="1" u="none" strike="noStrike" dirty="0">
                <a:effectLst/>
              </a:rPr>
              <a:t>notifikace nebo jakéhokoli povolení </a:t>
            </a:r>
            <a:r>
              <a:rPr lang="cs-CZ" b="0" u="none" strike="noStrike" dirty="0">
                <a:effectLst/>
              </a:rPr>
              <a:t>předtím, než válečné plavidlo bude moci vykonat právo pokojného průjezdu nebo realizovat svobodu plavby, ... </a:t>
            </a:r>
            <a:r>
              <a:rPr lang="cs-CZ" b="1" u="none" strike="noStrike" dirty="0">
                <a:effectLst/>
              </a:rPr>
              <a:t>nejsou v souladu </a:t>
            </a:r>
            <a:r>
              <a:rPr lang="cs-CZ" b="0" u="none" strike="noStrike" dirty="0">
                <a:effectLst/>
              </a:rPr>
              <a:t>s Úmluvou.</a:t>
            </a:r>
          </a:p>
          <a:p>
            <a:r>
              <a:rPr lang="cs-CZ" b="0" u="sng" strike="noStrike" dirty="0">
                <a:effectLst/>
              </a:rPr>
              <a:t>Chorvatsko:</a:t>
            </a:r>
            <a:r>
              <a:rPr lang="cs-CZ" b="0" strike="noStrike" dirty="0">
                <a:effectLst/>
              </a:rPr>
              <a:t> </a:t>
            </a:r>
            <a:r>
              <a:rPr lang="cs-CZ" b="1" u="none" strike="noStrike" dirty="0">
                <a:effectLst/>
              </a:rPr>
              <a:t>Neexistuje</a:t>
            </a:r>
            <a:r>
              <a:rPr lang="cs-CZ" b="0" u="none" strike="noStrike" dirty="0">
                <a:effectLst/>
              </a:rPr>
              <a:t> imperativní norma obecného mezinárodního práva, </a:t>
            </a:r>
            <a:r>
              <a:rPr lang="cs-CZ" b="1" u="none" strike="noStrike" dirty="0">
                <a:effectLst/>
              </a:rPr>
              <a:t>která by zakazovala </a:t>
            </a:r>
            <a:r>
              <a:rPr lang="cs-CZ" b="0" u="none" strike="noStrike" dirty="0">
                <a:effectLst/>
              </a:rPr>
              <a:t>pobřežnímu státu vyžadovat podle jeho práva, aby cizí válečné lodi </a:t>
            </a:r>
            <a:r>
              <a:rPr lang="cs-CZ" b="1" i="1" u="none" strike="noStrike" dirty="0">
                <a:effectLst/>
              </a:rPr>
              <a:t>notifikovaly svůj záměr</a:t>
            </a:r>
            <a:r>
              <a:rPr lang="cs-CZ" b="0" u="none" strike="noStrike" dirty="0">
                <a:effectLst/>
              </a:rPr>
              <a:t> vykonat právo pokojného průjezdu jeho pobřežními vodami, ani omezit počet válečných plavidel projíždějících současně.</a:t>
            </a:r>
          </a:p>
          <a:p>
            <a:r>
              <a:rPr lang="cs-CZ" b="0" i="1" u="sng" strike="noStrike" dirty="0">
                <a:solidFill>
                  <a:srgbClr val="000099"/>
                </a:solidFill>
                <a:effectLst/>
              </a:rPr>
              <a:t>Írán:</a:t>
            </a:r>
            <a:r>
              <a:rPr lang="cs-CZ" b="0" i="1" strike="noStrike" dirty="0">
                <a:solidFill>
                  <a:srgbClr val="000099"/>
                </a:solidFill>
                <a:effectLst/>
              </a:rPr>
              <a:t> </a:t>
            </a:r>
            <a:r>
              <a:rPr lang="cs-CZ" b="0" i="1" u="none" strike="noStrike" dirty="0">
                <a:solidFill>
                  <a:srgbClr val="000099"/>
                </a:solidFill>
                <a:effectLst/>
              </a:rPr>
              <a:t>Musí být vyloučena interpretace Úmluvy, která by nebyla v </a:t>
            </a:r>
            <a:r>
              <a:rPr lang="cs-CZ" b="1" i="1" u="none" strike="noStrike" dirty="0">
                <a:solidFill>
                  <a:srgbClr val="000099"/>
                </a:solidFill>
                <a:effectLst/>
              </a:rPr>
              <a:t>souladu s národními zákony a nařízeními.</a:t>
            </a:r>
          </a:p>
          <a:p>
            <a:endParaRPr lang="cs-CZ" b="1" u="none" strike="noStrike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01439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A35D73CE-F4CC-45AC-99D8-4A1D9460154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D91EE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Kategorie mezinárodních smluv</a:t>
            </a:r>
          </a:p>
        </p:txBody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F9DE37DB-ECBC-457A-862A-950130EF3F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99"/>
              </a:gs>
              <a:gs pos="50000">
                <a:schemeClr val="bg1"/>
              </a:gs>
              <a:gs pos="100000">
                <a:srgbClr val="FFFF99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/>
              <a:t>Počet (okruh) smluvních stran: </a:t>
            </a:r>
            <a:r>
              <a:rPr lang="cs-CZ" sz="2800" dirty="0"/>
              <a:t>mezinárodní smlouva nemůže být součástí </a:t>
            </a:r>
            <a:r>
              <a:rPr lang="cs-CZ" sz="2800" i="1" dirty="0"/>
              <a:t>obecného MP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dirty="0"/>
              <a:t>je závazná jen pro konkrétní státy, které s ní vyslovily souhlas = partikulární právo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dvoustranné, vícestranné, mnohostranné, 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regionální, univerzální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/>
              <a:t>Možnost přístupu k mnohostranné smlouvě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otevřené, polootevřené, uzavřené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dirty="0"/>
              <a:t>Forma smlouvy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sz="2400" dirty="0"/>
              <a:t>písemná, ústní, zjednodušená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805E0A-445B-4F86-AE29-E397261CE7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/>
              <a:t>Kategorie mezinárodních smluv - 2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3792FAE-9C56-42C9-8CE7-291F499D2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sz="2800" b="1"/>
              <a:t>Vztah k ostatním smluvním stranám </a:t>
            </a:r>
            <a:r>
              <a:rPr lang="cs-CZ" sz="2800" b="1">
                <a:solidFill>
                  <a:srgbClr val="CC0000"/>
                </a:solidFill>
              </a:rPr>
              <a:t>(vůči komu smlouva zavazuje):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i="1">
                <a:solidFill>
                  <a:srgbClr val="CC0000"/>
                </a:solidFill>
              </a:rPr>
              <a:t>Inter partes: </a:t>
            </a:r>
            <a:r>
              <a:rPr lang="cs-CZ" sz="2800"/>
              <a:t>smlouva vytváří vzájemné závazky mezi stranami, aplikuje se na vztahy mezi stranami smlouvy, založena na vzájemnosti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cs-CZ" sz="2800" b="1" i="1">
                <a:solidFill>
                  <a:srgbClr val="CC0000"/>
                </a:solidFill>
              </a:rPr>
              <a:t>Erga omnes: </a:t>
            </a:r>
            <a:r>
              <a:rPr lang="cs-CZ" sz="2800"/>
              <a:t>smlouva neupravuje vzájemné vztahy mezi stranami, obsahuje pro každý smluvní stát „jednostranné“ (absolutní) závazky (zejména smlouvy o lidských právech)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009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90BE2671-C944-4B37-BBAB-5822DEFB327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E9898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Funkce mezinárodní smlouvy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054CC069-2055-44C1-8AAE-59E3C5FD29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 altLang="cs-CZ" dirty="0"/>
              <a:t>1. Upravit určitý konkrétní vztah mezi smluvními státy – stanovit </a:t>
            </a:r>
            <a:r>
              <a:rPr lang="cs-CZ" altLang="cs-CZ" b="1" dirty="0"/>
              <a:t>„subjektivní“</a:t>
            </a:r>
            <a:r>
              <a:rPr lang="cs-CZ" altLang="cs-CZ" dirty="0"/>
              <a:t> práva a povinnosti stran, vytvořit právní vztah (jako občanskoprávní kontrakt) </a:t>
            </a:r>
            <a:r>
              <a:rPr lang="cs-CZ" altLang="cs-CZ" dirty="0">
                <a:solidFill>
                  <a:srgbClr val="0000CC"/>
                </a:solidFill>
              </a:rPr>
              <a:t>(</a:t>
            </a:r>
            <a:r>
              <a:rPr lang="cs-CZ" altLang="cs-CZ" dirty="0" err="1">
                <a:solidFill>
                  <a:srgbClr val="0000CC"/>
                </a:solidFill>
              </a:rPr>
              <a:t>kontraktuální</a:t>
            </a:r>
            <a:r>
              <a:rPr lang="cs-CZ" altLang="cs-CZ" dirty="0">
                <a:solidFill>
                  <a:srgbClr val="0000CC"/>
                </a:solidFill>
              </a:rPr>
              <a:t>)</a:t>
            </a:r>
          </a:p>
          <a:p>
            <a:pPr eaLnBrk="1" hangingPunct="1">
              <a:defRPr/>
            </a:pPr>
            <a:r>
              <a:rPr lang="cs-CZ" altLang="cs-CZ" dirty="0"/>
              <a:t>2. Vytvořit </a:t>
            </a:r>
            <a:r>
              <a:rPr lang="cs-CZ" altLang="cs-CZ" b="1" dirty="0"/>
              <a:t>objektivní právo,</a:t>
            </a:r>
            <a:r>
              <a:rPr lang="cs-CZ" altLang="cs-CZ" dirty="0"/>
              <a:t> tedy právní pravidla závazná pro smluvní státy </a:t>
            </a:r>
            <a:r>
              <a:rPr lang="cs-CZ" altLang="cs-CZ" dirty="0">
                <a:solidFill>
                  <a:srgbClr val="0000CC"/>
                </a:solidFill>
              </a:rPr>
              <a:t>(právotvorné) </a:t>
            </a:r>
            <a:r>
              <a:rPr lang="cs-CZ" altLang="cs-CZ" i="1" dirty="0"/>
              <a:t>(kodifikační úmluvy)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64D5968F-9BF6-4B9F-BBAC-13B75646AB8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93775"/>
          </a:xfrm>
          <a:solidFill>
            <a:srgbClr val="FE9898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Funkce mezinárodní smlouvy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E35E840A-C6E5-4596-9CE8-1208C083999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412875"/>
            <a:ext cx="8229600" cy="4713288"/>
          </a:xfr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cs-CZ" altLang="cs-CZ" sz="2800" dirty="0"/>
              <a:t>ad 1. Mezinárodní smlouvy </a:t>
            </a:r>
            <a:r>
              <a:rPr lang="cs-CZ" altLang="cs-CZ" sz="2800" b="1" dirty="0" err="1">
                <a:solidFill>
                  <a:srgbClr val="CC0000"/>
                </a:solidFill>
              </a:rPr>
              <a:t>kontraktuální</a:t>
            </a:r>
            <a:endParaRPr lang="cs-CZ" altLang="cs-CZ" sz="2800" b="1" dirty="0">
              <a:solidFill>
                <a:srgbClr val="CC0000"/>
              </a:solidFill>
            </a:endParaRP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úprava konkrétní otázky – regulace konkrétních právních vztahů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ve vnitrostátním právu nejde o pramen práva (kupní smlouva)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příklady: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o zamezení dvojího zdanění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o zamezení dvojího občanství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o vzájemné vízové povinnosti</a:t>
            </a:r>
          </a:p>
          <a:p>
            <a:pPr lvl="2" eaLnBrk="1" hangingPunct="1">
              <a:lnSpc>
                <a:spcPct val="80000"/>
              </a:lnSpc>
              <a:defRPr/>
            </a:pPr>
            <a:r>
              <a:rPr lang="cs-CZ" altLang="cs-CZ" sz="1800" dirty="0"/>
              <a:t>o spolupráci v různých oblastech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téměř všechny dvoustranné smlouvy jsou </a:t>
            </a:r>
            <a:r>
              <a:rPr lang="cs-CZ" altLang="cs-CZ" sz="2400" dirty="0" err="1"/>
              <a:t>kontraktuální</a:t>
            </a:r>
            <a:endParaRPr lang="cs-CZ" altLang="cs-CZ" sz="2400" dirty="0"/>
          </a:p>
          <a:p>
            <a:pPr lvl="1" eaLnBrk="1" hangingPunct="1">
              <a:lnSpc>
                <a:spcPct val="80000"/>
              </a:lnSpc>
              <a:defRPr/>
            </a:pPr>
            <a:r>
              <a:rPr lang="cs-CZ" altLang="cs-CZ" sz="2400" dirty="0"/>
              <a:t>historicky: nejprve smlouvy </a:t>
            </a:r>
            <a:r>
              <a:rPr lang="cs-CZ" altLang="cs-CZ" sz="2400" dirty="0" err="1"/>
              <a:t>kontraktuální</a:t>
            </a:r>
            <a:endParaRPr lang="cs-CZ" altLang="cs-CZ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>
            <a:extLst>
              <a:ext uri="{FF2B5EF4-FFF2-40B4-BE49-F238E27FC236}">
                <a16:creationId xmlns:a16="http://schemas.microsoft.com/office/drawing/2014/main" id="{FCE24156-FA70-44E9-A1E4-59B73A11AE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E9898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Funkce mezinárodní smlouvy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1D5FD538-BED7-448C-9442-3FDCD13E2E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cs-CZ" altLang="cs-CZ"/>
              <a:t>ad 2. Mezinárodní smlouvy </a:t>
            </a:r>
            <a:r>
              <a:rPr lang="cs-CZ" altLang="cs-CZ" b="1">
                <a:solidFill>
                  <a:srgbClr val="CC0000"/>
                </a:solidFill>
              </a:rPr>
              <a:t>právotvorné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/>
              <a:t>vytvářejí právní pravidla, která mají být trvale aplikována smluvními státy, tedy objektivní právo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cs-CZ" altLang="cs-CZ"/>
              <a:t>příklady (některé mnohostranné smlouvy):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/>
              <a:t>kodifikační úmluvy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/>
              <a:t>úmluvy o lidských právech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/>
              <a:t>úmluvy stanovící režim mezinárodního obchodu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/>
              <a:t>unifikační úmluvy</a:t>
            </a:r>
          </a:p>
          <a:p>
            <a:pPr lvl="2" eaLnBrk="1" hangingPunct="1">
              <a:lnSpc>
                <a:spcPct val="90000"/>
              </a:lnSpc>
              <a:defRPr/>
            </a:pPr>
            <a:r>
              <a:rPr lang="cs-CZ" altLang="cs-CZ"/>
              <a:t>výjimečně dvoustranné smlouvy: o právní pomoci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>
            <a:extLst>
              <a:ext uri="{FF2B5EF4-FFF2-40B4-BE49-F238E27FC236}">
                <a16:creationId xmlns:a16="http://schemas.microsoft.com/office/drawing/2014/main" id="{06924C6D-E316-4845-B677-22A07B125D3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354137"/>
          </a:xfrm>
          <a:solidFill>
            <a:srgbClr val="FE9898"/>
          </a:solidFill>
        </p:spPr>
        <p:txBody>
          <a:bodyPr/>
          <a:lstStyle/>
          <a:p>
            <a:pPr eaLnBrk="1" hangingPunct="1"/>
            <a:r>
              <a:rPr lang="cs-CZ" altLang="cs-CZ" sz="4000" b="1">
                <a:solidFill>
                  <a:schemeClr val="tx1"/>
                </a:solidFill>
              </a:rPr>
              <a:t>Označení mezinárodních smluv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0240999-FF6D-4919-938A-D9CE5EBB56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57200" y="1773238"/>
            <a:ext cx="8229600" cy="4352925"/>
          </a:xfrm>
          <a:gradFill rotWithShape="1">
            <a:gsLst>
              <a:gs pos="0">
                <a:srgbClr val="FFFF66"/>
              </a:gs>
              <a:gs pos="50000">
                <a:schemeClr val="bg1"/>
              </a:gs>
              <a:gs pos="100000">
                <a:srgbClr val="FFFF66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endParaRPr lang="cs-CZ" altLang="cs-CZ" dirty="0"/>
          </a:p>
          <a:p>
            <a:pPr eaLnBrk="1" hangingPunct="1">
              <a:defRPr/>
            </a:pPr>
            <a:r>
              <a:rPr lang="cs-CZ" altLang="cs-CZ" dirty="0"/>
              <a:t>úmluva, smlouva, charta, dohoda, protokol, ujednání, statut</a:t>
            </a:r>
          </a:p>
          <a:p>
            <a:pPr eaLnBrk="1" hangingPunct="1">
              <a:defRPr/>
            </a:pPr>
            <a:r>
              <a:rPr lang="cs-CZ" altLang="cs-CZ" dirty="0"/>
              <a:t>žádný vliv na právní povahu (závaznost)</a:t>
            </a:r>
          </a:p>
          <a:p>
            <a:pPr eaLnBrk="1" hangingPunct="1">
              <a:defRPr/>
            </a:pPr>
            <a:r>
              <a:rPr lang="cs-CZ" altLang="cs-CZ" dirty="0"/>
              <a:t>označení někdy naznačuje charakter smlouvy</a:t>
            </a:r>
          </a:p>
          <a:p>
            <a:pPr eaLnBrk="1" hangingPunct="1">
              <a:defRPr/>
            </a:pPr>
            <a:r>
              <a:rPr lang="cs-CZ" altLang="cs-CZ" dirty="0"/>
              <a:t>označení v EU: atypická specifika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Výchozí návr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2620</Words>
  <Application>Microsoft Office PowerPoint</Application>
  <PresentationFormat>Předvádění na obrazovce (4:3)</PresentationFormat>
  <Paragraphs>262</Paragraphs>
  <Slides>39</Slides>
  <Notes>10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39</vt:i4>
      </vt:variant>
    </vt:vector>
  </HeadingPairs>
  <TitlesOfParts>
    <vt:vector size="44" baseType="lpstr">
      <vt:lpstr>Arial</vt:lpstr>
      <vt:lpstr>Arial Black</vt:lpstr>
      <vt:lpstr>Calibri</vt:lpstr>
      <vt:lpstr>Times New Roman</vt:lpstr>
      <vt:lpstr>Výchozí návrh</vt:lpstr>
      <vt:lpstr>Prameny mezinárodního práva</vt:lpstr>
      <vt:lpstr>Mezinárodní smlouva jako pramen MPV</vt:lpstr>
      <vt:lpstr>Pojmové znaky mezinárodní smlouvy</vt:lpstr>
      <vt:lpstr>Kategorie mezinárodních smluv</vt:lpstr>
      <vt:lpstr>Kategorie mezinárodních smluv - 2</vt:lpstr>
      <vt:lpstr>Funkce mezinárodní smlouvy</vt:lpstr>
      <vt:lpstr>Funkce mezinárodní smlouvy</vt:lpstr>
      <vt:lpstr>Funkce mezinárodní smlouvy</vt:lpstr>
      <vt:lpstr>Označení mezinárodních smluv</vt:lpstr>
      <vt:lpstr>Struktura mezinárodní smlouvy</vt:lpstr>
      <vt:lpstr>1. Mezinárodní právo MS</vt:lpstr>
      <vt:lpstr>2. Vnitrostátní právo</vt:lpstr>
      <vt:lpstr>Etapy vzniku platné mezinárodní smlouvy</vt:lpstr>
      <vt:lpstr>1. SJEDNÁNÍ TEXTU SMLOUVY</vt:lpstr>
      <vt:lpstr>2. AUTENTIFIKACE TEXTU</vt:lpstr>
      <vt:lpstr>Funkce podpisu u mnohostranné smlouvy</vt:lpstr>
      <vt:lpstr>TEXT SMLOUVY SCHVÁLEN A AUTENTIFIKOVÁN  Schvalování smluv v ČR</vt:lpstr>
      <vt:lpstr>3.– 4. Schválení smlouvy uvnitř a navenek</vt:lpstr>
      <vt:lpstr>Formy vyjádření definitivního souhlasu se smlouvou navenek  (většinou stanoví sama smlouva – tedy podle vůle stran)</vt:lpstr>
      <vt:lpstr>Ratifikace a přístup</vt:lpstr>
      <vt:lpstr>5. Vstup smlouvy v platnost:  vlastní ustanovení</vt:lpstr>
      <vt:lpstr>Objektivní a subjektivní vstup  v platnost mnohostranné smlouvy</vt:lpstr>
      <vt:lpstr>Připomínka: Mezinárodní smlouva ve vnitrostátním právu ČR</vt:lpstr>
      <vt:lpstr>Jak rozumět článku 10 Ústavy: „Vyhlášené mezinárodní smlouvy, k jejichž ratifikaci dal Parlament souhlas a jimiž je Česká republika vázána, jsou součástí právního řádu; stanoví-li mezinárodní smlouva něco jiného než zákon, použije se mezinárodní smlouva.“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Příklady zcela nepřípustných výhrad</vt:lpstr>
      <vt:lpstr>Prezentace aplikace PowerPoint</vt:lpstr>
      <vt:lpstr>Prezentace aplikace PowerPoint</vt:lpstr>
      <vt:lpstr>Prezentace aplikace PowerPoint</vt:lpstr>
      <vt:lpstr>Prezentace aplikace PowerPoint</vt:lpstr>
      <vt:lpstr>Interpretační prohlášení</vt:lpstr>
      <vt:lpstr>Důvody pro uplatnění interpretačního prohlášení (tedy proč výkladu předem)</vt:lpstr>
      <vt:lpstr>(1) Pouhé jednoduché upřesnění – Úmluva o mořském právu</vt:lpstr>
      <vt:lpstr>(2) Různý dosah různých výkladů – Úmluva o mořském právu</vt:lpstr>
    </vt:vector>
  </TitlesOfParts>
  <Company>Právnická fakulta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obyčej</dc:title>
  <dc:creator>1224</dc:creator>
  <cp:lastModifiedBy>Vladimír Týč</cp:lastModifiedBy>
  <cp:revision>54</cp:revision>
  <dcterms:created xsi:type="dcterms:W3CDTF">2009-04-02T14:18:05Z</dcterms:created>
  <dcterms:modified xsi:type="dcterms:W3CDTF">2022-03-10T13:56:31Z</dcterms:modified>
</cp:coreProperties>
</file>