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3" r:id="rId4"/>
    <p:sldId id="258" r:id="rId5"/>
    <p:sldId id="260" r:id="rId6"/>
    <p:sldId id="261" r:id="rId7"/>
    <p:sldId id="262" r:id="rId8"/>
    <p:sldId id="274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5" r:id="rId18"/>
    <p:sldId id="276" r:id="rId19"/>
    <p:sldId id="271" r:id="rId20"/>
    <p:sldId id="272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1EF4AF6-E155-4CE3-B9B6-E0DEAA22D2E3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924944"/>
            <a:ext cx="8229600" cy="2017929"/>
          </a:xfrm>
        </p:spPr>
        <p:txBody>
          <a:bodyPr>
            <a:normAutofit/>
          </a:bodyPr>
          <a:lstStyle/>
          <a:p>
            <a:r>
              <a:rPr lang="cs-CZ" dirty="0"/>
              <a:t>Trestní Právo Procesní  </a:t>
            </a:r>
            <a:br>
              <a:rPr lang="cs-CZ" dirty="0"/>
            </a:br>
            <a:r>
              <a:rPr lang="cs-CZ" sz="2800" dirty="0"/>
              <a:t>1. Úvodní  výklady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64" y="1124744"/>
            <a:ext cx="6232176" cy="1224136"/>
          </a:xfrm>
        </p:spPr>
        <p:txBody>
          <a:bodyPr>
            <a:normAutofit/>
          </a:bodyPr>
          <a:lstStyle/>
          <a:p>
            <a:r>
              <a:rPr lang="cs-CZ" sz="2400" b="1" dirty="0"/>
              <a:t>Přednáška pro VIII. jarní semestr magisterského studia 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467544" y="4725144"/>
            <a:ext cx="6480720" cy="792088"/>
          </a:xfrm>
          <a:prstGeom prst="rect">
            <a:avLst/>
          </a:prstGeom>
        </p:spPr>
        <p:txBody>
          <a:bodyPr vert="horz" lIns="0" tIns="0" rIns="0" bIns="0" anchor="b">
            <a:normAutofit fontScale="70000" lnSpcReduction="20000"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/>
              <a:t>Prof. JUDr. Jaroslav </a:t>
            </a:r>
            <a:r>
              <a:rPr lang="cs-CZ" sz="2400" b="1" dirty="0" err="1"/>
              <a:t>Fenyk</a:t>
            </a:r>
            <a:r>
              <a:rPr lang="cs-CZ" sz="2400" b="1" dirty="0"/>
              <a:t>, Ph.D., </a:t>
            </a:r>
            <a:r>
              <a:rPr lang="cs-CZ" sz="2400" b="1" dirty="0" err="1"/>
              <a:t>DSc</a:t>
            </a:r>
            <a:r>
              <a:rPr lang="cs-CZ" sz="2400" b="1" dirty="0"/>
              <a:t>.</a:t>
            </a:r>
          </a:p>
          <a:p>
            <a:endParaRPr lang="cs-CZ" sz="2400" b="1" dirty="0"/>
          </a:p>
          <a:p>
            <a:r>
              <a:rPr lang="cs-CZ" sz="2400" b="1" dirty="0"/>
              <a:t>27.2.20120</a:t>
            </a:r>
          </a:p>
        </p:txBody>
      </p:sp>
    </p:spTree>
    <p:extLst>
      <p:ext uri="{BB962C8B-B14F-4D97-AF65-F5344CB8AC3E}">
        <p14:creationId xmlns:p14="http://schemas.microsoft.com/office/powerpoint/2010/main" val="3527781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93629"/>
          </a:xfrm>
        </p:spPr>
        <p:txBody>
          <a:bodyPr>
            <a:noAutofit/>
          </a:bodyPr>
          <a:lstStyle/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proti mučení a jinému krutému, nelidskému či ponižujícímu zacházení nebo trestání </a:t>
            </a:r>
            <a:r>
              <a:rPr lang="cs-CZ" sz="2100" dirty="0"/>
              <a:t>(1988, dodatkové protokoly 1993)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 praní, vyhledávání, zadržování a konfiskaci výnosů ze zločinu  </a:t>
            </a:r>
            <a:r>
              <a:rPr lang="cs-CZ" sz="2100" dirty="0"/>
              <a:t>(1990)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Trestně právní úmluva o korupci </a:t>
            </a:r>
            <a:r>
              <a:rPr lang="cs-CZ" sz="2100" dirty="0"/>
              <a:t>(1999, dodatkový protokol 2003)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Rady Evropy o trestných činech spáchaných prostřednictvím počítačů </a:t>
            </a:r>
            <a:r>
              <a:rPr lang="cs-CZ" sz="2100" dirty="0"/>
              <a:t>(2001, dodatkový protokol 2003)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Rady Evropy o prevenci terorismu </a:t>
            </a:r>
            <a:r>
              <a:rPr lang="cs-CZ" sz="2100" dirty="0"/>
              <a:t>(2005)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OSN proti nedovolenému obchodu s omamnými a psychotropními látkami </a:t>
            </a:r>
            <a:r>
              <a:rPr lang="cs-CZ" sz="2100" dirty="0"/>
              <a:t>(1988)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OSN proti nadnárodnímu organizovanému zločinu (2000) </a:t>
            </a:r>
          </a:p>
          <a:p>
            <a:r>
              <a:rPr lang="cs-CZ" sz="2100" b="1" dirty="0">
                <a:solidFill>
                  <a:srgbClr val="FFFF00"/>
                </a:solidFill>
              </a:rPr>
              <a:t>Schengenská prováděcí úmluva </a:t>
            </a:r>
            <a:r>
              <a:rPr lang="cs-CZ" sz="2100" dirty="0"/>
              <a:t>(1985)</a:t>
            </a:r>
          </a:p>
          <a:p>
            <a:endParaRPr lang="cs-CZ" sz="21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406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Rámcová rozhodnutí Rady </a:t>
            </a:r>
            <a:r>
              <a:rPr lang="cs-CZ" sz="2100" b="1" dirty="0"/>
              <a:t>(</a:t>
            </a:r>
            <a:r>
              <a:rPr lang="cs-CZ" sz="2100" dirty="0"/>
              <a:t>po r. 1999)</a:t>
            </a:r>
          </a:p>
          <a:p>
            <a:pPr algn="just">
              <a:lnSpc>
                <a:spcPct val="80000"/>
              </a:lnSpc>
            </a:pPr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 právní pomoci ve věcech trestních mezi členskými státy Evropské unie </a:t>
            </a:r>
            <a:r>
              <a:rPr lang="cs-CZ" sz="2100" dirty="0"/>
              <a:t>(2000)</a:t>
            </a:r>
          </a:p>
          <a:p>
            <a:pPr algn="just">
              <a:lnSpc>
                <a:spcPct val="80000"/>
              </a:lnSpc>
            </a:pPr>
            <a:r>
              <a:rPr lang="cs-CZ" sz="2100" dirty="0">
                <a:solidFill>
                  <a:srgbClr val="FFFF00"/>
                </a:solidFill>
              </a:rPr>
              <a:t>Nařízení a směrnice EP a Rady podle čl. 85 Lisabonské smlouvy, resp. SFEU ( od 2009)</a:t>
            </a:r>
          </a:p>
          <a:p>
            <a:pPr algn="just">
              <a:lnSpc>
                <a:spcPct val="80000"/>
              </a:lnSpc>
            </a:pPr>
            <a:r>
              <a:rPr lang="cs-CZ" sz="2100" dirty="0">
                <a:solidFill>
                  <a:srgbClr val="FFFF00"/>
                </a:solidFill>
              </a:rPr>
              <a:t>Př. Směrnice o právu na informace v trestním řízení ( 2012), o právu na přístup k obhájci v trestním řízení ( 2013) o posílení presumpce neviny a o právu být přítomen při trestním řízení před soudem ( 2016), směrnice zaručující právní pomoc pro podezřelé a obviněné osoby v trestním řízení ( 2019)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sz="2100" dirty="0">
                <a:solidFill>
                  <a:srgbClr val="FFFF00"/>
                </a:solidFill>
              </a:rPr>
              <a:t>… atd.</a:t>
            </a:r>
          </a:p>
          <a:p>
            <a:pPr algn="just">
              <a:lnSpc>
                <a:spcPct val="80000"/>
              </a:lnSpc>
            </a:pPr>
            <a:r>
              <a:rPr lang="cs-CZ" sz="2100" dirty="0">
                <a:solidFill>
                  <a:srgbClr val="FFFF00"/>
                </a:solidFill>
              </a:rPr>
              <a:t>Listina základních práv EU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588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českého TŘ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300" dirty="0"/>
              <a:t>§ 1 - 156 – Společná ustanovení</a:t>
            </a:r>
          </a:p>
          <a:p>
            <a:r>
              <a:rPr lang="cs-CZ" sz="2300" dirty="0"/>
              <a:t>§ 157 – 179h – Přípravné řízení</a:t>
            </a:r>
          </a:p>
          <a:p>
            <a:r>
              <a:rPr lang="cs-CZ" sz="2300" dirty="0"/>
              <a:t>§ 180 – 365 – Řízení před soudem</a:t>
            </a:r>
          </a:p>
          <a:p>
            <a:r>
              <a:rPr lang="cs-CZ" sz="2300" dirty="0"/>
              <a:t>§ 366 – 370 – Některé úkony souvisící s trestním řízením</a:t>
            </a:r>
          </a:p>
          <a:p>
            <a:r>
              <a:rPr lang="cs-CZ" sz="2300" dirty="0"/>
              <a:t>371-460zp - zrušeny</a:t>
            </a:r>
          </a:p>
          <a:p>
            <a:r>
              <a:rPr lang="cs-CZ" sz="2300" dirty="0"/>
              <a:t>§ 461 – 471 – Přechodná a závěrečná ustanovení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2828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32656"/>
          </a:xfrm>
        </p:spPr>
        <p:txBody>
          <a:bodyPr>
            <a:normAutofit/>
          </a:bodyPr>
          <a:lstStyle/>
          <a:p>
            <a:r>
              <a:rPr lang="cs-CZ" sz="4000" dirty="0"/>
              <a:t>§ 1 - § 156 – Společná ustanovení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700" dirty="0"/>
              <a:t>Hlava 1 – Obecná ustanovení</a:t>
            </a:r>
          </a:p>
          <a:p>
            <a:r>
              <a:rPr lang="cs-CZ" sz="2700" dirty="0"/>
              <a:t>Hlava 2 – Soud a osoby na řízení zúčastněné</a:t>
            </a:r>
          </a:p>
          <a:p>
            <a:r>
              <a:rPr lang="cs-CZ" sz="2700" dirty="0"/>
              <a:t>Hlava 3 – Obecná ustanovení o úkonech trestního řízení </a:t>
            </a:r>
          </a:p>
          <a:p>
            <a:r>
              <a:rPr lang="cs-CZ" sz="2700" dirty="0"/>
              <a:t>Hlava 4 – Zajištění osob, věcí a jiných majetkových hodnot</a:t>
            </a:r>
          </a:p>
          <a:p>
            <a:r>
              <a:rPr lang="cs-CZ" sz="2700" dirty="0"/>
              <a:t>Hlava 5 – Dokazování</a:t>
            </a:r>
          </a:p>
          <a:p>
            <a:r>
              <a:rPr lang="cs-CZ" sz="2700" dirty="0"/>
              <a:t>Hlava 6 – Rozhodnutí </a:t>
            </a:r>
          </a:p>
          <a:p>
            <a:r>
              <a:rPr lang="cs-CZ" sz="2700" dirty="0"/>
              <a:t>Hlava 7 – Stížnost a řízení o ní </a:t>
            </a:r>
          </a:p>
          <a:p>
            <a:r>
              <a:rPr lang="cs-CZ" sz="2700" dirty="0"/>
              <a:t>Hlava 8 – Náklady trestního řízení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076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§ 157 – 179h – Přípravné řízení</a:t>
            </a:r>
            <a:br>
              <a:rPr lang="cs-CZ" sz="4000" dirty="0">
                <a:solidFill>
                  <a:srgbClr val="FF9966"/>
                </a:solidFill>
                <a:latin typeface="Century Gothic" pitchFamily="34" charset="0"/>
              </a:rPr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dirty="0"/>
              <a:t>Hlava 9 – Postup před zahájením trestního stíhání</a:t>
            </a:r>
          </a:p>
          <a:p>
            <a:r>
              <a:rPr lang="cs-CZ" sz="2500" dirty="0"/>
              <a:t>Hlava 10 – Zahájení trestního stíhání, další postup v něm a zkrácené přípravné 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5921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95400"/>
          </a:xfrm>
        </p:spPr>
        <p:txBody>
          <a:bodyPr>
            <a:normAutofit/>
          </a:bodyPr>
          <a:lstStyle/>
          <a:p>
            <a:r>
              <a:rPr lang="cs-CZ" sz="4000" dirty="0"/>
              <a:t>§ 180 – 365 – Řízení před soudem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79636"/>
            <a:ext cx="8229600" cy="448972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sz="2700" dirty="0"/>
              <a:t>Hlava 11 – Základní ustanovení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12 – Předběžné projednání obžaloby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13 – Hlavní líčení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14 – Veřejné zasedání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15 – Neveřejné zasedání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16 – Odvolání a řízení o něm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17 – Dovolání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18 – Stížnost pro porušení zákona a řízení o 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19 – Obnova řízení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20 – Zvláštní způsoby řízení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21 – Vykonávací řízení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22 – Zahlazení odsouzení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803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/>
          </a:bodyPr>
          <a:lstStyle/>
          <a:p>
            <a:r>
              <a:rPr lang="cs-CZ" sz="4000" dirty="0"/>
              <a:t>§ 366 – 460zp – Některé úkony souvisící s trestním řízením - zrušeno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7"/>
            <a:ext cx="8229600" cy="1224137"/>
          </a:xfrm>
        </p:spPr>
        <p:txBody>
          <a:bodyPr>
            <a:normAutofit lnSpcReduction="10000"/>
          </a:bodyPr>
          <a:lstStyle/>
          <a:p>
            <a:pPr>
              <a:lnSpc>
                <a:spcPct val="70000"/>
              </a:lnSpc>
            </a:pPr>
            <a:r>
              <a:rPr lang="cs-CZ" sz="2500" dirty="0"/>
              <a:t>Hlava 23 –  § 366-370 Udělení milosti a použití amnestie</a:t>
            </a:r>
          </a:p>
          <a:p>
            <a:pPr algn="just">
              <a:lnSpc>
                <a:spcPct val="70000"/>
              </a:lnSpc>
            </a:pPr>
            <a:r>
              <a:rPr lang="cs-CZ" sz="2500" dirty="0">
                <a:solidFill>
                  <a:srgbClr val="FFFF00"/>
                </a:solidFill>
              </a:rPr>
              <a:t>Hlava 25 – - § 371-460zp -  Právní styk s cizinou (mezinárodní justiční spolupráce – zrušeno, nahrazeno zák. č. 104/2013 Sb. ve znění pozdějších předpisů</a:t>
            </a:r>
          </a:p>
          <a:p>
            <a:pPr algn="just">
              <a:lnSpc>
                <a:spcPct val="70000"/>
              </a:lnSpc>
            </a:pPr>
            <a:endParaRPr lang="cs-CZ" sz="2500" dirty="0">
              <a:solidFill>
                <a:srgbClr val="FFFF00"/>
              </a:solidFill>
            </a:endParaRPr>
          </a:p>
          <a:p>
            <a:pPr algn="just">
              <a:lnSpc>
                <a:spcPct val="70000"/>
              </a:lnSpc>
            </a:pPr>
            <a:endParaRPr lang="cs-CZ" sz="2500" dirty="0">
              <a:solidFill>
                <a:srgbClr val="FFFF00"/>
              </a:solidFill>
            </a:endParaRPr>
          </a:p>
          <a:p>
            <a:pPr algn="just">
              <a:lnSpc>
                <a:spcPct val="70000"/>
              </a:lnSpc>
            </a:pPr>
            <a:endParaRPr lang="cs-CZ" sz="2500" dirty="0">
              <a:solidFill>
                <a:srgbClr val="FFFF00"/>
              </a:solidFill>
            </a:endParaRPr>
          </a:p>
          <a:p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395536" y="3724109"/>
            <a:ext cx="8229600" cy="1239416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4800" b="1" kern="120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/>
              <a:t>§ 461 – 471 – Přechodná a závěrečná ustanovení</a:t>
            </a:r>
          </a:p>
        </p:txBody>
      </p:sp>
    </p:spTree>
    <p:extLst>
      <p:ext uri="{BB962C8B-B14F-4D97-AF65-F5344CB8AC3E}">
        <p14:creationId xmlns:p14="http://schemas.microsoft.com/office/powerpoint/2010/main" val="442670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200" dirty="0"/>
              <a:t>Trestní řízení proti mladistvým a právnickým osobám, zvláštní procesní ustanovení, mezinárodní justiční spolupráce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§ 29- 42  a § 1 odst. 2 TOPOZ – zvláštní ustanovení  o řízení proti právnickým osobám,</a:t>
            </a:r>
          </a:p>
          <a:p>
            <a:r>
              <a:rPr lang="cs-CZ" dirty="0"/>
              <a:t>§ 36- 97 a § 1 odst. 3 ZSM – řízení ve věcech mladistvých,</a:t>
            </a:r>
          </a:p>
          <a:p>
            <a:r>
              <a:rPr lang="cs-CZ" dirty="0"/>
              <a:t>Zákon č. 104/2013 Sb. </a:t>
            </a:r>
          </a:p>
          <a:p>
            <a:r>
              <a:rPr lang="cs-CZ" dirty="0"/>
              <a:t>Zákon č. 46/2013 Sb. </a:t>
            </a:r>
          </a:p>
        </p:txBody>
      </p:sp>
    </p:spTree>
    <p:extLst>
      <p:ext uri="{BB962C8B-B14F-4D97-AF65-F5344CB8AC3E}">
        <p14:creationId xmlns:p14="http://schemas.microsoft.com/office/powerpoint/2010/main" val="40695001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Podmínky zápočtu atd.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2x reference z hlavního líčení</a:t>
            </a:r>
          </a:p>
          <a:p>
            <a:r>
              <a:rPr lang="cs-CZ" dirty="0"/>
              <a:t>povinná účast na seminářích</a:t>
            </a:r>
          </a:p>
          <a:p>
            <a:r>
              <a:rPr lang="cs-CZ" dirty="0"/>
              <a:t>zápočtový test ( řešení příkladů)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6295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1204978"/>
              </p:ext>
            </p:extLst>
          </p:nvPr>
        </p:nvGraphicFramePr>
        <p:xfrm flipH="1">
          <a:off x="3419873" y="980728"/>
          <a:ext cx="3384376" cy="54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Klip" r:id="rId3" imgW="1857375" imgH="3995738" progId="MS_ClipArt_Gallery.2">
                  <p:embed/>
                </p:oleObj>
              </mc:Choice>
              <mc:Fallback>
                <p:oleObj name="Klip" r:id="rId3" imgW="1857375" imgH="3995738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3419873" y="980728"/>
                        <a:ext cx="3384376" cy="540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116632" y="2348880"/>
            <a:ext cx="8229600" cy="1524000"/>
          </a:xfrm>
        </p:spPr>
        <p:txBody>
          <a:bodyPr/>
          <a:lstStyle/>
          <a:p>
            <a:pPr algn="ctr"/>
            <a:r>
              <a:rPr lang="cs-CZ" dirty="0"/>
              <a:t>DOTAZY ?</a:t>
            </a:r>
          </a:p>
        </p:txBody>
      </p:sp>
    </p:spTree>
    <p:extLst>
      <p:ext uri="{BB962C8B-B14F-4D97-AF65-F5344CB8AC3E}">
        <p14:creationId xmlns:p14="http://schemas.microsoft.com/office/powerpoint/2010/main" val="1876377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Historické typy trestního procesu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79"/>
            <a:ext cx="8229600" cy="3945557"/>
          </a:xfrm>
        </p:spPr>
        <p:txBody>
          <a:bodyPr/>
          <a:lstStyle/>
          <a:p>
            <a:r>
              <a:rPr lang="cs-CZ" dirty="0"/>
              <a:t>Vznik a vývoj kontinentálního inkvizičního trestního řízení</a:t>
            </a:r>
          </a:p>
          <a:p>
            <a:r>
              <a:rPr lang="cs-CZ" dirty="0"/>
              <a:t>Angloamerické trestní řízení – </a:t>
            </a:r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law</a:t>
            </a:r>
            <a:endParaRPr lang="cs-CZ" dirty="0"/>
          </a:p>
          <a:p>
            <a:r>
              <a:rPr lang="cs-CZ" dirty="0"/>
              <a:t>Vývoj trestního procesu v českých zemích</a:t>
            </a:r>
          </a:p>
          <a:p>
            <a:r>
              <a:rPr lang="cs-CZ" dirty="0"/>
              <a:t>Současný český trestní proces a pokusy o jeho reformu</a:t>
            </a:r>
          </a:p>
        </p:txBody>
      </p:sp>
    </p:spTree>
    <p:extLst>
      <p:ext uri="{BB962C8B-B14F-4D97-AF65-F5344CB8AC3E}">
        <p14:creationId xmlns:p14="http://schemas.microsoft.com/office/powerpoint/2010/main" val="40660605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085584" cy="1524000"/>
          </a:xfrm>
        </p:spPr>
        <p:txBody>
          <a:bodyPr/>
          <a:lstStyle/>
          <a:p>
            <a:pPr algn="ctr"/>
            <a:r>
              <a:rPr lang="cs-CZ" dirty="0">
                <a:latin typeface="+mn-lt"/>
              </a:rPr>
              <a:t>Děkuji za pozornost. </a:t>
            </a:r>
          </a:p>
        </p:txBody>
      </p:sp>
    </p:spTree>
    <p:extLst>
      <p:ext uri="{BB962C8B-B14F-4D97-AF65-F5344CB8AC3E}">
        <p14:creationId xmlns:p14="http://schemas.microsoft.com/office/powerpoint/2010/main" val="1822370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Účel trestního řízení ( §1 </a:t>
            </a:r>
            <a:r>
              <a:rPr lang="cs-CZ" dirty="0" err="1"/>
              <a:t>tr.ř</a:t>
            </a:r>
            <a:r>
              <a:rPr lang="cs-CZ" dirty="0"/>
              <a:t>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„… upravit postup orgánů činných v trestním řízení tak, aby trestné činy byly náležitě zjištěny a jejich pachatelé podle zákona spravedlivě potrestáni. Řízení přitom musí působit k upevňování zákonnosti, k předcházení a zamezování trestné činnosti, k výchově občanů v duchu důsledného zachovávání zákonů a pravidel občanského soužití i čestného plnění povinností ke státu a společnosti…“</a:t>
            </a:r>
          </a:p>
        </p:txBody>
      </p:sp>
    </p:spTree>
    <p:extLst>
      <p:ext uri="{BB962C8B-B14F-4D97-AF65-F5344CB8AC3E}">
        <p14:creationId xmlns:p14="http://schemas.microsoft.com/office/powerpoint/2010/main" val="2466326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361482"/>
              </p:ext>
            </p:extLst>
          </p:nvPr>
        </p:nvGraphicFramePr>
        <p:xfrm>
          <a:off x="-90323" y="836712"/>
          <a:ext cx="9918907" cy="529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Document" r:id="rId3" imgW="8878553" imgH="4910899" progId="Word.Document.8">
                  <p:embed/>
                </p:oleObj>
              </mc:Choice>
              <mc:Fallback>
                <p:oleObj name="Document" r:id="rId3" imgW="8878553" imgH="491089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90323" y="836712"/>
                        <a:ext cx="9918907" cy="529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8392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51384"/>
          </a:xfrm>
        </p:spPr>
        <p:txBody>
          <a:bodyPr/>
          <a:lstStyle/>
          <a:p>
            <a:r>
              <a:rPr lang="cs-CZ" dirty="0"/>
              <a:t>Předběžné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65637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/>
              <a:t>Výklad ustanovení </a:t>
            </a:r>
            <a:r>
              <a:rPr lang="cs-CZ" dirty="0">
                <a:solidFill>
                  <a:srgbClr val="FFC000"/>
                </a:solidFill>
              </a:rPr>
              <a:t>§ 9 TŘ : Vázanost soudu v trestním řízení jiným rozhodnutím? </a:t>
            </a:r>
          </a:p>
          <a:p>
            <a:pPr algn="just"/>
            <a:endParaRPr lang="cs-CZ" dirty="0">
              <a:solidFill>
                <a:srgbClr val="FFC000"/>
              </a:solidFill>
            </a:endParaRPr>
          </a:p>
          <a:p>
            <a:pPr algn="just"/>
            <a:r>
              <a:rPr lang="cs-CZ" dirty="0"/>
              <a:t>Výklad ustanovení </a:t>
            </a:r>
            <a:r>
              <a:rPr lang="cs-CZ" dirty="0">
                <a:solidFill>
                  <a:srgbClr val="FFC000"/>
                </a:solidFill>
              </a:rPr>
              <a:t>§ 9a TŘ</a:t>
            </a:r>
            <a:r>
              <a:rPr lang="cs-CZ" dirty="0"/>
              <a:t>, případy SDEU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:</a:t>
            </a:r>
          </a:p>
          <a:p>
            <a:pPr marL="0" indent="0" algn="just">
              <a:buClr>
                <a:schemeClr val="accent3"/>
              </a:buClr>
              <a:buNone/>
              <a:defRPr/>
            </a:pPr>
            <a:r>
              <a:rPr lang="cs-CZ" sz="2300" b="1" dirty="0"/>
              <a:t>Čl. 267 Smlouvy o fungování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300" dirty="0">
                <a:solidFill>
                  <a:srgbClr val="F6910A"/>
                </a:solidFill>
              </a:rPr>
              <a:t>Soudní dvůr Evropské unie má pravomoc rozhodovat o předběžných otázkách týkajících se: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300" dirty="0"/>
              <a:t>a) výkladu Smluv,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300" dirty="0"/>
              <a:t>b) platnosti a výkladu aktů přijatých orgány, institucemi nebo jinými subjekty Unie.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cs-CZ" sz="2300" dirty="0">
              <a:solidFill>
                <a:schemeClr val="accent3">
                  <a:lumMod val="75000"/>
                </a:schemeClr>
              </a:solidFill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300" dirty="0"/>
              <a:t>Vyvstane-li otázka před soudem členského státu, </a:t>
            </a:r>
            <a:r>
              <a:rPr lang="cs-CZ" sz="2300" b="1" dirty="0"/>
              <a:t>může </a:t>
            </a:r>
            <a:r>
              <a:rPr lang="cs-CZ" sz="2300" dirty="0"/>
              <a:t>tento soud, </a:t>
            </a:r>
            <a:r>
              <a:rPr lang="cs-CZ" sz="2300" dirty="0">
                <a:solidFill>
                  <a:srgbClr val="F6910A"/>
                </a:solidFill>
              </a:rPr>
              <a:t>považuje-li rozhodnutí o této otázce za nezbytné k vynesení svého rozsudku</a:t>
            </a:r>
            <a:r>
              <a:rPr lang="cs-CZ" sz="2300" dirty="0"/>
              <a:t>, požádat SDEU o rozhodnutí o této otázce.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300" dirty="0"/>
              <a:t>Vyvstane-li taková otázka při jednání před soudem členského státu </a:t>
            </a:r>
            <a:r>
              <a:rPr lang="cs-CZ" sz="2300" dirty="0">
                <a:solidFill>
                  <a:srgbClr val="F6910A"/>
                </a:solidFill>
              </a:rPr>
              <a:t>jehož rozhodnutí nelze napadnout opravnými prostředky podle vnitrostátního práva</a:t>
            </a:r>
            <a:r>
              <a:rPr lang="cs-CZ" sz="2300" dirty="0"/>
              <a:t>, je tento soud </a:t>
            </a:r>
            <a:r>
              <a:rPr lang="cs-CZ" sz="2300" b="1" dirty="0"/>
              <a:t>povinen</a:t>
            </a:r>
            <a:r>
              <a:rPr lang="cs-CZ" sz="2300" dirty="0"/>
              <a:t> obrátit se na SDEU</a:t>
            </a:r>
          </a:p>
          <a:p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207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39416"/>
          </a:xfrm>
        </p:spPr>
        <p:txBody>
          <a:bodyPr/>
          <a:lstStyle/>
          <a:p>
            <a:r>
              <a:rPr lang="cs-CZ" dirty="0"/>
              <a:t>Prameny TPP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507288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/>
              <a:t>       Ústava </a:t>
            </a:r>
          </a:p>
          <a:p>
            <a:r>
              <a:rPr lang="cs-CZ" sz="1600" b="1" dirty="0">
                <a:solidFill>
                  <a:srgbClr val="FFC000"/>
                </a:solidFill>
              </a:rPr>
              <a:t>Listina</a:t>
            </a:r>
            <a:r>
              <a:rPr lang="cs-CZ" sz="1600" dirty="0"/>
              <a:t> </a:t>
            </a:r>
            <a:r>
              <a:rPr lang="cs-CZ" sz="1600" b="1" dirty="0">
                <a:solidFill>
                  <a:schemeClr val="tx2">
                    <a:lumMod val="50000"/>
                  </a:schemeClr>
                </a:solidFill>
              </a:rPr>
              <a:t>základních práv a svobod </a:t>
            </a:r>
            <a:endParaRPr lang="cs-CZ" sz="1600" dirty="0"/>
          </a:p>
          <a:p>
            <a:endParaRPr lang="cs-CZ" sz="1600" dirty="0"/>
          </a:p>
          <a:p>
            <a:pPr algn="just"/>
            <a:r>
              <a:rPr lang="cs-CZ" sz="1600" dirty="0"/>
              <a:t>Zákon č. 141/1961 Sb., o </a:t>
            </a:r>
            <a:r>
              <a:rPr lang="cs-CZ" sz="1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trestním řízení soudním</a:t>
            </a:r>
            <a:r>
              <a:rPr lang="cs-CZ" sz="1600" dirty="0"/>
              <a:t>, ve znění … </a:t>
            </a:r>
            <a:r>
              <a:rPr lang="cs-CZ" sz="1600" b="1" dirty="0">
                <a:solidFill>
                  <a:schemeClr val="tx2">
                    <a:lumMod val="90000"/>
                  </a:schemeClr>
                </a:solidFill>
              </a:rPr>
              <a:t>z poslední doby novely č.  150/2016 Sb., 163/2016 Sb., 243/2016 298/2016 Sb., 301/2016 Sb., 264/2016 Sb., 455/2016 Sb., 55/2017 Sb., 56/2017 Sb., 57/2017 Sb., 183/2017 Sb., 204/2017 Sb., 58/2017 Sb., 59/2017 Sb., 204/2017 Sb., 178/2018 Sb., 287/2018 Sb., 111/19 Sb., 203/19 Sb.,315/19 Sb., 255/19 Sb. ( od r. 1961 do r. 1989 celkem  7 novel, poté 93 novel a řada nálezů ÚS).</a:t>
            </a:r>
          </a:p>
          <a:p>
            <a:pPr algn="just"/>
            <a:endParaRPr lang="cs-CZ" sz="1600" dirty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cs-CZ" sz="1600" dirty="0"/>
              <a:t>Zákon č. 40/2009 Sb., </a:t>
            </a:r>
            <a:r>
              <a:rPr lang="cs-CZ" sz="1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trestní zákoník</a:t>
            </a:r>
            <a:r>
              <a:rPr lang="cs-CZ" sz="1600" dirty="0"/>
              <a:t>, ve znění …</a:t>
            </a:r>
          </a:p>
          <a:p>
            <a:pPr marL="0" indent="0">
              <a:buNone/>
            </a:pPr>
            <a:endParaRPr lang="cs-CZ" sz="1600" dirty="0"/>
          </a:p>
          <a:p>
            <a:r>
              <a:rPr lang="cs-CZ" sz="1600" dirty="0"/>
              <a:t>Zákon č. 283/1993 Sb., </a:t>
            </a:r>
            <a:r>
              <a:rPr lang="cs-CZ" sz="1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státním zastupitelství</a:t>
            </a:r>
            <a:r>
              <a:rPr lang="cs-CZ" sz="1600" dirty="0"/>
              <a:t>, ve znění …</a:t>
            </a:r>
          </a:p>
          <a:p>
            <a:r>
              <a:rPr lang="cs-CZ" sz="1600" dirty="0"/>
              <a:t>Zákon č. 6/2002 Sb., </a:t>
            </a:r>
            <a:r>
              <a:rPr lang="cs-CZ" sz="1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soudech a soudcích</a:t>
            </a:r>
            <a:r>
              <a:rPr lang="cs-CZ" sz="1600" dirty="0"/>
              <a:t>, ve znění …</a:t>
            </a:r>
          </a:p>
          <a:p>
            <a:r>
              <a:rPr lang="cs-CZ" sz="1600" dirty="0"/>
              <a:t>Zákon č. 273/2008 Sb., </a:t>
            </a:r>
            <a:r>
              <a:rPr lang="cs-CZ" sz="1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Policii ČR</a:t>
            </a:r>
            <a:r>
              <a:rPr lang="cs-CZ" sz="1600" dirty="0"/>
              <a:t>, ve znění …</a:t>
            </a:r>
          </a:p>
          <a:p>
            <a:r>
              <a:rPr lang="cs-CZ" sz="1600" dirty="0"/>
              <a:t>Zákon č. 85/1996 Sb., </a:t>
            </a:r>
            <a:r>
              <a:rPr lang="cs-CZ" sz="1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advokacii</a:t>
            </a:r>
            <a:r>
              <a:rPr lang="cs-CZ" sz="1600" dirty="0"/>
              <a:t>, ve znění …</a:t>
            </a:r>
          </a:p>
          <a:p>
            <a:r>
              <a:rPr lang="cs-CZ" sz="1600" dirty="0"/>
              <a:t>Zákon č. 169/1999 Sb., </a:t>
            </a:r>
            <a:r>
              <a:rPr lang="cs-CZ" sz="1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výkonu TOS</a:t>
            </a:r>
            <a:r>
              <a:rPr lang="cs-CZ" sz="1600" dirty="0">
                <a:solidFill>
                  <a:srgbClr val="FFC000"/>
                </a:solidFill>
              </a:rPr>
              <a:t>,</a:t>
            </a:r>
            <a:r>
              <a:rPr lang="cs-CZ" sz="1600" b="1" dirty="0">
                <a:solidFill>
                  <a:srgbClr val="FFC000"/>
                </a:solidFill>
              </a:rPr>
              <a:t> </a:t>
            </a:r>
            <a:r>
              <a:rPr lang="cs-CZ" sz="1600" dirty="0"/>
              <a:t>ve znění…</a:t>
            </a:r>
          </a:p>
        </p:txBody>
      </p:sp>
    </p:spTree>
    <p:extLst>
      <p:ext uri="{BB962C8B-B14F-4D97-AF65-F5344CB8AC3E}">
        <p14:creationId xmlns:p14="http://schemas.microsoft.com/office/powerpoint/2010/main" val="1301948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300" dirty="0"/>
              <a:t>Zákon č. 293/1993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výkonu vazby</a:t>
            </a:r>
            <a:r>
              <a:rPr lang="cs-CZ" sz="2300" dirty="0"/>
              <a:t>, ve znění …</a:t>
            </a:r>
          </a:p>
          <a:p>
            <a:r>
              <a:rPr lang="cs-CZ" sz="2300" dirty="0"/>
              <a:t>Zákon č. 36/1967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znalcích a tlumočnících</a:t>
            </a:r>
            <a:r>
              <a:rPr lang="cs-CZ" sz="2300" dirty="0"/>
              <a:t>, ve znění …</a:t>
            </a:r>
          </a:p>
          <a:p>
            <a:r>
              <a:rPr lang="cs-CZ" sz="2300" dirty="0"/>
              <a:t>Zákon č. 182/1993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Ústavním soudu</a:t>
            </a:r>
            <a:r>
              <a:rPr lang="cs-CZ" sz="2300" dirty="0"/>
              <a:t>, ve znění …</a:t>
            </a:r>
          </a:p>
          <a:p>
            <a:r>
              <a:rPr lang="cs-CZ" sz="2300" dirty="0"/>
              <a:t>Zákon č. 137/2001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zvláštní ochraně svědka a dalších osob </a:t>
            </a:r>
            <a:r>
              <a:rPr lang="cs-CZ" sz="2300" dirty="0"/>
              <a:t>v souvislosti s trestním řízením, ve znění …</a:t>
            </a:r>
          </a:p>
          <a:p>
            <a:r>
              <a:rPr lang="cs-CZ" sz="2300" dirty="0"/>
              <a:t>Zákon č. 279/2003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výkonu zajištění majetku a věcí </a:t>
            </a:r>
            <a:r>
              <a:rPr lang="cs-CZ" sz="2300" dirty="0"/>
              <a:t>v trestním řízení … </a:t>
            </a:r>
          </a:p>
        </p:txBody>
      </p:sp>
    </p:spTree>
    <p:extLst>
      <p:ext uri="{BB962C8B-B14F-4D97-AF65-F5344CB8AC3E}">
        <p14:creationId xmlns:p14="http://schemas.microsoft.com/office/powerpoint/2010/main" val="1809909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/>
              <a:t>Vztah trestního zákoníku, trestního řádu a tzv. vedlejších TZ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rgbClr val="FFC000"/>
                </a:solidFill>
              </a:rPr>
              <a:t>Tzv. vedlejší trestní zákony :</a:t>
            </a:r>
          </a:p>
          <a:p>
            <a:r>
              <a:rPr lang="cs-CZ" dirty="0"/>
              <a:t>Zákon č.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218/2003 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/>
              <a:t>, o odpovědnosti mládeže za protiprávní činy a o soudnictví ve věcech mládeže, ve znění …</a:t>
            </a:r>
          </a:p>
          <a:p>
            <a:r>
              <a:rPr lang="cs-CZ" dirty="0"/>
              <a:t>Zákon č.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418/2011 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/>
              <a:t>o trestní odpovědnosti právnických osob a řízení proti nim</a:t>
            </a:r>
          </a:p>
          <a:p>
            <a:pPr algn="just"/>
            <a:r>
              <a:rPr lang="cs-CZ" dirty="0"/>
              <a:t>Zákon č.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45/2013 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/>
              <a:t>o obětech trestných činů</a:t>
            </a:r>
          </a:p>
          <a:p>
            <a:r>
              <a:rPr lang="cs-CZ" dirty="0"/>
              <a:t>Zákon č.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104/2013 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/>
              <a:t>o mezinárodní justiční spolupráci ve věcech trestních.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640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ZÁKLADNÍ MEZINÁRODNÍ DOKUMENTY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Všeobecná deklarace lidských práv </a:t>
            </a:r>
            <a:r>
              <a:rPr lang="cs-CZ" sz="2300" dirty="0"/>
              <a:t>(usnesení č. DE 01/48, 1948)</a:t>
            </a:r>
          </a:p>
          <a:p>
            <a:pPr>
              <a:lnSpc>
                <a:spcPct val="90000"/>
              </a:lnSpc>
            </a:pPr>
            <a:r>
              <a:rPr lang="cs-CZ" sz="2300" b="1" i="1" u="sng" dirty="0">
                <a:solidFill>
                  <a:srgbClr val="FFC000"/>
                </a:solidFill>
              </a:rPr>
              <a:t>Evropská úmluva o ochraně lidských práv a základních svobod </a:t>
            </a:r>
            <a:r>
              <a:rPr lang="cs-CZ" sz="2300" dirty="0"/>
              <a:t>(1950 a 15, resp. 16 protokolů)</a:t>
            </a:r>
          </a:p>
          <a:p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vydávání </a:t>
            </a:r>
            <a:r>
              <a:rPr lang="cs-CZ" sz="2300" dirty="0"/>
              <a:t>(1957, dodatkové protokoly 1975, 1978)</a:t>
            </a:r>
          </a:p>
          <a:p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vzájemné pomoci v trestních věcech </a:t>
            </a:r>
            <a:r>
              <a:rPr lang="cs-CZ" sz="2300" dirty="0"/>
              <a:t>(1959, dodatkové protokoly 1978, 2001)</a:t>
            </a:r>
          </a:p>
          <a:p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dohledu nad podmíněně odsouzenými a podmíněně propuštěnými pachateli </a:t>
            </a:r>
            <a:r>
              <a:rPr lang="cs-CZ" sz="2300" dirty="0"/>
              <a:t>(1964)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mezinárodní závaznosti trestních rozsudků </a:t>
            </a:r>
            <a:r>
              <a:rPr lang="cs-CZ" sz="2300" dirty="0"/>
              <a:t>(1970)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předávání trestního řízení </a:t>
            </a:r>
            <a:r>
              <a:rPr lang="cs-CZ" sz="2300" dirty="0"/>
              <a:t>(1972)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potlačování terorismu </a:t>
            </a:r>
            <a:r>
              <a:rPr lang="cs-CZ" sz="2300" dirty="0"/>
              <a:t>(1977, doplňující protokol 2003)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 předávání odsouzených osob </a:t>
            </a:r>
            <a:r>
              <a:rPr lang="cs-CZ" sz="2300" dirty="0"/>
              <a:t>(1983, dodatkový protokol 1997)</a:t>
            </a:r>
          </a:p>
          <a:p>
            <a:pPr>
              <a:lnSpc>
                <a:spcPct val="90000"/>
              </a:lnSpc>
            </a:pPr>
            <a:endParaRPr lang="cs-CZ" sz="2300" dirty="0"/>
          </a:p>
          <a:p>
            <a:endParaRPr lang="cs-CZ" sz="2300" dirty="0"/>
          </a:p>
          <a:p>
            <a:pPr>
              <a:lnSpc>
                <a:spcPct val="90000"/>
              </a:lnSpc>
            </a:pPr>
            <a:endParaRPr lang="cs-CZ" sz="23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715786"/>
      </p:ext>
    </p:extLst>
  </p:cSld>
  <p:clrMapOvr>
    <a:masterClrMapping/>
  </p:clrMapOvr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TC010205601[[fn=Luxusní motiv]]</Template>
  <TotalTime>0</TotalTime>
  <Words>1307</Words>
  <Application>Microsoft Office PowerPoint</Application>
  <PresentationFormat>Předvádění na obrazovce (4:3)</PresentationFormat>
  <Paragraphs>124</Paragraphs>
  <Slides>20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Century Gothic</vt:lpstr>
      <vt:lpstr>Corbel</vt:lpstr>
      <vt:lpstr>Wingdings</vt:lpstr>
      <vt:lpstr>Wingdings 2</vt:lpstr>
      <vt:lpstr>Deluxe</vt:lpstr>
      <vt:lpstr>Document</vt:lpstr>
      <vt:lpstr>Klip</vt:lpstr>
      <vt:lpstr>Trestní Právo Procesní   1. Úvodní  výklady</vt:lpstr>
      <vt:lpstr>Historické typy trestního procesu</vt:lpstr>
      <vt:lpstr>Účel trestního řízení ( §1 tr.ř.)</vt:lpstr>
      <vt:lpstr>Prezentace aplikace PowerPoint</vt:lpstr>
      <vt:lpstr>Předběžné otázky</vt:lpstr>
      <vt:lpstr>Prameny TPP</vt:lpstr>
      <vt:lpstr>Prezentace aplikace PowerPoint</vt:lpstr>
      <vt:lpstr>Vztah trestního zákoníku, trestního řádu a tzv. vedlejších TZ</vt:lpstr>
      <vt:lpstr>Prezentace aplikace PowerPoint</vt:lpstr>
      <vt:lpstr>Prezentace aplikace PowerPoint</vt:lpstr>
      <vt:lpstr>Prezentace aplikace PowerPoint</vt:lpstr>
      <vt:lpstr>Struktura českého TŘ</vt:lpstr>
      <vt:lpstr>§ 1 - § 156 – Společná ustanovení</vt:lpstr>
      <vt:lpstr>§ 157 – 179h – Přípravné řízení </vt:lpstr>
      <vt:lpstr>§ 180 – 365 – Řízení před soudem</vt:lpstr>
      <vt:lpstr>§ 366 – 460zp – Některé úkony souvisící s trestním řízením - zrušeno</vt:lpstr>
      <vt:lpstr>Trestní řízení proti mladistvým a právnickým osobám, zvláštní procesní ustanovení, mezinárodní justiční spolupráce</vt:lpstr>
      <vt:lpstr>Podmínky zápočtu atd. </vt:lpstr>
      <vt:lpstr>DOTAZY ?</vt:lpstr>
      <vt:lpstr>Děkuji za pozornost.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 výklady</dc:title>
  <dc:creator>Uzivatel</dc:creator>
  <cp:lastModifiedBy>Josef Kuchta</cp:lastModifiedBy>
  <cp:revision>43</cp:revision>
  <dcterms:created xsi:type="dcterms:W3CDTF">2012-02-17T08:19:37Z</dcterms:created>
  <dcterms:modified xsi:type="dcterms:W3CDTF">2021-03-08T08:50:55Z</dcterms:modified>
</cp:coreProperties>
</file>