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9"/>
  </p:notesMasterIdLst>
  <p:handoutMasterIdLst>
    <p:handoutMasterId r:id="rId50"/>
  </p:handoutMasterIdLst>
  <p:sldIdLst>
    <p:sldId id="256" r:id="rId2"/>
    <p:sldId id="257" r:id="rId3"/>
    <p:sldId id="351" r:id="rId4"/>
    <p:sldId id="402" r:id="rId5"/>
    <p:sldId id="352" r:id="rId6"/>
    <p:sldId id="373" r:id="rId7"/>
    <p:sldId id="353" r:id="rId8"/>
    <p:sldId id="354" r:id="rId9"/>
    <p:sldId id="355" r:id="rId10"/>
    <p:sldId id="356" r:id="rId11"/>
    <p:sldId id="357" r:id="rId12"/>
    <p:sldId id="358" r:id="rId13"/>
    <p:sldId id="359" r:id="rId14"/>
    <p:sldId id="360" r:id="rId15"/>
    <p:sldId id="361" r:id="rId16"/>
    <p:sldId id="362" r:id="rId17"/>
    <p:sldId id="363" r:id="rId18"/>
    <p:sldId id="364" r:id="rId19"/>
    <p:sldId id="365" r:id="rId20"/>
    <p:sldId id="366" r:id="rId21"/>
    <p:sldId id="367" r:id="rId22"/>
    <p:sldId id="368" r:id="rId23"/>
    <p:sldId id="369" r:id="rId24"/>
    <p:sldId id="370" r:id="rId25"/>
    <p:sldId id="376" r:id="rId26"/>
    <p:sldId id="377" r:id="rId27"/>
    <p:sldId id="378" r:id="rId28"/>
    <p:sldId id="380" r:id="rId29"/>
    <p:sldId id="381" r:id="rId30"/>
    <p:sldId id="403" r:id="rId31"/>
    <p:sldId id="382" r:id="rId32"/>
    <p:sldId id="383" r:id="rId33"/>
    <p:sldId id="384" r:id="rId34"/>
    <p:sldId id="385" r:id="rId35"/>
    <p:sldId id="386" r:id="rId36"/>
    <p:sldId id="399" r:id="rId37"/>
    <p:sldId id="400" r:id="rId38"/>
    <p:sldId id="401" r:id="rId39"/>
    <p:sldId id="387" r:id="rId40"/>
    <p:sldId id="388" r:id="rId41"/>
    <p:sldId id="389" r:id="rId42"/>
    <p:sldId id="390" r:id="rId43"/>
    <p:sldId id="391" r:id="rId44"/>
    <p:sldId id="392" r:id="rId45"/>
    <p:sldId id="393" r:id="rId46"/>
    <p:sldId id="347" r:id="rId47"/>
    <p:sldId id="348" r:id="rId4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Trestní právo procesní – úvodní výklady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katedra trestního práva </a:t>
            </a:r>
          </a:p>
        </p:txBody>
      </p:sp>
    </p:spTree>
    <p:extLst>
      <p:ext uri="{BB962C8B-B14F-4D97-AF65-F5344CB8AC3E}">
        <p14:creationId xmlns:p14="http://schemas.microsoft.com/office/powerpoint/2010/main" val="4167955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500" dirty="0">
                <a:latin typeface="Arial" charset="0"/>
                <a:cs typeface="Arial" charset="0"/>
              </a:rPr>
              <a:t>Místo trestního práva (hmotného i procesního) v právním řádu</a:t>
            </a:r>
            <a:br>
              <a:rPr lang="cs-CZ" sz="35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35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endParaRPr lang="cs-CZ" sz="3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72000" indent="0">
              <a:lnSpc>
                <a:spcPct val="80000"/>
              </a:lnSpc>
              <a:buNone/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cs-CZ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příměr „cyklo-pelotonu“ </a:t>
            </a:r>
          </a:p>
          <a:p>
            <a:pPr>
              <a:lnSpc>
                <a:spcPct val="80000"/>
              </a:lnSpc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žlutý trikot -  ústavní právo </a:t>
            </a:r>
          </a:p>
          <a:p>
            <a:pPr>
              <a:lnSpc>
                <a:spcPct val="80000"/>
              </a:lnSpc>
              <a:defRPr/>
            </a:pPr>
            <a:endParaRPr lang="cs-CZ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závěr pelotonu - </a:t>
            </a:r>
            <a:r>
              <a:rPr lang="cs-CZ" sz="1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TPH a TPP</a:t>
            </a: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lnSpc>
                <a:spcPct val="80000"/>
              </a:lnSpc>
              <a:defRPr/>
            </a:pPr>
            <a:endParaRPr lang="cs-CZ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80000"/>
              </a:lnSpc>
              <a:defRPr/>
            </a:pP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TPH a TPP nesbírá padlé a neplní funkci pouze „doprovodného a sběrného  vozidla“, ale postihuje ty a za to, na co nestačí ostatní v „pelotonu“, tj. občanské, obchodní, správní, finanční či přestupkové právo </a:t>
            </a:r>
          </a:p>
          <a:p>
            <a:pPr lvl="1" algn="just">
              <a:lnSpc>
                <a:spcPct val="80000"/>
              </a:lnSpc>
              <a:defRPr/>
            </a:pPr>
            <a:endParaRPr lang="cs-CZ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80000"/>
              </a:lnSpc>
              <a:defRPr/>
            </a:pP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TPH a TPP je tak  </a:t>
            </a:r>
            <a:r>
              <a:rPr lang="cs-CZ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ultima</a:t>
            </a: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ratio, </a:t>
            </a:r>
            <a:r>
              <a:rPr lang="cs-CZ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ultimum</a:t>
            </a: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remedium právní ochrany v rámci systému práva</a:t>
            </a:r>
          </a:p>
          <a:p>
            <a:pPr algn="just">
              <a:lnSpc>
                <a:spcPct val="80000"/>
              </a:lnSpc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1800" dirty="0"/>
          </a:p>
          <a:p>
            <a:pPr algn="just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6296978-84A8-497A-B1E4-A67F6031F17B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600"/>
              <a:t>Vnitrostátní prameny TPP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800" dirty="0"/>
              <a:t>zákonné prameny</a:t>
            </a:r>
          </a:p>
          <a:p>
            <a:pPr algn="just">
              <a:buFont typeface="Wingdings" pitchFamily="2" charset="2"/>
              <a:buNone/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TPP je právo výlučně zákonné, obsažené může být jen v zákonech; </a:t>
            </a:r>
            <a:r>
              <a:rPr lang="cs-CZ" sz="1600" dirty="0" err="1">
                <a:ea typeface="+mn-ea"/>
                <a:cs typeface="+mn-cs"/>
              </a:rPr>
              <a:t>TrŘ</a:t>
            </a:r>
            <a:r>
              <a:rPr lang="cs-CZ" sz="1600" dirty="0">
                <a:ea typeface="+mn-ea"/>
                <a:cs typeface="+mn-cs"/>
              </a:rPr>
              <a:t>, ZSM; ZTOPO, čl. 8 odst. 2 LZPS („… stíhán … způsobem, který stanoví zákon.“)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600" dirty="0">
              <a:ea typeface="+mn-ea"/>
              <a:cs typeface="+mn-cs"/>
            </a:endParaRPr>
          </a:p>
          <a:p>
            <a:pPr algn="just">
              <a:defRPr/>
            </a:pPr>
            <a:r>
              <a:rPr lang="cs-CZ" sz="1800" dirty="0"/>
              <a:t>podzákonné prameny</a:t>
            </a:r>
          </a:p>
          <a:p>
            <a:pPr algn="just">
              <a:buFont typeface="Wingdings" pitchFamily="2" charset="2"/>
              <a:buNone/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reálně existují, ale nejsou v souladu s LZPS, je-li TPP obsažené v podzákonných pramenech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600" dirty="0">
              <a:ea typeface="+mn-ea"/>
              <a:cs typeface="+mn-cs"/>
            </a:endParaRP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cs-CZ" sz="1400" dirty="0">
                <a:ea typeface="+mn-ea"/>
                <a:cs typeface="+mn-cs"/>
              </a:rPr>
              <a:t>pramenem  TPP  tak není např. nařízení vlády č. 414/2000 Sb. , o výši a podmínkách odměňování odsouzených  osob zařazených do zaměstnání  ve  VTOS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cs-CZ" sz="1400" dirty="0">
                <a:ea typeface="+mn-ea"/>
                <a:cs typeface="+mn-cs"/>
              </a:rPr>
              <a:t>vyhláška MS č. 109/1994 Sb., kterou se vydává řád výkonu vazby  a č. 345/1999 Sb.,  kterou se vydává řád  výkonu trestu odnětí svobody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0F76190-8F6D-4D96-9065-643EC0D5FCBD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700" dirty="0"/>
          </a:p>
          <a:p>
            <a:r>
              <a:rPr lang="cs-CZ" sz="1700" dirty="0"/>
              <a:t>nálezy Ústavního soudu (ÚS)</a:t>
            </a:r>
          </a:p>
          <a:p>
            <a:endParaRPr lang="cs-CZ" sz="1800" dirty="0"/>
          </a:p>
          <a:p>
            <a:pPr lvl="1" algn="just">
              <a:lnSpc>
                <a:spcPct val="80000"/>
              </a:lnSpc>
            </a:pPr>
            <a:r>
              <a:rPr lang="cs-CZ" sz="1500" dirty="0">
                <a:solidFill>
                  <a:srgbClr val="000000"/>
                </a:solidFill>
                <a:latin typeface="Arial" charset="0"/>
                <a:cs typeface="Arial" charset="0"/>
              </a:rPr>
              <a:t>pramenem TPH je pouze nález pléna ÚS, jako výraz abstraktní kontroly ústavnosti </a:t>
            </a:r>
          </a:p>
          <a:p>
            <a:pPr lvl="1" algn="just">
              <a:lnSpc>
                <a:spcPct val="80000"/>
              </a:lnSpc>
            </a:pPr>
            <a:r>
              <a:rPr lang="cs-CZ" sz="1500" dirty="0">
                <a:solidFill>
                  <a:srgbClr val="000000"/>
                </a:solidFill>
                <a:latin typeface="Arial" charset="0"/>
                <a:cs typeface="Arial" charset="0"/>
              </a:rPr>
              <a:t>senátní nález v konkrétní věci jako výraz konkrétní kontroly ústavnosti pramenem TPH není</a:t>
            </a:r>
          </a:p>
          <a:p>
            <a:pPr lvl="1" algn="just">
              <a:lnSpc>
                <a:spcPct val="80000"/>
              </a:lnSpc>
            </a:pPr>
            <a:r>
              <a:rPr lang="cs-CZ" sz="1500" dirty="0"/>
              <a:t>např. nález č. 219/2010 Sb. (§ 83a odst. 1 </a:t>
            </a:r>
            <a:r>
              <a:rPr lang="cs-CZ" sz="1500" dirty="0" err="1"/>
              <a:t>TrŘ</a:t>
            </a:r>
            <a:r>
              <a:rPr lang="cs-CZ" sz="1500" dirty="0"/>
              <a:t>: jen soudní příkaz k prohlídce jiných prostor a pozemků, a to i v přípravném řízení)</a:t>
            </a:r>
            <a:endParaRPr lang="cs-CZ" sz="15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endParaRPr lang="cs-CZ" sz="1800" dirty="0"/>
          </a:p>
          <a:p>
            <a:r>
              <a:rPr lang="cs-CZ" sz="1800" dirty="0"/>
              <a:t>zákonná opatření Senátu </a:t>
            </a:r>
          </a:p>
          <a:p>
            <a:endParaRPr lang="cs-CZ" sz="1800" dirty="0"/>
          </a:p>
          <a:p>
            <a:pPr lvl="1"/>
            <a:r>
              <a:rPr lang="cs-CZ" sz="1500" dirty="0"/>
              <a:t>jsou vydána v případě, kdy dojde k rozpuštění Poslanecké sněmovny</a:t>
            </a:r>
          </a:p>
          <a:p>
            <a:pPr lvl="1" algn="just"/>
            <a:r>
              <a:rPr lang="cs-CZ" sz="1500" dirty="0"/>
              <a:t>po její ustavení musí projít zpětným schválením/dodatečným potvrzením (</a:t>
            </a:r>
            <a:r>
              <a:rPr lang="cs-CZ" sz="1500" dirty="0" err="1"/>
              <a:t>ratihabicí</a:t>
            </a:r>
            <a:r>
              <a:rPr lang="cs-CZ" sz="1500" dirty="0"/>
              <a:t>), jinak pozbývají platnosti;  v praxi se zatím tato forma TPP zatím nikdy neuplatnila 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endParaRPr lang="cs-CZ" sz="15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1E38EEA-A59E-4E9E-85DC-14A2500AA6F8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700" dirty="0"/>
              <a:t>amnestijní rozhodnutí prezidenta dle čl. 63 písm. j) Ústavy  - abolice</a:t>
            </a:r>
          </a:p>
          <a:p>
            <a:endParaRPr lang="cs-CZ" sz="1800" dirty="0"/>
          </a:p>
          <a:p>
            <a:pPr lvl="1" algn="just"/>
            <a:r>
              <a:rPr lang="cs-CZ" sz="1500" dirty="0"/>
              <a:t>§ 11 odst. 1a </a:t>
            </a:r>
            <a:r>
              <a:rPr lang="cs-CZ" sz="1500" dirty="0" err="1"/>
              <a:t>TrŘ</a:t>
            </a:r>
            <a:r>
              <a:rPr lang="cs-CZ" sz="1500" dirty="0"/>
              <a:t>  - trestní stíhání nelze zahájit, a bylo-li již zahájeno, nelze v něm pokračovat a musí být zastaveno nařídí-li to prezident republiky, uživ svého práva udílet milost nebo amnestii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algn="just"/>
            <a:r>
              <a:rPr lang="cs-CZ" sz="1700" dirty="0"/>
              <a:t>evropské právní akty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lvl="1" algn="just"/>
            <a:r>
              <a:rPr lang="cs-CZ" sz="1500" dirty="0">
                <a:solidFill>
                  <a:srgbClr val="000000"/>
                </a:solidFill>
                <a:latin typeface="Arial" charset="0"/>
                <a:cs typeface="Arial" charset="0"/>
              </a:rPr>
              <a:t>sekundární evropské právo (zejm. nařízení, směrnice) není pramenem TPP, nicméně toto právo má na TPP jistý vliv a účinek, to se projevuje v procesu evropeizace vnitrostátního TPP, tj. přenosem obsahu evropského práva cestou jeho transformací a implementací do práva vnitrostátního</a:t>
            </a:r>
            <a:r>
              <a:rPr lang="cs-CZ" sz="1500" dirty="0"/>
              <a:t> </a:t>
            </a:r>
          </a:p>
          <a:p>
            <a:pPr lvl="1" algn="just"/>
            <a:r>
              <a:rPr lang="cs-CZ" sz="1500" dirty="0"/>
              <a:t>transpozice a implementace dřívějších rámcových rozhodnutí či směrnic se projevuje v procesu evropeizace vnitrostátního TPP </a:t>
            </a:r>
          </a:p>
          <a:p>
            <a:pPr lvl="1" algn="just"/>
            <a:r>
              <a:rPr lang="cs-CZ" sz="1500" dirty="0"/>
              <a:t>např. Rámcové rozhodnutí Rady EU ze dne 13. 6. 2002 o evropském zatýkacím rozkazu a postupech předávání mezi jednotlivými členskými státy (2002/584/JVV )</a:t>
            </a:r>
          </a:p>
          <a:p>
            <a:pPr lvl="1" algn="just">
              <a:buFont typeface="Wingdings" pitchFamily="2" charset="2"/>
              <a:buNone/>
            </a:pPr>
            <a:br>
              <a:rPr lang="cs-CZ" sz="1600" dirty="0"/>
            </a:br>
            <a:endParaRPr lang="cs-CZ" sz="1600" dirty="0"/>
          </a:p>
          <a:p>
            <a:pPr lvl="1" algn="just"/>
            <a:endParaRPr lang="cs-CZ" sz="1600" dirty="0"/>
          </a:p>
          <a:p>
            <a:pPr lvl="1" algn="just"/>
            <a:endParaRPr lang="cs-CZ" sz="1600" dirty="0"/>
          </a:p>
          <a:p>
            <a:pPr lvl="1" algn="just"/>
            <a:endParaRPr lang="cs-CZ" sz="1600" dirty="0"/>
          </a:p>
          <a:p>
            <a:pPr lvl="1" algn="just"/>
            <a:endParaRPr lang="cs-CZ" sz="1600" dirty="0"/>
          </a:p>
          <a:p>
            <a:pPr lvl="1" algn="just"/>
            <a:endParaRPr lang="cs-CZ" sz="1600" dirty="0"/>
          </a:p>
          <a:p>
            <a:pPr algn="just"/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39C344B-A859-433C-A8C0-2AC5C7E5115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/>
              <a:t>mezinárodní smlouvy (MS)</a:t>
            </a:r>
          </a:p>
          <a:p>
            <a:pPr algn="just"/>
            <a:endParaRPr lang="cs-CZ" sz="1800" dirty="0"/>
          </a:p>
          <a:p>
            <a:pPr lvl="1" algn="just">
              <a:lnSpc>
                <a:spcPct val="80000"/>
              </a:lnSpc>
            </a:pPr>
            <a:r>
              <a:rPr lang="cs-CZ" sz="1600" dirty="0">
                <a:solidFill>
                  <a:srgbClr val="000000"/>
                </a:solidFill>
                <a:latin typeface="Arial" charset="0"/>
                <a:cs typeface="Arial" charset="0"/>
              </a:rPr>
              <a:t>mezinárodní smlouvy tzv. „desítkové“; jejich generální inkorporace do právního řádu ČR neznamená, že jsou pramenem TPP, stále zůstávají jen pramenem mezinárodního práva veřejného, se všemi důsledky pro jejich výklad</a:t>
            </a:r>
          </a:p>
          <a:p>
            <a:pPr lvl="1" algn="just">
              <a:lnSpc>
                <a:spcPct val="80000"/>
              </a:lnSpc>
            </a:pPr>
            <a:endParaRPr lang="cs-CZ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1200150" lvl="2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1400" dirty="0"/>
              <a:t>mezinárodní smlouvy se tudíž vykládají podle zásad stanovených mezinárodním právem veřejným, nikoliv vnitrostátním právem</a:t>
            </a:r>
          </a:p>
          <a:p>
            <a:pPr lvl="1" algn="just">
              <a:lnSpc>
                <a:spcPct val="80000"/>
              </a:lnSpc>
            </a:pPr>
            <a:endParaRPr lang="cs-CZ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>
              <a:lnSpc>
                <a:spcPct val="80000"/>
              </a:lnSpc>
              <a:buFont typeface="Wingdings" pitchFamily="2" charset="2"/>
              <a:buNone/>
            </a:pPr>
            <a:endParaRPr lang="cs-CZ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>
              <a:lnSpc>
                <a:spcPct val="80000"/>
              </a:lnSpc>
            </a:pPr>
            <a:r>
              <a:rPr lang="cs-CZ" sz="1600" dirty="0">
                <a:solidFill>
                  <a:srgbClr val="000000"/>
                </a:solidFill>
                <a:latin typeface="Arial" charset="0"/>
                <a:cs typeface="Arial" charset="0"/>
              </a:rPr>
              <a:t>čl. 10 Ústavy pouze zakotvuje  jejich aplikační přednost před běžnými zákony; mezinárodní smlouvy nestojí nad zákony</a:t>
            </a:r>
          </a:p>
          <a:p>
            <a:pPr lvl="1" algn="just"/>
            <a:endParaRPr lang="cs-CZ" sz="1500" dirty="0"/>
          </a:p>
          <a:p>
            <a:pPr lvl="1" algn="just"/>
            <a:r>
              <a:rPr lang="cs-CZ" sz="1500" dirty="0"/>
              <a:t>např. zastavení </a:t>
            </a:r>
            <a:r>
              <a:rPr lang="cs-CZ" sz="1500" dirty="0" err="1"/>
              <a:t>tr</a:t>
            </a:r>
            <a:r>
              <a:rPr lang="cs-CZ" sz="1500" dirty="0"/>
              <a:t>. stíhání pro překážku věci pravomocně rozhodnuté (přestupek – TČ) přímo na základě čl. 4 Dodatkového protokolu č. 7 k Evropské úmluvě o ochraně LPZS: ne bis in idem, zákaz dvojího postihu; § 172/2, b): … státní zástupce může zastavit  trestní stíhání …</a:t>
            </a:r>
          </a:p>
          <a:p>
            <a:pPr algn="just"/>
            <a:endParaRPr lang="cs-CZ" sz="1800" dirty="0"/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algn="just">
              <a:buFont typeface="Wingdings" pitchFamily="2" charset="2"/>
              <a:buNone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9BBC737-A1B1-4082-8FCD-3D9C7F3E5043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Prameny trestního práva procesního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800" dirty="0"/>
              <a:t>základní právní předpisy:</a:t>
            </a:r>
          </a:p>
          <a:p>
            <a:pPr lvl="1" algn="just">
              <a:defRPr/>
            </a:pPr>
            <a:endParaRPr lang="cs-CZ" sz="1600" dirty="0"/>
          </a:p>
          <a:p>
            <a:pPr lvl="1" algn="just">
              <a:defRPr/>
            </a:pPr>
            <a:r>
              <a:rPr lang="cs-CZ" sz="1600" dirty="0"/>
              <a:t>ústava České republiky (ústavní zákon č. 1/1993 Sb., Ústava České  republiky, ve znění pozdějších předpisů)</a:t>
            </a:r>
          </a:p>
          <a:p>
            <a:pPr lvl="1" algn="just">
              <a:defRPr/>
            </a:pPr>
            <a:r>
              <a:rPr lang="cs-CZ" sz="1600" dirty="0"/>
              <a:t>LSPZ  (usnesení předsednictva  ČNAR č. 2/1993 Sb., o vyhlášení LZPS jako součásti ústavního pořádku ČR, ve znění pozdějších předpisů)</a:t>
            </a:r>
            <a:endParaRPr lang="cs-CZ" sz="18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trestním řízení soudním (trestní řád) (zákon č. 141/1961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odpovědnosti mládeže za protiprávní činy a o soudnictví ve věcech mládeže (zákon č. 218/2003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trestní odpovědnosti právnických osob a o řízení proti nim (zákon č. 418/2011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</a:t>
            </a:r>
            <a:r>
              <a:rPr lang="cs-CZ" sz="1600" dirty="0"/>
              <a:t>o mezinárodní justiční spolupráci ve věcech trestních (zákon </a:t>
            </a:r>
            <a:r>
              <a:rPr lang="cs-CZ" sz="1600" dirty="0">
                <a:ea typeface="+mn-ea"/>
                <a:cs typeface="+mn-cs"/>
              </a:rPr>
              <a:t>č. 104/2013 Sb.) 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obětech trestné činnosti  (zákon č. 45/2013 Sb.)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soudech a soudcích (zákon č. 6/2002 Sb., ve znění pozdějších předpisů)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600" dirty="0"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9F36249-2A48-480C-90DA-48EB0345D9B0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/>
              <a:t>zákon o státním zastupitelství (zákon č. 283/1993 Sb., ve znění pozdějších předpisů)</a:t>
            </a:r>
          </a:p>
          <a:p>
            <a:pPr lvl="1" algn="just">
              <a:defRPr/>
            </a:pPr>
            <a:r>
              <a:rPr lang="cs-CZ" sz="1600" dirty="0"/>
              <a:t>zákon o Policii České republiky (zákon č. 273/2008 Sb., ve znění pozdějších předpisů)</a:t>
            </a:r>
          </a:p>
          <a:p>
            <a:pPr lvl="1" algn="just">
              <a:defRPr/>
            </a:pPr>
            <a:r>
              <a:rPr lang="cs-CZ" sz="1600" dirty="0"/>
              <a:t>zákon o výkonu trestu odnětí svobody (zákon č. 169/1999 Sb., ve znění pozdějších předpisů)</a:t>
            </a: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výkonu vazby (zákon č. 293/1993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znalcích a tlumočnících (zákon č. 36/1967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Ústavním soudu (zákon č. 182/1993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Probační a mediační službě (zákon č. 257/2000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zvláštní ochraně svědka a dalších osob v souvislosti s trestním řízením (zákon č. 137/2001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výkonu zajištění majetku a věcí v trestním řízení (zákon č. 279/2003 Sb., ve znění pozdějších předpisů), atd.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DA8CD9-F85B-4993-8F02-2AB1096E211D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800" dirty="0"/>
              <a:t>základní mezinárodní dokumenty </a:t>
            </a:r>
          </a:p>
          <a:p>
            <a:pPr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Všeobecná deklarace lidských práv (usnesení č. DE 01/48, 1948)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ochraně lidských práv a základních svobod (1950 a 14 protokolů)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vydávání (1957, dodatkové protokoly 1975, 1978)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vzájemné pomoci v trestních věcech (1959, dodatkové protokoly 1978, 2001)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dohledu nad podmíněně odsouzenými a podmíněně propuštěnými pachateli (1964)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mezinárodní závaznosti trestních rozsudků (1970)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předávání trestního řízení (1972)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potlačování terorismu (1977, doplňující protokol 2003)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o předávání odsouzených osob (1983, dodatkový protokol 1997)</a:t>
            </a:r>
            <a:endParaRPr lang="cs-CZ" sz="1600" dirty="0"/>
          </a:p>
          <a:p>
            <a:pPr algn="just">
              <a:defRPr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E8EFFF-8683-4542-9AEC-C55E019362D7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800" dirty="0"/>
          </a:p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proti mučení a jinému krutému, nelidskému či ponižujícímu zacházení nebo trestání (1988, dodatkové protokoly 1993)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o praní, vyhledávání, zadržování a konfiskaci výnosů ze zločinu (1990)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Trestně právní úmluva o korupci (1999, dodatkový protokol 2003)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Rady Evropy o trestných činech spáchaných prostřednictvím počítačů (2001, dodatkový protokol 2003)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Rady Evropy o prevenci terorismu (2005)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OSN proti nedovolenému obchodu s omamnými a psychotropními látkami (1988) 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OSN proti nadnárodnímu organizovanému zločinu (2000) atd.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E77DA0-1AF5-45D2-9C77-5CC3EE31199A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600"/>
              <a:t>Struktura TrŘ 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0"/>
              <a:t>struktura </a:t>
            </a:r>
            <a:r>
              <a:rPr lang="cs-CZ" sz="1800" dirty="0" err="1"/>
              <a:t>TrŘ</a:t>
            </a:r>
            <a:endParaRPr lang="cs-CZ" sz="1800" dirty="0"/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lvl="1" algn="just"/>
            <a:r>
              <a:rPr lang="cs-CZ" sz="1600" dirty="0"/>
              <a:t>obecná část - „vytknutí před závorku“ obecných definic pojmů, institutů, které používá část zvláštní; např. soud, protokol, vazba, zadržení, svědek, rozhodnutí … apod.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lvl="1" algn="just"/>
            <a:r>
              <a:rPr lang="cs-CZ" sz="1600" dirty="0"/>
              <a:t>zvláštní část - ona „závorka“ obsahující speciální úpravu stadií </a:t>
            </a:r>
            <a:r>
              <a:rPr lang="cs-CZ" sz="1600" dirty="0" err="1"/>
              <a:t>TrŘ</a:t>
            </a:r>
            <a:r>
              <a:rPr lang="cs-CZ" sz="1600" dirty="0"/>
              <a:t>; např. přípravné řízení, hlavní líčení, řízení opravné (o odvolání, dovolání … apod.)</a:t>
            </a:r>
            <a:endParaRPr lang="cs-CZ" sz="1800" dirty="0"/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1800" dirty="0"/>
              <a:t>§ 1 – § 156 – společná ustanovení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§ 157 – § 179h – přípravné řízení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§ 180 – § 365 – řízení před soudem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§ 366 – § 460n – některé úkony souvisící s trestním řízením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§ 461 – § 471 – přechodná a závěrečná ustanovení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F1070CC-305D-42D6-8718-56F71A5FEA07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029CFD-8755-4073-ABEF-AFA23F6516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70A433-06E0-46A4-9367-BD0435136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Pojem trestního práva procesního a trestního řízení, jejich předmět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8EE6051-F883-4921-908A-7B79BB930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800" dirty="0"/>
              <a:t>trestní právo procesní (TPP)</a:t>
            </a:r>
          </a:p>
          <a:p>
            <a:pPr marL="72000" indent="0" algn="just">
              <a:buNone/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/>
              <a:t>právní odvětví, které v návaznosti na TPH chrání před TČ tím, že upravuje postup orgánů činných v trestním řízení (OČTŘ) a dalších subjektů na řízení zúčastněných, při zjišťování pachatelů TČ, rozhodování o nich a při výkonu těchto rozhodnutí; působí též preventivně</a:t>
            </a:r>
          </a:p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r>
              <a:rPr lang="cs-CZ" sz="1800" dirty="0"/>
              <a:t>trestní řízení (TŘ)</a:t>
            </a:r>
          </a:p>
          <a:p>
            <a:pPr algn="just"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/>
              <a:t>zákonem upravený postup OČTŘ a dalších subjektů na řízení zúčastněných, při zjišťování skutků majících znaky TČ a jejich pachatelů, při ukládání a výkonu trestních sankcí (trestů, ochranných opatření a opatření), s cílem působit i preventivně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36972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Působnost TrŘ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700" dirty="0"/>
              <a:t>rozumí se jí  určení okruhu  vztahu, na které dopadají plané a účinné  </a:t>
            </a:r>
            <a:r>
              <a:rPr lang="cs-CZ" sz="1700" dirty="0" err="1"/>
              <a:t>trestněprocesní</a:t>
            </a:r>
            <a:r>
              <a:rPr lang="cs-CZ" sz="1700" dirty="0"/>
              <a:t> normy, tzn. že upravují  jednání subjektů </a:t>
            </a:r>
            <a:r>
              <a:rPr lang="cs-CZ" sz="1700" dirty="0" err="1"/>
              <a:t>trestněprocesních</a:t>
            </a:r>
            <a:r>
              <a:rPr lang="cs-CZ" sz="1700" dirty="0"/>
              <a:t> vztahů podle kritéria času, místa a osoby 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věcná působnost 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700" dirty="0"/>
              <a:t>  </a:t>
            </a:r>
          </a:p>
          <a:p>
            <a:pPr lvl="1" algn="just"/>
            <a:r>
              <a:rPr lang="cs-CZ" sz="1500" dirty="0"/>
              <a:t>její rozsah je určen § 1 odst. 1 </a:t>
            </a:r>
            <a:r>
              <a:rPr lang="cs-CZ" sz="1500" dirty="0" err="1"/>
              <a:t>TrŘ</a:t>
            </a:r>
            <a:r>
              <a:rPr lang="cs-CZ" sz="1500" dirty="0"/>
              <a:t>, 1 odst. 1, 3 ZSM a § 1 odst. 1, 2 ZTOPO</a:t>
            </a:r>
          </a:p>
          <a:p>
            <a:pPr lvl="1" algn="just"/>
            <a:r>
              <a:rPr lang="cs-CZ" sz="1500" dirty="0"/>
              <a:t>je výlučně omezen  na trestné činy (zločiny a přečiny) a provinění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časová působnost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700" dirty="0"/>
          </a:p>
          <a:p>
            <a:pPr lvl="1" algn="just"/>
            <a:r>
              <a:rPr lang="cs-CZ" sz="1500" dirty="0"/>
              <a:t>procesní úkony v průběhu trestního řízení se  provádějí podle trestního řádu  účinného v době, kdy je úkon prováděn </a:t>
            </a:r>
          </a:p>
          <a:p>
            <a:pPr lvl="1" algn="just"/>
            <a:r>
              <a:rPr lang="cs-CZ" sz="1500" dirty="0"/>
              <a:t>podle dřívějšího trestního řádu se budou provádět pouze v případech upravených v § 461 až § 465 </a:t>
            </a:r>
            <a:r>
              <a:rPr lang="cs-CZ" sz="1500" dirty="0" err="1"/>
              <a:t>TrŘ</a:t>
            </a:r>
            <a:r>
              <a:rPr lang="cs-CZ" sz="1500" dirty="0"/>
              <a:t>  (přechodná   a závěrečná ustanovení)</a:t>
            </a:r>
          </a:p>
          <a:p>
            <a:pPr lvl="1" algn="just"/>
            <a:r>
              <a:rPr lang="cs-CZ" sz="1500" dirty="0"/>
              <a:t>ratio </a:t>
            </a:r>
            <a:r>
              <a:rPr lang="cs-CZ" sz="1500" dirty="0" err="1"/>
              <a:t>legis</a:t>
            </a:r>
            <a:r>
              <a:rPr lang="cs-CZ" sz="1500" dirty="0"/>
              <a:t> těchto ustanovení je zajistit  kontinuitu  probíhajícího procesu  a upřednostnit dřívější právní úpravu před pozdější, je-li to pro obviněného  příznivější </a:t>
            </a:r>
          </a:p>
          <a:p>
            <a:pPr lvl="1" algn="just"/>
            <a:endParaRPr lang="cs-CZ" sz="15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7BFB37-E975-4D5E-90AE-A998EABCD26A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700" dirty="0"/>
          </a:p>
          <a:p>
            <a:r>
              <a:rPr lang="cs-CZ" sz="1700" dirty="0"/>
              <a:t>místní působnost </a:t>
            </a:r>
          </a:p>
          <a:p>
            <a:pPr marL="72000" indent="0">
              <a:buNone/>
            </a:pPr>
            <a:endParaRPr lang="cs-CZ" sz="1700" dirty="0"/>
          </a:p>
          <a:p>
            <a:pPr lvl="1" algn="just"/>
            <a:r>
              <a:rPr lang="cs-CZ" sz="1500" dirty="0" err="1"/>
              <a:t>TrŘ</a:t>
            </a:r>
            <a:r>
              <a:rPr lang="cs-CZ" sz="1500" dirty="0"/>
              <a:t> je tzv. lex </a:t>
            </a:r>
            <a:r>
              <a:rPr lang="cs-CZ" sz="1500" dirty="0" err="1"/>
              <a:t>fori</a:t>
            </a:r>
            <a:r>
              <a:rPr lang="cs-CZ" sz="1500" dirty="0"/>
              <a:t>, tj. zákon místa soudu -  jeho ustanovení jsou tedy závazná na území České republiky </a:t>
            </a:r>
          </a:p>
          <a:p>
            <a:pPr lvl="1" algn="just"/>
            <a:r>
              <a:rPr lang="cs-CZ" sz="1500" dirty="0"/>
              <a:t>je tedy právně bezvýznamné, zda samotný delikt byl spáchán na území České republiky či nikoliv stejně, jako zda je obviněný občanem České republiky či nikoliv </a:t>
            </a:r>
          </a:p>
          <a:p>
            <a:pPr algn="just"/>
            <a:endParaRPr lang="cs-CZ" sz="1700" dirty="0"/>
          </a:p>
          <a:p>
            <a:pPr algn="just"/>
            <a:r>
              <a:rPr lang="cs-CZ" sz="1700" dirty="0"/>
              <a:t>osobní působnost </a:t>
            </a:r>
          </a:p>
          <a:p>
            <a:pPr marL="72000" indent="0" algn="just">
              <a:buNone/>
            </a:pPr>
            <a:endParaRPr lang="cs-CZ" sz="1700" dirty="0"/>
          </a:p>
          <a:p>
            <a:pPr lvl="1" algn="just"/>
            <a:r>
              <a:rPr lang="cs-CZ" sz="1500" dirty="0"/>
              <a:t>zahrnuje osoby, které spadají pod právní režim obsažený v </a:t>
            </a:r>
            <a:r>
              <a:rPr lang="cs-CZ" sz="1500" dirty="0" err="1"/>
              <a:t>TrŘ</a:t>
            </a:r>
            <a:r>
              <a:rPr lang="cs-CZ" sz="1500" dirty="0"/>
              <a:t>, tj. jde o všechny osoby nacházející se v době  probíhajícího řízení  na území České republiky nebo i mimo její teritorium, jde-li zároveň o řízení proti uprchlému, který se mu vyhýbá pobytem v cizině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6541D01-A690-45C8-BB3C-7AFC3F6EA627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cs-CZ" sz="1500" dirty="0"/>
              <a:t>hmotněprávní a procesněprávní exempce </a:t>
            </a:r>
          </a:p>
          <a:p>
            <a:pPr marL="342900" lvl="1" indent="-342900"/>
            <a:endParaRPr lang="cs-CZ" sz="1500" dirty="0"/>
          </a:p>
          <a:p>
            <a:pPr marL="342900" lvl="1" indent="-342900" algn="just"/>
            <a:r>
              <a:rPr lang="cs-CZ" sz="1500" dirty="0"/>
              <a:t>beztrestnost - čl. 27 Ústavy – poslance ani senátora  nelze postihnout pro hlasování a projevy učiněné v PS či Senátu  nebo v jiných orgánech, lze je stíhat jen se souhlasem komory; soudce Ústavního soudu nelze trestně stíhat bez souhlasu Senátu </a:t>
            </a:r>
          </a:p>
          <a:p>
            <a:pPr marL="742950" lvl="2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dirty="0"/>
              <a:t>odepře-li komora souhlas, je trestní stíhání po dobu trvání mandátu vyloučeno</a:t>
            </a:r>
          </a:p>
          <a:p>
            <a:pPr marL="742950" lvl="2" indent="-342900" algn="just">
              <a:lnSpc>
                <a:spcPct val="100000"/>
              </a:lnSpc>
            </a:pPr>
            <a:endParaRPr lang="cs-CZ" dirty="0"/>
          </a:p>
          <a:p>
            <a:pPr marL="342900" lvl="1" indent="-342900" algn="just"/>
            <a:r>
              <a:rPr lang="cs-CZ" sz="1600" dirty="0"/>
              <a:t>nestíhatelnost - čl. 65 Ústavy  - prezidenta republiky nelze zadržet, trestně stíhat ani stíhat pro přestupek nebo jiný správní delikt</a:t>
            </a:r>
          </a:p>
          <a:p>
            <a:pPr marL="68580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dirty="0"/>
              <a:t>prezident republiky může být stíhán pro velezradu, a to před Ústavním soudem na základě žaloby Senátu; trestem může být ztráta prezidentského úřadu a způsobilosti jej znovu nabýt</a:t>
            </a:r>
          </a:p>
          <a:p>
            <a:pPr marL="1200150" lvl="3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300" dirty="0"/>
              <a:t>velezradou se rozumí - </a:t>
            </a:r>
            <a:r>
              <a:rPr lang="cs-CZ" sz="1400" dirty="0"/>
              <a:t>jednání prezidenta republiky směřující proti svrchovanosti a celistvosti republiky, jakož i proti jejímu demokratickému řádu</a:t>
            </a:r>
            <a:endParaRPr lang="cs-CZ" sz="1300" dirty="0"/>
          </a:p>
          <a:p>
            <a:pPr marL="68580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dirty="0"/>
              <a:t>prezident republiky není z výkonu své funkce odpovědný</a:t>
            </a:r>
          </a:p>
          <a:p>
            <a:pPr marL="742950" lvl="2" indent="-342900" algn="just">
              <a:lnSpc>
                <a:spcPct val="100000"/>
              </a:lnSpc>
            </a:pP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500" dirty="0"/>
              <a:t>osoby  požívající  diplomatických výsad a imunit podle mezinárodního práva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9BA57DA-DE6A-4F9D-87B2-FC639F0632AB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Aplikace TrŘ 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přímá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4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přímé použití ustanovení </a:t>
            </a:r>
            <a:r>
              <a:rPr lang="cs-CZ" sz="1600" dirty="0" err="1"/>
              <a:t>TrŘ</a:t>
            </a:r>
            <a:r>
              <a:rPr lang="cs-CZ" sz="1600" dirty="0"/>
              <a:t>, ZSM, ZTOPO v konkrétním řízení, která tomuto typu řízení odpovídají; např. vyšetřování konkrétního TČ …</a:t>
            </a:r>
          </a:p>
          <a:p>
            <a:pPr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nepřímá 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lvl="1" algn="just"/>
            <a:r>
              <a:rPr lang="cs-CZ" sz="1400" dirty="0"/>
              <a:t>nepřímé – analogické – použití </a:t>
            </a:r>
            <a:r>
              <a:rPr lang="cs-CZ" sz="1400" dirty="0" err="1"/>
              <a:t>TrŘ</a:t>
            </a:r>
            <a:r>
              <a:rPr lang="cs-CZ" sz="1400" dirty="0"/>
              <a:t> na konkrétní případ je zpravidla přípustné </a:t>
            </a:r>
          </a:p>
          <a:p>
            <a:pPr>
              <a:lnSpc>
                <a:spcPct val="100000"/>
              </a:lnSpc>
            </a:pPr>
            <a:endParaRPr lang="cs-CZ" sz="1600" dirty="0"/>
          </a:p>
          <a:p>
            <a:pPr lvl="1" algn="just"/>
            <a:r>
              <a:rPr lang="cs-CZ" sz="1400" dirty="0"/>
              <a:t>pokud jde proti limitům ochrany základních práv a svobod, je nepřípustné; např. cestou analogie nelze rozšiřovat důvody a podmínky vzetí do vazby (vzdor podobnému postavení obviněného a podezřelého nelze podezřelého vzít do vazby, tj. analogicky jako obviněného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87B467B-4483-455E-922C-716F2E04955C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Výklad TrŘ 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7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100000"/>
              </a:lnSpc>
            </a:pPr>
            <a:r>
              <a:rPr lang="cs-CZ" sz="1700" dirty="0">
                <a:solidFill>
                  <a:srgbClr val="000000"/>
                </a:solidFill>
                <a:latin typeface="Arial" charset="0"/>
                <a:cs typeface="Arial" charset="0"/>
              </a:rPr>
              <a:t>zjišťování obsahu právních norem obsažených v </a:t>
            </a:r>
            <a:r>
              <a:rPr lang="cs-CZ" sz="1700" dirty="0" err="1">
                <a:solidFill>
                  <a:srgbClr val="000000"/>
                </a:solidFill>
                <a:latin typeface="Arial" charset="0"/>
                <a:cs typeface="Arial" charset="0"/>
              </a:rPr>
              <a:t>TrZ</a:t>
            </a:r>
            <a:r>
              <a:rPr lang="cs-CZ" sz="1700" dirty="0">
                <a:solidFill>
                  <a:srgbClr val="000000"/>
                </a:solidFill>
                <a:latin typeface="Arial" charset="0"/>
                <a:cs typeface="Arial" charset="0"/>
              </a:rPr>
              <a:t>, ZSM, ZTOPO 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8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 dirty="0">
                <a:solidFill>
                  <a:srgbClr val="000000"/>
                </a:solidFill>
                <a:latin typeface="Arial" charset="0"/>
                <a:cs typeface="Arial" charset="0"/>
              </a:rPr>
              <a:t>znát zákony neznamená znát jejich slova, ale pochopit jejich význam a působení -  </a:t>
            </a:r>
            <a:r>
              <a:rPr lang="cs-CZ" sz="1500" dirty="0"/>
              <a:t>„</a:t>
            </a:r>
            <a:r>
              <a:rPr lang="cs-CZ" sz="1500" dirty="0" err="1"/>
              <a:t>scire</a:t>
            </a:r>
            <a:r>
              <a:rPr lang="cs-CZ" sz="1500" dirty="0"/>
              <a:t> </a:t>
            </a:r>
            <a:r>
              <a:rPr lang="cs-CZ" sz="1500" dirty="0" err="1"/>
              <a:t>leges</a:t>
            </a:r>
            <a:r>
              <a:rPr lang="cs-CZ" sz="1500" dirty="0"/>
              <a:t> non hoc </a:t>
            </a:r>
            <a:r>
              <a:rPr lang="cs-CZ" sz="1500" dirty="0" err="1"/>
              <a:t>est</a:t>
            </a:r>
            <a:r>
              <a:rPr lang="cs-CZ" sz="1500" dirty="0"/>
              <a:t> verba </a:t>
            </a:r>
            <a:r>
              <a:rPr lang="cs-CZ" sz="1500" dirty="0" err="1"/>
              <a:t>eorum</a:t>
            </a:r>
            <a:r>
              <a:rPr lang="cs-CZ" sz="1500" dirty="0"/>
              <a:t> </a:t>
            </a:r>
            <a:r>
              <a:rPr lang="cs-CZ" sz="1500" dirty="0" err="1"/>
              <a:t>tenere</a:t>
            </a:r>
            <a:r>
              <a:rPr lang="cs-CZ" sz="1500" dirty="0"/>
              <a:t>, sed </a:t>
            </a:r>
            <a:r>
              <a:rPr lang="cs-CZ" sz="1500" dirty="0" err="1"/>
              <a:t>vim</a:t>
            </a:r>
            <a:r>
              <a:rPr lang="cs-CZ" sz="1500" dirty="0"/>
              <a:t> </a:t>
            </a:r>
            <a:r>
              <a:rPr lang="cs-CZ" sz="1500" dirty="0" err="1"/>
              <a:t>ac</a:t>
            </a:r>
            <a:r>
              <a:rPr lang="cs-CZ" sz="1500" dirty="0"/>
              <a:t> </a:t>
            </a:r>
            <a:r>
              <a:rPr lang="cs-CZ" sz="1500" dirty="0" err="1"/>
              <a:t>potestatem</a:t>
            </a:r>
            <a:r>
              <a:rPr lang="cs-CZ" sz="1500" dirty="0"/>
              <a:t>“  </a:t>
            </a:r>
            <a:endParaRPr lang="cs-CZ" sz="15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>
              <a:buFont typeface="Wingdings" pitchFamily="2" charset="2"/>
              <a:buNone/>
            </a:pPr>
            <a:endParaRPr lang="cs-CZ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100000"/>
              </a:lnSpc>
            </a:pPr>
            <a:r>
              <a:rPr lang="cs-CZ" sz="1700" dirty="0">
                <a:solidFill>
                  <a:srgbClr val="000000"/>
                </a:solidFill>
                <a:latin typeface="Arial" charset="0"/>
                <a:cs typeface="Arial" charset="0"/>
              </a:rPr>
              <a:t>druhy výkladu  - např.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7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 dirty="0">
                <a:solidFill>
                  <a:srgbClr val="000000"/>
                </a:solidFill>
                <a:latin typeface="Arial" charset="0"/>
                <a:cs typeface="Arial" charset="0"/>
              </a:rPr>
              <a:t>soudní - </a:t>
            </a:r>
            <a:r>
              <a:rPr lang="cs-CZ" sz="1500" dirty="0"/>
              <a:t>nejčastěji používaný výklad, podle nějž se realizuje trestní právo v praxi; je závazný pro konkrétní případ, který se rozhodnutím řeší</a:t>
            </a:r>
            <a:endParaRPr lang="cs-CZ" sz="15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 dirty="0">
                <a:solidFill>
                  <a:srgbClr val="000000"/>
                </a:solidFill>
                <a:latin typeface="Arial" charset="0"/>
                <a:cs typeface="Arial" charset="0"/>
              </a:rPr>
              <a:t>vědecký  - </a:t>
            </a:r>
            <a:r>
              <a:rPr lang="cs-CZ" sz="1500" dirty="0"/>
              <a:t>obsažen v učebnicích, komentářích, monografiích a časopisech; není závazný, má však značný vliv na praxi</a:t>
            </a:r>
            <a:endParaRPr lang="cs-CZ" sz="15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 dirty="0">
                <a:solidFill>
                  <a:srgbClr val="000000"/>
                </a:solidFill>
                <a:latin typeface="Arial" charset="0"/>
                <a:cs typeface="Arial" charset="0"/>
              </a:rPr>
              <a:t>gramatický  - </a:t>
            </a:r>
            <a:r>
              <a:rPr lang="cs-CZ" sz="1500" dirty="0"/>
              <a:t>zjišťuje smysl ustanovení na podkladě významu použitých slov a podle zásad gramatiky a pravopisu</a:t>
            </a:r>
            <a:endParaRPr lang="cs-CZ" sz="15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 dirty="0">
                <a:solidFill>
                  <a:srgbClr val="000000"/>
                </a:solidFill>
                <a:latin typeface="Arial" charset="0"/>
                <a:cs typeface="Arial" charset="0"/>
              </a:rPr>
              <a:t>systematický - </a:t>
            </a:r>
            <a:r>
              <a:rPr lang="cs-CZ" sz="1500" dirty="0">
                <a:latin typeface="Arial" charset="0"/>
                <a:cs typeface="Arial" charset="0"/>
              </a:rPr>
              <a:t>zjišťuje smysl zákonného ustanovení v souvislosti s širším celkem, s celým zákonem nebo celým právním řádem</a:t>
            </a:r>
            <a:endParaRPr lang="cs-CZ" sz="15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 dirty="0">
                <a:solidFill>
                  <a:srgbClr val="000000"/>
                </a:solidFill>
                <a:latin typeface="Arial" charset="0"/>
                <a:cs typeface="Arial" charset="0"/>
              </a:rPr>
              <a:t>logický - </a:t>
            </a:r>
            <a:r>
              <a:rPr lang="cs-CZ" sz="1500" dirty="0">
                <a:latin typeface="Arial" charset="0"/>
                <a:cs typeface="Arial" charset="0"/>
              </a:rPr>
              <a:t>odkrývá smysl zákona prostřednictvím zásad logiky</a:t>
            </a:r>
            <a:endParaRPr lang="cs-CZ" sz="15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 dirty="0">
                <a:solidFill>
                  <a:srgbClr val="000000"/>
                </a:solidFill>
                <a:latin typeface="Arial" charset="0"/>
                <a:cs typeface="Arial" charset="0"/>
              </a:rPr>
              <a:t>doslovný</a:t>
            </a:r>
          </a:p>
          <a:p>
            <a:pPr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29F41C-F8AB-4A7B-9389-6BADACCC6F3E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Základní zásady trestního řízení 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pravidla (principy), která jsou výslovně či mlčky  zpravidla vyjádřená v </a:t>
            </a:r>
            <a:r>
              <a:rPr lang="cs-CZ" sz="1700" dirty="0" err="1"/>
              <a:t>TrŘ</a:t>
            </a:r>
            <a:endParaRPr lang="cs-CZ" sz="1700" dirty="0"/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představují východiska pro tvorbu (zákonodárce), interpretaci a aplikaci (orgány činné v trestním řízení) systému trestněprávně procesních norem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jedná se o určité právní principy, vůdčí právní ideje jimiž je ovládáno trestní řízení  a které musí být vykládány a aplikovány v souladu s Ústavou, LZPS, popř. v jejich duchu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jsou typické pro trestní řízení jako celek nebo jen např. pro některé jeho stadia (zásady typické pro dokazování, hlavní líčení atd.). </a:t>
            </a:r>
          </a:p>
          <a:p>
            <a:pPr algn="just">
              <a:buFont typeface="Wingdings" pitchFamily="2" charset="2"/>
              <a:buNone/>
            </a:pPr>
            <a:endParaRPr lang="cs-CZ" sz="20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5DEA09-1D53-4E7C-8742-92670F407D6C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/>
              <a:t>Funkce základních zásad 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sz="1700" dirty="0"/>
              <a:t>interpretační </a:t>
            </a:r>
          </a:p>
          <a:p>
            <a:pPr lvl="1" algn="just">
              <a:lnSpc>
                <a:spcPct val="90000"/>
              </a:lnSpc>
            </a:pPr>
            <a:r>
              <a:rPr lang="cs-CZ" sz="1500" dirty="0"/>
              <a:t>prostřednictvím základních zásad trestního řízení provádí OCŤŘ interpretaci příslušného ustanovení trestního řádu a tím je zajištěn předpoklad pro jednotnou interpretaci</a:t>
            </a:r>
          </a:p>
          <a:p>
            <a:pPr algn="just">
              <a:lnSpc>
                <a:spcPct val="90000"/>
              </a:lnSpc>
            </a:pPr>
            <a:endParaRPr lang="cs-CZ" sz="1700" dirty="0"/>
          </a:p>
          <a:p>
            <a:pPr algn="just">
              <a:lnSpc>
                <a:spcPct val="90000"/>
              </a:lnSpc>
            </a:pPr>
            <a:r>
              <a:rPr lang="cs-CZ" sz="1700" dirty="0"/>
              <a:t>aplikační </a:t>
            </a:r>
          </a:p>
          <a:p>
            <a:pPr lvl="1" algn="just">
              <a:lnSpc>
                <a:spcPct val="90000"/>
              </a:lnSpc>
            </a:pPr>
            <a:r>
              <a:rPr lang="cs-CZ" sz="1500" dirty="0"/>
              <a:t>funguje obdobně jako interpretační, přičemž se projevuje v rozhodovacím procesu orgánů činných v trestním řízení</a:t>
            </a:r>
          </a:p>
          <a:p>
            <a:pPr algn="just">
              <a:lnSpc>
                <a:spcPct val="90000"/>
              </a:lnSpc>
            </a:pPr>
            <a:endParaRPr lang="cs-CZ" sz="1700" dirty="0"/>
          </a:p>
          <a:p>
            <a:pPr algn="just">
              <a:lnSpc>
                <a:spcPct val="90000"/>
              </a:lnSpc>
            </a:pPr>
            <a:r>
              <a:rPr lang="cs-CZ" sz="1700" dirty="0"/>
              <a:t>zákonodárná </a:t>
            </a:r>
          </a:p>
          <a:p>
            <a:pPr lvl="1" algn="just">
              <a:lnSpc>
                <a:spcPct val="90000"/>
              </a:lnSpc>
            </a:pPr>
            <a:r>
              <a:rPr lang="cs-CZ" sz="1500" dirty="0"/>
              <a:t>zákonodárce při tvorbě práva musí důsledně vycházet ze základních zásad, na nichž je příslušná norma vybudována</a:t>
            </a:r>
          </a:p>
          <a:p>
            <a:pPr algn="just">
              <a:lnSpc>
                <a:spcPct val="90000"/>
              </a:lnSpc>
            </a:pPr>
            <a:endParaRPr lang="cs-CZ" sz="1700" dirty="0"/>
          </a:p>
          <a:p>
            <a:pPr algn="just">
              <a:lnSpc>
                <a:spcPct val="90000"/>
              </a:lnSpc>
            </a:pPr>
            <a:r>
              <a:rPr lang="cs-CZ" sz="1700" dirty="0"/>
              <a:t>poznávací </a:t>
            </a:r>
          </a:p>
          <a:p>
            <a:pPr lvl="1" algn="just">
              <a:lnSpc>
                <a:spcPct val="90000"/>
              </a:lnSpc>
            </a:pPr>
            <a:r>
              <a:rPr lang="cs-CZ" sz="1500" dirty="0"/>
              <a:t>z charakteru základních zásad a jejich uplatnění v trestním procesu lze usuzovat na charakter trestního procesu (inkviziční, </a:t>
            </a:r>
            <a:r>
              <a:rPr lang="cs-CZ" sz="1500" dirty="0" err="1"/>
              <a:t>adversární</a:t>
            </a:r>
            <a:r>
              <a:rPr lang="cs-CZ" sz="1500" dirty="0"/>
              <a:t>, smíšený)</a:t>
            </a:r>
          </a:p>
          <a:p>
            <a:pPr algn="just">
              <a:lnSpc>
                <a:spcPct val="90000"/>
              </a:lnSpc>
            </a:pPr>
            <a:endParaRPr lang="cs-CZ" sz="1700" dirty="0"/>
          </a:p>
          <a:p>
            <a:pPr algn="just">
              <a:lnSpc>
                <a:spcPct val="90000"/>
              </a:lnSpc>
            </a:pPr>
            <a:r>
              <a:rPr lang="cs-CZ" sz="1700" dirty="0"/>
              <a:t>kontrolní </a:t>
            </a:r>
          </a:p>
          <a:p>
            <a:pPr lvl="1" algn="just">
              <a:lnSpc>
                <a:spcPct val="90000"/>
              </a:lnSpc>
            </a:pPr>
            <a:r>
              <a:rPr lang="cs-CZ" sz="1500" dirty="0"/>
              <a:t>zaměřena na dodržování zákonnosti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B10F728-A189-488E-BE9A-CA42809868C9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Základní zásady TPP  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rozhodování o vině a trestu nezávislým soudem (čl. 81, 90 věta druhá, 92 Ústavy, čl. 38 odst. 1, 40 odst. 1 LZPS)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vázanost soudů jen zákonem (čl. 95 odst. 1 Ústavy)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právo na zákonného soudce (čl. 38 odst. 1 LZPS)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právo na soudní ochranu (čl. 36 LZPS)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zásady vyplývající z mezinárodních smluv (čl. 10 Ústavy)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630D72-D12B-4075-86DA-F1315504C43C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Zásada zákonnosti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0"/>
              <a:t>čl. 8 LZPS, § 2/1 </a:t>
            </a:r>
            <a:r>
              <a:rPr lang="cs-CZ" sz="1800" dirty="0" err="1"/>
              <a:t>TrŘ</a:t>
            </a:r>
            <a:r>
              <a:rPr lang="cs-CZ" sz="1800" dirty="0"/>
              <a:t> „nikdo nesmí být stíhán nebo zbaven svobody jinak než z důvodů a způsobem, který stanoví zákon.“ </a:t>
            </a:r>
          </a:p>
          <a:p>
            <a:pPr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procesním vyjádřením této zásady je presumpce neviny (čl. 39 LZPS a § 2/2 </a:t>
            </a:r>
            <a:r>
              <a:rPr lang="cs-CZ" sz="1800" dirty="0" err="1"/>
              <a:t>TrŘ</a:t>
            </a:r>
            <a:r>
              <a:rPr lang="cs-CZ" sz="1800" dirty="0"/>
              <a:t> – „dokud pravomocným odsuzujícím rozsudkem soudu není vina vyslovena, nelze na jednotlivce hledět jako by byl vinen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jejím účelem je jednak to, aby obviněná osoba nesnášela stejné následky jako odsouzená osoba a jednak, aby průběh vykonaného dokazování umožnil soudu rozhodovat nestranně; má stránku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800" dirty="0"/>
          </a:p>
          <a:p>
            <a:pPr lvl="1" algn="just"/>
            <a:r>
              <a:rPr lang="cs-CZ" sz="1600" dirty="0"/>
              <a:t>hmotněprávní - zákaz vyjadřovat se o obviněném jako o vinném před pravomocným vyjádřením soudu o jeho vině</a:t>
            </a:r>
          </a:p>
          <a:p>
            <a:pPr lvl="1" algn="just"/>
            <a:endParaRPr lang="cs-CZ" sz="1600" dirty="0"/>
          </a:p>
          <a:p>
            <a:pPr lvl="1" algn="just"/>
            <a:r>
              <a:rPr lang="cs-CZ" sz="1600" dirty="0"/>
              <a:t>procesněprávní - pravidla soudního dokazování mají být takové, aby soud určil vinu nestranně a na základě zákona</a:t>
            </a:r>
          </a:p>
          <a:p>
            <a:endParaRPr lang="cs-CZ" sz="1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7C9725-EB2C-4840-9767-B1AC1F92012A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Zásada legality</a:t>
            </a:r>
            <a:endParaRPr lang="cs-CZ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0"/>
              <a:t>státní zástupce je povinen stíhat všechny trestné činy, o nichž se dozví, pokud zákon, přímo použitelný předpis Evropské unie nebo vyhlášená mezinárodní smlouva, kterou je Česká republika vázána, nestanoví jinak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nařízení rady (EU) 2017/1939 ze dne 12. října 2017, kterým se provádí posílená spolupráce za účelem zřízení Úřadu evropského veřejného žalobce  - ochrana finančních zájmů  evropských společenství (zločinné spolčení)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551/1992 Sb., Evropská úmluva o předávání trestního řízení 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oportunita je výjimkou ze zásady legality – státní zástupce nemá povinnost stíhat všechny trestné činy o kterých se dozví ….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prvky oportunity - § 159a/3 </a:t>
            </a:r>
            <a:r>
              <a:rPr lang="cs-CZ" sz="1600" dirty="0" err="1"/>
              <a:t>TrŘ</a:t>
            </a:r>
            <a:r>
              <a:rPr lang="cs-CZ" sz="1600" dirty="0"/>
              <a:t> fakultativní odložení věci, § 172/2 </a:t>
            </a:r>
            <a:r>
              <a:rPr lang="cs-CZ" sz="1600" dirty="0" err="1"/>
              <a:t>TrŘ</a:t>
            </a:r>
            <a:r>
              <a:rPr lang="cs-CZ" sz="1600" dirty="0"/>
              <a:t>  - fakultativní zastavení trestního stíhání; neúčelnost)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oportunita není zásadou českého trestního řízení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88B2FE2-DB72-4C8F-A70A-49496816B3CE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Účel a funkce TPP, TŘ a </a:t>
            </a:r>
            <a:r>
              <a:rPr lang="cs-CZ" b="1" dirty="0" err="1"/>
              <a:t>TrŘ</a:t>
            </a:r>
            <a:r>
              <a:rPr lang="cs-CZ" b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endParaRPr lang="cs-CZ" sz="1700" dirty="0"/>
          </a:p>
          <a:p>
            <a:pPr>
              <a:lnSpc>
                <a:spcPct val="100000"/>
              </a:lnSpc>
              <a:defRPr/>
            </a:pPr>
            <a:r>
              <a:rPr lang="cs-CZ" sz="1700" dirty="0"/>
              <a:t>účel (funkce) TPP</a:t>
            </a:r>
          </a:p>
          <a:p>
            <a:pPr lvl="1">
              <a:defRPr/>
            </a:pPr>
            <a:r>
              <a:rPr lang="cs-CZ" sz="1500" dirty="0">
                <a:ea typeface="+mn-ea"/>
                <a:cs typeface="+mn-cs"/>
              </a:rPr>
              <a:t>chránit jednotlivce a společnost před TČ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regulovat procesní vztahy mezi subjekty TŘ, např. mezi policejním orgánem a obviněným, § 160 </a:t>
            </a:r>
            <a:r>
              <a:rPr lang="cs-CZ" sz="1500" dirty="0" err="1">
                <a:ea typeface="+mn-ea"/>
                <a:cs typeface="+mn-cs"/>
              </a:rPr>
              <a:t>TrŘ</a:t>
            </a:r>
            <a:r>
              <a:rPr lang="cs-CZ" sz="1500" dirty="0"/>
              <a:t> </a:t>
            </a:r>
          </a:p>
          <a:p>
            <a:pPr lvl="1">
              <a:defRPr/>
            </a:pPr>
            <a:r>
              <a:rPr lang="cs-CZ" sz="1500" dirty="0">
                <a:ea typeface="+mn-ea"/>
                <a:cs typeface="+mn-cs"/>
              </a:rPr>
              <a:t>prevence TČ a upevňování zákonnosti</a:t>
            </a:r>
          </a:p>
          <a:p>
            <a:pPr>
              <a:lnSpc>
                <a:spcPct val="100000"/>
              </a:lnSpc>
              <a:defRPr/>
            </a:pPr>
            <a:endParaRPr lang="cs-CZ" sz="1800" dirty="0"/>
          </a:p>
          <a:p>
            <a:pPr>
              <a:lnSpc>
                <a:spcPct val="100000"/>
              </a:lnSpc>
              <a:defRPr/>
            </a:pPr>
            <a:r>
              <a:rPr lang="cs-CZ" sz="1700" dirty="0"/>
              <a:t>účel TŘ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zjistit a procesně dokázat TČ, tj. že se stal, nebo nestal a kdo je jeho pachatelem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uložit a vykonat (pokud možno) spravedlivé trestní sankce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prevence TČ a upevňování zákonnosti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účel </a:t>
            </a:r>
            <a:r>
              <a:rPr lang="cs-CZ" sz="1700" dirty="0" err="1"/>
              <a:t>TrŘ</a:t>
            </a:r>
            <a:r>
              <a:rPr lang="cs-CZ" sz="1700" dirty="0"/>
              <a:t> (§ 1)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upravit TŘ, aby plnilo svůj účel podle TPP</a:t>
            </a:r>
          </a:p>
          <a:p>
            <a:pPr algn="just">
              <a:lnSpc>
                <a:spcPct val="100000"/>
              </a:lnSpc>
              <a:defRPr/>
            </a:pPr>
            <a:endParaRPr lang="cs-CZ" sz="18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pojem a účel TPP, TŘ, </a:t>
            </a:r>
            <a:r>
              <a:rPr lang="cs-CZ" sz="1700" dirty="0" err="1"/>
              <a:t>TrŘ</a:t>
            </a:r>
            <a:r>
              <a:rPr lang="cs-CZ" sz="1700" dirty="0"/>
              <a:t> úzce souvisí jako prostředek (</a:t>
            </a:r>
            <a:r>
              <a:rPr lang="cs-CZ" sz="1700" dirty="0" err="1"/>
              <a:t>TrŘ</a:t>
            </a:r>
            <a:r>
              <a:rPr lang="cs-CZ" sz="1700" dirty="0"/>
              <a:t>) + cíl (TŘ, TPP)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D37A66C-B7A2-45B2-BF23-DA59AE2440B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2B32CCB-CB55-4011-A349-1552410372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193F399-8F66-4DDA-9E60-0728C66AB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82998C7-BD01-4CBF-8DB6-087B367B2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souhlas poškozeného - § 163, § 163a </a:t>
            </a:r>
            <a:r>
              <a:rPr lang="cs-CZ" sz="1600" dirty="0" err="1"/>
              <a:t>TrŘ</a:t>
            </a:r>
            <a:r>
              <a:rPr lang="cs-CZ" sz="1600" dirty="0"/>
              <a:t>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700" dirty="0"/>
          </a:p>
          <a:p>
            <a:pPr lvl="1" algn="just"/>
            <a:r>
              <a:rPr lang="cs-CZ" sz="1500" dirty="0"/>
              <a:t>u taxativně vyjmenovaných trestných činů v případě, že pachatel je ve vztahu k poškozenému  manželem, partnerem </a:t>
            </a:r>
            <a:r>
              <a:rPr lang="cs-CZ" sz="1500"/>
              <a:t>nebo druhem</a:t>
            </a:r>
          </a:p>
          <a:p>
            <a:pPr marL="324000" lvl="1" indent="0" algn="just">
              <a:buNone/>
            </a:pPr>
            <a:endParaRPr lang="cs-CZ" sz="1500" dirty="0"/>
          </a:p>
          <a:p>
            <a:pPr lvl="1" algn="just"/>
            <a:r>
              <a:rPr lang="cs-CZ" sz="1500" dirty="0"/>
              <a:t>souhlasu není třeba v případě  smrti, poškozený je mladší 15 let, poškozený není schopen dát souhlas, souhlas nebyl dán nebo byl vzat  zpět v tísni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nepřípustnost trestního stíhání - § 11 </a:t>
            </a:r>
            <a:r>
              <a:rPr lang="cs-CZ" sz="1600" dirty="0" err="1"/>
              <a:t>TrŘ</a:t>
            </a:r>
            <a:r>
              <a:rPr lang="cs-CZ" sz="1600" dirty="0"/>
              <a:t> - milost, amnestie, věk, příčetnost, promlčení, smrt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9282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endParaRPr lang="cs-CZ" sz="1600" dirty="0"/>
          </a:p>
          <a:p>
            <a:pPr marL="342900" lvl="1" indent="-342900"/>
            <a:r>
              <a:rPr lang="cs-CZ" sz="1600" dirty="0"/>
              <a:t>hmotněprávní a procesněprávní exempce </a:t>
            </a:r>
          </a:p>
          <a:p>
            <a:pPr marL="342900" lvl="1" indent="-342900"/>
            <a:endParaRPr lang="cs-CZ" sz="1600" dirty="0"/>
          </a:p>
          <a:p>
            <a:pPr marL="342900" lvl="1" indent="-342900" algn="just"/>
            <a:r>
              <a:rPr lang="cs-CZ" sz="1600" dirty="0"/>
              <a:t>beztrestnost - čl. 27 Ústavy – poslance ani senátora  nelze postihnout pro hlasování a projevy učiněné v PS či Senátu  nebo v jiných orgánech, lze je stíhat jen se souhlasem komory; soudce Ústavního soudu nelze trestně stíhat bez souhlasu Senátu </a:t>
            </a:r>
          </a:p>
          <a:p>
            <a:pPr marL="342900" lvl="1" indent="-342900" algn="just"/>
            <a:r>
              <a:rPr lang="cs-CZ" sz="1600" dirty="0"/>
              <a:t>odepře-li komora souhlas, je trestní stíhání po dobu mandátu vyloučeno</a:t>
            </a:r>
          </a:p>
          <a:p>
            <a:pPr marL="742950" lvl="2" indent="-342900" algn="just"/>
            <a:endParaRPr lang="cs-CZ" dirty="0"/>
          </a:p>
          <a:p>
            <a:pPr marL="342900" lvl="1" indent="-342900" algn="just"/>
            <a:r>
              <a:rPr lang="cs-CZ" sz="1600" dirty="0"/>
              <a:t>nestíhatelnost – čl. 62 Ústavy  - prezidenta republiky nelze zadržet, trestně stíhat ani stíhat pro přestupek nebo jiný správní delikt</a:t>
            </a:r>
          </a:p>
          <a:p>
            <a:pPr marL="342900" lvl="1" indent="-342900" algn="just"/>
            <a:r>
              <a:rPr lang="cs-CZ" sz="1600" dirty="0"/>
              <a:t>prezident republiky může být stíhán pro velezradu, a to před Ústavním soudem na základě žaloby Senátu; trestem může být ztráta prezidentského úřadu a způsobilosti jej znovu nabýt</a:t>
            </a:r>
          </a:p>
          <a:p>
            <a:pPr marL="342900" lvl="1" indent="-342900" algn="just"/>
            <a:r>
              <a:rPr lang="cs-CZ" sz="1600" dirty="0"/>
              <a:t>trestní stíhání pro trestné činy spáchané po dobu výkonu funkce prezidenta republiky je navždy vyloučeno</a:t>
            </a:r>
          </a:p>
          <a:p>
            <a:pPr marL="342900" lvl="1" indent="-342900">
              <a:buNone/>
            </a:pPr>
            <a:endParaRPr lang="cs-CZ" sz="1600" dirty="0"/>
          </a:p>
          <a:p>
            <a:pPr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9DF1E3-2931-4650-8BDE-BA10559352E5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odklony</a:t>
            </a:r>
          </a:p>
          <a:p>
            <a:pPr lvl="1">
              <a:buFont typeface="Wingdings" pitchFamily="2" charset="2"/>
              <a:buNone/>
            </a:pPr>
            <a:endParaRPr lang="cs-CZ" sz="1600" dirty="0"/>
          </a:p>
          <a:p>
            <a:pPr lvl="1"/>
            <a:r>
              <a:rPr lang="cs-CZ" sz="1600" dirty="0"/>
              <a:t>§ 307 </a:t>
            </a:r>
            <a:r>
              <a:rPr lang="cs-CZ" sz="1600" dirty="0" err="1"/>
              <a:t>TrŘ</a:t>
            </a:r>
            <a:r>
              <a:rPr lang="cs-CZ" sz="1600" dirty="0"/>
              <a:t> - podmíněné zastavení trestního stíhání - jen přečin</a:t>
            </a:r>
          </a:p>
          <a:p>
            <a:pPr lvl="1"/>
            <a:r>
              <a:rPr lang="cs-CZ" sz="1600" dirty="0"/>
              <a:t>§ 309 </a:t>
            </a:r>
            <a:r>
              <a:rPr lang="cs-CZ" sz="1600" dirty="0" err="1"/>
              <a:t>TrŘ</a:t>
            </a:r>
            <a:r>
              <a:rPr lang="cs-CZ" sz="1600" dirty="0"/>
              <a:t> - narovnání - jen přečin </a:t>
            </a:r>
          </a:p>
          <a:p>
            <a:pPr marL="324000" lvl="1" indent="0">
              <a:buNone/>
            </a:pPr>
            <a:endParaRPr lang="cs-CZ" sz="16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400" dirty="0"/>
              <a:t>obviněný se doznal/ prohlásil, že spáchal skutek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400" dirty="0"/>
              <a:t>uhrazení škody  poškozenému  nebo uzavření dohody, učinění potřebných kroků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400" dirty="0"/>
              <a:t>vydání bezdůvodného  obohacení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400" dirty="0"/>
              <a:t>složení peněžní částky  na peněžitou pomoc obětem trestné činnosti  (§ 309 </a:t>
            </a:r>
            <a:r>
              <a:rPr lang="cs-CZ" sz="1400" dirty="0" err="1"/>
              <a:t>TrŘ</a:t>
            </a:r>
            <a:r>
              <a:rPr lang="cs-CZ" sz="1400" dirty="0"/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400" dirty="0"/>
              <a:t>zkušební doba 2-5let dle povahy a závažnosti přečinu (§ 307 </a:t>
            </a:r>
            <a:r>
              <a:rPr lang="cs-CZ" sz="1400" dirty="0" err="1"/>
              <a:t>TrŘ</a:t>
            </a:r>
            <a:r>
              <a:rPr lang="cs-CZ" sz="1400" dirty="0"/>
              <a:t>)</a:t>
            </a:r>
          </a:p>
          <a:p>
            <a:pPr lvl="1"/>
            <a:endParaRPr lang="cs-CZ" sz="1600" dirty="0"/>
          </a:p>
          <a:p>
            <a:pPr lvl="1"/>
            <a:r>
              <a:rPr lang="cs-CZ" sz="1600" dirty="0"/>
              <a:t>§ 175a </a:t>
            </a:r>
            <a:r>
              <a:rPr lang="cs-CZ" sz="1600" dirty="0" err="1"/>
              <a:t>TrŘ</a:t>
            </a:r>
            <a:r>
              <a:rPr lang="cs-CZ" sz="1600" dirty="0"/>
              <a:t> - dohoda o vině a trestu - nelze u zvlášť závažného zločinu (de lege </a:t>
            </a:r>
            <a:r>
              <a:rPr lang="cs-CZ" sz="1600" dirty="0" err="1"/>
              <a:t>ferenda</a:t>
            </a:r>
            <a:r>
              <a:rPr lang="cs-CZ" sz="1600" dirty="0"/>
              <a:t> zvažována i tato možnost) a v řízení proti uprchlému</a:t>
            </a:r>
          </a:p>
          <a:p>
            <a:pPr lvl="1"/>
            <a:endParaRPr 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výsledky vyšetřování dostatečně nasvědčují tomu, že skutek se stal, je trestným činem a spáchal jej  obviněný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obviněný prohlásil, že spáchal skutek a nejsou pochybnosti o  pravdivosti jeho prohlášení </a:t>
            </a:r>
          </a:p>
          <a:p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97CEF7-3CE1-492D-A250-4C401D2CF263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600"/>
              <a:t>Zásada zjišťování skutkového stavu bez důvodných pochybností – spravedlnost procesu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endParaRPr lang="cs-CZ" sz="2000" dirty="0"/>
          </a:p>
          <a:p>
            <a:pPr algn="just" eaLnBrk="1" hangingPunct="1"/>
            <a:r>
              <a:rPr lang="cs-CZ" sz="1700" dirty="0"/>
              <a:t>§ 2/5 </a:t>
            </a:r>
            <a:r>
              <a:rPr lang="cs-CZ" sz="1700" dirty="0" err="1"/>
              <a:t>TrŘ</a:t>
            </a:r>
            <a:r>
              <a:rPr lang="cs-CZ" sz="1700" dirty="0"/>
              <a:t> - OČTŘ nezjišťují objektivní pravdu, ale skutkový stav bez důvodných pochybností </a:t>
            </a:r>
          </a:p>
          <a:p>
            <a:pPr algn="just" eaLnBrk="1" hangingPunct="1">
              <a:buFont typeface="Wingdings" pitchFamily="2" charset="2"/>
              <a:buNone/>
            </a:pPr>
            <a:endParaRPr lang="cs-CZ" sz="1700" dirty="0"/>
          </a:p>
          <a:p>
            <a:pPr algn="just" eaLnBrk="1" hangingPunct="1"/>
            <a:r>
              <a:rPr lang="cs-CZ" sz="1700" dirty="0"/>
              <a:t>rovnost zbraní  -  procesní rovnost obžaloby a obhajoby </a:t>
            </a:r>
          </a:p>
          <a:p>
            <a:pPr algn="just" eaLnBrk="1" hangingPunct="1">
              <a:buFont typeface="Wingdings" pitchFamily="2" charset="2"/>
              <a:buNone/>
            </a:pPr>
            <a:endParaRPr lang="cs-CZ" sz="1700" dirty="0"/>
          </a:p>
          <a:p>
            <a:pPr algn="just" eaLnBrk="1" hangingPunct="1"/>
            <a:r>
              <a:rPr lang="cs-CZ" sz="1700" dirty="0"/>
              <a:t>doznání obviněného nezbavuje OČTŘ povinnosti zjišťovat skutkový stav</a:t>
            </a:r>
          </a:p>
          <a:p>
            <a:pPr algn="just" eaLnBrk="1" hangingPunct="1">
              <a:buFont typeface="Wingdings" pitchFamily="2" charset="2"/>
              <a:buNone/>
            </a:pPr>
            <a:endParaRPr lang="cs-CZ" sz="1700" dirty="0"/>
          </a:p>
          <a:p>
            <a:pPr lvl="1" eaLnBrk="1" hangingPunct="1"/>
            <a:r>
              <a:rPr lang="cs-CZ" sz="1500" dirty="0"/>
              <a:t>čl. 40/4 LZPS - obviněný má právo odepřít výpověď </a:t>
            </a:r>
          </a:p>
          <a:p>
            <a:pPr lvl="1" algn="just" eaLnBrk="1" hangingPunct="1"/>
            <a:r>
              <a:rPr lang="cs-CZ" sz="1500" dirty="0"/>
              <a:t>§ 33/1 </a:t>
            </a:r>
            <a:r>
              <a:rPr lang="cs-CZ" sz="1500" dirty="0" err="1"/>
              <a:t>TrŘ</a:t>
            </a:r>
            <a:r>
              <a:rPr lang="cs-CZ" sz="1500" dirty="0"/>
              <a:t> - právo  obviněného mlčet, právo hájit se jakkoliv, tj. i lží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975D0A4-B99A-4BDB-BE6C-CDE7AFCDDC3E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/>
              <a:t> 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cs-CZ" sz="1700" dirty="0"/>
          </a:p>
          <a:p>
            <a:pPr algn="just" eaLnBrk="1" hangingPunct="1">
              <a:lnSpc>
                <a:spcPct val="100000"/>
              </a:lnSpc>
            </a:pPr>
            <a:endParaRPr lang="cs-CZ" sz="1700" dirty="0"/>
          </a:p>
          <a:p>
            <a:pPr algn="just" eaLnBrk="1" hangingPunct="1">
              <a:lnSpc>
                <a:spcPct val="100000"/>
              </a:lnSpc>
            </a:pPr>
            <a:r>
              <a:rPr lang="cs-CZ" sz="1700" dirty="0"/>
              <a:t>skutkový stav, respektive rozsah pochybností v rámci trestního  řízení, je závislý od jednotlivých jeho stadií </a:t>
            </a:r>
          </a:p>
          <a:p>
            <a:pPr algn="just"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cs-CZ" sz="1700" dirty="0"/>
              <a:t> </a:t>
            </a:r>
          </a:p>
          <a:p>
            <a:pPr lvl="1" algn="just" eaLnBrk="1" hangingPunct="1"/>
            <a:r>
              <a:rPr lang="cs-CZ" sz="1700" dirty="0"/>
              <a:t>§ 158/3 </a:t>
            </a:r>
            <a:r>
              <a:rPr lang="cs-CZ" sz="1700" dirty="0" err="1"/>
              <a:t>TrŘ</a:t>
            </a:r>
            <a:r>
              <a:rPr lang="cs-CZ" sz="1700" dirty="0"/>
              <a:t> - prověření skutečností důvodně nasvědčujících tomu, že byl spáchán trestný čin </a:t>
            </a:r>
          </a:p>
          <a:p>
            <a:pPr lvl="1" algn="just" eaLnBrk="1" hangingPunct="1"/>
            <a:r>
              <a:rPr lang="cs-CZ" sz="1700" dirty="0"/>
              <a:t>§ 160/1 </a:t>
            </a:r>
            <a:r>
              <a:rPr lang="cs-CZ" sz="1700" dirty="0" err="1"/>
              <a:t>TrŘ</a:t>
            </a:r>
            <a:r>
              <a:rPr lang="cs-CZ" sz="1700" dirty="0"/>
              <a:t> - nasvědčují-li odůvodněné a zjištěné skutečnosti  tomu, že byl spáchán trestný čin a je-li dostatečně odůvodněn závěr, že jej spáchala konkrétní osoba </a:t>
            </a:r>
          </a:p>
          <a:p>
            <a:pPr lvl="1" algn="just" eaLnBrk="1" hangingPunct="1"/>
            <a:r>
              <a:rPr lang="cs-CZ" sz="1700" dirty="0"/>
              <a:t>§ 172/1 </a:t>
            </a:r>
            <a:r>
              <a:rPr lang="cs-CZ" sz="1700" dirty="0" err="1"/>
              <a:t>TrŘ</a:t>
            </a:r>
            <a:r>
              <a:rPr lang="cs-CZ" sz="1700" dirty="0"/>
              <a:t> - je-li nepochybné, skutek není, není prokázáno, je nepřípustné  </a:t>
            </a:r>
          </a:p>
          <a:p>
            <a:pPr lvl="1" algn="just" eaLnBrk="1" hangingPunct="1"/>
            <a:r>
              <a:rPr lang="cs-CZ" sz="1700" dirty="0"/>
              <a:t>§ 176 </a:t>
            </a:r>
            <a:r>
              <a:rPr lang="cs-CZ" sz="1700" dirty="0" err="1"/>
              <a:t>TrŘ</a:t>
            </a:r>
            <a:r>
              <a:rPr lang="cs-CZ" sz="1700" dirty="0"/>
              <a:t> - jestliže výsledky vyšetřování dostatečně odůvodňují postavení obviněného před soud </a:t>
            </a:r>
          </a:p>
          <a:p>
            <a:pPr lvl="1" algn="just" eaLnBrk="1" hangingPunct="1"/>
            <a:r>
              <a:rPr lang="cs-CZ" sz="1700" dirty="0"/>
              <a:t>rozhodování soudu  - in </a:t>
            </a:r>
            <a:r>
              <a:rPr lang="cs-CZ" sz="1700" dirty="0" err="1"/>
              <a:t>dubio</a:t>
            </a:r>
            <a:r>
              <a:rPr lang="cs-CZ" sz="1700" dirty="0"/>
              <a:t> pro </a:t>
            </a:r>
            <a:r>
              <a:rPr lang="cs-CZ" sz="1700" dirty="0" err="1"/>
              <a:t>reo</a:t>
            </a:r>
            <a:r>
              <a:rPr lang="cs-CZ" sz="1700" dirty="0"/>
              <a:t> </a:t>
            </a:r>
          </a:p>
          <a:p>
            <a:pPr algn="just" eaLnBrk="1" hangingPunct="1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7F3705-B8A7-48A8-B064-D0D28DC21A0D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Zásada oficiality 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2000"/>
          </a:p>
          <a:p>
            <a:pPr algn="just"/>
            <a:r>
              <a:rPr lang="cs-CZ" sz="1800"/>
              <a:t>povinnost orgánů vystupovat z úřední povinnosti (ex officio), pokud  zákon nestanoví něco jiného </a:t>
            </a:r>
          </a:p>
          <a:p>
            <a:pPr algn="just">
              <a:buFont typeface="Wingdings" pitchFamily="2" charset="2"/>
              <a:buNone/>
            </a:pPr>
            <a:r>
              <a:rPr lang="cs-CZ" sz="1800"/>
              <a:t> </a:t>
            </a:r>
          </a:p>
          <a:p>
            <a:pPr algn="just"/>
            <a:r>
              <a:rPr lang="cs-CZ" sz="1800"/>
              <a:t>výjimky ze zásady oficiality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lvl="1" algn="just"/>
            <a:r>
              <a:rPr lang="cs-CZ" sz="1600"/>
              <a:t>souhlas poškozeného - § 163, § 163a TrŘ</a:t>
            </a:r>
          </a:p>
          <a:p>
            <a:pPr lvl="1" algn="just"/>
            <a:r>
              <a:rPr lang="cs-CZ" sz="1600"/>
              <a:t>opravné řízení se zahajuje podáním opravného prostředku</a:t>
            </a:r>
          </a:p>
          <a:p>
            <a:pPr lvl="1" algn="just"/>
            <a:r>
              <a:rPr lang="cs-CZ" sz="1600"/>
              <a:t>o nároku na náhradu škody se rozhodne, pokud se poškozený připojí s tímto návrhem </a:t>
            </a:r>
          </a:p>
          <a:p>
            <a:pPr lvl="1" algn="just"/>
            <a:r>
              <a:rPr lang="cs-CZ" sz="1600"/>
              <a:t>o svědečném, znalečném, tlumočném, odměně obhájce se  rozhoduje jen na návrh </a:t>
            </a:r>
          </a:p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8A870C-4081-4C7E-85F2-DD99BD9101C5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DCF191F-8C3C-4A90-8D3B-8F4C9296C0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B3D0C37-6FD8-4678-AE43-D768B4244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Zásada vyhledávácí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AC7C13B-C673-4139-9E31-FBE3F4C9C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lnSpc>
                <a:spcPct val="100000"/>
              </a:lnSpc>
              <a:buFontTx/>
              <a:buChar char="-"/>
              <a:defRPr/>
            </a:pPr>
            <a:r>
              <a:rPr lang="cs-CZ" sz="1800" dirty="0"/>
              <a:t>povinnost OČTŘ z vlastní iniciativy vyhledávat a provádět důkazy (i bez návrhu stran)</a:t>
            </a:r>
          </a:p>
          <a:p>
            <a:pPr marL="285750" indent="-285750" algn="just">
              <a:lnSpc>
                <a:spcPct val="100000"/>
              </a:lnSpc>
              <a:buFontTx/>
              <a:buChar char="-"/>
              <a:defRPr/>
            </a:pPr>
            <a:endParaRPr lang="cs-CZ" sz="1800" dirty="0"/>
          </a:p>
          <a:p>
            <a:pPr marL="537750" lvl="1" indent="-285750" algn="just">
              <a:buFontTx/>
              <a:buChar char="-"/>
              <a:defRPr/>
            </a:pPr>
            <a:r>
              <a:rPr lang="cs-CZ" sz="1600" dirty="0"/>
              <a:t>projev zásady legality a oficiality </a:t>
            </a:r>
          </a:p>
          <a:p>
            <a:pPr marL="933450" lvl="1" indent="-533400" algn="just">
              <a:buNone/>
              <a:defRPr/>
            </a:pPr>
            <a:endParaRPr lang="cs-CZ" sz="1600" dirty="0"/>
          </a:p>
          <a:p>
            <a:pPr marL="285750" indent="-285750" algn="just">
              <a:lnSpc>
                <a:spcPct val="100000"/>
              </a:lnSpc>
              <a:buFontTx/>
              <a:buChar char="-"/>
              <a:defRPr/>
            </a:pPr>
            <a:r>
              <a:rPr lang="cs-CZ" sz="1800" dirty="0"/>
              <a:t>objektivita dokazování – vyhledávají se důkazy svědčící ve prospěch i neprospěch </a:t>
            </a:r>
          </a:p>
          <a:p>
            <a:pPr marL="533400" indent="-533400" algn="just">
              <a:lnSpc>
                <a:spcPct val="100000"/>
              </a:lnSpc>
              <a:defRPr/>
            </a:pPr>
            <a:endParaRPr lang="cs-CZ" sz="1800" dirty="0"/>
          </a:p>
          <a:p>
            <a:pPr marL="285750" indent="-285750" algn="just">
              <a:lnSpc>
                <a:spcPct val="100000"/>
              </a:lnSpc>
              <a:buFontTx/>
              <a:buChar char="-"/>
              <a:defRPr/>
            </a:pPr>
            <a:r>
              <a:rPr lang="cs-CZ" sz="1800" dirty="0"/>
              <a:t>doznání  obviněného nezbavuje OČTŘ  této povinnosti </a:t>
            </a:r>
          </a:p>
          <a:p>
            <a:pPr marL="285750" indent="-285750" algn="just">
              <a:lnSpc>
                <a:spcPct val="100000"/>
              </a:lnSpc>
              <a:buFontTx/>
              <a:buChar char="-"/>
              <a:defRPr/>
            </a:pPr>
            <a:endParaRPr lang="cs-CZ" sz="1800" dirty="0"/>
          </a:p>
          <a:p>
            <a:pPr marL="285750" indent="-285750" algn="just">
              <a:lnSpc>
                <a:spcPct val="100000"/>
              </a:lnSpc>
              <a:buFontTx/>
              <a:buChar char="-"/>
              <a:defRPr/>
            </a:pPr>
            <a:r>
              <a:rPr lang="cs-CZ" sz="1800" dirty="0"/>
              <a:t>neplatí princip „qui tacet (</a:t>
            </a:r>
            <a:r>
              <a:rPr lang="cs-CZ" sz="1800" dirty="0" err="1"/>
              <a:t>ubi</a:t>
            </a:r>
            <a:r>
              <a:rPr lang="cs-CZ" sz="1800" dirty="0"/>
              <a:t> </a:t>
            </a:r>
            <a:r>
              <a:rPr lang="cs-CZ" sz="1800" dirty="0" err="1"/>
              <a:t>loqui</a:t>
            </a:r>
            <a:r>
              <a:rPr lang="cs-CZ" sz="1800" dirty="0"/>
              <a:t> </a:t>
            </a:r>
            <a:r>
              <a:rPr lang="cs-CZ" sz="1800" dirty="0" err="1"/>
              <a:t>potuit</a:t>
            </a:r>
            <a:r>
              <a:rPr lang="cs-CZ" sz="1800" dirty="0"/>
              <a:t> et </a:t>
            </a:r>
            <a:r>
              <a:rPr lang="cs-CZ" sz="1800" dirty="0" err="1"/>
              <a:t>debuit</a:t>
            </a:r>
            <a:r>
              <a:rPr lang="cs-CZ" sz="1800" dirty="0"/>
              <a:t>) </a:t>
            </a:r>
            <a:r>
              <a:rPr lang="cs-CZ" sz="1800" dirty="0" err="1"/>
              <a:t>consentire</a:t>
            </a:r>
            <a:r>
              <a:rPr lang="cs-CZ" sz="1800" dirty="0"/>
              <a:t> </a:t>
            </a:r>
            <a:r>
              <a:rPr lang="cs-CZ" sz="1800" dirty="0" err="1"/>
              <a:t>videtur</a:t>
            </a:r>
            <a:r>
              <a:rPr lang="cs-CZ" sz="1800" dirty="0"/>
              <a:t>“ [„kdo mlčí (když mluvit mohl a měl), zřejmě souhlasí.“] - papež Bonifác VIII. (1235-1303) - mlčení obviněného nelze připočítat k jeho tíži </a:t>
            </a:r>
          </a:p>
          <a:p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9820815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§ 89/2 </a:t>
            </a:r>
            <a:r>
              <a:rPr lang="cs-CZ" sz="1700" dirty="0" err="1"/>
              <a:t>TrŘ</a:t>
            </a:r>
            <a:r>
              <a:rPr lang="cs-CZ" sz="1700" dirty="0"/>
              <a:t> - každá ze stran muže důkaz vyhledat, skutečnost, že důkaz nevyhledal OČTŘ není důvodem k odmítnutí 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§ 177d </a:t>
            </a:r>
            <a:r>
              <a:rPr lang="cs-CZ" sz="1700" dirty="0" err="1"/>
              <a:t>TrŘ</a:t>
            </a:r>
            <a:r>
              <a:rPr lang="cs-CZ" sz="1700" dirty="0"/>
              <a:t> - státní zástupce v obžalobě musí uvést důkazy, o které se jeho tvrzení opírá a které navrhuje provést v hlavním líčení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§ 180/2 </a:t>
            </a:r>
            <a:r>
              <a:rPr lang="cs-CZ" sz="1700" dirty="0" err="1"/>
              <a:t>TrŘ</a:t>
            </a:r>
            <a:r>
              <a:rPr lang="cs-CZ" sz="1700" dirty="0"/>
              <a:t> - v řízení před soudem státní zástupce z vlastní iniciativy opatřuje důkazy pro objasnění skutečností z hlediska podané obžaloby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§ 218 </a:t>
            </a:r>
            <a:r>
              <a:rPr lang="cs-CZ" sz="1700" dirty="0" err="1"/>
              <a:t>TrŘ</a:t>
            </a:r>
            <a:r>
              <a:rPr lang="cs-CZ" sz="1700" dirty="0"/>
              <a:t> - vzhledem k závěrečným řečem rozhodne soud o doplnění dokazování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§ 221 </a:t>
            </a:r>
            <a:r>
              <a:rPr lang="cs-CZ" sz="1700" dirty="0" err="1"/>
              <a:t>TrŘ</a:t>
            </a:r>
            <a:r>
              <a:rPr lang="cs-CZ" sz="1700" dirty="0"/>
              <a:t> -  o objasnění věci je třeba dalšího šetření, proto soud vrátí věc státnímu zástupci k došetření </a:t>
            </a: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8489EB-AAE6-48D8-A86E-A852A756561B}" type="slidenum">
              <a:rPr lang="cs-CZ" smtClean="0"/>
              <a:pPr>
                <a:defRPr/>
              </a:pPr>
              <a:t>37</a:t>
            </a:fld>
            <a:endParaRPr lang="cs-CZ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Zásada volného hodnocení důkazů 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/>
          </a:p>
          <a:p>
            <a:pPr algn="just"/>
            <a:endParaRPr lang="cs-CZ" sz="1800"/>
          </a:p>
          <a:p>
            <a:pPr algn="just"/>
            <a:r>
              <a:rPr lang="cs-CZ" sz="1800"/>
              <a:t>OČTŘ hodnotí důkazy podle svého vnitřního přesvědčení po pečlivém zvážení všech okolností a to nejprve jednotlivě a potom v celkovém souhrnu </a:t>
            </a:r>
          </a:p>
          <a:p>
            <a:pPr algn="just"/>
            <a:endParaRPr lang="cs-CZ" sz="1800"/>
          </a:p>
          <a:p>
            <a:pPr lvl="1" algn="just"/>
            <a:r>
              <a:rPr lang="cs-CZ" sz="1600"/>
              <a:t>je třeba  posoudit jejich věrohodnost a pravdivost 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algn="just"/>
            <a:r>
              <a:rPr lang="cs-CZ" sz="1800"/>
              <a:t>§ 125 TrŘ - soud v odůvodnění rozsudku uvede, které skutečnosti vzal za prokázané o která skutková zjištění opřel své úvahy </a:t>
            </a:r>
          </a:p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C08F5F9-CBFC-4BF4-8F7F-7141A2319FA8}" type="slidenum">
              <a:rPr lang="cs-CZ" smtClean="0"/>
              <a:pPr>
                <a:defRPr/>
              </a:pPr>
              <a:t>38</a:t>
            </a:fld>
            <a:endParaRPr lang="cs-CZ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Veřejnost procesu </a:t>
            </a:r>
            <a:endParaRPr lang="cs-CZ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čl. 38 LZPS - každý má právo, aby jeho věc byla projednána veřejně; veřejnost může být vyloučena jen v případech stanovených zákonem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§ 2/10 </a:t>
            </a:r>
            <a:r>
              <a:rPr lang="cs-CZ" sz="1800" dirty="0" err="1"/>
              <a:t>TrŘ</a:t>
            </a:r>
            <a:r>
              <a:rPr lang="cs-CZ" sz="1800" dirty="0"/>
              <a:t> - trestní věci se projednávají veřejně 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platí pouze pro hlavní líčení </a:t>
            </a:r>
          </a:p>
          <a:p>
            <a:pPr lvl="1" algn="just"/>
            <a:r>
              <a:rPr lang="cs-CZ" sz="1600" dirty="0"/>
              <a:t>přípravné řízení je neveřejné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r>
              <a:rPr lang="cs-CZ" sz="1600" dirty="0"/>
              <a:t>	</a:t>
            </a:r>
          </a:p>
          <a:p>
            <a:pPr algn="just">
              <a:lnSpc>
                <a:spcPct val="100000"/>
              </a:lnSpc>
            </a:pPr>
            <a:r>
              <a:rPr lang="cs-CZ" sz="1800" dirty="0"/>
              <a:t>§ 199 a násl. </a:t>
            </a:r>
            <a:r>
              <a:rPr lang="cs-CZ" sz="1800" dirty="0" err="1"/>
              <a:t>TrŘ</a:t>
            </a:r>
            <a:r>
              <a:rPr lang="cs-CZ" sz="1800" dirty="0"/>
              <a:t> - veřejnost hlavního líčení </a:t>
            </a:r>
          </a:p>
          <a:p>
            <a:pPr lvl="1" algn="just"/>
            <a:r>
              <a:rPr lang="cs-CZ" sz="1600" dirty="0"/>
              <a:t>vyloučení veřejnosti/ jednotlivce</a:t>
            </a:r>
          </a:p>
          <a:p>
            <a:pPr lvl="1" algn="just">
              <a:buFont typeface="Wingdings" pitchFamily="2" charset="2"/>
              <a:buNone/>
            </a:pPr>
            <a:endParaRPr lang="cs-CZ" sz="1800" dirty="0"/>
          </a:p>
          <a:p>
            <a:pPr marL="342900" lvl="2" indent="-342900" algn="just">
              <a:lnSpc>
                <a:spcPct val="100000"/>
              </a:lnSpc>
            </a:pPr>
            <a:r>
              <a:rPr lang="cs-CZ" sz="1800" dirty="0"/>
              <a:t>§ 54/1 ZSM - zásada neveřejnosti</a:t>
            </a:r>
          </a:p>
          <a:p>
            <a:pPr lvl="1" algn="just"/>
            <a:r>
              <a:rPr lang="cs-CZ" sz="1600" dirty="0"/>
              <a:t>na návrh mladistvého  může být hlavní líčení veřejné </a:t>
            </a:r>
          </a:p>
          <a:p>
            <a:pPr marL="800100" lvl="3" indent="-342900" algn="just"/>
            <a:endParaRPr lang="cs-CZ" sz="1600" dirty="0"/>
          </a:p>
          <a:p>
            <a:pPr marL="800100" lvl="3" indent="-342900" algn="just"/>
            <a:endParaRPr lang="cs-CZ" sz="1600" dirty="0"/>
          </a:p>
          <a:p>
            <a:pPr marL="800100" lvl="3" indent="-342900" algn="just"/>
            <a:endParaRPr lang="cs-CZ" sz="1800" dirty="0"/>
          </a:p>
          <a:p>
            <a:pPr marL="342900" lvl="2" indent="-342900" algn="just"/>
            <a:endParaRPr lang="cs-CZ" dirty="0"/>
          </a:p>
          <a:p>
            <a:pPr marL="342900" lvl="2" indent="-342900" algn="just"/>
            <a:endParaRPr lang="cs-CZ" dirty="0"/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41F9369-AB81-409B-867A-457153B65709}" type="slidenum">
              <a:rPr lang="cs-CZ" smtClean="0"/>
              <a:pPr>
                <a:defRPr/>
              </a:pPr>
              <a:t>39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6386139-3856-414C-A5EA-AA13C631CE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6B6FBEA-31AB-4EE8-81EE-EA8DDDD23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Typy trestního řízení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C639BD-ED91-483E-B19F-22F621461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kontinentální řízení - příznačná zásada vyhledávací a legality - soud sám musí vyslýchat svědky a vyhledávat všechny důkazy svědčící o vině i nevině, které nenavrhla obžaloba nebo obhajoba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angloamerické (</a:t>
            </a:r>
            <a:r>
              <a:rPr lang="cs-CZ" sz="1700" dirty="0" err="1"/>
              <a:t>adversální</a:t>
            </a:r>
            <a:r>
              <a:rPr lang="cs-CZ" sz="1700" dirty="0"/>
              <a:t>) řízení  - příznačná zásada oportunity a kontradiktornosti  dokazování - důkazy o vině navrhuje obžaloba, o nevině obhajoba, sami si vyslýchají svědky, předkládají důkazy, soud pouze dohlíží, aby byly prováděny pouze přípustné důkazy, svědky nevyslýchá, důkazy nevyhledává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smíšené řízení - průnik obojího, posílení zásady kontradiktornosti dokazování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10285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b="1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zásada veřejnosti hlavního líčení není právem obviněného, se kterým by mohl volně disponovat, např. se ho vzdát, tj. obviněný nemá právo na neveřejné hlavní líčení, pokud tomu brání veřejný zájem</a:t>
            </a:r>
          </a:p>
          <a:p>
            <a:pPr marL="72000" indent="0" algn="just">
              <a:lnSpc>
                <a:spcPct val="100000"/>
              </a:lnSpc>
              <a:buNone/>
              <a:defRPr/>
            </a:pPr>
            <a:r>
              <a:rPr lang="cs-CZ" sz="1700" dirty="0"/>
              <a:t>   </a:t>
            </a:r>
          </a:p>
          <a:p>
            <a:pPr lvl="1" algn="just">
              <a:defRPr/>
            </a:pPr>
            <a:r>
              <a:rPr lang="cs-CZ" sz="1700" dirty="0"/>
              <a:t>obviněný se taktéž nemůže vzdát práva na veřejné vyhlášení rozsudku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důvody pro vyloučení veřejnosti </a:t>
            </a:r>
          </a:p>
          <a:p>
            <a:pPr marL="72000" indent="0" algn="just">
              <a:lnSpc>
                <a:spcPct val="100000"/>
              </a:lnSpc>
              <a:buNone/>
              <a:defRPr/>
            </a:pPr>
            <a:endParaRPr lang="cs-CZ" sz="1700" dirty="0"/>
          </a:p>
          <a:p>
            <a:pPr lvl="1" algn="just">
              <a:defRPr/>
            </a:pPr>
            <a:r>
              <a:rPr lang="cs-CZ" sz="1600" dirty="0"/>
              <a:t>mravnost</a:t>
            </a:r>
          </a:p>
          <a:p>
            <a:pPr lvl="1" algn="just">
              <a:defRPr/>
            </a:pPr>
            <a:r>
              <a:rPr lang="cs-CZ" sz="1600" dirty="0"/>
              <a:t>veřejný pořádek a národní bezpečnosti(utajované informace)</a:t>
            </a:r>
          </a:p>
          <a:p>
            <a:pPr lvl="1" algn="just">
              <a:defRPr/>
            </a:pPr>
            <a:r>
              <a:rPr lang="cs-CZ" sz="1600" dirty="0"/>
              <a:t>soukromý život účastníků řízení</a:t>
            </a:r>
          </a:p>
          <a:p>
            <a:pPr marL="742950" lvl="2" indent="-342900" algn="just">
              <a:lnSpc>
                <a:spcPct val="100000"/>
              </a:lnSpc>
              <a:buSzPct val="90000"/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důvody pro vyloučení jednotlivce </a:t>
            </a:r>
          </a:p>
          <a:p>
            <a:pPr marL="72000" indent="0" algn="just">
              <a:lnSpc>
                <a:spcPct val="100000"/>
              </a:lnSpc>
              <a:buNone/>
              <a:defRPr/>
            </a:pPr>
            <a:endParaRPr lang="cs-CZ" sz="1700" dirty="0"/>
          </a:p>
          <a:p>
            <a:pPr lvl="1" algn="just">
              <a:defRPr/>
            </a:pPr>
            <a:r>
              <a:rPr lang="cs-CZ" sz="1600" dirty="0"/>
              <a:t>mladistvý</a:t>
            </a:r>
          </a:p>
          <a:p>
            <a:pPr lvl="1" algn="just">
              <a:defRPr/>
            </a:pPr>
            <a:r>
              <a:rPr lang="cs-CZ" sz="1600" dirty="0"/>
              <a:t>rušení důstojného průběhu </a:t>
            </a:r>
          </a:p>
          <a:p>
            <a:pPr lvl="1" algn="just">
              <a:defRPr/>
            </a:pPr>
            <a:r>
              <a:rPr lang="cs-CZ" sz="1600" dirty="0"/>
              <a:t>opatření proti přeplňování jednací síně </a:t>
            </a:r>
          </a:p>
          <a:p>
            <a:pPr lvl="1" algn="just">
              <a:defRPr/>
            </a:pPr>
            <a:endParaRPr lang="cs-CZ" sz="1600" dirty="0"/>
          </a:p>
          <a:p>
            <a:pPr marL="342900" lvl="1" indent="-342900" algn="just">
              <a:buClr>
                <a:schemeClr val="folHlink"/>
              </a:buClr>
              <a:buSzPct val="90000"/>
              <a:buNone/>
              <a:defRPr/>
            </a:pPr>
            <a:endParaRPr lang="cs-CZ" sz="1300" dirty="0"/>
          </a:p>
          <a:p>
            <a:pPr marL="742950" lvl="2" indent="-342900" algn="just">
              <a:buSzPct val="90000"/>
              <a:defRPr/>
            </a:pPr>
            <a:endParaRPr lang="cs-CZ" sz="1600" dirty="0"/>
          </a:p>
          <a:p>
            <a:pPr marL="742950" lvl="2" indent="-342900" algn="just">
              <a:buSzPct val="90000"/>
              <a:defRPr/>
            </a:pPr>
            <a:endParaRPr lang="cs-CZ" sz="1600" dirty="0"/>
          </a:p>
          <a:p>
            <a:pPr marL="742950" lvl="2" indent="-342900" algn="just">
              <a:buSzPct val="90000"/>
              <a:defRPr/>
            </a:pPr>
            <a:endParaRPr lang="cs-CZ" sz="16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A6A558-AA66-4EB0-BCD9-EE0978EC4729}" type="slidenum">
              <a:rPr lang="cs-CZ" smtClean="0"/>
              <a:pPr>
                <a:defRPr/>
              </a:pPr>
              <a:t>40</a:t>
            </a:fld>
            <a:endParaRPr lang="cs-CZ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obrazové záznamy a obrazové nebo zvukové přenosy jen se souhlasem předsedy senátu/samosoudce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zvukové záznam s vědomím předsedy senátu/samosoudce, pokud to nebude na úkor klidného nebo důstojného průběhu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„veřejnost“ přípravného řízení - § 8a - § 8c </a:t>
            </a:r>
            <a:r>
              <a:rPr lang="cs-CZ" sz="1700" dirty="0" err="1"/>
              <a:t>TrŘ</a:t>
            </a:r>
            <a:r>
              <a:rPr lang="cs-CZ" sz="1700" dirty="0"/>
              <a:t>  - poskytování informací o trestním řízení ze strany orgánů činných v trestním řízení veřejnosti prostřednictvím sdělovacích prostředků a osobám na něm zúčastněným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700" dirty="0"/>
          </a:p>
          <a:p>
            <a:pPr lvl="1" algn="just"/>
            <a:r>
              <a:rPr lang="cs-CZ" sz="1700" dirty="0"/>
              <a:t>neohrozit objasnění skutečností důležitých pro trestní řízení </a:t>
            </a:r>
          </a:p>
          <a:p>
            <a:pPr lvl="1" algn="just"/>
            <a:r>
              <a:rPr lang="cs-CZ" sz="1700" dirty="0"/>
              <a:t>nezveřejňovat o osobách údaje, které se přímo nedotýkají trestné činnosti </a:t>
            </a:r>
          </a:p>
          <a:p>
            <a:pPr lvl="1" algn="just"/>
            <a:r>
              <a:rPr lang="cs-CZ" sz="1700" dirty="0"/>
              <a:t>dbát presumpci neviny</a:t>
            </a:r>
          </a:p>
          <a:p>
            <a:pPr algn="just"/>
            <a:endParaRPr lang="cs-CZ" sz="1800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01EECB-81D0-42CB-82AD-90D4067A850A}" type="slidenum">
              <a:rPr lang="cs-CZ" smtClean="0"/>
              <a:pPr>
                <a:defRPr/>
              </a:pPr>
              <a:t>41</a:t>
            </a:fld>
            <a:endParaRPr lang="cs-CZ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Zásada bezprostřednosti 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800" dirty="0"/>
              <a:t>soud smí přihlížet jen k těm důkazům, které byly přímo před ním provedeny (q</a:t>
            </a:r>
            <a:r>
              <a:rPr lang="fr-FR" sz="1800" dirty="0"/>
              <a:t>uod non est in actis non est in mundo</a:t>
            </a:r>
            <a:r>
              <a:rPr lang="cs-CZ" sz="1800" dirty="0"/>
              <a:t>)</a:t>
            </a:r>
          </a:p>
          <a:p>
            <a:pPr marL="72000" indent="0" algn="just">
              <a:lnSpc>
                <a:spcPct val="100000"/>
              </a:lnSpc>
              <a:buNone/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500" dirty="0"/>
              <a:t>bezprostřednost souvisí s posouzením věrohodnosti důkazu</a:t>
            </a:r>
          </a:p>
          <a:p>
            <a:pPr lvl="1" algn="just">
              <a:defRPr/>
            </a:pPr>
            <a:r>
              <a:rPr lang="cs-CZ" sz="1500" dirty="0"/>
              <a:t>právo na neměnitelnost složení senátu 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500" dirty="0"/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§ 202/1 </a:t>
            </a:r>
            <a:r>
              <a:rPr lang="cs-CZ" sz="1500" dirty="0" err="1">
                <a:ea typeface="+mn-ea"/>
                <a:cs typeface="+mn-cs"/>
              </a:rPr>
              <a:t>TrŘ</a:t>
            </a:r>
            <a:r>
              <a:rPr lang="cs-CZ" sz="1500" dirty="0">
                <a:ea typeface="+mn-ea"/>
                <a:cs typeface="+mn-cs"/>
              </a:rPr>
              <a:t> - </a:t>
            </a:r>
            <a:r>
              <a:rPr lang="cs-CZ" sz="1500" dirty="0" err="1">
                <a:ea typeface="+mn-ea"/>
                <a:cs typeface="+mn-cs"/>
              </a:rPr>
              <a:t>hl.l</a:t>
            </a:r>
            <a:r>
              <a:rPr lang="cs-CZ" sz="1500" dirty="0">
                <a:ea typeface="+mn-ea"/>
                <a:cs typeface="+mn-cs"/>
              </a:rPr>
              <a:t>. se koná za stálé přítomnosti všech členů senátu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§ 234/1 </a:t>
            </a:r>
            <a:r>
              <a:rPr lang="cs-CZ" sz="1500" dirty="0" err="1">
                <a:ea typeface="+mn-ea"/>
                <a:cs typeface="+mn-cs"/>
              </a:rPr>
              <a:t>TrŘ</a:t>
            </a:r>
            <a:r>
              <a:rPr lang="cs-CZ" sz="1500" dirty="0">
                <a:ea typeface="+mn-ea"/>
                <a:cs typeface="+mn-cs"/>
              </a:rPr>
              <a:t> - veřejné zasedání se koná za stálé přítomnosti všech členů senátu 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§ 242 </a:t>
            </a:r>
            <a:r>
              <a:rPr lang="cs-CZ" sz="1500" dirty="0" err="1">
                <a:ea typeface="+mn-ea"/>
                <a:cs typeface="+mn-cs"/>
              </a:rPr>
              <a:t>TrŘ</a:t>
            </a:r>
            <a:r>
              <a:rPr lang="cs-CZ" sz="1500" dirty="0">
                <a:ea typeface="+mn-ea"/>
                <a:cs typeface="+mn-cs"/>
              </a:rPr>
              <a:t> – neveřejné zasedání se koná za stálé přítomnosti všech členů senátu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§ 197 </a:t>
            </a:r>
            <a:r>
              <a:rPr lang="cs-CZ" sz="1500" dirty="0" err="1">
                <a:ea typeface="+mn-ea"/>
                <a:cs typeface="+mn-cs"/>
              </a:rPr>
              <a:t>TrŘ</a:t>
            </a:r>
            <a:r>
              <a:rPr lang="cs-CZ" sz="1500" dirty="0">
                <a:ea typeface="+mn-ea"/>
                <a:cs typeface="+mn-cs"/>
              </a:rPr>
              <a:t> náhradní soudce - účastní se hlavního líčení kromě členů senátu 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§ 219/3 </a:t>
            </a:r>
            <a:r>
              <a:rPr lang="cs-CZ" sz="1500" dirty="0" err="1">
                <a:ea typeface="+mn-ea"/>
                <a:cs typeface="+mn-cs"/>
              </a:rPr>
              <a:t>TrŘ</a:t>
            </a:r>
            <a:r>
              <a:rPr lang="cs-CZ" sz="1500" dirty="0">
                <a:ea typeface="+mn-ea"/>
                <a:cs typeface="+mn-cs"/>
              </a:rPr>
              <a:t> -  při odročení sdělí předseda senátu podstatný obsah předchozího líčení 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500" dirty="0">
              <a:ea typeface="+mn-ea"/>
              <a:cs typeface="+mn-cs"/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800" dirty="0"/>
              <a:t>výjimkou ze zásady bezprostřednosti je trestní příkaz </a:t>
            </a:r>
            <a:r>
              <a:rPr lang="cs-CZ" sz="2000" dirty="0"/>
              <a:t>(§ 314e </a:t>
            </a:r>
            <a:r>
              <a:rPr lang="cs-CZ" sz="2000" dirty="0" err="1"/>
              <a:t>TrŘ</a:t>
            </a:r>
            <a:r>
              <a:rPr lang="cs-CZ" sz="2000" dirty="0"/>
              <a:t>) </a:t>
            </a:r>
            <a:r>
              <a:rPr lang="cs-CZ" sz="1800" dirty="0"/>
              <a:t>a řízení o schválení dohody o vině a trestu (§ 314o </a:t>
            </a:r>
            <a:r>
              <a:rPr lang="cs-CZ" sz="1800" dirty="0" err="1"/>
              <a:t>TrŘ</a:t>
            </a:r>
            <a:r>
              <a:rPr lang="cs-CZ" sz="1800" dirty="0"/>
              <a:t>) </a:t>
            </a:r>
          </a:p>
          <a:p>
            <a:pPr algn="just">
              <a:defRPr/>
            </a:pPr>
            <a:endParaRPr lang="cs-CZ" sz="1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121A34-ACA3-4F5A-A64F-7892B086CBA5}" type="slidenum">
              <a:rPr lang="cs-CZ" smtClean="0"/>
              <a:pPr>
                <a:defRPr/>
              </a:pPr>
              <a:t>42</a:t>
            </a:fld>
            <a:endParaRPr lang="cs-CZ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Zásada ústnosti </a:t>
            </a: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§ 2/11 </a:t>
            </a:r>
            <a:r>
              <a:rPr lang="cs-CZ" sz="1700" dirty="0" err="1"/>
              <a:t>TrŘ</a:t>
            </a:r>
            <a:r>
              <a:rPr lang="cs-CZ" sz="1700" dirty="0"/>
              <a:t> - jednání před soudy je ústní, osoby se vyslýchají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soud rozhoduje na základě ústně provedených důkazů a ústních přednesů stran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pravidlo právního slyšení – tj. právo osoby, proti které se vede trestní řízení, být slyšen a vyjádřit se ke všem skutečnostem/důkazům  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„q</a:t>
            </a:r>
            <a:r>
              <a:rPr lang="fr-FR" sz="1700" dirty="0"/>
              <a:t>uod non est in actis non est in mundo</a:t>
            </a:r>
            <a:r>
              <a:rPr lang="cs-CZ" sz="1700" dirty="0"/>
              <a:t>“</a:t>
            </a:r>
            <a:r>
              <a:rPr lang="fr-FR" sz="1700" dirty="0"/>
              <a:t> </a:t>
            </a:r>
            <a:r>
              <a:rPr lang="cs-CZ" sz="1700" dirty="0"/>
              <a:t>- při rozhodnutí o vině  a trestu  soud nepřihlíží  k tomu, co je ve spisech, ale co zazní před ním 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úzká souvislost se zásadou bezprostřednosti </a:t>
            </a:r>
          </a:p>
          <a:p>
            <a:pPr algn="just">
              <a:defRPr/>
            </a:pPr>
            <a:endParaRPr lang="cs-CZ" sz="1700" dirty="0"/>
          </a:p>
          <a:p>
            <a:pPr marL="342900" lvl="1" indent="-342900">
              <a:buNone/>
              <a:defRPr/>
            </a:pPr>
            <a:endParaRPr lang="cs-CZ" sz="1500" dirty="0"/>
          </a:p>
          <a:p>
            <a:pPr algn="just">
              <a:defRPr/>
            </a:pPr>
            <a:endParaRPr lang="cs-CZ" sz="1700" dirty="0"/>
          </a:p>
          <a:p>
            <a:pPr lvl="1" algn="just">
              <a:buFont typeface="Wingdings" pitchFamily="2" charset="2"/>
              <a:buNone/>
              <a:defRPr/>
            </a:pPr>
            <a:endParaRPr lang="cs-CZ" sz="1800" dirty="0"/>
          </a:p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C73078-2F49-4FD9-BA68-175A97D1F6B7}" type="slidenum">
              <a:rPr lang="cs-CZ" smtClean="0"/>
              <a:pPr>
                <a:defRPr/>
              </a:pPr>
              <a:t>43</a:t>
            </a:fld>
            <a:endParaRPr lang="cs-CZ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cs-CZ" sz="1600" dirty="0"/>
              <a:t>přečtení protokolů o dřívější výpovědi obžalovaného - § 207/2 </a:t>
            </a:r>
            <a:r>
              <a:rPr lang="cs-CZ" sz="1600" dirty="0" err="1"/>
              <a:t>TrŘ</a:t>
            </a:r>
            <a:r>
              <a:rPr lang="cs-CZ" sz="1600" dirty="0"/>
              <a:t> </a:t>
            </a:r>
          </a:p>
          <a:p>
            <a:pPr marL="342900" lvl="1" indent="-342900">
              <a:buNone/>
            </a:pPr>
            <a:endParaRPr lang="cs-CZ" sz="1600" dirty="0"/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jedná se v jeho nepřítomnosti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odepře vypovídat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podstatné rozpory</a:t>
            </a:r>
          </a:p>
          <a:p>
            <a:pPr marL="742950" lvl="2" indent="-342900"/>
            <a:endParaRPr lang="cs-CZ" sz="1700" dirty="0"/>
          </a:p>
          <a:p>
            <a:pPr marL="342900" lvl="1" indent="-342900"/>
            <a:r>
              <a:rPr lang="cs-CZ" sz="1700" dirty="0"/>
              <a:t>přečtení protokolů o předchozím výslechu svědka  - § 211 </a:t>
            </a:r>
            <a:r>
              <a:rPr lang="cs-CZ" sz="1700" dirty="0" err="1"/>
              <a:t>TrŘ</a:t>
            </a:r>
            <a:r>
              <a:rPr lang="cs-CZ" sz="1700" dirty="0"/>
              <a:t> </a:t>
            </a:r>
          </a:p>
          <a:p>
            <a:pPr marL="342900" lvl="1" indent="-342900">
              <a:buNone/>
            </a:pPr>
            <a:endParaRPr lang="cs-CZ" sz="1700" dirty="0"/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osobní výslech osoby není nutný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dirty="0"/>
              <a:t>osoba zemřela, stala se nezvěstnou, pro dlouhodobý pobyt v cizině nedosažitelnou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svědek odmítnul vypovídat 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svědek se v podstatných bodech odchyluje od své předchozí výpovědi 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místo výslechu znalce se čte jeho posudek 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dirty="0"/>
              <a:t>přehrání zvukového a obrazového záznamu provedeného prostřednictvím videokonferenčního zařízení  (§  111a </a:t>
            </a:r>
            <a:r>
              <a:rPr lang="cs-CZ" dirty="0" err="1"/>
              <a:t>TrŘ</a:t>
            </a:r>
            <a:r>
              <a:rPr lang="cs-CZ" dirty="0"/>
              <a:t>)</a:t>
            </a:r>
          </a:p>
          <a:p>
            <a:pPr marL="742950" lvl="2" indent="-342900"/>
            <a:endParaRPr lang="cs-CZ" dirty="0"/>
          </a:p>
          <a:p>
            <a:pPr marL="342900" lvl="1" indent="-342900"/>
            <a:endParaRPr lang="cs-CZ" sz="1700" dirty="0"/>
          </a:p>
          <a:p>
            <a:pPr algn="just">
              <a:buFont typeface="Wingdings" pitchFamily="2" charset="2"/>
              <a:buNone/>
            </a:pP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E7577B5-31B1-4BAD-A3B1-41B07C5B2672}" type="slidenum">
              <a:rPr lang="cs-CZ" smtClean="0"/>
              <a:pPr>
                <a:defRPr/>
              </a:pPr>
              <a:t>44</a:t>
            </a:fld>
            <a:endParaRPr lang="cs-CZ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/>
            <a:endParaRPr lang="cs-CZ" sz="1700"/>
          </a:p>
          <a:p>
            <a:pPr marL="342900" lvl="1" indent="-342900" algn="just"/>
            <a:r>
              <a:rPr lang="cs-CZ" sz="1700"/>
              <a:t>§ 232/2 TrŘ – důkazy ve veřejném zasedání se provádějí stejně jako v hl. líčení  </a:t>
            </a:r>
          </a:p>
          <a:p>
            <a:pPr marL="342900" lvl="1" indent="-342900" algn="just"/>
            <a:endParaRPr lang="cs-CZ" sz="1700"/>
          </a:p>
          <a:p>
            <a:pPr marL="342900" lvl="1" indent="-342900" algn="just"/>
            <a:r>
              <a:rPr lang="cs-CZ" sz="1700"/>
              <a:t>§ 243 TrŘ - důkazy v neveřejném zasedání se provádějí přečtením protokolu  a jiných písemností </a:t>
            </a:r>
          </a:p>
          <a:p>
            <a:pPr marL="342900" lvl="1" indent="-342900" algn="just">
              <a:buNone/>
            </a:pPr>
            <a:endParaRPr lang="cs-CZ" sz="1700"/>
          </a:p>
          <a:p>
            <a:pPr marL="342900" lvl="1" indent="-342900" algn="just"/>
            <a:r>
              <a:rPr lang="cs-CZ" sz="1700"/>
              <a:t>se souhlasem státního zástupce a obžalovaného lze číst  v hl. l. úřední záznamy o podání vysvětlení a o provedení dalších úkonů  v přípravném řízení </a:t>
            </a:r>
          </a:p>
          <a:p>
            <a:pPr marL="342900" lvl="1" indent="-342900" algn="just">
              <a:buNone/>
            </a:pPr>
            <a:endParaRPr lang="cs-CZ" sz="1700"/>
          </a:p>
          <a:p>
            <a:pPr marL="342900" lvl="1" indent="-342900" algn="just"/>
            <a:r>
              <a:rPr lang="cs-CZ" sz="1700"/>
              <a:t>§ 314c  TrŘ  - samosoudce může rozhodnout bez projednávání  („slyšení“) věci – trestní příkaz </a:t>
            </a:r>
          </a:p>
          <a:p>
            <a:pPr marL="342900" lvl="1" indent="-342900"/>
            <a:endParaRPr lang="cs-CZ" sz="1600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5AB3458-CC9F-4DD4-AE16-9DAE48C6DD2D}" type="slidenum">
              <a:rPr lang="cs-CZ" smtClean="0"/>
              <a:pPr>
                <a:defRPr/>
              </a:pPr>
              <a:t>45</a:t>
            </a:fld>
            <a:endParaRPr lang="cs-CZ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cs-CZ" b="1" dirty="0"/>
          </a:p>
          <a:p>
            <a:pPr algn="ctr" eaLnBrk="1" hangingPunct="1">
              <a:buFont typeface="Wingdings" pitchFamily="2" charset="2"/>
              <a:buNone/>
            </a:pPr>
            <a:r>
              <a:rPr lang="cs-CZ" sz="4000" b="1" dirty="0">
                <a:latin typeface="Arial" charset="0"/>
                <a:cs typeface="Arial" charset="0"/>
              </a:rPr>
              <a:t>Děkuji za pozornost </a:t>
            </a:r>
          </a:p>
          <a:p>
            <a:pPr eaLnBrk="1" hangingPunct="1"/>
            <a:endParaRPr lang="cs-CZ" sz="4000" dirty="0">
              <a:latin typeface="Arial" charset="0"/>
              <a:cs typeface="Arial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4000" b="1" dirty="0">
                <a:latin typeface="Arial" charset="0"/>
                <a:cs typeface="Arial" charset="0"/>
              </a:rPr>
              <a:t>Otázky…???</a:t>
            </a:r>
          </a:p>
          <a:p>
            <a:pPr eaLnBrk="1" hangingPunct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AFD18F-8D97-42F7-8859-6D193F4097A4}" type="slidenum">
              <a:rPr lang="cs-CZ" smtClean="0"/>
              <a:pPr>
                <a:defRPr/>
              </a:pPr>
              <a:t>46</a:t>
            </a:fld>
            <a:endParaRPr lang="cs-CZ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6CED58-10AC-4CA0-A572-3C0DADBAA36E}" type="slidenum">
              <a:rPr lang="cs-CZ" smtClean="0"/>
              <a:pPr>
                <a:defRPr/>
              </a:pPr>
              <a:t>47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>
                <a:latin typeface="Arial" charset="0"/>
                <a:cs typeface="Arial" charset="0"/>
              </a:rPr>
              <a:t>Vztah trestního práva hmotného a procesního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endParaRPr lang="cs-CZ" sz="17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7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TPH</a:t>
            </a:r>
            <a:r>
              <a:rPr lang="cs-CZ" sz="1700" dirty="0">
                <a:solidFill>
                  <a:srgbClr val="000000"/>
                </a:solidFill>
              </a:rPr>
              <a:t> - určuje koho (pachatel), za co (TČ) a jak (trestní sankce) trestně postihnout, resp. reagovat na TČ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7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TPP</a:t>
            </a:r>
            <a:r>
              <a:rPr lang="cs-CZ" sz="1700" dirty="0">
                <a:solidFill>
                  <a:srgbClr val="000000"/>
                </a:solidFill>
              </a:rPr>
              <a:t> - určuje v rámci jaké procedury (trestní řízení) a ze strany koho (orgány činné v trestním řízení) se tak má stát</a:t>
            </a:r>
          </a:p>
          <a:p>
            <a:pPr>
              <a:lnSpc>
                <a:spcPct val="100000"/>
              </a:lnSpc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700" dirty="0">
                <a:solidFill>
                  <a:srgbClr val="000000"/>
                </a:solidFill>
              </a:rPr>
              <a:t>TPH bez TPP by byl obsah bez formy, tedy nepoužitelný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700" dirty="0">
                <a:solidFill>
                  <a:srgbClr val="000000"/>
                </a:solidFill>
              </a:rPr>
              <a:t>TPP bez TPH by bylo formou bez obsahu, tedy rovněž nepoužitelnou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700" dirty="0">
                <a:solidFill>
                  <a:srgbClr val="000000"/>
                </a:solidFill>
              </a:rPr>
              <a:t>existence obou TP odvětví je vzájemně podmíněna, při respektování jejich relativní samostatnosti 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lvl="1" algn="just">
              <a:defRPr/>
            </a:pPr>
            <a:r>
              <a:rPr lang="cs-CZ" sz="1500" dirty="0">
                <a:solidFill>
                  <a:srgbClr val="000000"/>
                </a:solidFill>
              </a:rPr>
              <a:t>jde svým způsobem o </a:t>
            </a:r>
            <a:r>
              <a:rPr lang="cs-CZ" sz="1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„spojité nádoby“, jedno bez druhého by nemohlo efektivně fungovat, stejně jako nemůže fungovat „spotřebič“ (TPH) bez „návodu na použití“ (TPP)</a:t>
            </a:r>
          </a:p>
          <a:p>
            <a:pPr algn="just">
              <a:lnSpc>
                <a:spcPct val="100000"/>
              </a:lnSpc>
              <a:defRPr/>
            </a:pPr>
            <a:endParaRPr lang="cs-CZ" sz="1800" dirty="0">
              <a:solidFill>
                <a:srgbClr val="000000"/>
              </a:solidFill>
            </a:endParaRPr>
          </a:p>
          <a:p>
            <a:pPr lvl="1">
              <a:buFontTx/>
              <a:buNone/>
              <a:defRPr/>
            </a:pPr>
            <a:endParaRPr lang="cs-CZ" sz="18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cs-CZ" sz="2000" b="1" i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endParaRPr lang="cs-CZ" sz="1800" dirty="0"/>
          </a:p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723F852-0E04-4B7D-8CEF-CC0ACA202BA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83E34B3-163B-4680-9D6D-111566ECBC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DED4BE1-8CB7-400A-80C6-BA36B8750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Trestněprávní x </a:t>
            </a:r>
            <a:r>
              <a:rPr lang="cs-CZ" dirty="0" err="1"/>
              <a:t>trestněprocesní</a:t>
            </a:r>
            <a:r>
              <a:rPr lang="cs-CZ" dirty="0"/>
              <a:t> vztah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ED26237-A249-49D5-9B0C-09AF2C8F4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700" dirty="0"/>
              <a:t>trestní právo hmotné stanoví podmínky trestnosti, tedy vymezuje znaky trestných činů a tresty či ochranná opatření za jejich spáchání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trestní právo procesní upravuje procesně-právní vztahy, které vznikají v trestním řízení, tedy jedná se zejména o vztahy mezi orgány činnými v trestním řízení a osobou, proti níž se vede trestní řízení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spácháním trestného činu vzniká mezi pachatelem a státem trestněprávní vztah </a:t>
            </a:r>
          </a:p>
          <a:p>
            <a:pPr lvl="1" algn="just"/>
            <a:r>
              <a:rPr lang="cs-CZ" sz="1500" dirty="0"/>
              <a:t>jeho součástí je oprávnění a zároveň povinnost státu uložit pachateli trest či ochranné opatření a povinnost pachatele se trestu či ochrannému opatření podrobit </a:t>
            </a:r>
          </a:p>
          <a:p>
            <a:pPr lvl="1" algn="just"/>
            <a:r>
              <a:rPr lang="cs-CZ" sz="1500" dirty="0"/>
              <a:t>pachatel má však i právo spočívající v oprávnění žádat, aby jeho jednání bylo posuzováno podle zákona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 err="1"/>
              <a:t>trestněprocesní</a:t>
            </a:r>
            <a:r>
              <a:rPr lang="cs-CZ" sz="1700" dirty="0"/>
              <a:t> vztah vzniká mezi subjekty trestně procesních práv a povinností </a:t>
            </a:r>
          </a:p>
          <a:p>
            <a:pPr lvl="1" algn="just"/>
            <a:r>
              <a:rPr lang="cs-CZ" sz="1500" dirty="0"/>
              <a:t>předně jsou to vztahy mezi OČTŘ a obviněným, jejichž základní podmínkou není spáchání trestného činu, ale sdělení obvinění </a:t>
            </a:r>
          </a:p>
          <a:p>
            <a:pPr lvl="1" algn="just"/>
            <a:r>
              <a:rPr lang="cs-CZ" sz="1500" dirty="0"/>
              <a:t>subjektem trestněprávně procesního vztahu může být tedy i ten, kdo nespáchal trestný čin, zatímco v trestněprávně hmotném vztahu je touto osobou pouze pachatel </a:t>
            </a:r>
          </a:p>
          <a:p>
            <a:pPr lvl="1" algn="just"/>
            <a:r>
              <a:rPr lang="cs-CZ" sz="1500" dirty="0"/>
              <a:t>ovšem vznikají tu i další vztahy, např. mezi orgány činnými v trestním řízení navzájem, mezi nimi a poškozeným, svědkem, advokátem, tlumočníkem a znalcem</a:t>
            </a:r>
          </a:p>
        </p:txBody>
      </p:sp>
    </p:spTree>
    <p:extLst>
      <p:ext uri="{BB962C8B-B14F-4D97-AF65-F5344CB8AC3E}">
        <p14:creationId xmlns:p14="http://schemas.microsoft.com/office/powerpoint/2010/main" val="1284361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600"/>
              <a:t>Místo TPP v právním řádu ČR  a jeho vztah k ostatním odvětvím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 algn="just">
              <a:defRPr/>
            </a:pPr>
            <a:r>
              <a:rPr lang="cs-CZ" sz="1700" dirty="0"/>
              <a:t>TPP + </a:t>
            </a:r>
            <a:r>
              <a:rPr lang="cs-CZ" sz="1700" dirty="0" err="1"/>
              <a:t>ÚstP</a:t>
            </a:r>
            <a:endParaRPr lang="cs-CZ" sz="1700" dirty="0"/>
          </a:p>
          <a:p>
            <a:pPr marL="72000" indent="0" algn="just">
              <a:buNone/>
              <a:defRPr/>
            </a:pPr>
            <a:endParaRPr lang="cs-CZ" sz="1700" dirty="0"/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TPP je „minimum“ ústavního práva, </a:t>
            </a:r>
            <a:r>
              <a:rPr lang="cs-CZ" sz="1500" dirty="0" err="1">
                <a:ea typeface="+mn-ea"/>
                <a:cs typeface="+mn-cs"/>
              </a:rPr>
              <a:t>ÚstP</a:t>
            </a:r>
            <a:r>
              <a:rPr lang="cs-CZ" sz="1500" dirty="0">
                <a:ea typeface="+mn-ea"/>
                <a:cs typeface="+mn-cs"/>
              </a:rPr>
              <a:t> limituje TPP (hl. V. čl. 37, čl. 38 a čl. 40 LZPS)</a:t>
            </a:r>
          </a:p>
          <a:p>
            <a:pPr lvl="1" algn="just">
              <a:defRPr/>
            </a:pPr>
            <a:endParaRPr lang="cs-CZ" sz="1500" dirty="0"/>
          </a:p>
          <a:p>
            <a:pPr lvl="1" algn="just">
              <a:defRPr/>
            </a:pPr>
            <a:r>
              <a:rPr lang="cs-CZ" sz="1500" dirty="0"/>
              <a:t>čl. 37 - Každý má právo odepřít výpověď, jestliže by jí způsobil nebezpečí trestního stíhání sobě nebo osobě blízké…</a:t>
            </a:r>
          </a:p>
          <a:p>
            <a:pPr lvl="1" algn="just">
              <a:defRPr/>
            </a:pPr>
            <a:endParaRPr lang="cs-CZ" sz="1500" dirty="0"/>
          </a:p>
          <a:p>
            <a:pPr lvl="1" algn="just">
              <a:defRPr/>
            </a:pPr>
            <a:r>
              <a:rPr lang="cs-CZ" sz="1500" dirty="0"/>
              <a:t>čl. 38  - Každý má právo, aby jeho věc byla projednána veřejně, bez zbytečných průtahů a v jeho přítomnosti a aby se mohl vyjádřit ke všem prováděným důkazům; veřejnost může být vyloučena jen v případech stanovených zákonem …</a:t>
            </a:r>
          </a:p>
          <a:p>
            <a:pPr lvl="1" algn="just">
              <a:defRPr/>
            </a:pPr>
            <a:endParaRPr lang="cs-CZ" sz="1500" dirty="0"/>
          </a:p>
          <a:p>
            <a:pPr lvl="1" algn="just">
              <a:defRPr/>
            </a:pPr>
            <a:r>
              <a:rPr lang="cs-CZ" sz="1500" dirty="0"/>
              <a:t>čl. 40 - Obviněný má právo, aby mu byl poskytnut čas a možnost k přípravě obhajoby a aby se mohl hájit sám nebo prostřednictvím obhájce; jestliže si obhájce nezvolí, ačkoliv ho podle zákona mít musí, bude mu ustanoven soudem…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4ED0B8-67DD-44EE-B98C-36B1ED882CC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700" dirty="0"/>
              <a:t>TPP + </a:t>
            </a:r>
            <a:r>
              <a:rPr lang="cs-CZ" sz="1700" dirty="0" err="1"/>
              <a:t>SprPPr</a:t>
            </a:r>
            <a:endParaRPr lang="cs-CZ" sz="1700" dirty="0"/>
          </a:p>
          <a:p>
            <a:pPr lvl="1" algn="just"/>
            <a:r>
              <a:rPr lang="cs-CZ" sz="1600" dirty="0"/>
              <a:t>TPP (upravuje řízení o ČST) </a:t>
            </a:r>
          </a:p>
          <a:p>
            <a:pPr lvl="1" algn="just"/>
            <a:endParaRPr lang="cs-CZ" sz="1600" dirty="0"/>
          </a:p>
          <a:p>
            <a:pPr lvl="1" algn="just"/>
            <a:r>
              <a:rPr lang="cs-CZ" sz="1600" dirty="0"/>
              <a:t>správní právo procesní (upravuje řízení o přestupcích) </a:t>
            </a:r>
          </a:p>
          <a:p>
            <a:pPr lvl="1" algn="just"/>
            <a:endParaRPr lang="cs-CZ" sz="1600" dirty="0"/>
          </a:p>
          <a:p>
            <a:pPr lvl="1" algn="just"/>
            <a:r>
              <a:rPr lang="cs-CZ" sz="1600" dirty="0"/>
              <a:t>platí zde podobné zásady, např. oficiality x návrhové přestupky, presumpce neviny</a:t>
            </a:r>
          </a:p>
          <a:p>
            <a:pPr lvl="1" algn="just"/>
            <a:endParaRPr lang="cs-CZ" sz="1600" dirty="0"/>
          </a:p>
          <a:p>
            <a:pPr lvl="1" algn="just"/>
            <a:r>
              <a:rPr lang="cs-CZ" sz="1600" dirty="0"/>
              <a:t>nejde-li ve věci o TČ, jako přestupek se postoupí ...</a:t>
            </a:r>
          </a:p>
          <a:p>
            <a:pPr lvl="1" algn="just">
              <a:buFont typeface="Wingdings" pitchFamily="2" charset="2"/>
              <a:buNone/>
            </a:pPr>
            <a:endParaRPr lang="cs-CZ" sz="1500" dirty="0"/>
          </a:p>
          <a:p>
            <a:pPr algn="just"/>
            <a:r>
              <a:rPr lang="cs-CZ" sz="1700" dirty="0"/>
              <a:t>TPP + </a:t>
            </a:r>
            <a:r>
              <a:rPr lang="cs-CZ" sz="1700" dirty="0" err="1"/>
              <a:t>ObčPPr</a:t>
            </a:r>
            <a:endParaRPr lang="cs-CZ" sz="1700" dirty="0"/>
          </a:p>
          <a:p>
            <a:pPr lvl="1" algn="just"/>
            <a:r>
              <a:rPr lang="cs-CZ" sz="1500" dirty="0"/>
              <a:t>TPP (upravuje řízení o TČ, z. oficiality, vyhledávací) </a:t>
            </a:r>
          </a:p>
          <a:p>
            <a:pPr lvl="1" algn="just"/>
            <a:endParaRPr lang="cs-CZ" sz="1500" dirty="0"/>
          </a:p>
          <a:p>
            <a:pPr lvl="1" algn="just"/>
            <a:r>
              <a:rPr lang="cs-CZ" sz="1500" dirty="0"/>
              <a:t>občanské právo procesní (upravuje např. sporné řízení ve věcech majetkových, z. dispoziční, projednací …)</a:t>
            </a:r>
          </a:p>
          <a:p>
            <a:pPr lvl="1" algn="just">
              <a:buFont typeface="Wingdings" pitchFamily="2" charset="2"/>
              <a:buNone/>
            </a:pPr>
            <a:endParaRPr lang="cs-CZ" sz="1500" dirty="0"/>
          </a:p>
          <a:p>
            <a:pPr lvl="1" algn="just"/>
            <a:r>
              <a:rPr lang="cs-CZ" sz="1500" dirty="0"/>
              <a:t>adhezní řízení – řízení o NŠ podle </a:t>
            </a:r>
            <a:r>
              <a:rPr lang="cs-CZ" sz="1500" dirty="0" err="1"/>
              <a:t>ObčPP</a:t>
            </a:r>
            <a:r>
              <a:rPr lang="cs-CZ" sz="1500" dirty="0"/>
              <a:t>, které je součástí TŘ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F5EB7B7-9422-473F-80F9-47A7C7EEC048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600"/>
              <a:t>TPP a související neprávní obory (kriminologie, penologie, kriminalistika)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 algn="just">
              <a:defRPr/>
            </a:pPr>
            <a:r>
              <a:rPr lang="cs-CZ" sz="1700" dirty="0"/>
              <a:t>TPP + kriminologie (</a:t>
            </a:r>
            <a:r>
              <a:rPr lang="cs-CZ" sz="1700" dirty="0" err="1"/>
              <a:t>viktimologie</a:t>
            </a:r>
            <a:r>
              <a:rPr lang="cs-CZ" sz="1700" dirty="0"/>
              <a:t>)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poznatky kriminologie (</a:t>
            </a:r>
            <a:r>
              <a:rPr lang="cs-CZ" sz="1500" dirty="0" err="1">
                <a:ea typeface="+mn-ea"/>
                <a:cs typeface="+mn-cs"/>
              </a:rPr>
              <a:t>viktimologie</a:t>
            </a:r>
            <a:r>
              <a:rPr lang="cs-CZ" sz="1500" dirty="0">
                <a:ea typeface="+mn-ea"/>
                <a:cs typeface="+mn-cs"/>
              </a:rPr>
              <a:t>) slouží OČTŘ při řešení prevence kriminality prostředky TPP; např. vyrozumění poškozeného o propuštění nebo o útěku obviněného z vazby (§ </a:t>
            </a:r>
            <a:r>
              <a:rPr lang="pt-BR" sz="1500" dirty="0">
                <a:ea typeface="+mn-ea"/>
                <a:cs typeface="+mn-cs"/>
              </a:rPr>
              <a:t>70a/2 TŘ) má preventivní cíl</a:t>
            </a:r>
            <a:endParaRPr lang="cs-CZ" sz="1500" dirty="0">
              <a:ea typeface="+mn-ea"/>
              <a:cs typeface="+mn-cs"/>
            </a:endParaRPr>
          </a:p>
          <a:p>
            <a:pPr lvl="1" algn="just">
              <a:buFont typeface="Wingdings" pitchFamily="2" charset="2"/>
              <a:buNone/>
              <a:defRPr/>
            </a:pPr>
            <a:endParaRPr lang="pt-BR" sz="1500" dirty="0">
              <a:ea typeface="+mn-ea"/>
              <a:cs typeface="+mn-cs"/>
            </a:endParaRPr>
          </a:p>
          <a:p>
            <a:pPr algn="just">
              <a:defRPr/>
            </a:pPr>
            <a:r>
              <a:rPr lang="cs-CZ" sz="1700" dirty="0"/>
              <a:t>TPP + penologie (</a:t>
            </a:r>
            <a:r>
              <a:rPr lang="cs-CZ" sz="1700" dirty="0" err="1"/>
              <a:t>penitenciaristika</a:t>
            </a:r>
            <a:r>
              <a:rPr lang="cs-CZ" sz="1700" dirty="0"/>
              <a:t>)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poznatky penologie (</a:t>
            </a:r>
            <a:r>
              <a:rPr lang="cs-CZ" sz="1500" dirty="0" err="1">
                <a:ea typeface="+mn-ea"/>
                <a:cs typeface="+mn-cs"/>
              </a:rPr>
              <a:t>penitenciaristiky</a:t>
            </a:r>
            <a:r>
              <a:rPr lang="cs-CZ" sz="1500" dirty="0">
                <a:ea typeface="+mn-ea"/>
                <a:cs typeface="+mn-cs"/>
              </a:rPr>
              <a:t>) slouží OČTŘ (soudu) při volbě nejúčinnějších sankcí a jejich výkonu; např. zařazování a přeřazování pachatelů do typů věznic (§ 56, § 57 </a:t>
            </a:r>
            <a:r>
              <a:rPr lang="cs-CZ" sz="1500" dirty="0" err="1">
                <a:ea typeface="+mn-ea"/>
                <a:cs typeface="+mn-cs"/>
              </a:rPr>
              <a:t>TrZ</a:t>
            </a:r>
            <a:r>
              <a:rPr lang="cs-CZ" sz="1500" dirty="0">
                <a:ea typeface="+mn-ea"/>
                <a:cs typeface="+mn-cs"/>
              </a:rPr>
              <a:t>)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500" dirty="0">
              <a:ea typeface="+mn-ea"/>
              <a:cs typeface="+mn-cs"/>
            </a:endParaRPr>
          </a:p>
          <a:p>
            <a:pPr algn="just">
              <a:defRPr/>
            </a:pPr>
            <a:r>
              <a:rPr lang="cs-CZ" sz="1700" dirty="0"/>
              <a:t>TPP + kriminalistika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poznatky kriminalistiky slouží OČTŘ při efektivním zjišťování TČ a jejich pachatelů; např. daktyloskopie, analýza DNA ...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kriminalistika „dodala“ TPP některé zvláštní způsoby dokazování; např. konfrontace, </a:t>
            </a:r>
            <a:r>
              <a:rPr lang="cs-CZ" sz="1500" dirty="0" err="1">
                <a:ea typeface="+mn-ea"/>
                <a:cs typeface="+mn-cs"/>
              </a:rPr>
              <a:t>rekognice</a:t>
            </a:r>
            <a:r>
              <a:rPr lang="cs-CZ" sz="1500" dirty="0">
                <a:ea typeface="+mn-ea"/>
                <a:cs typeface="+mn-cs"/>
              </a:rPr>
              <a:t>, rekonstrukce ...</a:t>
            </a:r>
            <a:endParaRPr lang="cs-CZ" sz="15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C22EC9-4BF9-4C0D-8EFE-94EEF40E26DB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0</TotalTime>
  <Words>4901</Words>
  <Application>Microsoft Office PowerPoint</Application>
  <PresentationFormat>Širokoúhlá obrazovka</PresentationFormat>
  <Paragraphs>575</Paragraphs>
  <Slides>47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1" baseType="lpstr">
      <vt:lpstr>Arial</vt:lpstr>
      <vt:lpstr>Tahoma</vt:lpstr>
      <vt:lpstr>Wingdings</vt:lpstr>
      <vt:lpstr>Prezentace_MU_CZ</vt:lpstr>
      <vt:lpstr>Trestní právo procesní – úvodní výklady</vt:lpstr>
      <vt:lpstr>Pojem trestního práva procesního a trestního řízení, jejich předmět</vt:lpstr>
      <vt:lpstr>Účel a funkce TPP, TŘ a TrŘ </vt:lpstr>
      <vt:lpstr>Typy trestního řízení </vt:lpstr>
      <vt:lpstr>Vztah trestního práva hmotného a procesního</vt:lpstr>
      <vt:lpstr>Trestněprávní x trestněprocesní vztah </vt:lpstr>
      <vt:lpstr>Místo TPP v právním řádu ČR  a jeho vztah k ostatním odvětvím práva</vt:lpstr>
      <vt:lpstr>Prezentace aplikace PowerPoint</vt:lpstr>
      <vt:lpstr>TPP a související neprávní obory (kriminologie, penologie, kriminalistika)</vt:lpstr>
      <vt:lpstr>Místo trestního práva (hmotného i procesního) v právním řádu  </vt:lpstr>
      <vt:lpstr>Vnitrostátní prameny TPP</vt:lpstr>
      <vt:lpstr>Prezentace aplikace PowerPoint</vt:lpstr>
      <vt:lpstr>Prezentace aplikace PowerPoint</vt:lpstr>
      <vt:lpstr>Prezentace aplikace PowerPoint</vt:lpstr>
      <vt:lpstr>Prameny trestního práva procesního</vt:lpstr>
      <vt:lpstr>Prezentace aplikace PowerPoint</vt:lpstr>
      <vt:lpstr>Prezentace aplikace PowerPoint</vt:lpstr>
      <vt:lpstr>Prezentace aplikace PowerPoint</vt:lpstr>
      <vt:lpstr>Struktura TrŘ </vt:lpstr>
      <vt:lpstr>Působnost TrŘ</vt:lpstr>
      <vt:lpstr>Prezentace aplikace PowerPoint</vt:lpstr>
      <vt:lpstr>Prezentace aplikace PowerPoint</vt:lpstr>
      <vt:lpstr>Aplikace TrŘ </vt:lpstr>
      <vt:lpstr>Výklad TrŘ </vt:lpstr>
      <vt:lpstr>Základní zásady trestního řízení </vt:lpstr>
      <vt:lpstr>Funkce základních zásad </vt:lpstr>
      <vt:lpstr>Základní zásady TPP  </vt:lpstr>
      <vt:lpstr>Zásada zákonnosti</vt:lpstr>
      <vt:lpstr>Zásada legality</vt:lpstr>
      <vt:lpstr>Prezentace aplikace PowerPoint</vt:lpstr>
      <vt:lpstr>Prezentace aplikace PowerPoint</vt:lpstr>
      <vt:lpstr>Prezentace aplikace PowerPoint</vt:lpstr>
      <vt:lpstr>Zásada zjišťování skutkového stavu bez důvodných pochybností – spravedlnost procesu</vt:lpstr>
      <vt:lpstr> </vt:lpstr>
      <vt:lpstr>Zásada oficiality </vt:lpstr>
      <vt:lpstr>Zásada vyhledávácí </vt:lpstr>
      <vt:lpstr>Prezentace aplikace PowerPoint</vt:lpstr>
      <vt:lpstr>Zásada volného hodnocení důkazů </vt:lpstr>
      <vt:lpstr>Veřejnost procesu </vt:lpstr>
      <vt:lpstr>Prezentace aplikace PowerPoint</vt:lpstr>
      <vt:lpstr>Prezentace aplikace PowerPoint</vt:lpstr>
      <vt:lpstr>Zásada bezprostřednosti </vt:lpstr>
      <vt:lpstr>Zásada ústnosti 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Josef Kuchta</cp:lastModifiedBy>
  <cp:revision>19</cp:revision>
  <cp:lastPrinted>1601-01-01T00:00:00Z</cp:lastPrinted>
  <dcterms:created xsi:type="dcterms:W3CDTF">2019-01-29T09:52:45Z</dcterms:created>
  <dcterms:modified xsi:type="dcterms:W3CDTF">2021-03-08T09:27:45Z</dcterms:modified>
</cp:coreProperties>
</file>