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/>
              <a:t>Trestní Právo Procesní  </a:t>
            </a:r>
            <a:br>
              <a:rPr lang="cs-CZ" dirty="0"/>
            </a:br>
            <a:r>
              <a:rPr lang="cs-CZ" sz="2800" dirty="0"/>
              <a:t>1. Úvodní  výklady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124744"/>
            <a:ext cx="6232176" cy="1224136"/>
          </a:xfrm>
        </p:spPr>
        <p:txBody>
          <a:bodyPr>
            <a:normAutofit/>
          </a:bodyPr>
          <a:lstStyle/>
          <a:p>
            <a:r>
              <a:rPr lang="cs-CZ" sz="2400" b="1" dirty="0"/>
              <a:t>Přednáška pro VIII. jarní semestr magisterského studia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725144"/>
            <a:ext cx="6480720" cy="792088"/>
          </a:xfrm>
          <a:prstGeom prst="rect">
            <a:avLst/>
          </a:prstGeom>
        </p:spPr>
        <p:txBody>
          <a:bodyPr vert="horz" lIns="0" tIns="0" rIns="0" bIns="0" anchor="b">
            <a:normAutofit fontScale="7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Prof. JUDr. Jaroslav </a:t>
            </a:r>
            <a:r>
              <a:rPr lang="cs-CZ" sz="2400" b="1" dirty="0" err="1"/>
              <a:t>Fenyk</a:t>
            </a:r>
            <a:r>
              <a:rPr lang="cs-CZ" sz="2400" b="1" dirty="0"/>
              <a:t>, Ph.D., </a:t>
            </a:r>
            <a:r>
              <a:rPr lang="cs-CZ" sz="2400" b="1" dirty="0" err="1"/>
              <a:t>DSc</a:t>
            </a:r>
            <a:r>
              <a:rPr lang="cs-CZ" sz="2400" b="1" dirty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24.2. 2022</a:t>
            </a:r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rgbClr val="FFFF00"/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b="1" dirty="0"/>
              <a:t>(</a:t>
            </a:r>
            <a:r>
              <a:rPr lang="cs-CZ" sz="2100" dirty="0"/>
              <a:t>po r. 1999)</a:t>
            </a:r>
          </a:p>
          <a:p>
            <a:pPr algn="just"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(2000)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Nařízení a směrnice EP a Rady podle čl. 85 Lisabonské smlouvy, resp. SFEU ( od 2009) – např.  Směrnice o právu na informace v trestním řízení ( 2012), o právu na přístup k obhájci v trestním řízení ( 2013) o posílení presumpce neviny a o právu být přítomen při trestním řízení před soudem ( 2016), směrnice zaručující právní pomoc pro podezřelé a obviněné osoby v trestním řízení ( 2019)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sz="2100" dirty="0">
                <a:solidFill>
                  <a:srgbClr val="FFFF00"/>
                </a:solidFill>
              </a:rPr>
              <a:t>… nařízení o </a:t>
            </a:r>
            <a:r>
              <a:rPr lang="cs-CZ" sz="2100" dirty="0">
                <a:solidFill>
                  <a:srgbClr val="FF0000"/>
                </a:solidFill>
              </a:rPr>
              <a:t>Evropském veřejném žalobci </a:t>
            </a:r>
            <a:r>
              <a:rPr lang="cs-CZ" sz="2100" dirty="0">
                <a:solidFill>
                  <a:srgbClr val="FFFF00"/>
                </a:solidFill>
              </a:rPr>
              <a:t>( 2017) atd.</a:t>
            </a:r>
          </a:p>
          <a:p>
            <a:pPr algn="just">
              <a:lnSpc>
                <a:spcPct val="80000"/>
              </a:lnSpc>
            </a:pPr>
            <a:r>
              <a:rPr lang="cs-CZ" sz="2100" dirty="0">
                <a:solidFill>
                  <a:srgbClr val="FFFF00"/>
                </a:solidFill>
              </a:rPr>
              <a:t>Listina základních práv EU – </a:t>
            </a:r>
            <a:r>
              <a:rPr lang="cs-CZ" sz="2100" dirty="0" err="1">
                <a:solidFill>
                  <a:srgbClr val="FFFF00"/>
                </a:solidFill>
              </a:rPr>
              <a:t>supranacionální</a:t>
            </a:r>
            <a:r>
              <a:rPr lang="cs-CZ" sz="2100" dirty="0">
                <a:solidFill>
                  <a:srgbClr val="FFFF00"/>
                </a:solidFill>
              </a:rPr>
              <a:t> ochrana základních práv v rámci členských států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českého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370 – Některé úkony souvisící s trestním řízením</a:t>
            </a:r>
          </a:p>
          <a:p>
            <a:r>
              <a:rPr lang="cs-CZ" sz="2300" dirty="0"/>
              <a:t>371-460zp - zrušeny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/>
              <a:t>§ 1 - § 156 – Společná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soudem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 - zrušeno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cs-CZ" sz="2500" dirty="0"/>
              <a:t>Hlava 23 –  § 366-370 Udělení milosti a použití amnestie</a:t>
            </a:r>
          </a:p>
          <a:p>
            <a:pPr algn="just">
              <a:lnSpc>
                <a:spcPct val="70000"/>
              </a:lnSpc>
            </a:pPr>
            <a:r>
              <a:rPr lang="cs-CZ" sz="2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Bývalá Hlava 25 – § 371-460zp -  Právní styk s cizinou resp. mezinárodní justiční spolupráce – zrušeno, nahrazeno zák. č. 104/2013 Sb. ve znění pozdějších předpisů</a:t>
            </a: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pPr algn="just">
              <a:lnSpc>
                <a:spcPct val="70000"/>
              </a:lnSpc>
            </a:pPr>
            <a:endParaRPr lang="cs-CZ" sz="25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/>
              <a:t>§ 461 – 471 – Přechodná a 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Podmínky zápočtu atd.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povinná, a to aktivní účast na seminářích</a:t>
            </a:r>
          </a:p>
          <a:p>
            <a:r>
              <a:rPr lang="cs-CZ" dirty="0"/>
              <a:t>písemná klauzurní práce ( bude upřesněno)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62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/>
              <a:t>DOTAZY ?</a:t>
            </a:r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>
                <a:latin typeface="+mn-lt"/>
              </a:rPr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typy trestního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/>
              <a:t>Vznik a vývoj kontinentálního inkvizičního trestního řízení</a:t>
            </a:r>
          </a:p>
          <a:p>
            <a:r>
              <a:rPr lang="cs-CZ" dirty="0"/>
              <a:t>Angloamerické trestní řízení –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/>
              <a:t>Vývoj trestního procesu v českých zemích</a:t>
            </a:r>
          </a:p>
          <a:p>
            <a:r>
              <a:rPr lang="cs-CZ" dirty="0"/>
              <a:t>Současný český trestní proces a pokusy o jeho reformu</a:t>
            </a:r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Účel trestního řízení ( §1 </a:t>
            </a:r>
            <a:r>
              <a:rPr lang="cs-CZ" dirty="0" err="1"/>
              <a:t>tr.ř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„… upravit postup orgánů činných v trestním řízení tak, aby trestné činy byly náležitě zjištěny a jejich pachatelé podle zákona spravedlivě potrestáni. Řízení přitom musí působit k upevňování zákonnosti, k předcházení a zamezování trestné činnosti, k výchově občanů v duchu důsledného zachovávání zákonů a pravidel občanského soužití i čestného plnění povinností ke státu a společnosti…“</a:t>
            </a:r>
          </a:p>
        </p:txBody>
      </p:sp>
    </p:spTree>
    <p:extLst>
      <p:ext uri="{BB962C8B-B14F-4D97-AF65-F5344CB8AC3E}">
        <p14:creationId xmlns:p14="http://schemas.microsoft.com/office/powerpoint/2010/main" val="246632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cs-CZ" dirty="0"/>
              <a:t>Předběžné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 TŘ : Vázanost soudu v trestním řízení jiným rozhodnutím? </a:t>
            </a:r>
          </a:p>
          <a:p>
            <a:pPr algn="just"/>
            <a:endParaRPr lang="cs-CZ" dirty="0">
              <a:solidFill>
                <a:srgbClr val="FFC000"/>
              </a:solidFill>
            </a:endParaRPr>
          </a:p>
          <a:p>
            <a:pPr algn="just"/>
            <a:r>
              <a:rPr lang="cs-CZ" dirty="0"/>
              <a:t>Výklad ustanovení </a:t>
            </a:r>
            <a:r>
              <a:rPr lang="cs-CZ" dirty="0">
                <a:solidFill>
                  <a:srgbClr val="FFC000"/>
                </a:solidFill>
              </a:rPr>
              <a:t>§ 9a TŘ</a:t>
            </a:r>
            <a:r>
              <a:rPr lang="cs-CZ" dirty="0"/>
              <a:t>, případy SDEU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: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cs-CZ" sz="23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300" dirty="0"/>
              <a:t>b) platnosti a výkladu aktů přijatých orgány, institucemi nebo jinými subjekty Unie.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300" dirty="0">
              <a:solidFill>
                <a:schemeClr val="accent3">
                  <a:lumMod val="75000"/>
                </a:schemeClr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otázka před soudem členského státu, </a:t>
            </a:r>
            <a:r>
              <a:rPr lang="cs-CZ" sz="2300" b="1" dirty="0"/>
              <a:t>může </a:t>
            </a:r>
            <a:r>
              <a:rPr lang="cs-CZ" sz="2300" dirty="0"/>
              <a:t>tento soud, </a:t>
            </a:r>
            <a:r>
              <a:rPr lang="cs-CZ" sz="23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3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300" dirty="0"/>
              <a:t>Vyvstane-li taková otázka při jednání před soudem členského státu </a:t>
            </a:r>
            <a:r>
              <a:rPr lang="cs-CZ" sz="23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300" dirty="0"/>
              <a:t>, je tento soud </a:t>
            </a:r>
            <a:r>
              <a:rPr lang="cs-CZ" sz="2300" b="1" dirty="0"/>
              <a:t>povinen</a:t>
            </a:r>
            <a:r>
              <a:rPr lang="cs-CZ" sz="2300" dirty="0"/>
              <a:t> obrátit se na SDEU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/>
              <a:t>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       Ústava </a:t>
            </a:r>
          </a:p>
          <a:p>
            <a:r>
              <a:rPr lang="cs-CZ" sz="1600" b="1" dirty="0">
                <a:solidFill>
                  <a:srgbClr val="FFC000"/>
                </a:solidFill>
              </a:rPr>
              <a:t>Listina</a:t>
            </a:r>
            <a:r>
              <a:rPr lang="cs-CZ" sz="1600" dirty="0"/>
              <a:t> </a:t>
            </a:r>
            <a:r>
              <a:rPr lang="cs-CZ" sz="1600" b="1" dirty="0">
                <a:solidFill>
                  <a:schemeClr val="tx2">
                    <a:lumMod val="50000"/>
                  </a:schemeClr>
                </a:solidFill>
              </a:rPr>
              <a:t>základních práv a svobod </a:t>
            </a:r>
            <a:endParaRPr lang="cs-CZ" sz="1600" dirty="0"/>
          </a:p>
          <a:p>
            <a:pPr algn="just"/>
            <a:r>
              <a:rPr lang="cs-CZ" sz="1600" dirty="0"/>
              <a:t>Zákon č. 141/1961 Sb., o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sz="1600" dirty="0"/>
              <a:t>, ve znění … </a:t>
            </a:r>
            <a:r>
              <a:rPr lang="cs-CZ" sz="1600" b="1" dirty="0">
                <a:solidFill>
                  <a:schemeClr val="tx2">
                    <a:lumMod val="90000"/>
                  </a:schemeClr>
                </a:solidFill>
              </a:rPr>
              <a:t>z poslední doby novely č.  150/2016 Sb., 163/2016 Sb., 243/2016 298/2016 Sb., 301/2016 Sb., 264/2016 Sb., 455/2016 Sb., 55/2017 Sb., 56/2017 Sb., 57/2017 Sb., 183/2017 Sb., 204/2017 Sb., 58/2017 Sb., 59/2017 Sb., 204/2017 Sb., 178/2018 Sb., 287/2018 Sb., 111/19 Sb., 203/19 Sb.,255/19, 315/19 Sb., Sb.,114/20 Sb., 165/20 Sb., 333/20 Sb.,220/21 Sb., 418/21 Sb. ,  (od r. 1961 do r. 1989 celkem  7 novel, poté 100 novel a řada nálezů ÚS).</a:t>
            </a:r>
            <a:endParaRPr lang="cs-CZ" sz="16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sz="1600" dirty="0"/>
              <a:t>Zákon č. 40/2009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418/2011 Sb., 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o trestní odpovědnosti právnických osob</a:t>
            </a:r>
            <a:r>
              <a:rPr lang="cs-CZ" sz="1600" dirty="0"/>
              <a:t>, ve znění…</a:t>
            </a:r>
          </a:p>
          <a:p>
            <a:r>
              <a:rPr lang="cs-CZ" sz="1600" dirty="0"/>
              <a:t>Zákon 45/2013 Sb., 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o obětech trestných činů</a:t>
            </a:r>
            <a:r>
              <a:rPr lang="cs-CZ" sz="1600" dirty="0"/>
              <a:t>…</a:t>
            </a:r>
          </a:p>
          <a:p>
            <a:r>
              <a:rPr lang="cs-CZ" sz="1600" dirty="0"/>
              <a:t>Zákon č. 104/2013 Sb. ,</a:t>
            </a:r>
            <a:r>
              <a:rPr lang="cs-CZ" sz="1600" b="1" dirty="0">
                <a:solidFill>
                  <a:schemeClr val="tx2">
                    <a:lumMod val="75000"/>
                  </a:schemeClr>
                </a:solidFill>
              </a:rPr>
              <a:t>o mezinárodní justiční spolupráci ve věcech trestních</a:t>
            </a:r>
            <a:r>
              <a:rPr lang="cs-CZ" sz="1600" dirty="0"/>
              <a:t>, ve znění… </a:t>
            </a:r>
          </a:p>
          <a:p>
            <a:r>
              <a:rPr lang="cs-CZ" sz="1600" dirty="0"/>
              <a:t>Zákon č. 283/1993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6/2002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273/2008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85/1996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sz="1600" dirty="0"/>
              <a:t>, ve znění …</a:t>
            </a:r>
          </a:p>
          <a:p>
            <a:r>
              <a:rPr lang="cs-CZ" sz="1600" dirty="0"/>
              <a:t>Zákon č. 169/1999 Sb., </a:t>
            </a:r>
            <a:r>
              <a:rPr lang="cs-CZ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sz="1600" dirty="0">
                <a:solidFill>
                  <a:srgbClr val="FFC000"/>
                </a:solidFill>
              </a:rPr>
              <a:t>,</a:t>
            </a:r>
            <a:r>
              <a:rPr lang="cs-CZ" sz="1600" b="1" dirty="0">
                <a:solidFill>
                  <a:srgbClr val="FFC000"/>
                </a:solidFill>
              </a:rPr>
              <a:t> </a:t>
            </a:r>
            <a:r>
              <a:rPr lang="cs-CZ" sz="1600" dirty="0"/>
              <a:t>ve znění…</a:t>
            </a:r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254/2019Sb.,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 </a:t>
            </a:r>
            <a:r>
              <a:rPr lang="cs-CZ" sz="2300" b="1" dirty="0">
                <a:solidFill>
                  <a:srgbClr val="FF0000"/>
                </a:solidFill>
              </a:rPr>
              <a:t>***</a:t>
            </a:r>
            <a:endParaRPr lang="cs-CZ" sz="2300" dirty="0"/>
          </a:p>
          <a:p>
            <a:r>
              <a:rPr lang="cs-CZ" sz="2300" dirty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/>
              <a:t>, ve znění …</a:t>
            </a:r>
          </a:p>
          <a:p>
            <a:r>
              <a:rPr lang="cs-CZ" sz="2300" dirty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/>
              <a:t>v souvislosti s trestním řízením, ve znění …</a:t>
            </a:r>
          </a:p>
          <a:p>
            <a:r>
              <a:rPr lang="cs-CZ" sz="2300" dirty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/>
              <a:t>v trestním řízení … </a:t>
            </a:r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Vztah trestního zákoníku, trestního řádu a tzv. vedlejších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Tzv. vedlejší ( speciální) trestní zákony :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218/2003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, o odpovědnosti mládeže za protiprávní činy a o soudnictví ve věcech mládeže, ve znění …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trestní odpovědnosti právnických osob a řízení proti nim</a:t>
            </a:r>
          </a:p>
          <a:p>
            <a:pPr algn="just"/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45/2013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obětech trestných činů</a:t>
            </a:r>
          </a:p>
          <a:p>
            <a:r>
              <a:rPr lang="cs-CZ" dirty="0"/>
              <a:t>Zákon č.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104/2013 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o mezinárodní justiční spolupráci ve věcech trestních.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64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i="1" u="sng" dirty="0">
                <a:solidFill>
                  <a:srgbClr val="FFC000"/>
                </a:solidFill>
              </a:rPr>
              <a:t>Evropská úmluva o ochraně lidských práv a základních svobod </a:t>
            </a:r>
            <a:r>
              <a:rPr lang="cs-CZ" sz="2300" dirty="0"/>
              <a:t>(1950 a 15, resp. 16 protokolů)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906</TotalTime>
  <Words>1317</Words>
  <Application>Microsoft Office PowerPoint</Application>
  <PresentationFormat>Předvádění na obrazovce (4:3)</PresentationFormat>
  <Paragraphs>116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Century Gothic</vt:lpstr>
      <vt:lpstr>Corbel</vt:lpstr>
      <vt:lpstr>Wingdings</vt:lpstr>
      <vt:lpstr>Wingdings 2</vt:lpstr>
      <vt:lpstr>Deluxe</vt:lpstr>
      <vt:lpstr>Document</vt:lpstr>
      <vt:lpstr>Klip</vt:lpstr>
      <vt:lpstr>Trestní Právo Procesní   1. Úvodní  výklady</vt:lpstr>
      <vt:lpstr>Historické typy trestního procesu</vt:lpstr>
      <vt:lpstr>Účel trestního řízení ( §1 tr.ř.)</vt:lpstr>
      <vt:lpstr>Prezentace aplikace PowerPoint</vt:lpstr>
      <vt:lpstr>Předběžné otázky</vt:lpstr>
      <vt:lpstr>Prameny TPP</vt:lpstr>
      <vt:lpstr>Prezentace aplikace PowerPoint</vt:lpstr>
      <vt:lpstr>Vztah trestního zákoníku, trestního řádu a tzv. vedlejších TZ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 - zrušeno</vt:lpstr>
      <vt:lpstr>Podmínky zápočtu atd. </vt:lpstr>
      <vt:lpstr>DOTAZY ?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Jaroslav</cp:lastModifiedBy>
  <cp:revision>47</cp:revision>
  <dcterms:created xsi:type="dcterms:W3CDTF">2012-02-17T08:19:37Z</dcterms:created>
  <dcterms:modified xsi:type="dcterms:W3CDTF">2022-02-20T09:42:49Z</dcterms:modified>
</cp:coreProperties>
</file>