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37"/>
  </p:handoutMasterIdLst>
  <p:sldIdLst>
    <p:sldId id="444" r:id="rId2"/>
    <p:sldId id="378" r:id="rId3"/>
    <p:sldId id="379" r:id="rId4"/>
    <p:sldId id="380" r:id="rId5"/>
    <p:sldId id="381" r:id="rId6"/>
    <p:sldId id="382" r:id="rId7"/>
    <p:sldId id="383" r:id="rId8"/>
    <p:sldId id="388" r:id="rId9"/>
    <p:sldId id="389" r:id="rId10"/>
    <p:sldId id="390" r:id="rId11"/>
    <p:sldId id="391" r:id="rId12"/>
    <p:sldId id="393" r:id="rId13"/>
    <p:sldId id="403" r:id="rId14"/>
    <p:sldId id="412" r:id="rId15"/>
    <p:sldId id="443" r:id="rId16"/>
    <p:sldId id="448" r:id="rId17"/>
    <p:sldId id="447" r:id="rId18"/>
    <p:sldId id="446" r:id="rId19"/>
    <p:sldId id="405" r:id="rId20"/>
    <p:sldId id="445" r:id="rId21"/>
    <p:sldId id="449" r:id="rId22"/>
    <p:sldId id="404" r:id="rId23"/>
    <p:sldId id="450" r:id="rId24"/>
    <p:sldId id="453" r:id="rId25"/>
    <p:sldId id="451" r:id="rId26"/>
    <p:sldId id="452" r:id="rId27"/>
    <p:sldId id="454" r:id="rId28"/>
    <p:sldId id="455" r:id="rId29"/>
    <p:sldId id="456" r:id="rId30"/>
    <p:sldId id="458" r:id="rId31"/>
    <p:sldId id="459" r:id="rId32"/>
    <p:sldId id="460" r:id="rId33"/>
    <p:sldId id="461" r:id="rId34"/>
    <p:sldId id="462" r:id="rId35"/>
    <p:sldId id="304" r:id="rId3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338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99CCFF"/>
    <a:srgbClr val="FFCC00"/>
    <a:srgbClr val="FFFF00"/>
    <a:srgbClr val="CCFFFF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4660"/>
  </p:normalViewPr>
  <p:slideViewPr>
    <p:cSldViewPr>
      <p:cViewPr varScale="1">
        <p:scale>
          <a:sx n="108" d="100"/>
          <a:sy n="108" d="100"/>
        </p:scale>
        <p:origin x="166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C358F7-7000-430A-A099-CBB4FE6AF9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42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B777-CFE0-41F4-B09D-09EBDB7B47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6C6-534C-4D43-A1DF-A585B6051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2737-C5E9-4272-A923-3BD0310C6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24E6-F90D-43C9-9417-6F6381EF0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59E3-AFA8-4F2F-804F-1D0BB207F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2D6-A2E3-41B7-AF88-7068BDC287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A1E-637B-4EAD-A1B4-2FCA2A5AEE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1F36-3CBE-4CED-889D-A8CAF6D3B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E88D-1161-494E-A15D-7AFF31C026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1A7E-47A7-4EF3-815D-057A159575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4B319F-9301-4B84-971B-CA56CC1E97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F0FD76-1DDE-42D6-B712-D35FAC2AB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43620" y="764704"/>
            <a:ext cx="7916863" cy="1181993"/>
          </a:xfrm>
        </p:spPr>
        <p:txBody>
          <a:bodyPr>
            <a:normAutofit/>
          </a:bodyPr>
          <a:lstStyle/>
          <a:p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Trestní právo v mezinárodním a evropském prostředí</a:t>
            </a:r>
          </a:p>
          <a:p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12.5. 2022</a:t>
            </a:r>
          </a:p>
        </p:txBody>
      </p:sp>
    </p:spTree>
    <p:extLst>
      <p:ext uri="{BB962C8B-B14F-4D97-AF65-F5344CB8AC3E}">
        <p14:creationId xmlns:p14="http://schemas.microsoft.com/office/powerpoint/2010/main" val="414750410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468313" y="2132856"/>
            <a:ext cx="82296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Na úrovni diplomatické a konzulární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Mezi ministerstvy a jinými ústředními státními orgány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9900"/>
                </a:solidFill>
                <a:latin typeface="+mj-lt"/>
              </a:rPr>
              <a:t>Přímá spolupráce mezi justičními orgány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Podoby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Vydávací řízení</a:t>
            </a:r>
            <a:r>
              <a:rPr lang="cs-CZ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cs-CZ" dirty="0">
                <a:latin typeface="Corbel" pitchFamily="34" charset="0"/>
              </a:rPr>
              <a:t>(extradice)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mezinárodním tribunálům a mezinárodnímu soudu a jiná povinná součinnost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Dožádání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Průvoz pro účely řízení v cizině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Převzetí a předávání trestního řízení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výkonu rozhodnutí v trestních věcech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na základě </a:t>
            </a: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evropského zatýkacího rozkazu a </a:t>
            </a:r>
            <a:r>
              <a:rPr lang="cs-CZ" dirty="0">
                <a:latin typeface="Corbel" pitchFamily="34" charset="0"/>
              </a:rPr>
              <a:t>další, moderní formy spolupráce mezi členskými státy Evropské unie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Formy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395288" y="1790701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cs-CZ" b="1" dirty="0">
                <a:solidFill>
                  <a:srgbClr val="FF9900"/>
                </a:solidFill>
                <a:latin typeface="Bookman Old Style" pitchFamily="18" charset="0"/>
              </a:rPr>
              <a:t>Vývoj do konce 80. let 20. století</a:t>
            </a: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Reakce na důsledky 2. světové války v mezinárodním právu</a:t>
            </a: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Vznik tzv. socialistické soustavy států a důsledky pro spolupráci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OSN a Rada Evropy, ochrana lidských práv a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468313" y="4005263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b="1" dirty="0">
                <a:solidFill>
                  <a:srgbClr val="FF9900"/>
                </a:solidFill>
                <a:latin typeface="Bookman Old Style" pitchFamily="18" charset="0"/>
              </a:rPr>
              <a:t>Vývoj od 90. let až do současnosti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Reakce na společenské změny v mezinárodní justiční spolupráci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Vztah starších a nových instrumentů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565400"/>
            <a:ext cx="8713788" cy="15113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Mezinárodní justiční spolupráce </a:t>
            </a:r>
            <a:br>
              <a:rPr lang="cs-CZ" sz="4000" dirty="0"/>
            </a:br>
            <a:r>
              <a:rPr lang="cs-CZ" sz="4000" dirty="0"/>
              <a:t>v trestních věcech a Evropská unie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827088" y="1628775"/>
            <a:ext cx="79787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17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73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FF9900"/>
                </a:solidFill>
              </a:rPr>
              <a:t>Formy spolupráce mezi členskými státy Evropské unie ( srov. příslušnou část zákona č. 104/2013 Sb. o mezinárodní justiční spolupráci)</a:t>
            </a:r>
          </a:p>
          <a:p>
            <a:pPr marL="0" indent="0" algn="just">
              <a:buNone/>
            </a:pPr>
            <a:endParaRPr lang="cs-CZ" sz="17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Evropský zatýkací rozkaz, Evropský příkaz k výkonu příkazu k zajištění majetku nebo důkazních prostředků EU apod.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Zvláštní druhy právní pomoci: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pronásledování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Skryté vyšetřování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odposlech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předání do ciziny za účelem provedení procesních úkonů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převzetí z ciziny za stejným účelem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a předání věcí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jiné majetkové hodnoty a zajištění majetku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Předběžné zajištění věci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Společný vyšetřovací tým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Výslech prostřednictvím videotelefonu a telefonu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Poskytování informací z Rejstříku trestů</a:t>
            </a:r>
            <a:r>
              <a:rPr lang="cs-CZ" sz="1700" b="1" dirty="0"/>
              <a:t> 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Využívání údajů z Schengenského informačního systému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     Lisabonská smlouva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justiční spolupráce v trestní věcech – kap. 4 LS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články 82 a 83 LS</a:t>
            </a:r>
          </a:p>
          <a:p>
            <a:r>
              <a:rPr lang="cs-CZ" sz="2400" dirty="0"/>
              <a:t>trestní právo hmotné čl. 83 – způsob přijímání právních předpisů EU – pozitivní hlas všech člen. států</a:t>
            </a:r>
          </a:p>
          <a:p>
            <a:r>
              <a:rPr lang="cs-CZ" sz="2400" dirty="0"/>
              <a:t>Evropský parlament  a Rada zřídí </a:t>
            </a:r>
            <a:r>
              <a:rPr lang="cs-CZ" sz="2400" b="1" dirty="0">
                <a:solidFill>
                  <a:srgbClr val="FFC000"/>
                </a:solidFill>
              </a:rPr>
              <a:t>minimální pravidla pro definice trestných činů a sankcí</a:t>
            </a:r>
            <a:r>
              <a:rPr lang="cs-CZ" sz="2400" dirty="0"/>
              <a:t>, zejm. v oblastech závažných trestných činů s přeshraničním rozměrem</a:t>
            </a:r>
          </a:p>
          <a:p>
            <a:pPr lvl="1"/>
            <a:r>
              <a:rPr lang="cs-CZ" sz="2400" dirty="0"/>
              <a:t>terorismus</a:t>
            </a:r>
          </a:p>
          <a:p>
            <a:pPr lvl="1"/>
            <a:r>
              <a:rPr lang="cs-CZ" sz="2400" dirty="0"/>
              <a:t>organizovaný zločin</a:t>
            </a:r>
          </a:p>
          <a:p>
            <a:pPr lvl="1"/>
            <a:r>
              <a:rPr lang="cs-CZ" sz="2400" dirty="0"/>
              <a:t>praní špinavých peněz 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Listina základních práv EU</a:t>
            </a:r>
          </a:p>
          <a:p>
            <a:pPr marL="536575" indent="-536575">
              <a:buClr>
                <a:srgbClr val="FF9900"/>
              </a:buClr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3200" dirty="0"/>
              <a:t>integrována do</a:t>
            </a:r>
            <a:r>
              <a:rPr lang="cs-CZ" sz="3200" b="1" dirty="0"/>
              <a:t> primárního </a:t>
            </a:r>
            <a:r>
              <a:rPr lang="cs-CZ" sz="3200" dirty="0"/>
              <a:t>unijního práva čl. 6 odst. 1 Smlouvy o EU₁  </a:t>
            </a:r>
          </a:p>
          <a:p>
            <a:r>
              <a:rPr lang="cs-CZ" sz="3200" dirty="0" err="1">
                <a:solidFill>
                  <a:srgbClr val="FFC000"/>
                </a:solidFill>
              </a:rPr>
              <a:t>supranacionální</a:t>
            </a:r>
            <a:r>
              <a:rPr lang="cs-CZ" sz="3200" dirty="0">
                <a:solidFill>
                  <a:srgbClr val="FFC000"/>
                </a:solidFill>
              </a:rPr>
              <a:t> právní akt </a:t>
            </a:r>
            <a:r>
              <a:rPr lang="cs-CZ" sz="3200" dirty="0"/>
              <a:t>s možností </a:t>
            </a:r>
            <a:r>
              <a:rPr lang="cs-CZ" sz="3200" b="1" dirty="0">
                <a:solidFill>
                  <a:srgbClr val="FFC000"/>
                </a:solidFill>
              </a:rPr>
              <a:t>přímého účinku </a:t>
            </a:r>
            <a:r>
              <a:rPr lang="cs-CZ" sz="3200" b="1" dirty="0"/>
              <a:t>(</a:t>
            </a:r>
            <a:r>
              <a:rPr lang="cs-CZ" sz="3200" dirty="0"/>
              <a:t>má sice především doktrinální charakter, ale je i </a:t>
            </a:r>
            <a:r>
              <a:rPr lang="cs-CZ" sz="3200" b="1" dirty="0"/>
              <a:t>přímo aplikovatelná)</a:t>
            </a:r>
            <a:endParaRPr lang="cs-CZ" sz="3200" dirty="0"/>
          </a:p>
          <a:p>
            <a:r>
              <a:rPr lang="cs-CZ" sz="3200" dirty="0"/>
              <a:t>Je závazná pro </a:t>
            </a:r>
            <a:r>
              <a:rPr lang="cs-CZ" sz="3200" b="1" dirty="0"/>
              <a:t>instituce, orgány, úřady a agentury Evropské unie.  </a:t>
            </a:r>
            <a:endParaRPr lang="cs-CZ" sz="3200" dirty="0"/>
          </a:p>
          <a:p>
            <a:r>
              <a:rPr lang="cs-CZ" sz="3200" b="1" dirty="0"/>
              <a:t>pro členské státy </a:t>
            </a:r>
            <a:r>
              <a:rPr lang="cs-CZ" sz="3200" dirty="0"/>
              <a:t>je zavazující jen v případě, že tyto provádějí právo Evropské unie.</a:t>
            </a:r>
          </a:p>
          <a:p>
            <a:pPr marL="0" indent="0">
              <a:buNone/>
            </a:pPr>
            <a:r>
              <a:rPr lang="cs-CZ" sz="3200" dirty="0"/>
              <a:t> </a:t>
            </a:r>
            <a:endParaRPr lang="cs-CZ" sz="800" dirty="0"/>
          </a:p>
          <a:p>
            <a:endParaRPr lang="cs-CZ" sz="1300" dirty="0"/>
          </a:p>
          <a:p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₁ Čl. 6 odst.1 : „Unie uznává práva, svobody a zásady obsažené v Listině základních práv Evropské unie ze dne 7. prosince 2000, ve znění upraveném dne 12. prosince 2007 ve Štrasburku, jež má stejnou právní sílu jako Smlouvy.“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119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3200" dirty="0"/>
              <a:t>Listina </a:t>
            </a:r>
            <a:r>
              <a:rPr lang="cs-CZ" sz="3200" b="1" dirty="0"/>
              <a:t>nesměřuje jen k smlouvám</a:t>
            </a:r>
            <a:r>
              <a:rPr lang="cs-CZ" sz="3200" dirty="0"/>
              <a:t>, ale týká se všech pravomocí Evropské unie: </a:t>
            </a:r>
          </a:p>
          <a:p>
            <a:pPr algn="just"/>
            <a:endParaRPr lang="cs-CZ" sz="3200" dirty="0"/>
          </a:p>
          <a:p>
            <a:pPr algn="just">
              <a:buFontTx/>
              <a:buChar char="-"/>
            </a:pPr>
            <a:r>
              <a:rPr lang="cs-CZ" sz="3200" dirty="0"/>
              <a:t>členský stát aplikuje přímo právo Evropské unie,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vnitrostátní právo, které obsahuje (implementované) právo Evropské unie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právo, které sice nevzniklo v důsledku implementace, ale spadá pod čl. 51 Listiny (např. zásada ne bis in idem) </a:t>
            </a:r>
          </a:p>
          <a:p>
            <a:pPr algn="just">
              <a:buFontTx/>
              <a:buChar char="-"/>
            </a:pPr>
            <a:endParaRPr lang="cs-CZ" sz="3200" dirty="0"/>
          </a:p>
          <a:p>
            <a:pPr algn="just"/>
            <a:r>
              <a:rPr lang="cs-CZ" sz="3200" dirty="0"/>
              <a:t>Listina z hlediska jejího dodržování</a:t>
            </a:r>
            <a:r>
              <a:rPr lang="cs-CZ" sz="3200" b="1" dirty="0"/>
              <a:t> není </a:t>
            </a:r>
            <a:r>
              <a:rPr lang="cs-CZ" sz="3200" dirty="0"/>
              <a:t>podrobena externí kontrole Soudu pro lidská práva, podléhá však kontrole Soudního dvora EU, jenž naopak k obsahu Úmluvy i Listiny přihlížet musí</a:t>
            </a:r>
          </a:p>
          <a:p>
            <a:pPr algn="just"/>
            <a:r>
              <a:rPr lang="cs-CZ" sz="3200" dirty="0"/>
              <a:t>žádné ustanovení Listiny nesmí být vykládáno jako omezení nebo poškození lidských práv a základních svobod dosažených závaznými akty mezinárodního práva a ústavního práva členských států (čl. 53 Listiny)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011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000" dirty="0"/>
              <a:t> </a:t>
            </a:r>
            <a:r>
              <a:rPr lang="cs-CZ" sz="4000" b="1" dirty="0"/>
              <a:t>Oblast trestního práva : </a:t>
            </a:r>
          </a:p>
          <a:p>
            <a:r>
              <a:rPr lang="cs-CZ" sz="3400" dirty="0"/>
              <a:t> </a:t>
            </a:r>
          </a:p>
          <a:p>
            <a:pPr lvl="0"/>
            <a:r>
              <a:rPr lang="cs-CZ" sz="3400" dirty="0"/>
              <a:t>Právo na lidskou důstojnost (čl. 1)</a:t>
            </a:r>
          </a:p>
          <a:p>
            <a:pPr lvl="0"/>
            <a:r>
              <a:rPr lang="cs-CZ" sz="3400" dirty="0"/>
              <a:t>Právo na život (čl. 2)</a:t>
            </a:r>
          </a:p>
          <a:p>
            <a:pPr lvl="0"/>
            <a:r>
              <a:rPr lang="cs-CZ" sz="3400" dirty="0"/>
              <a:t>Právo na nedotknutelnost lidské osobnosti (čl. 3)</a:t>
            </a:r>
          </a:p>
          <a:p>
            <a:pPr lvl="0"/>
            <a:r>
              <a:rPr lang="cs-CZ" sz="3400" dirty="0"/>
              <a:t>Zákaz mučení a nelidského a ponižujícího zacházení anebo trestu (čl. 4)</a:t>
            </a:r>
          </a:p>
          <a:p>
            <a:pPr lvl="0"/>
            <a:r>
              <a:rPr lang="cs-CZ" sz="3400" dirty="0"/>
              <a:t>Zákaz otroctví a nucené práce (čl. 5)</a:t>
            </a:r>
          </a:p>
          <a:p>
            <a:pPr lvl="0"/>
            <a:r>
              <a:rPr lang="cs-CZ" sz="3400" dirty="0"/>
              <a:t>Právo na svobodu a bezpečnost (čl. 6)</a:t>
            </a:r>
          </a:p>
          <a:p>
            <a:pPr lvl="0"/>
            <a:r>
              <a:rPr lang="cs-CZ" sz="3400" dirty="0"/>
              <a:t>Respektování soukromého a rodinného života (čl. 7)</a:t>
            </a:r>
          </a:p>
          <a:p>
            <a:pPr lvl="0"/>
            <a:r>
              <a:rPr lang="cs-CZ" sz="3400" dirty="0"/>
              <a:t>Ochrana osobních údajů (čl. 8)</a:t>
            </a:r>
          </a:p>
          <a:p>
            <a:pPr lvl="0"/>
            <a:r>
              <a:rPr lang="cs-CZ" sz="3400" dirty="0"/>
              <a:t>Svoboda myšlení, svědomí a náboženského vyznání (čl. 10)</a:t>
            </a:r>
          </a:p>
          <a:p>
            <a:pPr lvl="0"/>
            <a:r>
              <a:rPr lang="cs-CZ" sz="3400" dirty="0"/>
              <a:t>Právo na vlastnictví (čl. 17)</a:t>
            </a:r>
          </a:p>
          <a:p>
            <a:pPr lvl="0"/>
            <a:r>
              <a:rPr lang="cs-CZ" sz="3400" dirty="0"/>
              <a:t>Právo na azyl (čl. 18)</a:t>
            </a:r>
          </a:p>
          <a:p>
            <a:pPr lvl="0"/>
            <a:r>
              <a:rPr lang="cs-CZ" sz="3400" dirty="0"/>
              <a:t>Ochrana v případě vystěhování, vyhoštění nebo vydání (čl. 19)</a:t>
            </a:r>
          </a:p>
          <a:p>
            <a:pPr lvl="0"/>
            <a:r>
              <a:rPr lang="cs-CZ" sz="3400" dirty="0"/>
              <a:t>Rovnost před zákonem (čl. 20)</a:t>
            </a:r>
          </a:p>
          <a:p>
            <a:pPr lvl="0"/>
            <a:r>
              <a:rPr lang="cs-CZ" sz="3400" dirty="0"/>
              <a:t> Zákaz diskriminace (čl. 21)</a:t>
            </a:r>
          </a:p>
          <a:p>
            <a:pPr lvl="0"/>
            <a:r>
              <a:rPr lang="cs-CZ" sz="3400" dirty="0"/>
              <a:t>Právo na účinné odvolací řízení a nestranný soudní proces (čl. 47)</a:t>
            </a:r>
          </a:p>
          <a:p>
            <a:pPr lvl="0"/>
            <a:r>
              <a:rPr lang="cs-CZ" sz="3400" dirty="0"/>
              <a:t>Presumpci neviny a práva obhajoby (čl. 48)</a:t>
            </a:r>
          </a:p>
          <a:p>
            <a:pPr lvl="0"/>
            <a:r>
              <a:rPr lang="cs-CZ" sz="3400" dirty="0"/>
              <a:t>Zásady zákonnosti a přiměřenosti trestů (čl. 49)</a:t>
            </a:r>
          </a:p>
          <a:p>
            <a:pPr lvl="0"/>
            <a:r>
              <a:rPr lang="cs-CZ" sz="3400" b="1" dirty="0">
                <a:solidFill>
                  <a:srgbClr val="FFC000"/>
                </a:solidFill>
              </a:rPr>
              <a:t>Právo nebýt souzen či trestně stíhán dvakrát za stejný trestný čin </a:t>
            </a:r>
            <a:r>
              <a:rPr lang="cs-CZ" sz="3400" dirty="0">
                <a:solidFill>
                  <a:srgbClr val="FFC000"/>
                </a:solidFill>
              </a:rPr>
              <a:t>(čl. 50).</a:t>
            </a:r>
          </a:p>
        </p:txBody>
      </p:sp>
    </p:spTree>
    <p:extLst>
      <p:ext uri="{BB962C8B-B14F-4D97-AF65-F5344CB8AC3E}">
        <p14:creationId xmlns:p14="http://schemas.microsoft.com/office/powerpoint/2010/main" val="39195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5113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Rozhodovací praxe Soudního dvora Evropské unie o předběžných otázkách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3600" dirty="0"/>
              <a:t>Prostředí mezinárodní justiční spolupráce v trestních věcech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dirty="0"/>
              <a:t>Spolupráce mezi státy v oblasti trestního práva je podmíněna především ohledy na </a:t>
            </a:r>
            <a:r>
              <a:rPr lang="cs-CZ" sz="2000" b="1" dirty="0">
                <a:solidFill>
                  <a:srgbClr val="FF9933"/>
                </a:solidFill>
              </a:rPr>
              <a:t>zásadu suverenity</a:t>
            </a:r>
            <a:r>
              <a:rPr lang="cs-CZ" sz="2000" dirty="0">
                <a:solidFill>
                  <a:srgbClr val="FF9933"/>
                </a:solidFill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2000" b="1" i="1" dirty="0">
                <a:solidFill>
                  <a:schemeClr val="tx2">
                    <a:lumMod val="75000"/>
                  </a:schemeClr>
                </a:solidFill>
              </a:rPr>
              <a:t>Suverenita je vlastnost státní moci, její nezávislost na jakékoli jiné moci, a to v oblasti vztahů mezinárodních i vnitřních.</a:t>
            </a:r>
          </a:p>
          <a:p>
            <a:pPr marL="342900" indent="-342900" algn="just">
              <a:lnSpc>
                <a:spcPct val="80000"/>
              </a:lnSpc>
              <a:buNone/>
            </a:pPr>
            <a:endParaRPr lang="cs-CZ" sz="2000" i="1" dirty="0">
              <a:solidFill>
                <a:srgbClr val="FF9933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Pro mezinárodní justiční spolupráci je nejvýznamnější </a:t>
            </a:r>
            <a:r>
              <a:rPr lang="cs-CZ" sz="2000" b="1" dirty="0">
                <a:solidFill>
                  <a:srgbClr val="FF9933"/>
                </a:solidFill>
              </a:rPr>
              <a:t>tzv. vnitřní suverenita,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které státu náleží výlučná, nejvyšší moc na státním území a vyloučení jakýchkoli aktů cizí státní moci bez jeho souhlasu (plná volnost při úpravě vnitřních záležitostí).</a:t>
            </a:r>
          </a:p>
          <a:p>
            <a:pPr marL="342900" indent="-342900" algn="just">
              <a:lnSpc>
                <a:spcPct val="90000"/>
              </a:lnSpc>
              <a:buNone/>
            </a:pPr>
            <a:endParaRPr lang="cs-CZ" sz="2000" b="1" dirty="0">
              <a:solidFill>
                <a:srgbClr val="FFFF00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Právo trestat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jako jeden z projevů vnitřní suverenity vycházející z veřejné moci a z jejího veřejného projevu. </a:t>
            </a:r>
          </a:p>
          <a:p>
            <a:pPr algn="just">
              <a:buFont typeface="Wingdings" pitchFamily="2" charset="2"/>
              <a:buChar char="Ø"/>
            </a:pPr>
            <a:endParaRPr lang="cs-CZ" sz="1800" b="1" i="1" dirty="0">
              <a:solidFill>
                <a:srgbClr val="FF66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2000" b="1" i="1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i="1" dirty="0">
              <a:solidFill>
                <a:srgbClr val="FF9933"/>
              </a:solidFill>
              <a:latin typeface="Bookman Old Style" pitchFamily="18" charset="0"/>
            </a:endParaRP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395288" y="4076700"/>
            <a:ext cx="82296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611188" y="4149725"/>
            <a:ext cx="8229600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1200" b="1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3200" b="1" dirty="0">
                <a:solidFill>
                  <a:srgbClr val="FFC000"/>
                </a:solidFill>
              </a:rPr>
              <a:t>Působnost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Vrcholný soudní orgán EU ( čl. 17 Smlouvy o EU)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Dbá ve spolupráci s členskými státy na jednotné provádění a výklad práva Unie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Soudní dvůr, Tribunál (1988) a Soud pro veřejnou službu (2004)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endParaRPr lang="cs-CZ" sz="3200" b="1" dirty="0"/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3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3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b) platnosti a výkladu aktů přijatých orgány, institucemi nebo jinými subjekty Unie.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994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SD EU a 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Soudní dvůr EU při dosavadním rozhodování o aplikaci Listiny ( cca 170 případů)sleduje především </a:t>
            </a:r>
            <a:r>
              <a:rPr lang="cs-CZ" b="1" dirty="0"/>
              <a:t>přednost, jednotnost a účinnost unijního práva</a:t>
            </a:r>
            <a:r>
              <a:rPr lang="cs-CZ" dirty="0"/>
              <a:t>, ale také by měl respektovat čl. 4 Smlouvy o EU o sdílení pravomocí Unie a členských států (</a:t>
            </a:r>
            <a:r>
              <a:rPr lang="cs-CZ" b="1" dirty="0"/>
              <a:t>ústavní identita-</a:t>
            </a:r>
            <a:r>
              <a:rPr lang="cs-CZ" b="1" dirty="0" err="1"/>
              <a:t>loyalita</a:t>
            </a:r>
            <a:r>
              <a:rPr lang="cs-CZ" dirty="0"/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36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9933"/>
              </a:buClr>
              <a:buNone/>
            </a:pPr>
            <a:r>
              <a:rPr lang="cs-CZ" sz="2000" b="1" dirty="0">
                <a:solidFill>
                  <a:srgbClr val="FFC000"/>
                </a:solidFill>
              </a:rPr>
              <a:t>       </a:t>
            </a:r>
            <a:r>
              <a:rPr lang="cs-CZ" sz="2400" b="1" dirty="0">
                <a:solidFill>
                  <a:srgbClr val="FFC000"/>
                </a:solidFill>
              </a:rPr>
              <a:t>Význam řízení o předběžné otázce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Pupino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Gözütok</a:t>
            </a:r>
            <a:r>
              <a:rPr lang="cs-CZ" sz="2000" dirty="0"/>
              <a:t> vs. </a:t>
            </a:r>
            <a:r>
              <a:rPr lang="cs-CZ" sz="2000" dirty="0" err="1"/>
              <a:t>Brügge</a:t>
            </a:r>
            <a:r>
              <a:rPr lang="cs-CZ" sz="2000" dirty="0"/>
              <a:t> (2003)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Miraglia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Akerberg</a:t>
            </a:r>
            <a:r>
              <a:rPr lang="cs-CZ" sz="2000" dirty="0"/>
              <a:t> </a:t>
            </a:r>
            <a:r>
              <a:rPr lang="cs-CZ" sz="2000" dirty="0" err="1"/>
              <a:t>Fransson</a:t>
            </a:r>
            <a:r>
              <a:rPr lang="cs-CZ" sz="2000" dirty="0"/>
              <a:t> ( 2010)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Melloni</a:t>
            </a:r>
            <a:r>
              <a:rPr lang="cs-CZ" sz="2000" dirty="0"/>
              <a:t> ( 2013)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Spasic</a:t>
            </a:r>
            <a:r>
              <a:rPr lang="cs-CZ" sz="2000" dirty="0"/>
              <a:t> ( 2014)…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65861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Projekt evropského veřejného žalobce</a:t>
            </a:r>
          </a:p>
        </p:txBody>
      </p:sp>
    </p:spTree>
    <p:extLst>
      <p:ext uri="{BB962C8B-B14F-4D97-AF65-F5344CB8AC3E}">
        <p14:creationId xmlns:p14="http://schemas.microsoft.com/office/powerpoint/2010/main" val="2350522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256584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Evropský veřejný žalobce v Lisabonské smlouvě (čl. 86 konsolidovaného znění Smlouvy o EU a Smlouvy o fungování EU) : </a:t>
            </a:r>
            <a:br>
              <a:rPr lang="cs-CZ" sz="2400" dirty="0">
                <a:latin typeface="Arial" charset="0"/>
                <a:cs typeface="Arial" charset="0"/>
              </a:rPr>
            </a:br>
            <a:r>
              <a:rPr lang="cs-CZ" sz="2400" dirty="0">
                <a:latin typeface="Arial" charset="0"/>
                <a:cs typeface="Arial" charset="0"/>
              </a:rPr>
              <a:t>„Pro boj proti trestným činům poškozujícím nebo ohrožujícím finanční zájmy Unie </a:t>
            </a:r>
            <a:r>
              <a:rPr lang="cs-CZ" sz="2400" dirty="0">
                <a:solidFill>
                  <a:schemeClr val="accent4"/>
                </a:solidFill>
                <a:latin typeface="Arial" charset="0"/>
                <a:cs typeface="Arial" charset="0"/>
              </a:rPr>
              <a:t>může Rada </a:t>
            </a:r>
            <a:r>
              <a:rPr lang="cs-CZ" sz="2400" dirty="0">
                <a:latin typeface="Arial" charset="0"/>
                <a:cs typeface="Arial" charset="0"/>
              </a:rPr>
              <a:t>zvláštním legislativním postupem formou nařízení vytvořit z </a:t>
            </a:r>
            <a:r>
              <a:rPr lang="cs-CZ" sz="2400" dirty="0" err="1">
                <a:latin typeface="Arial" charset="0"/>
                <a:cs typeface="Arial" charset="0"/>
              </a:rPr>
              <a:t>Eurojustu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>
                <a:solidFill>
                  <a:schemeClr val="accent4"/>
                </a:solidFill>
                <a:latin typeface="Arial" charset="0"/>
                <a:cs typeface="Arial" charset="0"/>
              </a:rPr>
              <a:t>Úřad evropského veřejného žalobce.</a:t>
            </a:r>
            <a:r>
              <a:rPr lang="cs-CZ" sz="2400" dirty="0">
                <a:solidFill>
                  <a:srgbClr val="80379B"/>
                </a:solidFill>
                <a:latin typeface="Arial" charset="0"/>
                <a:cs typeface="Arial" charset="0"/>
              </a:rPr>
              <a:t> </a:t>
            </a:r>
            <a:r>
              <a:rPr lang="cs-CZ" sz="2400" dirty="0">
                <a:latin typeface="Arial" charset="0"/>
                <a:cs typeface="Arial" charset="0"/>
              </a:rPr>
              <a:t>Rada rozhoduje jednomyslně po obdržení souhlasu Evropského parlamentu.“</a:t>
            </a:r>
            <a:br>
              <a:rPr lang="cs-CZ" sz="2400" dirty="0">
                <a:latin typeface="Arial" charset="0"/>
                <a:cs typeface="Arial" charset="0"/>
              </a:rPr>
            </a:br>
            <a:br>
              <a:rPr lang="cs-CZ" sz="2400" dirty="0">
                <a:solidFill>
                  <a:srgbClr val="FFC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FFC000"/>
                </a:solidFill>
                <a:latin typeface="Arial" charset="0"/>
                <a:cs typeface="Arial" charset="0"/>
              </a:rPr>
              <a:t>Ochrana finančních zájmů EU ( rozpočtové prostředky – fondy a ochrana měny EURO), boj proti závažné přeshraniční trestné činnosti</a:t>
            </a:r>
            <a:br>
              <a:rPr lang="cs-CZ" sz="2400" dirty="0">
                <a:latin typeface="Arial" charset="0"/>
                <a:cs typeface="Arial" charset="0"/>
              </a:rPr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3957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394920"/>
          </a:xfrm>
        </p:spPr>
        <p:txBody>
          <a:bodyPr>
            <a:normAutofit/>
          </a:bodyPr>
          <a:lstStyle/>
          <a:p>
            <a:r>
              <a:rPr lang="cs-CZ" sz="2200" dirty="0"/>
              <a:t>Dne 8. června 2017 se členské státy, které se účastní posílené spolupráce za účelem zřízení Úřadu evropského veřejného žalobce, dohodly na právním předpisu, o organizaci a působnosti tohoto EVŽ.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Nařízení Rady  </a:t>
            </a:r>
            <a:r>
              <a:rPr lang="cs-CZ" sz="2000" dirty="0"/>
              <a:t>Nařízení rady 218/C 418 A/01 </a:t>
            </a:r>
            <a:r>
              <a:rPr lang="cs-CZ" sz="2000" dirty="0" err="1"/>
              <a:t>Úř</a:t>
            </a:r>
            <a:r>
              <a:rPr lang="cs-CZ" sz="2000" dirty="0"/>
              <a:t>. Věstníku ze dne 19.11. 2018 – vyhlášení výběrového řízení na EVŽ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Novela zákona o státním zastupitelství ( zák. č. 283/1993 Sb.,   zakotvující součinnost státního zastupitelství s EVŽ – část 12., § 34b-34g zákona .</a:t>
            </a:r>
            <a:br>
              <a:rPr lang="cs-CZ" sz="2000" dirty="0"/>
            </a:br>
            <a:br>
              <a:rPr lang="cs-CZ" sz="22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7059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391472"/>
          </a:xfrm>
        </p:spPr>
        <p:txBody>
          <a:bodyPr>
            <a:normAutofit/>
          </a:bodyPr>
          <a:lstStyle/>
          <a:p>
            <a:br>
              <a:rPr lang="cs-CZ" sz="2700" dirty="0"/>
            </a:br>
            <a:r>
              <a:rPr lang="cs-CZ" sz="2700" dirty="0"/>
              <a:t>Úřad spolupracuje s úřadem pro justiční spolupráci (</a:t>
            </a:r>
            <a:r>
              <a:rPr lang="cs-CZ" sz="2700" dirty="0" err="1"/>
              <a:t>Eurojust</a:t>
            </a:r>
            <a:r>
              <a:rPr lang="cs-CZ" sz="2700" dirty="0"/>
              <a:t>) a s Evropským úřadem pro boj proti podvodům (OLAF)</a:t>
            </a:r>
            <a:br>
              <a:rPr lang="cs-CZ" sz="2700" dirty="0"/>
            </a:br>
            <a:br>
              <a:rPr lang="cs-CZ" sz="2700" dirty="0"/>
            </a:br>
            <a:r>
              <a:rPr lang="cs-CZ" sz="2700" dirty="0"/>
              <a:t>Do inciativy se zatím zapojilo více jak  </a:t>
            </a:r>
            <a:r>
              <a:rPr lang="cs-CZ" sz="2700" dirty="0">
                <a:solidFill>
                  <a:schemeClr val="accent3"/>
                </a:solidFill>
              </a:rPr>
              <a:t>20 členských států </a:t>
            </a:r>
            <a:r>
              <a:rPr lang="cs-CZ" sz="2700" dirty="0"/>
              <a:t>včetně České republiky. </a:t>
            </a:r>
            <a:br>
              <a:rPr lang="cs-CZ" sz="2700" dirty="0"/>
            </a:br>
            <a:br>
              <a:rPr lang="cs-CZ" sz="2700" dirty="0"/>
            </a:br>
            <a:r>
              <a:rPr lang="cs-CZ" sz="2700" dirty="0"/>
              <a:t>Úřad evropského veřejného žalobce </a:t>
            </a:r>
            <a:r>
              <a:rPr lang="cs-CZ" sz="2700" dirty="0">
                <a:solidFill>
                  <a:schemeClr val="accent3"/>
                </a:solidFill>
              </a:rPr>
              <a:t>funguje od podzimu r. 2020</a:t>
            </a:r>
            <a:r>
              <a:rPr lang="cs-CZ" sz="2700" dirty="0"/>
              <a:t>, v ČR jsou zatím 3 pověření  žalobci.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737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42217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28800"/>
            <a:ext cx="7772400" cy="4464495"/>
          </a:xfrm>
        </p:spPr>
        <p:txBody>
          <a:bodyPr>
            <a:noAutofit/>
          </a:bodyPr>
          <a:lstStyle/>
          <a:p>
            <a:pPr algn="just"/>
            <a:r>
              <a:rPr lang="cs-CZ" sz="1800" dirty="0"/>
              <a:t>      EVŽ vede trestní stíhání pachatelů podvodů proti rozpočtu EU a jiné trestné činy poškozující finanční zájmy Unie.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      Podvody s unijními fondy - vždy při škodě nad 100.000 eur (2,7 milionu Kč), </a:t>
            </a:r>
          </a:p>
          <a:p>
            <a:pPr algn="just"/>
            <a:r>
              <a:rPr lang="cs-CZ" sz="1800" dirty="0"/>
              <a:t>       </a:t>
            </a:r>
          </a:p>
          <a:p>
            <a:pPr algn="just"/>
            <a:r>
              <a:rPr lang="cs-CZ" sz="1800" dirty="0"/>
              <a:t>      Při škodě mezi 10.000 eur (270.000 Kč) a 100.000 eur </a:t>
            </a:r>
            <a:r>
              <a:rPr lang="cs-CZ" sz="1800" dirty="0">
                <a:solidFill>
                  <a:srgbClr val="FF9933"/>
                </a:solidFill>
              </a:rPr>
              <a:t>může</a:t>
            </a:r>
            <a:r>
              <a:rPr lang="cs-CZ" sz="1800" dirty="0"/>
              <a:t> věc </a:t>
            </a:r>
            <a:r>
              <a:rPr lang="cs-CZ" sz="1800" dirty="0" err="1"/>
              <a:t>atrahovat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       Sídlo Evropského veřejného žalobce je </a:t>
            </a:r>
            <a:r>
              <a:rPr lang="cs-CZ" sz="1800" dirty="0">
                <a:solidFill>
                  <a:srgbClr val="FFC000"/>
                </a:solidFill>
              </a:rPr>
              <a:t> v Lucemburku</a:t>
            </a:r>
            <a:r>
              <a:rPr lang="cs-CZ" sz="1800" dirty="0"/>
              <a:t> ( zde se bude evidovat, řídit a dohlížet na všechna trestní řízení vedená pověřenými žalobci, čímž by měla být zajištěna jednotná trestní politika.</a:t>
            </a:r>
          </a:p>
          <a:p>
            <a:pPr algn="just"/>
            <a:br>
              <a:rPr lang="cs-CZ" sz="1800" dirty="0"/>
            </a:br>
            <a:r>
              <a:rPr lang="cs-CZ" sz="1800" dirty="0"/>
              <a:t>V každém členském státu je </a:t>
            </a:r>
            <a:r>
              <a:rPr lang="cs-CZ" sz="1800" dirty="0">
                <a:solidFill>
                  <a:srgbClr val="FFC000"/>
                </a:solidFill>
              </a:rPr>
              <a:t>pověřený zástupce EVŽ </a:t>
            </a:r>
            <a:r>
              <a:rPr lang="cs-CZ" sz="1800" dirty="0"/>
              <a:t>který je oprávněn k vedení trestního řízení v souladu s nařízením o zřízení EVŽ a právními předpisy příslušného členského státu.</a:t>
            </a: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80215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Novela zákona o státním zastupitelství byla schválena v listopadu 2018 vládou ČR.</a:t>
            </a:r>
          </a:p>
          <a:p>
            <a:r>
              <a:rPr lang="cs-CZ" dirty="0"/>
              <a:t>Novela č. 315/2019 Sb.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2221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Zvláštní ustanovení ZSZ ( č. 283/1993 Sb.) o Úřadu evropského veřejného žalobce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§ 34</a:t>
            </a:r>
            <a:r>
              <a:rPr lang="cs-CZ" sz="1800" b="1" dirty="0"/>
              <a:t>b</a:t>
            </a:r>
            <a:endParaRPr lang="cs-CZ" sz="1800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Dnem, k němuž vznikla státnímu zástupci funkce evropského nejvyššího žalobce, evropského žalobce nebo evropského pověřeného žalobce, je státní zástupce dočasně přidělen k Úřadu evropského veřejného žalobce. V rozsahu, ve kterém není státní zástupce jmenovaný do funkce evropského pověřeného žalobce dočasně přidělen k Úřadu evropského veřejného žalobce, plní tento státní zástupce povinnosti státního zástupce podle tohoto zákona. Dočasné přidělení trvá po dobu výkonu funkce evropského nejvyššího žalobce, evropského žalobce nebo evropského pověřeného žalobce.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Ministr spravedlnosti po projednání s nejvyšším státním zástupcem a se souhlasem státního zástupce jmenovaného do funkce evropského pověřeného žalobce stanoví určité státní zastupitelství jako místo výkonu jeho funkce.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06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3625627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>
                <a:solidFill>
                  <a:srgbClr val="FF9933"/>
                </a:solidFill>
              </a:rPr>
              <a:t>Jurisdikce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common</a:t>
            </a:r>
            <a:r>
              <a:rPr lang="cs-CZ" sz="2400" dirty="0"/>
              <a:t> </a:t>
            </a:r>
            <a:r>
              <a:rPr lang="cs-CZ" sz="2400" dirty="0" err="1"/>
              <a:t>law</a:t>
            </a:r>
            <a:r>
              <a:rPr lang="cs-CZ" sz="2400" dirty="0"/>
              <a:t> pojetí suverenity) je součástí moci státu a znamená především stanovení nebo nalézání práva. Pokud tímto orgánem je soud, jde o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rgbClr val="FF9933"/>
                </a:solidFill>
              </a:rPr>
              <a:t>jurisdikci soudní</a:t>
            </a:r>
            <a:r>
              <a:rPr lang="cs-CZ" sz="2400" dirty="0">
                <a:solidFill>
                  <a:schemeClr val="bg1"/>
                </a:solidFill>
              </a:rPr>
              <a:t>. </a:t>
            </a:r>
          </a:p>
          <a:p>
            <a:pPr marL="342900" indent="-342900" algn="just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/>
              <a:t>Trestní soudní jurisdikce je založena na následujících zásadách: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teritoriality </a:t>
            </a:r>
            <a:r>
              <a:rPr lang="cs-CZ" sz="2400" dirty="0"/>
              <a:t>(§ 4 českého trestního zákoníku)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registrace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5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personality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(aktivní personalita - § 6 českého TZ, pasivní personalita - § 7 odst. 2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univerzality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7 odst. 1 českého TZ, subsidiární univerzalita - § 8 českého TZ)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ochrany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 univerzality - § 7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/>
              <a:t>Pozor na působnost TOPO ve vztahu k právnickým osobám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17566"/>
          </a:xfrm>
        </p:spPr>
        <p:txBody>
          <a:bodyPr/>
          <a:lstStyle/>
          <a:p>
            <a:pPr algn="just"/>
            <a:r>
              <a:rPr lang="cs-CZ" b="1" dirty="0"/>
              <a:t>§ 34c</a:t>
            </a:r>
            <a:endParaRPr lang="cs-CZ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Státní zastupitelství, které bylo stanoveno jako místo výkonu funkce evropského pověřeného žalobce, se považuje za státní zastupitelství, u kterého je evropský pověřený žalobce činný.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Vedoucí státní zástupce stojící v čele státního zastupitelství, které bylo stanoveno jako místo výkonu funkce evropského pověřeného žalobce, je v rozsahu, v jakém to nařízení o zřízení Úřadu evropského veřejného žalobce umožňuje, státnímu zástupci jmenovanému do funkce evropského pověřeného žalobce nadřízen.</a:t>
            </a:r>
          </a:p>
          <a:p>
            <a:pPr algn="just"/>
            <a:r>
              <a:rPr lang="cs-CZ" sz="1800" b="1" dirty="0"/>
              <a:t>(3)</a:t>
            </a:r>
            <a:r>
              <a:rPr lang="cs-CZ" sz="1800" dirty="0"/>
              <a:t> Úkolem správy státního zastupitelství je rovněž vytvářet podmínky k řádnému plnění úkolů evropského pověřeného žalobce.</a:t>
            </a:r>
          </a:p>
        </p:txBody>
      </p:sp>
    </p:spTree>
    <p:extLst>
      <p:ext uri="{BB962C8B-B14F-4D97-AF65-F5344CB8AC3E}">
        <p14:creationId xmlns:p14="http://schemas.microsoft.com/office/powerpoint/2010/main" val="1606090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§ 34d</a:t>
            </a:r>
            <a:endParaRPr lang="cs-CZ" sz="1800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Evropský nejvyšší žalobce, evropský žalobce a evropský pověřený žalobce mají v rozsahu, v jakém to nařízení o zřízení Úřadu evropského veřejného žalobce umožňuje, stejná oprávnění a povinnosti, jaké jsou stanoveny právními předpisy státnímu zástupci.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Úřad evropského veřejného žalobce je pro výkon své působnosti oprávněn získávat informace z rejstříků, registrů, evidencí, databází a seznamů ve stejném rozsahu a stejným způsobem, jako je získává státní zástupce pro účely trestního řízení.</a:t>
            </a:r>
          </a:p>
          <a:p>
            <a:pPr algn="just"/>
            <a:r>
              <a:rPr lang="cs-CZ" sz="1800" b="1" dirty="0"/>
              <a:t>(3)</a:t>
            </a:r>
            <a:r>
              <a:rPr lang="cs-CZ" sz="1800" dirty="0"/>
              <a:t> Na poskytování informací mezi státním zastupitelstvím a Úřadem evropského veřejného žalobce se § 12g odst. 1 a 2 použije obdobně. Na oprávnění ministra spravedlnosti požádat Úřad evropského veřejného žalobce o informaci o stavu řízení ve věci, ve které je Úřad evropského veřejného žalobce činný, se § 13 odst. 1 použije obdobně.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594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34e</a:t>
            </a:r>
            <a:endParaRPr lang="cs-CZ" dirty="0"/>
          </a:p>
          <a:p>
            <a:pPr algn="just"/>
            <a:r>
              <a:rPr lang="cs-CZ" sz="1800" dirty="0"/>
              <a:t>Státní zastupitelství je povinno neprodleně oznámit Úřadu evropského veřejného žalobce skutečnosti nasvědčující tomu, že byl spáchán trestný čin, u něhož by Úřad evropského veřejného žalobce mohl vykonat svou pravomoc v souladu s čl. 22 a čl. 25 odst. 2 a 3 nařízení o zřízení Úřadu evropského veřejného žalobce.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906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34f</a:t>
            </a:r>
            <a:endParaRPr lang="cs-CZ" dirty="0"/>
          </a:p>
          <a:p>
            <a:pPr algn="just"/>
            <a:r>
              <a:rPr lang="cs-CZ" sz="1800" dirty="0"/>
              <a:t>Státnímu zástupci jmenovanému do funkce evropského pověřeného žalobce náleží podle zákoníku práce náhrada škody nebo nemajetkové újmy vzniklé pracovním úrazem nebo nemocí z povolání, a to v rozsahu, v jakém mu nebyla uhrazena Úřadem evropského veřejného žalobce.</a:t>
            </a:r>
          </a:p>
        </p:txBody>
      </p:sp>
    </p:spTree>
    <p:extLst>
      <p:ext uri="{BB962C8B-B14F-4D97-AF65-F5344CB8AC3E}">
        <p14:creationId xmlns:p14="http://schemas.microsoft.com/office/powerpoint/2010/main" val="3241707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34g</a:t>
            </a:r>
            <a:endParaRPr lang="cs-CZ" dirty="0"/>
          </a:p>
          <a:p>
            <a:pPr algn="just"/>
            <a:r>
              <a:rPr lang="cs-CZ" sz="1800" dirty="0"/>
              <a:t>Spory o příslušnost mezi státním zastupitelstvím a Úřadem evropského veřejného žalobce v rozsahu, v jakém to nařízení o zřízení Úřadu evropského veřejného žalobce umožňuje, rozhoduje Nejvyšší státní zastupitelství.“</a:t>
            </a:r>
          </a:p>
        </p:txBody>
      </p:sp>
    </p:spTree>
    <p:extLst>
      <p:ext uri="{BB962C8B-B14F-4D97-AF65-F5344CB8AC3E}">
        <p14:creationId xmlns:p14="http://schemas.microsoft.com/office/powerpoint/2010/main" val="20391499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36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Děkuji za pozornost.</a:t>
            </a:r>
            <a:endParaRPr lang="en-GB" sz="3600" b="1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Mezinárodní právo trestní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dirty="0"/>
              <a:t>je tvořeno mezinárodními smlouvami, které zavazují smluvní státy k povinnosti: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kriminalizovat určitá jednání,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vytvořit jurisdikci,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spolupracovat v trestním řízení.</a:t>
            </a:r>
          </a:p>
          <a:p>
            <a:pPr marL="342900" indent="-342900" algn="just">
              <a:buNone/>
            </a:pPr>
            <a:endParaRPr lang="cs-CZ" sz="20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Trestní právo mezinárodní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tvoří vnitrostátní normy trestního práva, upravující: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místní působnost trestního zákona a dalších norem,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subsidiární jurisdikci.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400" b="1" u="sng" dirty="0">
                <a:solidFill>
                  <a:srgbClr val="FF0000"/>
                </a:solidFill>
              </a:rPr>
              <a:t>Zákon č. 104/2013 Sb. o mezinárodní justiční spolupráci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116013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MEZINÁRODNÍ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5219700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VNITROSTÁTNÍ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6" name="WordArt 8"/>
          <p:cNvSpPr>
            <a:spLocks noChangeArrowheads="1" noChangeShapeType="1" noTextEdit="1"/>
          </p:cNvSpPr>
          <p:nvPr/>
        </p:nvSpPr>
        <p:spPr bwMode="auto">
          <a:xfrm>
            <a:off x="2339975" y="3141663"/>
            <a:ext cx="4824413" cy="18716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800" kern="10" dirty="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9900">
                    <a:alpha val="50000"/>
                  </a:srgbClr>
                </a:solidFill>
                <a:latin typeface="Bookman Old Style"/>
              </a:rPr>
              <a:t>Vzájemný vztah</a:t>
            </a:r>
          </a:p>
        </p:txBody>
      </p:sp>
      <p:sp>
        <p:nvSpPr>
          <p:cNvPr id="222217" name="WordArt 9"/>
          <p:cNvSpPr>
            <a:spLocks noChangeArrowheads="1" noChangeShapeType="1" noTextEdit="1"/>
          </p:cNvSpPr>
          <p:nvPr/>
        </p:nvSpPr>
        <p:spPr bwMode="auto">
          <a:xfrm>
            <a:off x="2484438" y="5445125"/>
            <a:ext cx="4537075" cy="504825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(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1">
                    <a:alpha val="50000"/>
                  </a:schemeClr>
                </a:solidFill>
                <a:latin typeface="Bookman Old Style"/>
              </a:rPr>
              <a:t>monistická a dualistická teorie, teorie smíšené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 animBg="1"/>
      <p:bldP spid="222215" grpId="0" animBg="1"/>
      <p:bldP spid="222216" grpId="0" animBg="1"/>
      <p:bldP spid="222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68313" y="2132856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Recepce mezinárodních smluv v ČR: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dirty="0">
              <a:solidFill>
                <a:srgbClr val="FF9933"/>
              </a:solidFill>
              <a:latin typeface="+mn-lt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dirty="0">
                <a:latin typeface="+mn-lt"/>
              </a:rPr>
              <a:t>Článek 10 Ústavy (ústavní zákon č. 395/2001 Sb.) – součástí právního řádu České republiky jsou všechny mezinárodní smlouvy, které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ratifikovány – k jejichž ratifikaci dal souhlas československý nebo český parlament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zavazují Českou republiku – ratifikace potřebným počtem států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vyhlášeny v příslušné sbírce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Inkorporace výběrová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byla nahrazena </a:t>
            </a: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inkorporací univerzální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.</a:t>
            </a:r>
            <a:r>
              <a:rPr lang="cs-CZ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endParaRPr lang="cs-CZ" sz="20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9366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Podstata mezinárodní justiční spolupráce v trestních věcech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42482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>
                <a:solidFill>
                  <a:srgbClr val="FF9933"/>
                </a:solidFill>
              </a:rPr>
              <a:t>Charakteristické znaky mezinárodní justiční spolupráce v trestních věcech: </a:t>
            </a: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součást mezinárodní justiční spolupráce,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obor, tvořený zejména mezinárodním právem veřejným a trestním právem,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institut upravující justiční pomoc mezi justičními orgány různých zemí a tím i mezi státy,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důležitý nástroj vzájemného pochopení, komunikace a spolupráce mezi tuzemskými státními orgány a orgány jiného státu v oblasti trestního práva,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spolupráce mezi státem dožádaným a státem dožadujícím.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812800" lvl="1" indent="-276225" algn="just">
              <a:buFont typeface="Wingdings" pitchFamily="2" charset="2"/>
              <a:buNone/>
            </a:pPr>
            <a:endParaRPr lang="cs-CZ" sz="18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9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právo obyčejové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smlouvy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počtu smluvních stran – dvoustranné nebo mnohostranné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obsahu – obsahující jednu nebo více forem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Vnitrostátní právo v ČR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 dříve hlava 25 trestního řádu, dnes zákon č. </a:t>
            </a:r>
            <a:r>
              <a:rPr lang="cs-CZ" sz="2000" dirty="0">
                <a:solidFill>
                  <a:srgbClr val="FFFF00"/>
                </a:solidFill>
                <a:latin typeface="+mn-lt"/>
              </a:rPr>
              <a:t>104/2013 Sb.)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+mn-lt"/>
              </a:rPr>
              <a:t>Unijní právní řád </a:t>
            </a:r>
            <a:r>
              <a:rPr lang="cs-CZ" sz="2000" dirty="0">
                <a:latin typeface="+mn-lt"/>
              </a:rPr>
              <a:t>( zejména Listina ZP EU a rozhodovací praxe SD EU, úmluva o PP EU)</a:t>
            </a:r>
            <a:endParaRPr lang="cs-CZ" sz="2000" b="1" dirty="0">
              <a:solidFill>
                <a:srgbClr val="FF9900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791617"/>
          </a:xfrm>
          <a:noFill/>
          <a:ln/>
        </p:spPr>
        <p:txBody>
          <a:bodyPr>
            <a:noAutofit/>
          </a:bodyPr>
          <a:lstStyle/>
          <a:p>
            <a:r>
              <a:rPr lang="cs-CZ" sz="3200" dirty="0"/>
              <a:t>Prameny práva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439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Obecné zásady: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reciprocity (vzájemnosti)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</a:t>
            </a:r>
            <a:r>
              <a:rPr lang="cs-CZ" sz="2000" dirty="0" err="1">
                <a:latin typeface="Corbel" pitchFamily="34" charset="0"/>
              </a:rPr>
              <a:t>ordre</a:t>
            </a:r>
            <a:r>
              <a:rPr lang="cs-CZ" sz="2000" dirty="0">
                <a:latin typeface="Corbel" pitchFamily="34" charset="0"/>
              </a:rPr>
              <a:t> public (ochrany veřejného pořádku)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latin typeface="Corbel" pitchFamily="34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b="1" dirty="0">
              <a:solidFill>
                <a:schemeClr val="bg1"/>
              </a:solidFill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</a:t>
            </a:r>
            <a:r>
              <a:rPr lang="cs-CZ" sz="20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cs-CZ" sz="2000" dirty="0">
                <a:latin typeface="Corbel" pitchFamily="34" charset="0"/>
              </a:rPr>
              <a:t>vytvořené pro účely jednotlivých forem spolupráce (zejména pro vydávací řízení)</a:t>
            </a:r>
          </a:p>
          <a:p>
            <a:pPr algn="just">
              <a:spcBef>
                <a:spcPct val="20000"/>
              </a:spcBef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 </a:t>
            </a:r>
            <a:r>
              <a:rPr lang="cs-CZ" sz="2000" dirty="0">
                <a:latin typeface="Corbel" pitchFamily="34" charset="0"/>
              </a:rPr>
              <a:t>založené členstvím ČR v EU ( harmonizace, vzájemné uznávání)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548681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Zásady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animBg="1"/>
    </p:bld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3310</TotalTime>
  <Words>2421</Words>
  <Application>Microsoft Office PowerPoint</Application>
  <PresentationFormat>Předvádění na obrazovce (4:3)</PresentationFormat>
  <Paragraphs>222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Bookman Old Style</vt:lpstr>
      <vt:lpstr>Corbel</vt:lpstr>
      <vt:lpstr>Wingdings</vt:lpstr>
      <vt:lpstr>Wingdings 2</vt:lpstr>
      <vt:lpstr>Deluxe</vt:lpstr>
      <vt:lpstr>Prezentace aplikace PowerPoint</vt:lpstr>
      <vt:lpstr>Prostředí mezinárodní justiční spolupráce v trestních věcech</vt:lpstr>
      <vt:lpstr>Prezentace aplikace PowerPoint</vt:lpstr>
      <vt:lpstr>Prezentace aplikace PowerPoint</vt:lpstr>
      <vt:lpstr>Prezentace aplikace PowerPoint</vt:lpstr>
      <vt:lpstr>Prezentace aplikace PowerPoint</vt:lpstr>
      <vt:lpstr>Podstata mezinárodní justiční spolupráce v trestních věcech</vt:lpstr>
      <vt:lpstr>Prameny práva mezinárodní justiční spolupráce</vt:lpstr>
      <vt:lpstr>Zásady mezinárodní justiční spolupráce</vt:lpstr>
      <vt:lpstr>Podoby mezinárodní justiční spolupráce</vt:lpstr>
      <vt:lpstr>Formy mezinárodní justiční spolupráce</vt:lpstr>
      <vt:lpstr>Prezentace aplikace PowerPoint</vt:lpstr>
      <vt:lpstr> Mezinárodní justiční spolupráce  v trestních věcech a Evropská unie</vt:lpstr>
      <vt:lpstr>Prezentace aplikace PowerPoint</vt:lpstr>
      <vt:lpstr>     Lisabonská smlouva</vt:lpstr>
      <vt:lpstr>Listina základních práv EU</vt:lpstr>
      <vt:lpstr>Listina základních práv EU</vt:lpstr>
      <vt:lpstr>Listina základních práv EU</vt:lpstr>
      <vt:lpstr> Rozhodovací praxe Soudního dvora Evropské unie o předběžných otázkách </vt:lpstr>
      <vt:lpstr>Soudní dvůr EU</vt:lpstr>
      <vt:lpstr>SD EU a Listina základních práv EU</vt:lpstr>
      <vt:lpstr>Prezentace aplikace PowerPoint</vt:lpstr>
      <vt:lpstr>Projekt evropského veřejného žalobce</vt:lpstr>
      <vt:lpstr>Evropský veřejný žalobce v Lisabonské smlouvě (čl. 86 konsolidovaného znění Smlouvy o EU a Smlouvy o fungování EU) :  „Pro boj proti trestným činům poškozujícím nebo ohrožujícím finanční zájmy Unie může Rada zvláštním legislativním postupem formou nařízení vytvořit z Eurojustu Úřad evropského veřejného žalobce. Rada rozhoduje jednomyslně po obdržení souhlasu Evropského parlamentu.“  Ochrana finančních zájmů EU ( rozpočtové prostředky – fondy a ochrana měny EURO), boj proti závažné přeshraniční trestné činnosti </vt:lpstr>
      <vt:lpstr>Dne 8. června 2017 se členské státy, které se účastní posílené spolupráce za účelem zřízení Úřadu evropského veřejného žalobce, dohodly na právním předpisu, o organizaci a působnosti tohoto EVŽ.  Nařízení Rady  Nařízení rady 218/C 418 A/01 Úř. Věstníku ze dne 19.11. 2018 – vyhlášení výběrového řízení na EVŽ  Novela zákona o státním zastupitelství ( zák. č. 283/1993 Sb.,   zakotvující součinnost státního zastupitelství s EVŽ – část 12., § 34b-34g zákona .  </vt:lpstr>
      <vt:lpstr> Úřad spolupracuje s úřadem pro justiční spolupráci (Eurojust) a s Evropským úřadem pro boj proti podvodům (OLAF)  Do inciativy se zatím zapojilo více jak  20 členských států včetně České republiky.   Úřad evropského veřejného žalobce funguje od podzimu r. 2020, v ČR jsou zatím 3 pověření  žalobci. </vt:lpstr>
      <vt:lpstr>Prezentace aplikace PowerPoint</vt:lpstr>
      <vt:lpstr>Prezentace aplikace PowerPoint</vt:lpstr>
      <vt:lpstr>Zvláštní ustanovení ZSZ ( č. 283/1993 Sb.) o Úřadu evropského veřejného žalobce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Jaroslav Fenyk</dc:title>
  <dc:creator>Jaroslav Fenyk</dc:creator>
  <cp:lastModifiedBy>Jaroslav</cp:lastModifiedBy>
  <cp:revision>147</cp:revision>
  <dcterms:created xsi:type="dcterms:W3CDTF">2005-04-06T16:52:48Z</dcterms:created>
  <dcterms:modified xsi:type="dcterms:W3CDTF">2022-05-08T15:48:17Z</dcterms:modified>
</cp:coreProperties>
</file>