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8" r:id="rId3"/>
    <p:sldId id="259" r:id="rId4"/>
    <p:sldId id="260" r:id="rId5"/>
    <p:sldId id="310" r:id="rId6"/>
    <p:sldId id="261" r:id="rId7"/>
    <p:sldId id="262" r:id="rId8"/>
    <p:sldId id="263" r:id="rId9"/>
    <p:sldId id="264" r:id="rId10"/>
    <p:sldId id="350" r:id="rId11"/>
    <p:sldId id="349" r:id="rId12"/>
    <p:sldId id="265" r:id="rId13"/>
    <p:sldId id="266" r:id="rId14"/>
    <p:sldId id="280" r:id="rId15"/>
    <p:sldId id="281" r:id="rId16"/>
    <p:sldId id="292" r:id="rId17"/>
    <p:sldId id="282" r:id="rId18"/>
    <p:sldId id="313" r:id="rId19"/>
    <p:sldId id="284" r:id="rId20"/>
    <p:sldId id="285" r:id="rId21"/>
    <p:sldId id="286" r:id="rId22"/>
    <p:sldId id="270" r:id="rId23"/>
    <p:sldId id="269" r:id="rId24"/>
    <p:sldId id="283" r:id="rId25"/>
    <p:sldId id="312" r:id="rId26"/>
    <p:sldId id="271" r:id="rId27"/>
    <p:sldId id="272" r:id="rId28"/>
    <p:sldId id="273" r:id="rId29"/>
    <p:sldId id="348" r:id="rId30"/>
    <p:sldId id="344" r:id="rId31"/>
    <p:sldId id="346" r:id="rId32"/>
    <p:sldId id="351" r:id="rId33"/>
    <p:sldId id="274" r:id="rId34"/>
    <p:sldId id="308" r:id="rId35"/>
    <p:sldId id="345" r:id="rId36"/>
    <p:sldId id="309" r:id="rId37"/>
    <p:sldId id="288" r:id="rId38"/>
    <p:sldId id="275" r:id="rId39"/>
    <p:sldId id="347" r:id="rId40"/>
    <p:sldId id="276" r:id="rId41"/>
    <p:sldId id="278" r:id="rId42"/>
    <p:sldId id="293" r:id="rId43"/>
    <p:sldId id="277" r:id="rId44"/>
    <p:sldId id="279" r:id="rId45"/>
    <p:sldId id="287" r:id="rId46"/>
    <p:sldId id="294" r:id="rId47"/>
    <p:sldId id="307" r:id="rId4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0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34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0B6E0F-073D-4783-B2BF-C483401F787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737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5211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6599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4097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9801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710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1131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8968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809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079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323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1194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842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627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437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Právnická fakulta Masarykovy univerzity, 19. 3. 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Právnická fakulta Masarykovy univerzity, 19. 3. 2020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DF48256-6EEA-44DF-8A60-324E6518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Obviněný, obhájce, poškozený a další osoby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9C0DE7C-F3AB-4258-8377-4872315A2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19741"/>
            <a:ext cx="11361600" cy="698497"/>
          </a:xfrm>
        </p:spPr>
        <p:txBody>
          <a:bodyPr/>
          <a:lstStyle/>
          <a:p>
            <a:pPr algn="ctr"/>
            <a:r>
              <a:rPr lang="cs-CZ" dirty="0"/>
              <a:t>Trestní právo III. </a:t>
            </a:r>
            <a:r>
              <a:rPr lang="cs-CZ" dirty="0" smtClean="0"/>
              <a:t>17. </a:t>
            </a:r>
            <a:r>
              <a:rPr lang="cs-CZ" dirty="0"/>
              <a:t>3. </a:t>
            </a:r>
            <a:r>
              <a:rPr lang="cs-CZ" dirty="0" smtClean="0"/>
              <a:t>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837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</a:t>
            </a:r>
            <a:r>
              <a:rPr lang="cs-CZ" dirty="0" smtClean="0"/>
              <a:t>III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19672"/>
            <a:ext cx="11058143" cy="4212328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800" b="1" dirty="0" smtClean="0"/>
              <a:t>být přítomen při hlavním líčení </a:t>
            </a:r>
            <a:r>
              <a:rPr lang="cs-CZ" sz="2800" dirty="0" smtClean="0"/>
              <a:t>(někdy povinnost - §</a:t>
            </a:r>
            <a:r>
              <a:rPr lang="cs-CZ" sz="2800" b="1" dirty="0" smtClean="0"/>
              <a:t> </a:t>
            </a:r>
            <a:r>
              <a:rPr lang="cs-CZ" sz="2800" dirty="0" smtClean="0"/>
              <a:t>202 odst. 2)</a:t>
            </a:r>
            <a:endParaRPr lang="cs-CZ" sz="2300" dirty="0" smtClean="0"/>
          </a:p>
          <a:p>
            <a:pPr lvl="1" eaLnBrk="1" hangingPunct="1">
              <a:defRPr/>
            </a:pPr>
            <a:r>
              <a:rPr lang="cs-CZ" sz="2800" b="1" dirty="0" smtClean="0"/>
              <a:t>vyjádřit se k obžalobě </a:t>
            </a:r>
            <a:r>
              <a:rPr lang="cs-CZ" sz="2800" dirty="0" smtClean="0"/>
              <a:t>(§ 196 odst. 2, § 206a)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dirty="0" smtClean="0"/>
              <a:t>mít </a:t>
            </a:r>
            <a:r>
              <a:rPr lang="cs-CZ" sz="2800" dirty="0"/>
              <a:t>umožněno </a:t>
            </a:r>
            <a:r>
              <a:rPr lang="cs-CZ" sz="2800" b="1" dirty="0"/>
              <a:t>plné uplatnění svých práv </a:t>
            </a:r>
            <a:r>
              <a:rPr lang="cs-CZ" sz="2800" dirty="0"/>
              <a:t>ze strany OČTŘ</a:t>
            </a:r>
          </a:p>
          <a:p>
            <a:pPr lvl="1" eaLnBrk="1" hangingPunct="1">
              <a:defRPr/>
            </a:pPr>
            <a:r>
              <a:rPr lang="cs-CZ" sz="2800" dirty="0" smtClean="0"/>
              <a:t>mít </a:t>
            </a:r>
            <a:r>
              <a:rPr lang="cs-CZ" sz="2800" b="1" dirty="0" smtClean="0"/>
              <a:t>závěrečnou řeč </a:t>
            </a:r>
            <a:r>
              <a:rPr lang="cs-CZ" sz="2800" dirty="0" smtClean="0"/>
              <a:t>jako poslední (§ 216 odst. 2)</a:t>
            </a:r>
          </a:p>
          <a:p>
            <a:pPr lvl="1" eaLnBrk="1" hangingPunct="1">
              <a:defRPr/>
            </a:pPr>
            <a:r>
              <a:rPr lang="cs-CZ" sz="2800" dirty="0" smtClean="0"/>
              <a:t>mít </a:t>
            </a:r>
            <a:r>
              <a:rPr lang="cs-CZ" sz="2800" b="1" dirty="0" smtClean="0"/>
              <a:t>poslední</a:t>
            </a:r>
            <a:r>
              <a:rPr lang="cs-CZ" sz="2800" dirty="0" smtClean="0"/>
              <a:t> slovo (§ 217)</a:t>
            </a:r>
            <a:endParaRPr lang="cs-CZ" sz="2800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DF82FB-3B62-4A0D-B0E8-B6876A532B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97994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Limity obhajoby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1451811"/>
            <a:ext cx="11062926" cy="4380189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Obviněný se může hájit </a:t>
            </a:r>
            <a:r>
              <a:rPr lang="cs-CZ" b="1" dirty="0"/>
              <a:t>víceméně jakýmkoliv způsobem</a:t>
            </a:r>
          </a:p>
          <a:p>
            <a:pPr lvl="1" eaLnBrk="1" hangingPunct="1">
              <a:defRPr/>
            </a:pPr>
            <a:r>
              <a:rPr lang="cs-CZ" sz="2400" dirty="0"/>
              <a:t>způsob obhajoby </a:t>
            </a:r>
            <a:r>
              <a:rPr lang="cs-CZ" sz="2400" b="1" dirty="0"/>
              <a:t>mu nesmí jít k tíži</a:t>
            </a:r>
          </a:p>
          <a:p>
            <a:pPr lvl="1" eaLnBrk="1" hangingPunct="1">
              <a:defRPr/>
            </a:pPr>
            <a:r>
              <a:rPr lang="cs-CZ" sz="2400" b="1" dirty="0"/>
              <a:t>nemá povinnost vypovídat pravdu</a:t>
            </a:r>
            <a:r>
              <a:rPr lang="cs-CZ" sz="2400" dirty="0"/>
              <a:t>, ani </a:t>
            </a:r>
            <a:r>
              <a:rPr lang="cs-CZ" sz="2400" b="1" dirty="0"/>
              <a:t>povinnost vypovídat vůbec</a:t>
            </a:r>
            <a:endParaRPr lang="cs-CZ" sz="2400" b="1" i="1" dirty="0"/>
          </a:p>
          <a:p>
            <a:pPr lvl="1" eaLnBrk="1" hangingPunct="1">
              <a:defRPr/>
            </a:pPr>
            <a:r>
              <a:rPr lang="cs-CZ" sz="2400" dirty="0"/>
              <a:t>limitem je spáchání trestného činu křivého obvinění, pomluvy, maření spravedlnosti atd. </a:t>
            </a:r>
          </a:p>
          <a:p>
            <a:pPr eaLnBrk="1" hangingPunct="1">
              <a:defRPr/>
            </a:pPr>
            <a:r>
              <a:rPr lang="cs-CZ" dirty="0"/>
              <a:t>Nesmí </a:t>
            </a:r>
            <a:r>
              <a:rPr lang="cs-CZ" b="1" dirty="0"/>
              <a:t>být nucen k doznání </a:t>
            </a:r>
            <a:r>
              <a:rPr lang="cs-CZ" dirty="0"/>
              <a:t>(§ 92 odst. 1 věta druhá TŘ)</a:t>
            </a:r>
          </a:p>
          <a:p>
            <a:pPr lvl="1" eaLnBrk="1" hangingPunct="1">
              <a:defRPr/>
            </a:pPr>
            <a:r>
              <a:rPr lang="cs-CZ" sz="2400" dirty="0"/>
              <a:t>zásada </a:t>
            </a:r>
            <a:r>
              <a:rPr lang="cs-CZ" sz="2400" b="1" i="1" dirty="0" err="1"/>
              <a:t>nemo</a:t>
            </a:r>
            <a:r>
              <a:rPr lang="cs-CZ" sz="2400" b="1" i="1" dirty="0"/>
              <a:t> </a:t>
            </a:r>
            <a:r>
              <a:rPr lang="cs-CZ" sz="2400" b="1" i="1" dirty="0" err="1"/>
              <a:t>tenetur</a:t>
            </a:r>
            <a:r>
              <a:rPr lang="cs-CZ" sz="2400" b="1" i="1" dirty="0"/>
              <a:t> se </a:t>
            </a:r>
            <a:r>
              <a:rPr lang="cs-CZ" sz="2400" b="1" i="1" dirty="0" err="1"/>
              <a:t>ipsum</a:t>
            </a:r>
            <a:r>
              <a:rPr lang="cs-CZ" sz="2400" b="1" i="1" dirty="0"/>
              <a:t> </a:t>
            </a:r>
            <a:r>
              <a:rPr lang="cs-CZ" sz="2400" b="1" i="1" dirty="0" err="1"/>
              <a:t>accusare</a:t>
            </a:r>
            <a:endParaRPr lang="cs-CZ" sz="2400" b="1" i="1" dirty="0"/>
          </a:p>
          <a:p>
            <a:pPr lvl="1" eaLnBrk="1" hangingPunct="1">
              <a:defRPr/>
            </a:pPr>
            <a:r>
              <a:rPr lang="cs-CZ" sz="2400" dirty="0"/>
              <a:t>zákaz nucení k aktivnímu přispění k vlastnímu usvědčení</a:t>
            </a:r>
          </a:p>
          <a:p>
            <a:pPr lvl="1" eaLnBrk="1" hangingPunct="1">
              <a:defRPr/>
            </a:pPr>
            <a:r>
              <a:rPr lang="cs-CZ" sz="2400" b="1" dirty="0"/>
              <a:t>k pasivní participaci </a:t>
            </a:r>
            <a:r>
              <a:rPr lang="cs-CZ" sz="2400" dirty="0"/>
              <a:t>obviněný </a:t>
            </a:r>
            <a:r>
              <a:rPr lang="cs-CZ" sz="2400" b="1" dirty="0"/>
              <a:t>nucen být může </a:t>
            </a:r>
            <a:r>
              <a:rPr lang="cs-CZ" sz="2400" dirty="0"/>
              <a:t>(III. ÚS 528/06)</a:t>
            </a:r>
          </a:p>
          <a:p>
            <a:pPr lvl="1" eaLnBrk="1" hangingPunct="1">
              <a:defRPr/>
            </a:pPr>
            <a:r>
              <a:rPr lang="cs-CZ" sz="2400" dirty="0"/>
              <a:t>pasivní participace – např. odběr srovnávacího materiálu při metodě pachové identifikace, bukální stěr, odběr krve, daktyloskopických otisků atd. (II. ÚS 2369/08) 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39C79E0-81F9-4980-8089-9A31EB6F75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21143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Spolupracující obviněný § 178a a násl. TŘ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484785"/>
            <a:ext cx="10596749" cy="4525963"/>
          </a:xfrm>
        </p:spPr>
        <p:txBody>
          <a:bodyPr/>
          <a:lstStyle/>
          <a:p>
            <a:pPr>
              <a:defRPr/>
            </a:pPr>
            <a:r>
              <a:rPr lang="cs-CZ" dirty="0"/>
              <a:t>Podmínky</a:t>
            </a:r>
          </a:p>
          <a:p>
            <a:pPr lvl="1" eaLnBrk="1" hangingPunct="1">
              <a:defRPr/>
            </a:pPr>
            <a:r>
              <a:rPr lang="cs-CZ" sz="2800" dirty="0"/>
              <a:t>řízení o </a:t>
            </a:r>
            <a:r>
              <a:rPr lang="cs-CZ" sz="2800" b="1" dirty="0"/>
              <a:t>zločinu</a:t>
            </a:r>
          </a:p>
          <a:p>
            <a:pPr lvl="1" eaLnBrk="1" hangingPunct="1">
              <a:defRPr/>
            </a:pPr>
            <a:r>
              <a:rPr lang="cs-CZ" sz="2800" dirty="0"/>
              <a:t>oznámení skutečností, </a:t>
            </a:r>
            <a:r>
              <a:rPr lang="cs-CZ" sz="2800" i="1" dirty="0"/>
              <a:t>způsobilých </a:t>
            </a:r>
            <a:r>
              <a:rPr lang="cs-CZ" sz="2800" b="1" dirty="0"/>
              <a:t>významně </a:t>
            </a:r>
            <a:r>
              <a:rPr lang="cs-CZ" sz="2800" dirty="0"/>
              <a:t>přispět k  objasnění trestné činnosti v souvislosti s </a:t>
            </a:r>
            <a:r>
              <a:rPr lang="cs-CZ" sz="2800" b="1" dirty="0"/>
              <a:t>organizovanou zločineckou skupinou</a:t>
            </a:r>
          </a:p>
          <a:p>
            <a:pPr lvl="1" eaLnBrk="1" hangingPunct="1">
              <a:defRPr/>
            </a:pPr>
            <a:r>
              <a:rPr lang="cs-CZ" sz="2800" b="1" dirty="0"/>
              <a:t>pravdivá výpověď </a:t>
            </a:r>
            <a:r>
              <a:rPr lang="cs-CZ" sz="2800" dirty="0"/>
              <a:t>v přípravném řízení i před soudem</a:t>
            </a:r>
          </a:p>
          <a:p>
            <a:pPr lvl="1" eaLnBrk="1" hangingPunct="1">
              <a:defRPr/>
            </a:pPr>
            <a:r>
              <a:rPr lang="cs-CZ" sz="2800" dirty="0"/>
              <a:t>plné </a:t>
            </a:r>
            <a:r>
              <a:rPr lang="cs-CZ" sz="2800" b="1" dirty="0"/>
              <a:t>doznání</a:t>
            </a:r>
            <a:r>
              <a:rPr lang="cs-CZ" sz="2800" dirty="0"/>
              <a:t> k činu</a:t>
            </a:r>
          </a:p>
          <a:p>
            <a:pPr lvl="1" eaLnBrk="1" hangingPunct="1">
              <a:defRPr/>
            </a:pPr>
            <a:r>
              <a:rPr lang="cs-CZ" sz="2800" b="1" dirty="0"/>
              <a:t>souhlas</a:t>
            </a:r>
            <a:r>
              <a:rPr lang="cs-CZ" sz="2800" dirty="0"/>
              <a:t> s označením</a:t>
            </a:r>
          </a:p>
          <a:p>
            <a:pPr lvl="1" eaLnBrk="1" hangingPunct="1">
              <a:defRPr/>
            </a:pPr>
            <a:r>
              <a:rPr lang="cs-CZ" sz="2800" dirty="0"/>
              <a:t>diskrece státního zástupce – </a:t>
            </a:r>
            <a:r>
              <a:rPr lang="cs-CZ" sz="2800" dirty="0" err="1" smtClean="0"/>
              <a:t>nenárokovost</a:t>
            </a:r>
            <a:r>
              <a:rPr lang="cs-CZ" sz="2800" dirty="0" smtClean="0"/>
              <a:t>, obviněný </a:t>
            </a:r>
            <a:r>
              <a:rPr lang="cs-CZ" sz="2800" dirty="0"/>
              <a:t>toliko právo být informován o změně náhledu (II. ÚS 3525/16)</a:t>
            </a:r>
          </a:p>
          <a:p>
            <a:pPr lvl="1" eaLnBrk="1" hangingPunct="1">
              <a:defRPr/>
            </a:pPr>
            <a:r>
              <a:rPr lang="cs-CZ" sz="2800" dirty="0"/>
              <a:t>poučení, předchozí </a:t>
            </a:r>
            <a:r>
              <a:rPr lang="cs-CZ" sz="2800" dirty="0" smtClean="0"/>
              <a:t>výslech</a:t>
            </a:r>
          </a:p>
          <a:p>
            <a:pPr lvl="1" eaLnBrk="1" hangingPunct="1">
              <a:defRPr/>
            </a:pPr>
            <a:r>
              <a:rPr lang="cs-CZ" sz="2800" dirty="0" smtClean="0"/>
              <a:t>lze i v rámci </a:t>
            </a:r>
            <a:r>
              <a:rPr lang="cs-CZ" sz="2800" b="1" dirty="0" smtClean="0"/>
              <a:t>dohody o vině a trestu</a:t>
            </a:r>
            <a:endParaRPr lang="cs-CZ" sz="2800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AC36BA0-8981-4B68-A42C-D82A30250A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Následky – upuštění od potrestání (§ 46 odst. 2 TZ)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Vyloučeno:</a:t>
            </a:r>
          </a:p>
          <a:p>
            <a:pPr lvl="1" eaLnBrk="1" hangingPunct="1">
              <a:defRPr/>
            </a:pPr>
            <a:r>
              <a:rPr lang="cs-CZ" sz="2400" dirty="0"/>
              <a:t>spáchal závažnější čin, k jehož odhalení přispěl; </a:t>
            </a:r>
          </a:p>
          <a:p>
            <a:pPr lvl="1" eaLnBrk="1" hangingPunct="1">
              <a:defRPr/>
            </a:pPr>
            <a:r>
              <a:rPr lang="cs-CZ" sz="2400" dirty="0"/>
              <a:t>byl </a:t>
            </a:r>
            <a:r>
              <a:rPr lang="cs-CZ" sz="2400" dirty="0" err="1"/>
              <a:t>návodcem</a:t>
            </a:r>
            <a:r>
              <a:rPr lang="cs-CZ" sz="2400" dirty="0"/>
              <a:t> či organizátorem takového činu;</a:t>
            </a:r>
          </a:p>
          <a:p>
            <a:pPr lvl="1" eaLnBrk="1" hangingPunct="1">
              <a:defRPr/>
            </a:pPr>
            <a:r>
              <a:rPr lang="cs-CZ" sz="2400" dirty="0"/>
              <a:t>jeho čin měl za následek usmrcení či těžkou újmu na zdraví;</a:t>
            </a:r>
          </a:p>
          <a:p>
            <a:pPr lvl="1" eaLnBrk="1" hangingPunct="1">
              <a:defRPr/>
            </a:pPr>
            <a:r>
              <a:rPr lang="cs-CZ" sz="2400" dirty="0"/>
              <a:t>jsou zde okolnosti pro mimořádné zvýšení trestu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I zde </a:t>
            </a:r>
            <a:r>
              <a:rPr lang="cs-CZ" sz="2800" b="1" dirty="0" err="1">
                <a:ea typeface="+mn-ea"/>
                <a:cs typeface="+mn-cs"/>
              </a:rPr>
              <a:t>nenárokovost</a:t>
            </a:r>
            <a:endParaRPr lang="cs-CZ" sz="2800" b="1" dirty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cs-CZ" sz="2400" dirty="0"/>
              <a:t>i při splnění podmínek státní zástupce nemusí navrhnout</a:t>
            </a:r>
          </a:p>
          <a:p>
            <a:pPr lvl="1" eaLnBrk="1" hangingPunct="1">
              <a:defRPr/>
            </a:pPr>
            <a:r>
              <a:rPr lang="cs-CZ" sz="2400" dirty="0"/>
              <a:t>navrhne-li však, je soud návrhem vázán 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E700E80-9513-4C23-999A-6CE851917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Následky – snížení trestu odnětí svobody pod dolní hranici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Snížení pod dolní hranici </a:t>
            </a:r>
            <a:r>
              <a:rPr lang="cs-CZ" b="1" dirty="0"/>
              <a:t>bez omezení </a:t>
            </a:r>
            <a:r>
              <a:rPr lang="cs-CZ" dirty="0"/>
              <a:t>(§ 58 </a:t>
            </a:r>
            <a:r>
              <a:rPr lang="cs-CZ" dirty="0" err="1"/>
              <a:t>ost</a:t>
            </a:r>
            <a:r>
              <a:rPr lang="cs-CZ" dirty="0"/>
              <a:t>. 4 TZ)</a:t>
            </a:r>
          </a:p>
          <a:p>
            <a:r>
              <a:rPr lang="cs-CZ" dirty="0"/>
              <a:t>Mírnější podmínky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i tam, kde by nebyly splněny předpoklady § 178a odst. 2 TŘ</a:t>
            </a:r>
          </a:p>
          <a:p>
            <a:pPr marL="25200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Ke statusu se nepřihlíží, poruší-li spolupracující obviněný podmínky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Nejsou-li splněny podmínky § 178a TŘ, spolupráce je </a:t>
            </a:r>
            <a:r>
              <a:rPr lang="cs-CZ" sz="2800" b="1" dirty="0">
                <a:ea typeface="+mn-ea"/>
                <a:cs typeface="+mn-cs"/>
              </a:rPr>
              <a:t>polehčující okolností</a:t>
            </a:r>
          </a:p>
          <a:p>
            <a:pPr lvl="1"/>
            <a:r>
              <a:rPr lang="cs-CZ" sz="2400" dirty="0"/>
              <a:t>§ 41 písm. m) TZ, příp. alespoň § 41 písm. l) TZ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C70356-ECF7-405A-93BA-28884880AA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5476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476720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„Spolupracující podezřelý“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124745"/>
            <a:ext cx="9492000" cy="4525963"/>
          </a:xfrm>
        </p:spPr>
        <p:txBody>
          <a:bodyPr/>
          <a:lstStyle/>
          <a:p>
            <a:r>
              <a:rPr lang="cs-CZ" dirty="0"/>
              <a:t>Zvláštní případ dočasného odložení </a:t>
            </a:r>
            <a:r>
              <a:rPr lang="cs-CZ" dirty="0" err="1"/>
              <a:t>tr</a:t>
            </a:r>
            <a:r>
              <a:rPr lang="cs-CZ" dirty="0"/>
              <a:t>. stíhání</a:t>
            </a:r>
          </a:p>
          <a:p>
            <a:r>
              <a:rPr lang="cs-CZ" dirty="0"/>
              <a:t>Omezený okruh trestných činů (§ 159c TŘ) </a:t>
            </a:r>
          </a:p>
          <a:p>
            <a:pPr lvl="1"/>
            <a:r>
              <a:rPr lang="cs-CZ" sz="2400" dirty="0"/>
              <a:t>vybrané ekonomické trestné činy </a:t>
            </a:r>
            <a:r>
              <a:rPr lang="cs-CZ" sz="2400" b="1" dirty="0"/>
              <a:t>korupční </a:t>
            </a:r>
            <a:r>
              <a:rPr lang="cs-CZ" sz="2400" dirty="0"/>
              <a:t>povahy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Podmínky:</a:t>
            </a:r>
          </a:p>
          <a:p>
            <a:pPr lvl="1"/>
            <a:r>
              <a:rPr lang="cs-CZ" sz="2400" dirty="0"/>
              <a:t>podezřelý byl o úplatek </a:t>
            </a:r>
            <a:r>
              <a:rPr lang="cs-CZ" sz="2400" b="1" dirty="0"/>
              <a:t>požádán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bezodkladně a </a:t>
            </a:r>
            <a:r>
              <a:rPr lang="cs-CZ" sz="2400" b="1" dirty="0"/>
              <a:t>dobrovolně </a:t>
            </a:r>
            <a:r>
              <a:rPr lang="cs-CZ" sz="2400" dirty="0"/>
              <a:t>to nahlásil OČTŘ;</a:t>
            </a:r>
          </a:p>
          <a:p>
            <a:pPr lvl="1"/>
            <a:r>
              <a:rPr lang="cs-CZ" sz="2400" dirty="0"/>
              <a:t>zavázal se o tom podat úplnou a pravdivou výpověď  </a:t>
            </a:r>
          </a:p>
          <a:p>
            <a:pPr lvl="1"/>
            <a:r>
              <a:rPr lang="cs-CZ" sz="2400" dirty="0"/>
              <a:t>nešlo o korupční trestný čin ve vztahu k cizině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Splní-li podmínky – státní zástupce rozhodne </a:t>
            </a:r>
            <a:r>
              <a:rPr lang="cs-CZ" sz="2800" b="1" dirty="0">
                <a:ea typeface="+mn-ea"/>
                <a:cs typeface="+mn-cs"/>
              </a:rPr>
              <a:t>o nestíhání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BF560F-AF3D-4158-BA7D-C35F567C6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9355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31192BA-CCCE-45EF-8AB7-66914F85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Instituty </a:t>
            </a:r>
            <a:r>
              <a:rPr lang="cs-CZ" i="1" dirty="0" err="1"/>
              <a:t>favor</a:t>
            </a:r>
            <a:r>
              <a:rPr lang="cs-CZ" i="1" dirty="0"/>
              <a:t> </a:t>
            </a:r>
            <a:r>
              <a:rPr lang="cs-CZ" i="1" dirty="0" err="1"/>
              <a:t>defensionis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A56F3-C162-473A-8E78-73FDC1A6C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9684"/>
            <a:ext cx="10753200" cy="4372316"/>
          </a:xfrm>
        </p:spPr>
        <p:txBody>
          <a:bodyPr/>
          <a:lstStyle/>
          <a:p>
            <a:r>
              <a:rPr lang="cs-CZ" dirty="0"/>
              <a:t>Procesní zvýhodnění obhajoby oproti veřejné žalobě</a:t>
            </a:r>
          </a:p>
          <a:p>
            <a:r>
              <a:rPr lang="cs-CZ" dirty="0"/>
              <a:t>Projev snahy o kompenzaci fakticky nerovného postavení</a:t>
            </a:r>
          </a:p>
          <a:p>
            <a:r>
              <a:rPr lang="cs-CZ" dirty="0"/>
              <a:t>Konkrétní projevy</a:t>
            </a:r>
          </a:p>
          <a:p>
            <a:pPr lvl="1"/>
            <a:r>
              <a:rPr lang="cs-CZ" sz="2400" b="1" dirty="0"/>
              <a:t>navrácení lhůty </a:t>
            </a:r>
            <a:r>
              <a:rPr lang="cs-CZ" sz="2400" dirty="0"/>
              <a:t>(§ 61 TŘ) – srov. však nález </a:t>
            </a:r>
            <a:r>
              <a:rPr lang="cs-CZ" sz="2400" dirty="0" err="1"/>
              <a:t>Pl</a:t>
            </a:r>
            <a:r>
              <a:rPr lang="cs-CZ" sz="2400" dirty="0"/>
              <a:t>. ÚS 32/2016</a:t>
            </a:r>
          </a:p>
          <a:p>
            <a:pPr lvl="1"/>
            <a:r>
              <a:rPr lang="cs-CZ" sz="2400" dirty="0"/>
              <a:t>podávání opravných prostředků jinými </a:t>
            </a:r>
            <a:r>
              <a:rPr lang="cs-CZ" sz="2400" b="1" dirty="0"/>
              <a:t>osobami v jeho prospěch</a:t>
            </a:r>
          </a:p>
          <a:p>
            <a:pPr lvl="1"/>
            <a:r>
              <a:rPr lang="cs-CZ" sz="2400" b="1" dirty="0"/>
              <a:t>osoby se samostatnými obhajovacími právy</a:t>
            </a:r>
          </a:p>
          <a:p>
            <a:pPr lvl="1"/>
            <a:r>
              <a:rPr lang="cs-CZ" sz="2400" dirty="0"/>
              <a:t>poslední místo v </a:t>
            </a:r>
            <a:r>
              <a:rPr lang="cs-CZ" sz="2400" b="1" dirty="0"/>
              <a:t>pořadí závěrečných řečí</a:t>
            </a:r>
          </a:p>
          <a:p>
            <a:pPr lvl="1"/>
            <a:r>
              <a:rPr lang="cs-CZ" sz="2400" b="1" dirty="0"/>
              <a:t>právo posledního slova </a:t>
            </a:r>
            <a:r>
              <a:rPr lang="cs-CZ" sz="2400" dirty="0"/>
              <a:t>(§ 217 TŘ) </a:t>
            </a:r>
          </a:p>
          <a:p>
            <a:pPr lvl="1"/>
            <a:r>
              <a:rPr lang="cs-CZ" sz="2400" dirty="0"/>
              <a:t>zásada </a:t>
            </a:r>
            <a:r>
              <a:rPr lang="cs-CZ" sz="2400" b="1" dirty="0"/>
              <a:t>zákazu </a:t>
            </a:r>
            <a:r>
              <a:rPr lang="cs-CZ" sz="2400" b="1" i="1" dirty="0" err="1"/>
              <a:t>reformationis</a:t>
            </a:r>
            <a:r>
              <a:rPr lang="cs-CZ" sz="2400" b="1" i="1" dirty="0"/>
              <a:t> in </a:t>
            </a:r>
            <a:r>
              <a:rPr lang="cs-CZ" sz="2400" b="1" i="1" dirty="0" err="1"/>
              <a:t>peius</a:t>
            </a:r>
            <a:endParaRPr lang="cs-CZ" sz="2400" b="1" i="1" dirty="0"/>
          </a:p>
          <a:p>
            <a:pPr lvl="1"/>
            <a:r>
              <a:rPr lang="cs-CZ" sz="2400" dirty="0"/>
              <a:t>tzv. </a:t>
            </a:r>
            <a:r>
              <a:rPr lang="cs-CZ" sz="2400" b="1" i="1" dirty="0"/>
              <a:t>beneficium </a:t>
            </a:r>
            <a:r>
              <a:rPr lang="cs-CZ" sz="2400" b="1" i="1" err="1"/>
              <a:t>cohaesionis</a:t>
            </a:r>
            <a:r>
              <a:rPr lang="cs-CZ" sz="2400" b="1" i="1"/>
              <a:t> </a:t>
            </a:r>
          </a:p>
          <a:p>
            <a:pPr lvl="1"/>
            <a:r>
              <a:rPr lang="cs-CZ" sz="2400" b="1"/>
              <a:t>vyjádření obžalovaného </a:t>
            </a:r>
            <a:r>
              <a:rPr lang="cs-CZ" sz="2400"/>
              <a:t>po provedení každého důkazu (§ 214 TŘ)</a:t>
            </a:r>
            <a:endParaRPr lang="cs-CZ" sz="2400" b="1" dirty="0"/>
          </a:p>
          <a:p>
            <a:pPr marL="324000" lvl="1" indent="0">
              <a:buNone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D070330-1CA6-437F-BB00-6D1E06EA18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15755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obviněného na obhajobu formální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Obhajoba vs. právní pomoc advokáta </a:t>
            </a:r>
          </a:p>
          <a:p>
            <a:pPr lvl="1" eaLnBrk="1" hangingPunct="1">
              <a:defRPr/>
            </a:pPr>
            <a:r>
              <a:rPr lang="cs-CZ" sz="2400" dirty="0"/>
              <a:t>§ 35 odst. 1 TŘ ca. § 158 odst. 5 TŘ </a:t>
            </a:r>
          </a:p>
          <a:p>
            <a:pPr lvl="1" eaLnBrk="1" hangingPunct="1">
              <a:defRPr/>
            </a:pPr>
            <a:r>
              <a:rPr lang="cs-CZ" sz="2400" dirty="0"/>
              <a:t>právní pomoc advokáta je oproti obhajobě omezená (</a:t>
            </a:r>
            <a:r>
              <a:rPr lang="cs-CZ" sz="2400" dirty="0" err="1"/>
              <a:t>Rt</a:t>
            </a:r>
            <a:r>
              <a:rPr lang="cs-CZ" sz="2400" dirty="0"/>
              <a:t> 51/2010)</a:t>
            </a:r>
          </a:p>
          <a:p>
            <a:pPr eaLnBrk="1" hangingPunct="1">
              <a:defRPr/>
            </a:pPr>
            <a:r>
              <a:rPr lang="cs-CZ" dirty="0"/>
              <a:t>Monopol advokátů na obhajobu</a:t>
            </a:r>
          </a:p>
          <a:p>
            <a:pPr lvl="1" eaLnBrk="1" hangingPunct="1">
              <a:defRPr/>
            </a:pPr>
            <a:r>
              <a:rPr lang="cs-CZ" sz="2400" dirty="0"/>
              <a:t>možná substituce jiným advokátem (v zásadě nelze smluvně omezit – </a:t>
            </a:r>
            <a:r>
              <a:rPr lang="cs-CZ" sz="2400" dirty="0" err="1"/>
              <a:t>Rt</a:t>
            </a:r>
            <a:r>
              <a:rPr lang="cs-CZ" sz="2400" dirty="0"/>
              <a:t> 6/2013)</a:t>
            </a:r>
          </a:p>
          <a:p>
            <a:pPr lvl="1" eaLnBrk="1" hangingPunct="1">
              <a:defRPr/>
            </a:pPr>
            <a:r>
              <a:rPr lang="cs-CZ" sz="2400" dirty="0"/>
              <a:t>pro jednotlivé úkony i koncipientem (vyjma řízení, v nichž je v prvém stupni příslušný krajský soud + řízení před vrchními soudy a Nejvyšším soudem)</a:t>
            </a:r>
          </a:p>
          <a:p>
            <a:pPr lvl="1" eaLnBrk="1" hangingPunct="1">
              <a:defRPr/>
            </a:pPr>
            <a:r>
              <a:rPr lang="cs-CZ" sz="2400" dirty="0"/>
              <a:t>netřeba zvláštního oprávnění nad rámec podmínek pro zápis do seznamu advokátů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CD281FC-DEF4-4453-B618-F7D78218B3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Vznik vztahu obhájce - klient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Smluvně</a:t>
            </a:r>
            <a:r>
              <a:rPr lang="cs-CZ" dirty="0"/>
              <a:t> </a:t>
            </a:r>
          </a:p>
          <a:p>
            <a:pPr lvl="1">
              <a:defRPr/>
            </a:pPr>
            <a:r>
              <a:rPr lang="cs-CZ" dirty="0"/>
              <a:t> </a:t>
            </a:r>
            <a:r>
              <a:rPr lang="cs-CZ" sz="2400" dirty="0"/>
              <a:t>kdykoliv</a:t>
            </a:r>
          </a:p>
          <a:p>
            <a:pPr lvl="1">
              <a:defRPr/>
            </a:pPr>
            <a:r>
              <a:rPr lang="cs-CZ" sz="2400" dirty="0"/>
              <a:t>i tam, kde je smluvní </a:t>
            </a:r>
            <a:r>
              <a:rPr lang="cs-CZ" sz="2400" dirty="0" err="1"/>
              <a:t>přímus</a:t>
            </a:r>
            <a:r>
              <a:rPr lang="cs-CZ" sz="2400" dirty="0"/>
              <a:t> dle § </a:t>
            </a:r>
            <a:r>
              <a:rPr lang="cs-CZ" sz="2400" dirty="0" smtClean="0"/>
              <a:t>18c odst. 6 </a:t>
            </a:r>
            <a:r>
              <a:rPr lang="cs-CZ" sz="2400" dirty="0"/>
              <a:t>zákona o advokacii</a:t>
            </a:r>
          </a:p>
          <a:p>
            <a:pPr lvl="1">
              <a:defRPr/>
            </a:pPr>
            <a:r>
              <a:rPr lang="cs-CZ" sz="2400" dirty="0"/>
              <a:t>na základě uzavření smlouvy o poskytování právních služeb</a:t>
            </a:r>
          </a:p>
          <a:p>
            <a:pPr lvl="1">
              <a:defRPr/>
            </a:pPr>
            <a:r>
              <a:rPr lang="cs-CZ" sz="2400" dirty="0"/>
              <a:t>účinky v trestním řízení </a:t>
            </a:r>
            <a:r>
              <a:rPr lang="cs-CZ" sz="2400" b="1" dirty="0"/>
              <a:t>až doručením plné moci OČTŘ </a:t>
            </a:r>
            <a:r>
              <a:rPr lang="cs-CZ" sz="2400" dirty="0"/>
              <a:t>(</a:t>
            </a:r>
            <a:r>
              <a:rPr lang="cs-CZ" sz="2400" dirty="0" err="1"/>
              <a:t>Rt</a:t>
            </a:r>
            <a:r>
              <a:rPr lang="cs-CZ" sz="2400" dirty="0"/>
              <a:t> 51/2010)</a:t>
            </a:r>
            <a:endParaRPr lang="cs-CZ" sz="2400" b="1" dirty="0"/>
          </a:p>
          <a:p>
            <a:pPr lvl="1">
              <a:defRPr/>
            </a:pPr>
            <a:r>
              <a:rPr lang="cs-CZ" sz="2400" b="1" dirty="0"/>
              <a:t>prioritní vznik </a:t>
            </a:r>
            <a:r>
              <a:rPr lang="cs-CZ" sz="2400" dirty="0"/>
              <a:t>– i před ustanovením musí být dán prostor pro volbu (III. ÚS 83/96-I.)</a:t>
            </a:r>
            <a:endParaRPr lang="cs-CZ" sz="2400" b="1" dirty="0"/>
          </a:p>
          <a:p>
            <a:pPr eaLnBrk="1" hangingPunct="1">
              <a:defRPr/>
            </a:pPr>
            <a:r>
              <a:rPr lang="cs-CZ" b="1" dirty="0"/>
              <a:t>Ustanovením</a:t>
            </a:r>
          </a:p>
          <a:p>
            <a:pPr lvl="1" eaLnBrk="1" hangingPunct="1">
              <a:defRPr/>
            </a:pPr>
            <a:r>
              <a:rPr lang="cs-CZ" sz="2400" b="1" dirty="0"/>
              <a:t>ustanovením </a:t>
            </a:r>
            <a:r>
              <a:rPr lang="cs-CZ" sz="2400" b="1" i="1" dirty="0"/>
              <a:t>ex offo</a:t>
            </a:r>
            <a:r>
              <a:rPr lang="cs-CZ" sz="2400" b="1" dirty="0"/>
              <a:t> </a:t>
            </a:r>
            <a:r>
              <a:rPr lang="cs-CZ" sz="2400" dirty="0"/>
              <a:t>– případy nutné obhajoby – jen advokáti zapsaní v seznamu, že s přidělováním souhlasí  </a:t>
            </a:r>
            <a:r>
              <a:rPr lang="cs-CZ" sz="2400" i="1" dirty="0"/>
              <a:t> </a:t>
            </a:r>
          </a:p>
          <a:p>
            <a:pPr lvl="1" eaLnBrk="1" hangingPunct="1">
              <a:defRPr/>
            </a:pPr>
            <a:r>
              <a:rPr lang="cs-CZ" sz="2400" b="1" dirty="0"/>
              <a:t>ustanovením dle § 33 odst. 4 TŘ </a:t>
            </a:r>
          </a:p>
          <a:p>
            <a:pPr lvl="1" eaLnBrk="1" hangingPunct="1">
              <a:defRPr/>
            </a:pPr>
            <a:r>
              <a:rPr lang="cs-CZ" sz="2400" dirty="0"/>
              <a:t>nutná obhajoba </a:t>
            </a:r>
            <a:r>
              <a:rPr lang="cs-CZ" sz="2400" b="1" dirty="0"/>
              <a:t>vyloučena u právnických osob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B1A301B-501E-45A0-95B8-EB7DAB3BBF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23717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241828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Nutná obhajoba dle § 36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066" y="693404"/>
            <a:ext cx="11987868" cy="5082419"/>
          </a:xfrm>
        </p:spPr>
        <p:txBody>
          <a:bodyPr/>
          <a:lstStyle/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Již v přípravném řízení </a:t>
            </a:r>
          </a:p>
          <a:p>
            <a:pPr lvl="1"/>
            <a:r>
              <a:rPr lang="cs-CZ" dirty="0"/>
              <a:t>je-li </a:t>
            </a:r>
            <a:r>
              <a:rPr lang="cs-CZ" b="1" dirty="0"/>
              <a:t>omezen na svobodě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je-li </a:t>
            </a:r>
            <a:r>
              <a:rPr lang="cs-CZ" b="1" dirty="0"/>
              <a:t>omezen na svéprávnosti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je-li stíhán jako </a:t>
            </a:r>
            <a:r>
              <a:rPr lang="cs-CZ" b="1" dirty="0"/>
              <a:t>uprchlý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je-li pochybnost o </a:t>
            </a:r>
            <a:r>
              <a:rPr lang="cs-CZ" b="1" dirty="0"/>
              <a:t>způsobilosti se hájit </a:t>
            </a:r>
            <a:r>
              <a:rPr lang="cs-CZ" dirty="0"/>
              <a:t>(např. pro vysoký věk – </a:t>
            </a:r>
            <a:r>
              <a:rPr lang="cs-CZ" dirty="0" err="1"/>
              <a:t>Rt</a:t>
            </a:r>
            <a:r>
              <a:rPr lang="cs-CZ" dirty="0"/>
              <a:t> 28/2012 či negramotnost - </a:t>
            </a:r>
            <a:r>
              <a:rPr lang="cs-CZ" dirty="0" err="1"/>
              <a:t>Rt</a:t>
            </a:r>
            <a:r>
              <a:rPr lang="cs-CZ" dirty="0"/>
              <a:t> 20/1994; ne však automaticky zneužívání návykových látek – </a:t>
            </a:r>
            <a:r>
              <a:rPr lang="cs-CZ" dirty="0" err="1"/>
              <a:t>Rt</a:t>
            </a:r>
            <a:r>
              <a:rPr lang="cs-CZ" dirty="0"/>
              <a:t> 41/2017)</a:t>
            </a:r>
          </a:p>
          <a:p>
            <a:pPr lvl="1"/>
            <a:r>
              <a:rPr lang="cs-CZ" dirty="0"/>
              <a:t>je-li horní hranice TČ </a:t>
            </a:r>
            <a:r>
              <a:rPr lang="cs-CZ" b="1" dirty="0"/>
              <a:t>&gt; 5 let</a:t>
            </a:r>
            <a:r>
              <a:rPr lang="cs-CZ" dirty="0"/>
              <a:t> – lze se vzdát 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V hlavním líčení po </a:t>
            </a:r>
            <a:r>
              <a:rPr lang="cs-CZ" sz="2800" b="1" dirty="0">
                <a:ea typeface="+mn-ea"/>
                <a:cs typeface="+mn-cs"/>
              </a:rPr>
              <a:t>zkráceném přípravném řízení </a:t>
            </a:r>
            <a:r>
              <a:rPr lang="cs-CZ" sz="2800" dirty="0">
                <a:ea typeface="+mn-ea"/>
                <a:cs typeface="+mn-cs"/>
              </a:rPr>
              <a:t>(lze se vzdát); </a:t>
            </a:r>
            <a:endParaRPr lang="cs-CZ" sz="2400" dirty="0"/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při rozhodování o uložení či změně ochranného léčení či zabezpečovací detence (vyjma protialkoholního)</a:t>
            </a:r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je-li dán důvod nutné obhajoby, je účast obhájce u hlavního </a:t>
            </a:r>
            <a:r>
              <a:rPr lang="cs-CZ" sz="2800" dirty="0" smtClean="0">
                <a:ea typeface="+mn-ea"/>
                <a:cs typeface="+mn-cs"/>
              </a:rPr>
              <a:t>líčení </a:t>
            </a:r>
            <a:r>
              <a:rPr lang="cs-CZ" sz="2800" b="1" dirty="0" smtClean="0">
                <a:ea typeface="+mn-ea"/>
                <a:cs typeface="+mn-cs"/>
              </a:rPr>
              <a:t>povinná </a:t>
            </a:r>
            <a:r>
              <a:rPr lang="cs-CZ" sz="2800" dirty="0">
                <a:ea typeface="+mn-ea"/>
                <a:cs typeface="+mn-cs"/>
              </a:rPr>
              <a:t>(</a:t>
            </a:r>
            <a:r>
              <a:rPr lang="cs-CZ" sz="2800" dirty="0" err="1">
                <a:ea typeface="+mn-ea"/>
                <a:cs typeface="+mn-cs"/>
              </a:rPr>
              <a:t>Rt</a:t>
            </a:r>
            <a:r>
              <a:rPr lang="cs-CZ" sz="2800" dirty="0">
                <a:ea typeface="+mn-ea"/>
                <a:cs typeface="+mn-cs"/>
              </a:rPr>
              <a:t> 33/2000), bez něj nelze hlavní líčení konat (</a:t>
            </a:r>
            <a:r>
              <a:rPr lang="cs-CZ" sz="2800" dirty="0" err="1">
                <a:ea typeface="+mn-ea"/>
                <a:cs typeface="+mn-cs"/>
              </a:rPr>
              <a:t>Rt</a:t>
            </a:r>
            <a:r>
              <a:rPr lang="cs-CZ" sz="2800" dirty="0">
                <a:ea typeface="+mn-ea"/>
                <a:cs typeface="+mn-cs"/>
              </a:rPr>
              <a:t> 4/1997)</a:t>
            </a:r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i když dán není, právo se účastnit a žádat o odročení, má-li obhájce vážný důvod se nedostavit (</a:t>
            </a:r>
            <a:r>
              <a:rPr lang="cs-CZ" sz="2800" dirty="0" err="1">
                <a:ea typeface="+mn-ea"/>
                <a:cs typeface="+mn-cs"/>
              </a:rPr>
              <a:t>Rt</a:t>
            </a:r>
            <a:r>
              <a:rPr lang="cs-CZ" sz="2800" dirty="0">
                <a:ea typeface="+mn-ea"/>
                <a:cs typeface="+mn-cs"/>
              </a:rPr>
              <a:t> 27/2017) </a:t>
            </a:r>
          </a:p>
          <a:p>
            <a:pPr marL="324000" lvl="1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4F3C50-A6B9-46FF-9AA0-29FFED42A8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0395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Osoba, proti které se řízení vede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subjekt hlavního trestně-procesního vztahu </a:t>
            </a:r>
          </a:p>
          <a:p>
            <a:pPr eaLnBrk="1" hangingPunct="1"/>
            <a:r>
              <a:rPr lang="cs-CZ" dirty="0"/>
              <a:t>cílem je zjistit, je-li pachatelem</a:t>
            </a:r>
          </a:p>
          <a:p>
            <a:pPr eaLnBrk="1" hangingPunct="1"/>
            <a:r>
              <a:rPr lang="cs-CZ" dirty="0"/>
              <a:t>v průběhu řízení různá označení, práva </a:t>
            </a:r>
            <a:r>
              <a:rPr lang="cs-CZ"/>
              <a:t>i povinnosti </a:t>
            </a:r>
          </a:p>
          <a:p>
            <a:pPr lvl="1"/>
            <a:r>
              <a:rPr lang="cs-CZ" sz="2400"/>
              <a:t>strana trestního řízení, nosič důkazu, předmět výkonu rozhodnutí</a:t>
            </a:r>
            <a:endParaRPr lang="cs-CZ" sz="2400" dirty="0"/>
          </a:p>
          <a:p>
            <a:pPr eaLnBrk="1" hangingPunct="1"/>
            <a:r>
              <a:rPr lang="cs-CZ" dirty="0"/>
              <a:t>podezřelý, obviněný, obžalovaný, odsouzený</a:t>
            </a:r>
          </a:p>
          <a:p>
            <a:pPr eaLnBrk="1" hangingPunct="1"/>
            <a:r>
              <a:rPr lang="cs-CZ" dirty="0"/>
              <a:t>+ § 12 odst. 7 </a:t>
            </a:r>
            <a:r>
              <a:rPr lang="cs-CZ"/>
              <a:t>TŘ </a:t>
            </a:r>
          </a:p>
          <a:p>
            <a:pPr eaLnBrk="1" hangingPunct="1"/>
            <a:endParaRPr lang="cs-CZ" dirty="0"/>
          </a:p>
          <a:p>
            <a:pPr lvl="1" eaLnBrk="1" hangingPunct="1">
              <a:buFont typeface="Arial" charset="0"/>
              <a:buNone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C9A6DA8-9D39-41BF-BA4F-137133EA76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§ 36a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7639"/>
            <a:ext cx="9490800" cy="4525963"/>
          </a:xfrm>
        </p:spPr>
        <p:txBody>
          <a:bodyPr/>
          <a:lstStyle/>
          <a:p>
            <a:r>
              <a:rPr lang="cs-CZ" dirty="0"/>
              <a:t>Ve </a:t>
            </a:r>
            <a:r>
              <a:rPr lang="cs-CZ" b="1" dirty="0"/>
              <a:t>vykonávacím </a:t>
            </a:r>
            <a:r>
              <a:rPr lang="cs-CZ" dirty="0"/>
              <a:t>řízení</a:t>
            </a:r>
            <a:r>
              <a:rPr lang="cs-CZ" b="1" dirty="0"/>
              <a:t> </a:t>
            </a:r>
            <a:r>
              <a:rPr lang="cs-CZ" dirty="0"/>
              <a:t>ve</a:t>
            </a:r>
            <a:r>
              <a:rPr lang="cs-CZ" b="1" dirty="0"/>
              <a:t> veřejném zasedání</a:t>
            </a:r>
            <a:endParaRPr lang="cs-CZ" dirty="0"/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svéprávnosti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ve vazbě</a:t>
            </a:r>
            <a:r>
              <a:rPr lang="cs-CZ" sz="2400" dirty="0"/>
              <a:t>;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</a:t>
            </a:r>
            <a:r>
              <a:rPr lang="cs-CZ" dirty="0"/>
              <a:t>;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V řízení o dovolání, stížnosti pro porušení zákona a o obnově řízení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svobodě </a:t>
            </a:r>
            <a:r>
              <a:rPr lang="cs-CZ" sz="2400" dirty="0"/>
              <a:t>či </a:t>
            </a:r>
            <a:r>
              <a:rPr lang="cs-CZ" sz="2400" b="1" dirty="0"/>
              <a:t>na svéprávnosti</a:t>
            </a:r>
          </a:p>
          <a:p>
            <a:pPr lvl="1"/>
            <a:r>
              <a:rPr lang="cs-CZ" sz="2400" dirty="0"/>
              <a:t>je-li horní hranice TČ &gt; 5 let – </a:t>
            </a:r>
            <a:r>
              <a:rPr lang="cs-CZ" sz="2400" b="1" dirty="0"/>
              <a:t>lze se vzdát</a:t>
            </a:r>
            <a:r>
              <a:rPr lang="cs-CZ" sz="2400" dirty="0"/>
              <a:t>; 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hájit;</a:t>
            </a:r>
          </a:p>
          <a:p>
            <a:pPr lvl="1"/>
            <a:r>
              <a:rPr lang="cs-CZ" sz="2400" dirty="0"/>
              <a:t>jde-li o </a:t>
            </a:r>
            <a:r>
              <a:rPr lang="cs-CZ" sz="2400" b="1" dirty="0"/>
              <a:t>zemřelého obviněného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0642C6-4BF7-4C46-A107-79733C6D87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59632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ZSM a ZMJS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25461"/>
            <a:ext cx="9490800" cy="4618141"/>
          </a:xfrm>
        </p:spPr>
        <p:txBody>
          <a:bodyPr/>
          <a:lstStyle/>
          <a:p>
            <a:r>
              <a:rPr lang="cs-CZ" dirty="0"/>
              <a:t>Mladistvý (§ 42 ZSM odst. 2) </a:t>
            </a:r>
          </a:p>
          <a:p>
            <a:pPr lvl="1"/>
            <a:r>
              <a:rPr lang="cs-CZ" sz="2400" dirty="0"/>
              <a:t>od prvního úkonu dle TŘ </a:t>
            </a:r>
            <a:r>
              <a:rPr lang="cs-CZ" sz="2400" b="1" dirty="0"/>
              <a:t>vždy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ve vykonávacím řízením rozhoduje-li soud ve veřejném zasedání;</a:t>
            </a:r>
          </a:p>
          <a:p>
            <a:pPr lvl="1"/>
            <a:r>
              <a:rPr lang="cs-CZ" sz="2400" dirty="0"/>
              <a:t>v řízení o mimořádných opravných prostředcích, rozhoduje-li soud ve </a:t>
            </a:r>
            <a:r>
              <a:rPr lang="cs-CZ" sz="2400" b="1" dirty="0"/>
              <a:t>veřejném zasedání</a:t>
            </a:r>
            <a:r>
              <a:rPr lang="cs-CZ" sz="2400" dirty="0"/>
              <a:t>;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Dle ZMJS</a:t>
            </a:r>
          </a:p>
          <a:p>
            <a:pPr lvl="1"/>
            <a:r>
              <a:rPr lang="cs-CZ" sz="2400" dirty="0"/>
              <a:t>řízení </a:t>
            </a:r>
            <a:r>
              <a:rPr lang="cs-CZ" sz="2400" b="1" dirty="0"/>
              <a:t>o vydání</a:t>
            </a:r>
            <a:r>
              <a:rPr lang="cs-CZ" sz="2400" dirty="0"/>
              <a:t>, </a:t>
            </a:r>
            <a:r>
              <a:rPr lang="cs-CZ" sz="2400" b="1" dirty="0"/>
              <a:t>předání </a:t>
            </a:r>
            <a:r>
              <a:rPr lang="cs-CZ" sz="2400" dirty="0"/>
              <a:t>či </a:t>
            </a:r>
            <a:r>
              <a:rPr lang="cs-CZ" sz="2400" b="1" dirty="0"/>
              <a:t>předání mezinárodnímu soudnímu orgánu</a:t>
            </a:r>
            <a:r>
              <a:rPr lang="cs-CZ" sz="2400" dirty="0"/>
              <a:t>, jejich rozšíření či vzdání se speciality </a:t>
            </a:r>
          </a:p>
          <a:p>
            <a:pPr lvl="1"/>
            <a:r>
              <a:rPr lang="cs-CZ" sz="2400" dirty="0"/>
              <a:t>některá řízení </a:t>
            </a:r>
            <a:r>
              <a:rPr lang="cs-CZ" sz="2400" b="1" dirty="0"/>
              <a:t>o uznání a výkonu cizích rozhodnutí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TOS či ochranné opatření spojené se zbavením osobní svobody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osobní svobodě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svéprávnosti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jde-li o mladistvého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pochybnost o způsobilosti se hájit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F97FDC-8F74-404D-B222-3259C35B05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1595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Další osoby s obhajovacími právy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Opatrovník obviněného omezeného na svéprávnosti (§ 34 odst. 1 TŘ)</a:t>
            </a:r>
          </a:p>
          <a:p>
            <a:pPr lvl="1" eaLnBrk="1" hangingPunct="1">
              <a:defRPr/>
            </a:pPr>
            <a:r>
              <a:rPr lang="cs-CZ" sz="2400" dirty="0"/>
              <a:t>jedná </a:t>
            </a:r>
            <a:r>
              <a:rPr lang="cs-CZ" sz="2400" b="1" dirty="0"/>
              <a:t>jménem obviněného</a:t>
            </a:r>
            <a:r>
              <a:rPr lang="cs-CZ" sz="2400" dirty="0"/>
              <a:t>, obecné oprávnění zastupovat (volí obhájce, podává návrhy a žádosti atd.)  </a:t>
            </a:r>
          </a:p>
          <a:p>
            <a:pPr eaLnBrk="1" hangingPunct="1">
              <a:defRPr/>
            </a:pPr>
            <a:r>
              <a:rPr lang="cs-CZ" dirty="0"/>
              <a:t>Osoba se samostatnými obhajovacími právy</a:t>
            </a:r>
          </a:p>
          <a:p>
            <a:pPr lvl="1" eaLnBrk="1" hangingPunct="1">
              <a:defRPr/>
            </a:pPr>
            <a:r>
              <a:rPr lang="cs-CZ" sz="2400" dirty="0"/>
              <a:t>podává opravné prostředky </a:t>
            </a:r>
            <a:r>
              <a:rPr lang="cs-CZ" sz="2400" b="1" dirty="0"/>
              <a:t>vlastním jménem </a:t>
            </a:r>
            <a:r>
              <a:rPr lang="cs-CZ" sz="2400" dirty="0"/>
              <a:t>ve prospěch obviněného</a:t>
            </a:r>
          </a:p>
          <a:p>
            <a:pPr lvl="1" eaLnBrk="1" hangingPunct="1">
              <a:defRPr/>
            </a:pPr>
            <a:r>
              <a:rPr lang="cs-CZ" sz="2400" dirty="0"/>
              <a:t>zpravidla vymezeny jako osoby blízké (např. § 247 odst. 2 TŘ)</a:t>
            </a:r>
          </a:p>
          <a:p>
            <a:pPr lvl="1">
              <a:defRPr/>
            </a:pPr>
            <a:r>
              <a:rPr lang="cs-CZ" sz="2400" dirty="0"/>
              <a:t>volba obhájce obviněnému (§ 37 odst. 1 TŘ)</a:t>
            </a:r>
          </a:p>
          <a:p>
            <a:pPr eaLnBrk="1" hangingPunct="1">
              <a:defRPr/>
            </a:pPr>
            <a:r>
              <a:rPr lang="cs-CZ" dirty="0"/>
              <a:t>U mladistvého </a:t>
            </a:r>
          </a:p>
          <a:p>
            <a:pPr lvl="1">
              <a:defRPr/>
            </a:pPr>
            <a:r>
              <a:rPr lang="cs-CZ" sz="2400" b="1" dirty="0"/>
              <a:t>zákonný zástupce</a:t>
            </a:r>
            <a:r>
              <a:rPr lang="cs-CZ" sz="2400" dirty="0"/>
              <a:t> nebo </a:t>
            </a:r>
            <a:r>
              <a:rPr lang="cs-CZ" sz="2400" b="1" dirty="0"/>
              <a:t>opatrovník</a:t>
            </a:r>
          </a:p>
          <a:p>
            <a:pPr lvl="1">
              <a:defRPr/>
            </a:pPr>
            <a:r>
              <a:rPr lang="cs-CZ" sz="2400" b="1" dirty="0"/>
              <a:t>orgán sociálně-právní ochrany dětí</a:t>
            </a:r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10C4947-FD61-4C12-A6AF-7742749458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56311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317137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Vztah mezi obhájcem a klientem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400" y="830510"/>
            <a:ext cx="10753200" cy="4668489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Obhájce je zástupce obviněného</a:t>
            </a:r>
          </a:p>
          <a:p>
            <a:pPr lvl="1">
              <a:defRPr/>
            </a:pPr>
            <a:r>
              <a:rPr lang="cs-CZ" sz="2400" dirty="0"/>
              <a:t>činí úkony </a:t>
            </a:r>
            <a:r>
              <a:rPr lang="cs-CZ" sz="2400" b="1" dirty="0"/>
              <a:t>jeho jménem </a:t>
            </a:r>
            <a:r>
              <a:rPr lang="cs-CZ" sz="2400" dirty="0"/>
              <a:t>a na </a:t>
            </a:r>
            <a:r>
              <a:rPr lang="cs-CZ" sz="2400" b="1" dirty="0"/>
              <a:t>jeho účet</a:t>
            </a:r>
            <a:endParaRPr lang="cs-CZ" sz="2400" dirty="0"/>
          </a:p>
          <a:p>
            <a:pPr lvl="1">
              <a:defRPr/>
            </a:pPr>
            <a:r>
              <a:rPr lang="cs-CZ" sz="2400" dirty="0"/>
              <a:t>obviněný má stále možnost činit úkony sám s účinky i pro obhájce (</a:t>
            </a:r>
            <a:r>
              <a:rPr lang="cs-CZ" sz="2400" dirty="0" err="1"/>
              <a:t>Rt</a:t>
            </a:r>
            <a:r>
              <a:rPr lang="cs-CZ" sz="2400" dirty="0"/>
              <a:t> 28/1965, </a:t>
            </a:r>
            <a:r>
              <a:rPr lang="cs-CZ" sz="2400" dirty="0" err="1"/>
              <a:t>Rt</a:t>
            </a:r>
            <a:r>
              <a:rPr lang="cs-CZ" sz="2400" dirty="0"/>
              <a:t> 68/2013)</a:t>
            </a:r>
          </a:p>
          <a:p>
            <a:pPr lvl="1">
              <a:defRPr/>
            </a:pPr>
            <a:r>
              <a:rPr lang="cs-CZ" sz="2400" b="1" dirty="0"/>
              <a:t>v případě konfliktu </a:t>
            </a:r>
            <a:r>
              <a:rPr lang="cs-CZ" sz="2400" dirty="0"/>
              <a:t>nutno zjišťovat obsah vůle klienta (</a:t>
            </a:r>
            <a:r>
              <a:rPr lang="cs-CZ" sz="2400" dirty="0" err="1"/>
              <a:t>Rt</a:t>
            </a:r>
            <a:r>
              <a:rPr lang="cs-CZ" sz="2400" dirty="0"/>
              <a:t> 24/1978)</a:t>
            </a:r>
          </a:p>
          <a:p>
            <a:pPr lvl="1">
              <a:defRPr/>
            </a:pPr>
            <a:r>
              <a:rPr lang="cs-CZ" sz="2400" b="1" dirty="0"/>
              <a:t>vázán pokyny </a:t>
            </a:r>
            <a:r>
              <a:rPr lang="cs-CZ" sz="2400" dirty="0"/>
              <a:t>obviněného, </a:t>
            </a:r>
            <a:r>
              <a:rPr lang="cs-CZ" sz="2400" b="1" dirty="0"/>
              <a:t>oprávněn </a:t>
            </a:r>
            <a:r>
              <a:rPr lang="cs-CZ" sz="2400" dirty="0"/>
              <a:t>pokyny </a:t>
            </a:r>
            <a:r>
              <a:rPr lang="cs-CZ" sz="2400" b="1" dirty="0"/>
              <a:t>žádat</a:t>
            </a:r>
          </a:p>
          <a:p>
            <a:pPr lvl="1">
              <a:defRPr/>
            </a:pPr>
            <a:r>
              <a:rPr lang="cs-CZ" sz="2400" dirty="0"/>
              <a:t>výjimečně může jednat i proti jeho vůli (§ 41 odst. 4 TŘ)</a:t>
            </a:r>
          </a:p>
          <a:p>
            <a:pPr lvl="1">
              <a:defRPr/>
            </a:pPr>
            <a:r>
              <a:rPr lang="cs-CZ" sz="2400" dirty="0"/>
              <a:t>základní práva a povinnosti - § 41 TŘ</a:t>
            </a:r>
          </a:p>
          <a:p>
            <a:pPr lvl="1">
              <a:defRPr/>
            </a:pPr>
            <a:r>
              <a:rPr lang="cs-CZ" sz="2400" dirty="0"/>
              <a:t>vázán nejen TŘ, ale i zákonem č. 85/1996 Sb., o advokacii, ve znění pozdějších předpisů, a stavovskými předpisy ČAK</a:t>
            </a:r>
          </a:p>
          <a:p>
            <a:pPr eaLnBrk="1" hangingPunct="1">
              <a:defRPr/>
            </a:pPr>
            <a:r>
              <a:rPr lang="cs-CZ" dirty="0"/>
              <a:t>Zásadně se doručuje </a:t>
            </a:r>
            <a:r>
              <a:rPr lang="cs-CZ" b="1" dirty="0"/>
              <a:t>jen obhájci </a:t>
            </a:r>
            <a:r>
              <a:rPr lang="cs-CZ" dirty="0"/>
              <a:t>(§ 62 odst. 2 TŘ)</a:t>
            </a:r>
          </a:p>
          <a:p>
            <a:pPr lvl="1">
              <a:defRPr/>
            </a:pPr>
            <a:r>
              <a:rPr lang="cs-CZ" dirty="0"/>
              <a:t>vliv zejména na běh lhůt (</a:t>
            </a:r>
            <a:r>
              <a:rPr lang="cs-CZ" dirty="0" err="1"/>
              <a:t>Rt</a:t>
            </a:r>
            <a:r>
              <a:rPr lang="cs-CZ" dirty="0"/>
              <a:t> 10/2013)</a:t>
            </a:r>
          </a:p>
          <a:p>
            <a:pPr lvl="1">
              <a:defRPr/>
            </a:pPr>
            <a:r>
              <a:rPr lang="cs-CZ" dirty="0"/>
              <a:t>nadbytečné doručení i obviněnému nemá na běh lhůt účinek (</a:t>
            </a:r>
            <a:r>
              <a:rPr lang="cs-CZ" dirty="0" err="1"/>
              <a:t>Rt</a:t>
            </a:r>
            <a:r>
              <a:rPr lang="cs-CZ" dirty="0"/>
              <a:t> 53/2002, </a:t>
            </a:r>
            <a:r>
              <a:rPr lang="cs-CZ" dirty="0" err="1"/>
              <a:t>Rt</a:t>
            </a:r>
            <a:r>
              <a:rPr lang="cs-CZ" dirty="0"/>
              <a:t> 58/1998)</a:t>
            </a:r>
          </a:p>
          <a:p>
            <a:pPr lvl="1">
              <a:defRPr/>
            </a:pPr>
            <a:r>
              <a:rPr lang="cs-CZ" dirty="0" smtClean="0"/>
              <a:t>dodržení </a:t>
            </a:r>
            <a:r>
              <a:rPr lang="cs-CZ" dirty="0"/>
              <a:t>lhůty je zásadně vnitřní věcí obviněného a obhájce (</a:t>
            </a:r>
            <a:r>
              <a:rPr lang="cs-CZ" dirty="0" err="1"/>
              <a:t>Rt</a:t>
            </a:r>
            <a:r>
              <a:rPr lang="cs-CZ" dirty="0"/>
              <a:t> 63/1980,Rt 32/2019)</a:t>
            </a:r>
          </a:p>
          <a:p>
            <a:pPr lvl="1" eaLnBrk="1" hangingPunct="1">
              <a:defRPr/>
            </a:pPr>
            <a:r>
              <a:rPr lang="cs-CZ" dirty="0"/>
              <a:t>stejně tak kvalita a způsob obhajoby (III. ÚS 83/96-II.)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F9E6982-00BC-42C0-BB1E-1337542773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443615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Práva a limity činnosti obhájce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065402"/>
            <a:ext cx="11175589" cy="4766599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dirty="0"/>
              <a:t>Práva v zásadě taková, jako obviněný, umožňuje-li to jejich povaha</a:t>
            </a:r>
          </a:p>
          <a:p>
            <a:pPr lvl="1">
              <a:defRPr/>
            </a:pPr>
            <a:r>
              <a:rPr lang="cs-CZ" dirty="0"/>
              <a:t>+ vlastní lhůta na přípravu HL, doručení obžaloby (</a:t>
            </a:r>
            <a:r>
              <a:rPr lang="cs-CZ" dirty="0" err="1"/>
              <a:t>Rt</a:t>
            </a:r>
            <a:r>
              <a:rPr lang="cs-CZ" dirty="0"/>
              <a:t> 49/2018) atd.</a:t>
            </a:r>
          </a:p>
          <a:p>
            <a:pPr eaLnBrk="1" hangingPunct="1">
              <a:defRPr/>
            </a:pPr>
            <a:r>
              <a:rPr lang="cs-CZ" dirty="0"/>
              <a:t>Obhájce má právo účastnit se úkonů trestního řízení</a:t>
            </a:r>
          </a:p>
          <a:p>
            <a:pPr lvl="1">
              <a:defRPr/>
            </a:pPr>
            <a:r>
              <a:rPr lang="cs-CZ" dirty="0"/>
              <a:t>v zásadě bez omezení již vyšetřovacích (</a:t>
            </a:r>
            <a:r>
              <a:rPr lang="cs-CZ" dirty="0" err="1"/>
              <a:t>Rt</a:t>
            </a:r>
            <a:r>
              <a:rPr lang="cs-CZ" dirty="0"/>
              <a:t> 1/1979)</a:t>
            </a:r>
          </a:p>
          <a:p>
            <a:pPr lvl="1">
              <a:defRPr/>
            </a:pPr>
            <a:r>
              <a:rPr lang="cs-CZ" dirty="0"/>
              <a:t>právo na dostatečný čas na přípravu obhajoby (</a:t>
            </a:r>
            <a:r>
              <a:rPr lang="cs-CZ" dirty="0" err="1"/>
              <a:t>Rt</a:t>
            </a:r>
            <a:r>
              <a:rPr lang="cs-CZ" dirty="0"/>
              <a:t> 50/1998)</a:t>
            </a:r>
          </a:p>
          <a:p>
            <a:pPr lvl="1">
              <a:defRPr/>
            </a:pPr>
            <a:r>
              <a:rPr lang="cs-CZ" dirty="0"/>
              <a:t>musí však požádat o to, </a:t>
            </a:r>
            <a:r>
              <a:rPr lang="cs-CZ" b="1" dirty="0"/>
              <a:t>aby byl informován o jejich konání </a:t>
            </a:r>
            <a:r>
              <a:rPr lang="cs-CZ" dirty="0"/>
              <a:t>(§ 165 odst. 3 TŘ) </a:t>
            </a:r>
          </a:p>
          <a:p>
            <a:pPr lvl="1">
              <a:defRPr/>
            </a:pPr>
            <a:r>
              <a:rPr lang="cs-CZ" dirty="0"/>
              <a:t>s výjimkou úkonů, kde by byla porušena zásada kontradiktornosti (</a:t>
            </a:r>
            <a:r>
              <a:rPr lang="cs-CZ" dirty="0" err="1"/>
              <a:t>Rt</a:t>
            </a:r>
            <a:r>
              <a:rPr lang="cs-CZ" dirty="0"/>
              <a:t> 54/2001)</a:t>
            </a:r>
          </a:p>
          <a:p>
            <a:pPr eaLnBrk="1" hangingPunct="1">
              <a:defRPr/>
            </a:pPr>
            <a:r>
              <a:rPr lang="cs-CZ" dirty="0"/>
              <a:t>Obhájce </a:t>
            </a:r>
            <a:r>
              <a:rPr lang="cs-CZ" b="1" dirty="0"/>
              <a:t>nesmí</a:t>
            </a:r>
          </a:p>
          <a:p>
            <a:pPr lvl="1" eaLnBrk="1" hangingPunct="1">
              <a:defRPr/>
            </a:pPr>
            <a:r>
              <a:rPr lang="cs-CZ" sz="2400" b="1" dirty="0"/>
              <a:t>vědomě</a:t>
            </a:r>
            <a:r>
              <a:rPr lang="cs-CZ" sz="2400" dirty="0"/>
              <a:t> uvádět </a:t>
            </a:r>
            <a:r>
              <a:rPr lang="cs-CZ" sz="2400" b="1" dirty="0"/>
              <a:t>nepravdivé </a:t>
            </a:r>
            <a:r>
              <a:rPr lang="cs-CZ" sz="2400" dirty="0"/>
              <a:t>informace (čl. 4 odst. 3 EK ČAK)</a:t>
            </a:r>
          </a:p>
          <a:p>
            <a:pPr lvl="1" eaLnBrk="1" hangingPunct="1">
              <a:defRPr/>
            </a:pPr>
            <a:r>
              <a:rPr lang="cs-CZ" sz="2400" dirty="0"/>
              <a:t>vědomě předkládat </a:t>
            </a:r>
            <a:r>
              <a:rPr lang="cs-CZ" sz="2400" b="1" dirty="0"/>
              <a:t>nepravdivé důkazy </a:t>
            </a:r>
            <a:r>
              <a:rPr lang="cs-CZ" sz="2400" dirty="0"/>
              <a:t>(čl. 17 odst. 2 EK ČAK)</a:t>
            </a:r>
            <a:endParaRPr lang="cs-CZ" sz="2400" b="1" dirty="0"/>
          </a:p>
          <a:p>
            <a:pPr lvl="1" eaLnBrk="1" hangingPunct="1">
              <a:defRPr/>
            </a:pPr>
            <a:r>
              <a:rPr lang="cs-CZ" sz="2400" dirty="0"/>
              <a:t>nesmí ale ani </a:t>
            </a:r>
            <a:r>
              <a:rPr lang="cs-CZ" sz="2400" b="1" dirty="0"/>
              <a:t>prověřovat pravdivost </a:t>
            </a:r>
            <a:r>
              <a:rPr lang="cs-CZ" sz="2400" dirty="0"/>
              <a:t>informací, které mu sdělil obviněný (čl. 6 odst. 3 EK ČAK)</a:t>
            </a:r>
          </a:p>
          <a:p>
            <a:pPr lvl="1" eaLnBrk="1" hangingPunct="1">
              <a:defRPr/>
            </a:pPr>
            <a:r>
              <a:rPr lang="cs-CZ" sz="2400" dirty="0"/>
              <a:t>plnit pokyny </a:t>
            </a:r>
            <a:r>
              <a:rPr lang="cs-CZ" sz="2400" b="1" dirty="0"/>
              <a:t>v rozporu se zákonem </a:t>
            </a:r>
            <a:r>
              <a:rPr lang="cs-CZ" sz="2400" dirty="0"/>
              <a:t>či </a:t>
            </a:r>
            <a:r>
              <a:rPr lang="cs-CZ" sz="2400" b="1" dirty="0"/>
              <a:t>stavovským předpisem</a:t>
            </a:r>
          </a:p>
          <a:p>
            <a:pPr lvl="1" eaLnBrk="1" hangingPunct="1">
              <a:defRPr/>
            </a:pPr>
            <a:r>
              <a:rPr lang="cs-CZ" sz="2400" dirty="0"/>
              <a:t>obhajobou </a:t>
            </a:r>
            <a:r>
              <a:rPr lang="cs-CZ" sz="2400" b="1" dirty="0"/>
              <a:t>spáchat trestný čin </a:t>
            </a:r>
            <a:r>
              <a:rPr lang="cs-CZ" sz="2400" dirty="0"/>
              <a:t>(typicky nadržování dle § 366 TZ – srov. </a:t>
            </a:r>
            <a:r>
              <a:rPr lang="cs-CZ" sz="2400" dirty="0" err="1"/>
              <a:t>Rt</a:t>
            </a:r>
            <a:r>
              <a:rPr lang="cs-CZ" sz="2400" dirty="0"/>
              <a:t> 25/2009) či maření spravedlnosti dle § 347a TZ)</a:t>
            </a:r>
            <a:endParaRPr lang="cs-CZ" sz="2400" b="1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DD96A48-A332-4F47-A885-5AFDAC4F29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13188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216787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Zánik povinnosti obhajovat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318783" y="755010"/>
            <a:ext cx="11786532" cy="474399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Zvolený obhájce</a:t>
            </a:r>
            <a:endParaRPr lang="cs-CZ" b="1" dirty="0"/>
          </a:p>
          <a:p>
            <a:pPr lvl="1" eaLnBrk="1" hangingPunct="1">
              <a:defRPr/>
            </a:pPr>
            <a:r>
              <a:rPr lang="cs-CZ" sz="2400" dirty="0"/>
              <a:t>nejčastěji ukončení smlouvy o poskytování právních služeb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i poté povinnosti dle § 37 odst. 2 TŘ do doby ujmutí se obhajoby novým obhájcem (</a:t>
            </a:r>
            <a:r>
              <a:rPr lang="cs-CZ" sz="1900" dirty="0" err="1"/>
              <a:t>Rt</a:t>
            </a:r>
            <a:r>
              <a:rPr lang="cs-CZ" sz="1900" dirty="0"/>
              <a:t> 38/2016)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povinnost včas sdělit OČTŘ, jinak se nelze dovolávat nového obhájce (</a:t>
            </a:r>
            <a:r>
              <a:rPr lang="cs-CZ" sz="1900" dirty="0" err="1"/>
              <a:t>Rt</a:t>
            </a:r>
            <a:r>
              <a:rPr lang="cs-CZ" sz="1900" dirty="0"/>
              <a:t> 32/2015-II.) </a:t>
            </a:r>
          </a:p>
          <a:p>
            <a:pPr lvl="1" eaLnBrk="1" hangingPunct="1">
              <a:defRPr/>
            </a:pPr>
            <a:r>
              <a:rPr lang="cs-CZ" sz="2400" b="1" dirty="0"/>
              <a:t>vyloučením advokáta dle § 37a TŘ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postavení svědka, obviněného, poškozeného, zúčastněné osoby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opakované nedostavení se k úkonům (alespoň 2x – </a:t>
            </a:r>
            <a:r>
              <a:rPr lang="cs-CZ" sz="1900" dirty="0" err="1"/>
              <a:t>Rt</a:t>
            </a:r>
            <a:r>
              <a:rPr lang="cs-CZ" sz="1900" dirty="0"/>
              <a:t> 42/2003), kde je jeho účast nezbytná bez zajištění náhrady a po řádném poučení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inkompatibilita zájmů obviněných zastupovaných společným obhájcem</a:t>
            </a:r>
          </a:p>
          <a:p>
            <a:pPr eaLnBrk="1" hangingPunct="1">
              <a:defRPr/>
            </a:pPr>
            <a:r>
              <a:rPr lang="cs-CZ" dirty="0"/>
              <a:t>Ustanovený obhájce</a:t>
            </a:r>
          </a:p>
          <a:p>
            <a:pPr lvl="1" eaLnBrk="1" hangingPunct="1">
              <a:defRPr/>
            </a:pPr>
            <a:r>
              <a:rPr lang="cs-CZ" sz="2400" b="1" dirty="0"/>
              <a:t>zánikem ustanovení </a:t>
            </a:r>
            <a:r>
              <a:rPr lang="cs-CZ" sz="2400" dirty="0"/>
              <a:t>(typicky vykonáním obhajoby v rozsahu ustanovení)</a:t>
            </a:r>
          </a:p>
          <a:p>
            <a:pPr lvl="1" eaLnBrk="1" hangingPunct="1">
              <a:defRPr/>
            </a:pPr>
            <a:r>
              <a:rPr lang="cs-CZ" sz="2400" dirty="0"/>
              <a:t>zrušením ustanovení </a:t>
            </a:r>
            <a:r>
              <a:rPr lang="cs-CZ" sz="2400" b="1" dirty="0"/>
              <a:t>pro pominutí důvodů ustanovení</a:t>
            </a:r>
            <a:r>
              <a:rPr lang="cs-CZ" sz="2400" dirty="0"/>
              <a:t> (§ 39 odst. 1 TŘ)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nezaniká však ex lege, nutné rozhodnutí (</a:t>
            </a:r>
            <a:r>
              <a:rPr lang="cs-CZ" sz="1900" dirty="0" err="1"/>
              <a:t>Rt</a:t>
            </a:r>
            <a:r>
              <a:rPr lang="cs-CZ" sz="1900" dirty="0"/>
              <a:t> 57/2009)</a:t>
            </a:r>
          </a:p>
          <a:p>
            <a:pPr lvl="1" eaLnBrk="1" hangingPunct="1">
              <a:defRPr/>
            </a:pPr>
            <a:r>
              <a:rPr lang="cs-CZ" sz="2400" dirty="0"/>
              <a:t>zproštěním povinnosti </a:t>
            </a:r>
            <a:r>
              <a:rPr lang="cs-CZ" sz="2400" b="1" dirty="0"/>
              <a:t>z „důležitých důvodů“</a:t>
            </a:r>
            <a:r>
              <a:rPr lang="cs-CZ" sz="2400" dirty="0"/>
              <a:t> (§ 40 TŘ)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po zproštění nutno ihned ustanovit nového (</a:t>
            </a:r>
            <a:r>
              <a:rPr lang="cs-CZ" sz="1900" dirty="0" err="1"/>
              <a:t>Rt</a:t>
            </a:r>
            <a:r>
              <a:rPr lang="cs-CZ" sz="1900" dirty="0"/>
              <a:t> 36/1994)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jen na </a:t>
            </a:r>
            <a:r>
              <a:rPr lang="cs-CZ" sz="1900" b="1" dirty="0"/>
              <a:t>žádost obviněného či obhájce </a:t>
            </a:r>
            <a:r>
              <a:rPr lang="cs-CZ" sz="1900" dirty="0"/>
              <a:t>(</a:t>
            </a:r>
            <a:r>
              <a:rPr lang="cs-CZ" sz="1900" dirty="0" err="1"/>
              <a:t>Rt</a:t>
            </a:r>
            <a:r>
              <a:rPr lang="cs-CZ" sz="1900" dirty="0"/>
              <a:t> 35/2010)</a:t>
            </a:r>
            <a:endParaRPr lang="cs-CZ" sz="1900" b="1" dirty="0"/>
          </a:p>
          <a:p>
            <a:pPr lvl="1" eaLnBrk="1" hangingPunct="1">
              <a:defRPr/>
            </a:pPr>
            <a:r>
              <a:rPr lang="cs-CZ" sz="2400" dirty="0"/>
              <a:t>zproštěním z důvodů, pro které by byl zvolený obhájce vyloučen + </a:t>
            </a:r>
            <a:r>
              <a:rPr lang="cs-CZ" sz="2400" b="1" dirty="0"/>
              <a:t>nevykonává-li obhajobu delší dobu </a:t>
            </a:r>
            <a:r>
              <a:rPr lang="cs-CZ" sz="2400" dirty="0"/>
              <a:t>(§ 40a TŘ)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1EB8C34-D4C5-472A-B7DB-5A98B7C917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89472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„Nouzový“ opatrovník v trestním řízení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Nemůže-li jednat „občanskoprávní“ opatrovník (§ 34 odst. 2 TŘ)</a:t>
            </a:r>
          </a:p>
          <a:p>
            <a:pPr lvl="1" eaLnBrk="1" hangingPunct="1">
              <a:defRPr/>
            </a:pPr>
            <a:r>
              <a:rPr lang="cs-CZ" sz="2400" dirty="0"/>
              <a:t>hrozí-li nebezpečí z prodlení  </a:t>
            </a:r>
          </a:p>
          <a:p>
            <a:pPr eaLnBrk="1" hangingPunct="1">
              <a:defRPr/>
            </a:pPr>
            <a:r>
              <a:rPr lang="cs-CZ" dirty="0"/>
              <a:t>V řízení proti právnické osobě (§ 34 odst. 5 TOPOZ)</a:t>
            </a:r>
          </a:p>
          <a:p>
            <a:pPr lvl="1" eaLnBrk="1" hangingPunct="1">
              <a:defRPr/>
            </a:pPr>
            <a:r>
              <a:rPr lang="cs-CZ" sz="2400" dirty="0"/>
              <a:t>není-li zde ten, kdo by za PO měl jednat, je-li střet zájmů, nedaří-li se doručovat</a:t>
            </a:r>
          </a:p>
          <a:p>
            <a:pPr eaLnBrk="1" hangingPunct="1">
              <a:defRPr/>
            </a:pPr>
            <a:r>
              <a:rPr lang="cs-CZ" dirty="0"/>
              <a:t>V řízení proti mladistvému (§ 43 odst. 2 ZSM)</a:t>
            </a:r>
          </a:p>
          <a:p>
            <a:pPr lvl="1" eaLnBrk="1" hangingPunct="1">
              <a:defRPr/>
            </a:pPr>
            <a:r>
              <a:rPr lang="cs-CZ" sz="2400" dirty="0"/>
              <a:t>obdobné, jako v TŘ </a:t>
            </a:r>
          </a:p>
          <a:p>
            <a:pPr eaLnBrk="1" hangingPunct="1">
              <a:defRPr/>
            </a:pPr>
            <a:r>
              <a:rPr lang="cs-CZ" dirty="0"/>
              <a:t>Platí i pro poškozeného (§ 45 odst. 1 TŘ)</a:t>
            </a:r>
          </a:p>
          <a:p>
            <a:pPr lvl="1">
              <a:defRPr/>
            </a:pPr>
            <a:r>
              <a:rPr lang="cs-CZ" sz="2400" dirty="0"/>
              <a:t>u PO jen je-li zde rozpor zájmů osob oprávněných jednat (</a:t>
            </a:r>
            <a:r>
              <a:rPr lang="cs-CZ" sz="2400" dirty="0" err="1"/>
              <a:t>Rt</a:t>
            </a:r>
            <a:r>
              <a:rPr lang="cs-CZ" sz="2400" dirty="0"/>
              <a:t> 15/2018)</a:t>
            </a:r>
          </a:p>
          <a:p>
            <a:pPr lvl="2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A9FE5D-B77E-4F0D-B66C-0A21F74003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285981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Poškozený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400" y="679949"/>
            <a:ext cx="10753200" cy="495954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Dle § 43 odst. 1 TŘ je jím ten, komu: </a:t>
            </a:r>
          </a:p>
          <a:p>
            <a:pPr lvl="1" eaLnBrk="1" hangingPunct="1">
              <a:defRPr/>
            </a:pPr>
            <a:r>
              <a:rPr lang="cs-CZ" sz="2400" dirty="0"/>
              <a:t>byla trestným činem způsobena </a:t>
            </a:r>
            <a:r>
              <a:rPr lang="cs-CZ" sz="2400" b="1" dirty="0"/>
              <a:t>majetková škoda </a:t>
            </a:r>
            <a:r>
              <a:rPr lang="cs-CZ" sz="2400" dirty="0"/>
              <a:t>(+ dlužné výživné u § 196 TZ)</a:t>
            </a:r>
          </a:p>
          <a:p>
            <a:pPr lvl="1" eaLnBrk="1" hangingPunct="1">
              <a:defRPr/>
            </a:pPr>
            <a:r>
              <a:rPr lang="cs-CZ" sz="2400" dirty="0"/>
              <a:t>byla trestným činem způsobena </a:t>
            </a:r>
            <a:r>
              <a:rPr lang="cs-CZ" sz="2400" b="1" dirty="0"/>
              <a:t>nemajetková újma</a:t>
            </a:r>
          </a:p>
          <a:p>
            <a:pPr lvl="1" eaLnBrk="1" hangingPunct="1">
              <a:defRPr/>
            </a:pPr>
            <a:r>
              <a:rPr lang="cs-CZ" sz="2400" dirty="0"/>
              <a:t>na jehož úkor se pachatel </a:t>
            </a:r>
            <a:r>
              <a:rPr lang="cs-CZ" sz="2400" b="1" dirty="0"/>
              <a:t>bezdůvodně obohatil</a:t>
            </a:r>
            <a:r>
              <a:rPr lang="cs-CZ" dirty="0"/>
              <a:t>  </a:t>
            </a:r>
          </a:p>
          <a:p>
            <a:pPr eaLnBrk="1" hangingPunct="1">
              <a:defRPr/>
            </a:pPr>
            <a:r>
              <a:rPr lang="cs-CZ" dirty="0"/>
              <a:t>Není jím ten, kdo: </a:t>
            </a:r>
          </a:p>
          <a:p>
            <a:pPr lvl="1" eaLnBrk="1" hangingPunct="1">
              <a:defRPr/>
            </a:pPr>
            <a:r>
              <a:rPr lang="cs-CZ" sz="2400" dirty="0"/>
              <a:t>se sice cítí být trestným činem </a:t>
            </a:r>
            <a:r>
              <a:rPr lang="cs-CZ" sz="2400" b="1" dirty="0"/>
              <a:t>morálně </a:t>
            </a:r>
            <a:r>
              <a:rPr lang="cs-CZ" sz="2400" dirty="0"/>
              <a:t>či jinak poškozen, avšak vzniklá újma </a:t>
            </a:r>
            <a:r>
              <a:rPr lang="cs-CZ" sz="2400" b="1" dirty="0"/>
              <a:t>není zaviněna pachatelem </a:t>
            </a:r>
            <a:r>
              <a:rPr lang="cs-CZ" sz="2400" dirty="0"/>
              <a:t>nebo </a:t>
            </a:r>
            <a:r>
              <a:rPr lang="cs-CZ" sz="2400" b="1" dirty="0"/>
              <a:t>chybí kauzální nexus </a:t>
            </a:r>
            <a:r>
              <a:rPr lang="cs-CZ" sz="2400" dirty="0"/>
              <a:t>(§ 43/2 TŘ)</a:t>
            </a:r>
          </a:p>
          <a:p>
            <a:pPr lvl="1" eaLnBrk="1" hangingPunct="1">
              <a:defRPr/>
            </a:pPr>
            <a:r>
              <a:rPr lang="cs-CZ" sz="2400" b="1" dirty="0"/>
              <a:t>spoluobviněný v témže trestním řízení </a:t>
            </a:r>
            <a:r>
              <a:rPr lang="cs-CZ" sz="2400" dirty="0"/>
              <a:t>(§ 44 odst. 1 TŘ)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i tehdy, šlo-li o vzájemné napadání (</a:t>
            </a:r>
            <a:r>
              <a:rPr lang="cs-CZ" sz="1900" dirty="0" err="1"/>
              <a:t>Rt</a:t>
            </a:r>
            <a:r>
              <a:rPr lang="cs-CZ" sz="1900" dirty="0"/>
              <a:t> 25/2019)</a:t>
            </a:r>
          </a:p>
          <a:p>
            <a:pPr lvl="1">
              <a:defRPr/>
            </a:pPr>
            <a:r>
              <a:rPr lang="cs-CZ" sz="2400" dirty="0"/>
              <a:t>pojišťovna plnící z životní pojistky oběti vraždy (</a:t>
            </a:r>
            <a:r>
              <a:rPr lang="cs-CZ" sz="2400" dirty="0" err="1"/>
              <a:t>Rt</a:t>
            </a:r>
            <a:r>
              <a:rPr lang="cs-CZ" sz="2400" dirty="0"/>
              <a:t> 17/2006)</a:t>
            </a:r>
          </a:p>
          <a:p>
            <a:pPr lvl="1" eaLnBrk="1" hangingPunct="1">
              <a:defRPr/>
            </a:pPr>
            <a:endParaRPr lang="cs-CZ" dirty="0"/>
          </a:p>
          <a:p>
            <a:pPr>
              <a:lnSpc>
                <a:spcPct val="100000"/>
              </a:lnSpc>
              <a:defRPr/>
            </a:pPr>
            <a:r>
              <a:rPr lang="cs-CZ" dirty="0"/>
              <a:t>Právo na náhradu majetkové škody a bezdůvodného obohacení </a:t>
            </a:r>
            <a:r>
              <a:rPr lang="cs-CZ" b="1" dirty="0"/>
              <a:t>přechází na právního nástupce </a:t>
            </a:r>
            <a:r>
              <a:rPr lang="cs-CZ" dirty="0"/>
              <a:t>(§ 45 odst. 3 TŘ)</a:t>
            </a:r>
          </a:p>
          <a:p>
            <a:pPr lvl="1">
              <a:defRPr/>
            </a:pPr>
            <a:r>
              <a:rPr lang="cs-CZ" dirty="0"/>
              <a:t>zemře-li, nutno objasnit, zda a na koho nárok přešel (</a:t>
            </a:r>
            <a:r>
              <a:rPr lang="cs-CZ" dirty="0" err="1"/>
              <a:t>Rt</a:t>
            </a:r>
            <a:r>
              <a:rPr lang="cs-CZ" dirty="0"/>
              <a:t> 22/2006)</a:t>
            </a:r>
          </a:p>
          <a:p>
            <a:pPr marL="324000" lvl="1" indent="0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0BFB3DE-CA73-479F-84DA-BC2162987B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Poškozený II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1100088" cy="413999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Majetková práva:</a:t>
            </a:r>
          </a:p>
          <a:p>
            <a:pPr lvl="1" eaLnBrk="1" hangingPunct="1">
              <a:defRPr/>
            </a:pPr>
            <a:r>
              <a:rPr lang="cs-CZ" sz="2400" b="1" dirty="0"/>
              <a:t>uplatnit nárok </a:t>
            </a:r>
            <a:r>
              <a:rPr lang="cs-CZ" sz="2400" dirty="0"/>
              <a:t>na náhradu škody, nemajetkové újmy, vydání bezdůvodného obohacení (rozhodování tzv. v adhezním řízení); </a:t>
            </a:r>
            <a:endParaRPr lang="cs-CZ" sz="2400" b="1" dirty="0"/>
          </a:p>
          <a:p>
            <a:pPr lvl="1" eaLnBrk="1" hangingPunct="1">
              <a:defRPr/>
            </a:pPr>
            <a:r>
              <a:rPr lang="cs-CZ" sz="2400" dirty="0"/>
              <a:t>činit </a:t>
            </a:r>
            <a:r>
              <a:rPr lang="cs-CZ" sz="2400" b="1" dirty="0"/>
              <a:t>důkazní návrhy</a:t>
            </a:r>
          </a:p>
          <a:p>
            <a:pPr lvl="1" eaLnBrk="1" hangingPunct="1">
              <a:defRPr/>
            </a:pPr>
            <a:r>
              <a:rPr lang="cs-CZ" sz="2400" dirty="0"/>
              <a:t>nepřizná-li soud, odkáže do řízení ve věcech občanskoprávních (</a:t>
            </a:r>
            <a:r>
              <a:rPr lang="cs-CZ" sz="2400" b="1" dirty="0"/>
              <a:t>nezakládá </a:t>
            </a:r>
            <a:r>
              <a:rPr lang="cs-CZ" sz="2400" dirty="0"/>
              <a:t>překážku </a:t>
            </a:r>
            <a:r>
              <a:rPr lang="cs-CZ" sz="2400" i="1" dirty="0" err="1"/>
              <a:t>rei</a:t>
            </a:r>
            <a:r>
              <a:rPr lang="cs-CZ" sz="2400" i="1" dirty="0"/>
              <a:t> </a:t>
            </a:r>
            <a:r>
              <a:rPr lang="cs-CZ" sz="2400" i="1" dirty="0" err="1"/>
              <a:t>iudicatae</a:t>
            </a:r>
            <a:r>
              <a:rPr lang="cs-CZ" sz="2400" dirty="0"/>
              <a:t>)</a:t>
            </a:r>
          </a:p>
          <a:p>
            <a:pPr lvl="1" eaLnBrk="1" hangingPunct="1">
              <a:defRPr/>
            </a:pPr>
            <a:r>
              <a:rPr lang="cs-CZ" sz="2400" dirty="0"/>
              <a:t>uplatněním nároku se </a:t>
            </a:r>
            <a:r>
              <a:rPr lang="cs-CZ" sz="2400" b="1" dirty="0"/>
              <a:t>staví promlčecí doba</a:t>
            </a:r>
          </a:p>
          <a:p>
            <a:pPr lvl="1" eaLnBrk="1" hangingPunct="1">
              <a:defRPr/>
            </a:pPr>
            <a:r>
              <a:rPr lang="cs-CZ" sz="2400" b="1" dirty="0"/>
              <a:t>žádný soudní poplatek</a:t>
            </a:r>
          </a:p>
          <a:p>
            <a:pPr lvl="1" eaLnBrk="1" hangingPunct="1">
              <a:defRPr/>
            </a:pPr>
            <a:r>
              <a:rPr lang="cs-CZ" sz="2400" dirty="0"/>
              <a:t>možnost </a:t>
            </a:r>
            <a:r>
              <a:rPr lang="cs-CZ" sz="2400" b="1" dirty="0"/>
              <a:t>odvolání </a:t>
            </a:r>
            <a:r>
              <a:rPr lang="cs-CZ" sz="2400" dirty="0"/>
              <a:t>do výroku o takto uplatněném nároku; nemožnost podat dovolání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právo podat odvolání jen tehdy, připojil-li se řádně a včas s nárokem v adhezním řízení (</a:t>
            </a:r>
            <a:r>
              <a:rPr lang="cs-CZ" sz="1900" dirty="0" err="1"/>
              <a:t>Rt</a:t>
            </a:r>
            <a:r>
              <a:rPr lang="cs-CZ" sz="1900" dirty="0"/>
              <a:t> 32/2003)</a:t>
            </a:r>
          </a:p>
          <a:p>
            <a:pPr marL="1257300" lvl="2" indent="-342900">
              <a:buFontTx/>
              <a:buChar char="-"/>
              <a:defRPr/>
            </a:pPr>
            <a:r>
              <a:rPr lang="cs-CZ" sz="1900" dirty="0"/>
              <a:t>neplatí zde žádná </a:t>
            </a:r>
            <a:r>
              <a:rPr lang="cs-CZ" sz="1900" dirty="0" smtClean="0"/>
              <a:t>obdoba </a:t>
            </a:r>
            <a:r>
              <a:rPr lang="cs-CZ" sz="1900" dirty="0"/>
              <a:t>osob se samostatnými obhajovacími právy (</a:t>
            </a:r>
            <a:r>
              <a:rPr lang="cs-CZ" sz="1900" dirty="0" err="1"/>
              <a:t>Rt</a:t>
            </a:r>
            <a:r>
              <a:rPr lang="cs-CZ" sz="1900" dirty="0"/>
              <a:t> 60/1981)</a:t>
            </a:r>
          </a:p>
          <a:p>
            <a:pPr marL="1257300" lvl="2" indent="-342900">
              <a:buFontTx/>
              <a:buChar char="-"/>
              <a:defRPr/>
            </a:pPr>
            <a:endParaRPr lang="cs-CZ" sz="1900" dirty="0"/>
          </a:p>
          <a:p>
            <a:pPr lvl="1" eaLnBrk="1" hangingPunct="1">
              <a:buNone/>
              <a:defRPr/>
            </a:pPr>
            <a:r>
              <a:rPr lang="cs-CZ" dirty="0"/>
              <a:t>  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A1508AC-96D2-491A-80FD-008020E350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250217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Nároky poškozeného v adhezním řízení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400" y="889233"/>
            <a:ext cx="10753200" cy="4556873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cs-CZ" dirty="0" err="1"/>
              <a:t>Hmotněprávně</a:t>
            </a:r>
            <a:r>
              <a:rPr lang="cs-CZ" dirty="0"/>
              <a:t> se řídí příslušnými  </a:t>
            </a:r>
            <a:r>
              <a:rPr lang="cs-CZ" b="1" dirty="0"/>
              <a:t>soukromoprávními předpisy</a:t>
            </a:r>
          </a:p>
          <a:p>
            <a:pPr lvl="1">
              <a:defRPr/>
            </a:pPr>
            <a:r>
              <a:rPr lang="cs-CZ" dirty="0"/>
              <a:t>např. peněžní náhrada za snížení lidské důstojnosti musí splňovat všechny podmínky OZ (</a:t>
            </a:r>
            <a:r>
              <a:rPr lang="cs-CZ" dirty="0" err="1"/>
              <a:t>Rt</a:t>
            </a:r>
            <a:r>
              <a:rPr lang="cs-CZ" dirty="0"/>
              <a:t> 14/2014-I.)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b="1" dirty="0"/>
              <a:t>Nemajetková újma na zdraví </a:t>
            </a:r>
            <a:r>
              <a:rPr lang="cs-CZ" dirty="0"/>
              <a:t>na základě </a:t>
            </a:r>
            <a:r>
              <a:rPr lang="cs-CZ" b="1" dirty="0"/>
              <a:t>znaleckého posudku</a:t>
            </a:r>
            <a:r>
              <a:rPr lang="cs-CZ" dirty="0"/>
              <a:t>; znalec však nesmí vyčíslovat konkrétní částku (</a:t>
            </a:r>
            <a:r>
              <a:rPr lang="cs-CZ" dirty="0" err="1"/>
              <a:t>Rt</a:t>
            </a:r>
            <a:r>
              <a:rPr lang="cs-CZ" dirty="0"/>
              <a:t> 39/2018)</a:t>
            </a:r>
          </a:p>
          <a:p>
            <a:pPr eaLnBrk="1" hangingPunct="1">
              <a:defRPr/>
            </a:pPr>
            <a:r>
              <a:rPr lang="cs-CZ" dirty="0"/>
              <a:t>Lze uplatnit i přiznat </a:t>
            </a:r>
            <a:r>
              <a:rPr lang="cs-CZ" b="1" dirty="0"/>
              <a:t>více druhů nároků</a:t>
            </a:r>
            <a:r>
              <a:rPr lang="cs-CZ" dirty="0"/>
              <a:t> vedle sebe</a:t>
            </a:r>
          </a:p>
          <a:p>
            <a:pPr lvl="1">
              <a:defRPr/>
            </a:pPr>
            <a:r>
              <a:rPr lang="cs-CZ" dirty="0"/>
              <a:t>výroky o nich jsou však oddělitelné (</a:t>
            </a:r>
            <a:r>
              <a:rPr lang="cs-CZ" dirty="0" err="1"/>
              <a:t>Rt</a:t>
            </a:r>
            <a:r>
              <a:rPr lang="cs-CZ" dirty="0"/>
              <a:t> 14/2014-II.)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Prohlášení konkursu na majetek obviněného adheznímu řízení nebrání (6 </a:t>
            </a:r>
            <a:r>
              <a:rPr lang="cs-CZ" dirty="0" err="1"/>
              <a:t>Tdo</a:t>
            </a:r>
            <a:r>
              <a:rPr lang="cs-CZ" dirty="0"/>
              <a:t> 29/2013)</a:t>
            </a:r>
          </a:p>
          <a:p>
            <a:pPr lvl="1">
              <a:defRPr/>
            </a:pPr>
            <a:r>
              <a:rPr lang="cs-CZ" dirty="0"/>
              <a:t>pozor na judikaturu ke starému zákonu o konkursu a vyrovnání (</a:t>
            </a:r>
            <a:r>
              <a:rPr lang="cs-CZ" dirty="0" err="1"/>
              <a:t>Rt</a:t>
            </a:r>
            <a:r>
              <a:rPr lang="cs-CZ" dirty="0"/>
              <a:t> 20/2003)!</a:t>
            </a:r>
          </a:p>
          <a:p>
            <a:pPr eaLnBrk="1" hangingPunct="1">
              <a:defRPr/>
            </a:pPr>
            <a:r>
              <a:rPr lang="cs-CZ" dirty="0"/>
              <a:t>Je-li obviněným zaměstnanec, má </a:t>
            </a:r>
            <a:r>
              <a:rPr lang="cs-CZ" b="1" dirty="0"/>
              <a:t>zaměstnavatel regres</a:t>
            </a:r>
          </a:p>
          <a:p>
            <a:pPr lvl="1">
              <a:defRPr/>
            </a:pPr>
            <a:r>
              <a:rPr lang="cs-CZ" dirty="0"/>
              <a:t>poskytl-li poškozenému náhradu škody dle ZP a škoda z trestného činu vznikla při plnění pracovních úkolů či v přímé souvislosti s nimi (</a:t>
            </a:r>
            <a:r>
              <a:rPr lang="cs-CZ" dirty="0" err="1"/>
              <a:t>Rt</a:t>
            </a:r>
            <a:r>
              <a:rPr lang="cs-CZ" dirty="0"/>
              <a:t> 40/2006)</a:t>
            </a:r>
          </a:p>
          <a:p>
            <a:pPr lvl="1">
              <a:defRPr/>
            </a:pPr>
            <a:r>
              <a:rPr lang="cs-CZ" dirty="0"/>
              <a:t>neplatí to však tam, kde šlo o exces zaměstnance (</a:t>
            </a:r>
            <a:r>
              <a:rPr lang="cs-CZ" dirty="0" err="1"/>
              <a:t>Rt</a:t>
            </a:r>
            <a:r>
              <a:rPr lang="cs-CZ" dirty="0"/>
              <a:t> 43/2011)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7100ECC-5B17-40C5-97DD-D6FD5B6171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5300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Podezřelý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i="1" dirty="0"/>
              <a:t>de </a:t>
            </a:r>
            <a:r>
              <a:rPr lang="cs-CZ" i="1" dirty="0" err="1"/>
              <a:t>lege</a:t>
            </a:r>
            <a:r>
              <a:rPr lang="cs-CZ" i="1" dirty="0"/>
              <a:t> lata</a:t>
            </a:r>
          </a:p>
          <a:p>
            <a:pPr lvl="1" eaLnBrk="1" hangingPunct="1">
              <a:defRPr/>
            </a:pPr>
            <a:r>
              <a:rPr lang="cs-CZ" dirty="0"/>
              <a:t>kdo byl zadržen (§ 76 odst. 1 TŘ)</a:t>
            </a:r>
          </a:p>
          <a:p>
            <a:pPr lvl="1" eaLnBrk="1" hangingPunct="1">
              <a:defRPr/>
            </a:pPr>
            <a:r>
              <a:rPr lang="cs-CZ" dirty="0"/>
              <a:t>proti komu bylo zahájeno zkrácené přípravné řízení a bylo mu již sděleno obvinění (§ 179b odst. 3 TŘ) </a:t>
            </a:r>
          </a:p>
          <a:p>
            <a:pPr lvl="1" eaLnBrk="1" hangingPunct="1">
              <a:defRPr/>
            </a:pPr>
            <a:r>
              <a:rPr lang="cs-CZ" dirty="0"/>
              <a:t>osoba, jejíž trestní stíhání bylo dočasně odloženo dle § 159c TŘ</a:t>
            </a:r>
          </a:p>
          <a:p>
            <a:pPr eaLnBrk="1" hangingPunct="1">
              <a:defRPr/>
            </a:pPr>
            <a:r>
              <a:rPr lang="cs-CZ" dirty="0"/>
              <a:t>v kolokviálním významu</a:t>
            </a:r>
          </a:p>
          <a:p>
            <a:pPr lvl="1" eaLnBrk="1" hangingPunct="1">
              <a:defRPr/>
            </a:pPr>
            <a:r>
              <a:rPr lang="cs-CZ" dirty="0"/>
              <a:t>osoba, kterou OČTŘ podezírají ze spáchání trestného činu a ještě vůči ní nezahájily trestní stíhání (§ 32 TŘ)</a:t>
            </a:r>
          </a:p>
          <a:p>
            <a:pPr lvl="1" eaLnBrk="1" hangingPunct="1">
              <a:defRPr/>
            </a:pPr>
            <a:r>
              <a:rPr lang="cs-CZ" dirty="0"/>
              <a:t>může jich být i více (různé vyšetřovací verze)</a:t>
            </a:r>
          </a:p>
          <a:p>
            <a:pPr lvl="1" eaLnBrk="1" hangingPunct="1">
              <a:defRPr/>
            </a:pPr>
            <a:r>
              <a:rPr lang="cs-CZ" dirty="0"/>
              <a:t>v tomto smyslu i </a:t>
            </a:r>
            <a:r>
              <a:rPr lang="cs-CZ" dirty="0" err="1"/>
              <a:t>TrŘ</a:t>
            </a:r>
            <a:r>
              <a:rPr lang="cs-CZ" dirty="0"/>
              <a:t> (§ 32 TŘ)</a:t>
            </a:r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0B8C7EA-DD07-4EB2-81A3-BA0AF6CCF5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258606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Uplatnění nároku v adhezím řízení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710183"/>
            <a:ext cx="11100088" cy="512181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Poškozený musí uplatnit </a:t>
            </a:r>
            <a:r>
              <a:rPr lang="cs-CZ" b="1" dirty="0"/>
              <a:t>řádně a včas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5/1968)</a:t>
            </a:r>
            <a:endParaRPr lang="cs-CZ" b="1" dirty="0"/>
          </a:p>
          <a:p>
            <a:pPr lvl="1">
              <a:defRPr/>
            </a:pPr>
            <a:r>
              <a:rPr lang="cs-CZ" dirty="0"/>
              <a:t>řádně =</a:t>
            </a:r>
            <a:r>
              <a:rPr lang="cs-CZ" b="1" dirty="0"/>
              <a:t> vyčíslit</a:t>
            </a:r>
            <a:r>
              <a:rPr lang="cs-CZ" dirty="0"/>
              <a:t> (</a:t>
            </a:r>
            <a:r>
              <a:rPr lang="cs-CZ" dirty="0" err="1"/>
              <a:t>Rt</a:t>
            </a:r>
            <a:r>
              <a:rPr lang="cs-CZ" dirty="0"/>
              <a:t> 49/2003), uvést </a:t>
            </a:r>
            <a:r>
              <a:rPr lang="cs-CZ" b="1" dirty="0"/>
              <a:t>důvod </a:t>
            </a:r>
            <a:r>
              <a:rPr lang="cs-CZ" dirty="0"/>
              <a:t>a</a:t>
            </a:r>
            <a:r>
              <a:rPr lang="cs-CZ" b="1" dirty="0"/>
              <a:t> doložit</a:t>
            </a:r>
            <a:r>
              <a:rPr lang="cs-CZ" dirty="0"/>
              <a:t>; včas = </a:t>
            </a:r>
            <a:r>
              <a:rPr lang="cs-CZ" b="1" dirty="0"/>
              <a:t>nejpozději do zahájení dokazování </a:t>
            </a:r>
            <a:r>
              <a:rPr lang="cs-CZ" dirty="0"/>
              <a:t>(„obživne“, je-li hlavní líčeno konáno celé znovu – </a:t>
            </a:r>
            <a:r>
              <a:rPr lang="cs-CZ" dirty="0" err="1"/>
              <a:t>Rt</a:t>
            </a:r>
            <a:r>
              <a:rPr lang="cs-CZ" dirty="0"/>
              <a:t> 7/2018)</a:t>
            </a:r>
          </a:p>
          <a:p>
            <a:pPr lvl="1">
              <a:defRPr/>
            </a:pPr>
            <a:r>
              <a:rPr lang="cs-CZ" b="1" dirty="0"/>
              <a:t>výši může </a:t>
            </a:r>
            <a:r>
              <a:rPr lang="cs-CZ" dirty="0"/>
              <a:t>poškozený </a:t>
            </a:r>
            <a:r>
              <a:rPr lang="cs-CZ" b="1" dirty="0"/>
              <a:t>měnit, až než se soud odebere k závěrečné poradě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5/2015)</a:t>
            </a:r>
            <a:endParaRPr lang="cs-CZ" b="1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Je-li řádně uplatněn, zásadně o něm </a:t>
            </a:r>
            <a:r>
              <a:rPr lang="cs-CZ" b="1" dirty="0"/>
              <a:t>musí soud rozhodnout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34/1963)</a:t>
            </a:r>
            <a:endParaRPr lang="cs-CZ" b="1" dirty="0"/>
          </a:p>
          <a:p>
            <a:pPr lvl="1">
              <a:defRPr/>
            </a:pPr>
            <a:r>
              <a:rPr lang="cs-CZ" b="1" dirty="0"/>
              <a:t>nemusí přiznat, </a:t>
            </a:r>
            <a:r>
              <a:rPr lang="cs-CZ" dirty="0"/>
              <a:t>ač uznal obviněného vinným</a:t>
            </a:r>
            <a:r>
              <a:rPr lang="cs-CZ" b="1" dirty="0"/>
              <a:t>, </a:t>
            </a:r>
            <a:r>
              <a:rPr lang="cs-CZ" dirty="0"/>
              <a:t>bylo-li by dokazování nad rámec okolností nutných pro rozhodnutí o vině a trestu a podstatně by prodloužilo či komplikovalo dokazování</a:t>
            </a:r>
          </a:p>
          <a:p>
            <a:pPr lvl="1">
              <a:defRPr/>
            </a:pPr>
            <a:r>
              <a:rPr lang="cs-CZ" dirty="0"/>
              <a:t>nerozhodne-li, ač rozhodnout měl, může to napravit odvolací soud, ale jen, měl-li obviněný možnost se k nároku vyjádřit (</a:t>
            </a:r>
            <a:r>
              <a:rPr lang="cs-CZ" dirty="0" err="1"/>
              <a:t>Rt</a:t>
            </a:r>
            <a:r>
              <a:rPr lang="cs-CZ" dirty="0"/>
              <a:t> 22/2014)</a:t>
            </a:r>
          </a:p>
          <a:p>
            <a:pPr lvl="1" algn="just">
              <a:defRPr/>
            </a:pPr>
            <a:r>
              <a:rPr lang="cs-CZ" b="1" dirty="0"/>
              <a:t>nemusí </a:t>
            </a:r>
            <a:r>
              <a:rPr lang="cs-CZ" dirty="0"/>
              <a:t>(resp. nesmí), vyloučil-li poškozeného dle § 206 odst. 3; neučinil-li tak, </a:t>
            </a:r>
            <a:r>
              <a:rPr lang="cs-CZ" b="1" dirty="0"/>
              <a:t>nějak </a:t>
            </a:r>
            <a:r>
              <a:rPr lang="cs-CZ" dirty="0"/>
              <a:t>rozhodnout musí (</a:t>
            </a:r>
            <a:r>
              <a:rPr lang="cs-CZ" dirty="0" err="1"/>
              <a:t>Rt</a:t>
            </a:r>
            <a:r>
              <a:rPr lang="cs-CZ" dirty="0"/>
              <a:t> 9/2016)</a:t>
            </a:r>
          </a:p>
          <a:p>
            <a:pPr eaLnBrk="1" hangingPunct="1">
              <a:defRPr/>
            </a:pPr>
            <a:r>
              <a:rPr lang="cs-CZ" dirty="0"/>
              <a:t>Povinnost dokazovat okolnosti relevantní pro určení výše nároku</a:t>
            </a:r>
          </a:p>
          <a:p>
            <a:pPr lvl="1">
              <a:defRPr/>
            </a:pPr>
            <a:r>
              <a:rPr lang="cs-CZ" dirty="0"/>
              <a:t>je-li škoda, bezdůvodné obohacení </a:t>
            </a:r>
            <a:r>
              <a:rPr lang="cs-CZ" b="1" dirty="0"/>
              <a:t>ale i nemajetková újma znakem </a:t>
            </a:r>
            <a:r>
              <a:rPr lang="cs-CZ" dirty="0"/>
              <a:t>skutkové podstaty,</a:t>
            </a:r>
            <a:r>
              <a:rPr lang="cs-CZ" b="1" dirty="0"/>
              <a:t> musí vždy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26/2014-IV.)</a:t>
            </a:r>
          </a:p>
          <a:p>
            <a:pPr lvl="1">
              <a:defRPr/>
            </a:pPr>
            <a:r>
              <a:rPr lang="cs-CZ" dirty="0"/>
              <a:t>není-li,</a:t>
            </a:r>
            <a:r>
              <a:rPr lang="cs-CZ" b="1" dirty="0"/>
              <a:t> nemusí, </a:t>
            </a:r>
            <a:r>
              <a:rPr lang="cs-CZ" dirty="0"/>
              <a:t>bylo-li by dokazování nad rámec okolností nutných pro rozhodnutí o vině a trestu a podstatně by prodloužilo či komplikovalo dokazování</a:t>
            </a:r>
          </a:p>
          <a:p>
            <a:pPr lvl="1" eaLnBrk="1" hangingPunct="1">
              <a:buNone/>
              <a:defRPr/>
            </a:pPr>
            <a:endParaRPr lang="cs-CZ" dirty="0"/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2C9B400-0D20-4591-954D-9791167F9D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6689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E36AC-C739-4353-BE5B-3A9A33C7D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Nárok poškozeného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165126-A6E1-4045-A31D-400CFDE17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Snižuje se </a:t>
            </a:r>
            <a:r>
              <a:rPr lang="cs-CZ" b="1" dirty="0"/>
              <a:t>o částku, kterou pachatel získal trestným činem</a:t>
            </a:r>
            <a:r>
              <a:rPr lang="cs-CZ" dirty="0"/>
              <a:t>, která byla zajištěna a která byla vydána poškozenému již v průběhu trestního řízení (</a:t>
            </a:r>
            <a:r>
              <a:rPr lang="cs-CZ" dirty="0" err="1"/>
              <a:t>Rt</a:t>
            </a:r>
            <a:r>
              <a:rPr lang="cs-CZ" dirty="0"/>
              <a:t> 50/1986-I.)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Lze </a:t>
            </a:r>
            <a:r>
              <a:rPr lang="cs-CZ" b="1" dirty="0"/>
              <a:t>žádat i příslušenství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50/1986-II.)</a:t>
            </a:r>
          </a:p>
          <a:p>
            <a:pPr lvl="1" algn="just"/>
            <a:r>
              <a:rPr lang="cs-CZ" dirty="0"/>
              <a:t>pro určení okamžiku, od nějž je obviněný v prodlení (vznik úroku z prodlení), je relevantní, kdy se dozvěděl o uplatnění nároku poškozeného; učinil-li tak poškozený hned po zahájení trestního stíhání, zpravidla je to nejpozději v době, kdy mu bylo umožněno prostudování spisu dle § 166 odst. 1 TŘ (</a:t>
            </a:r>
            <a:r>
              <a:rPr lang="cs-CZ" dirty="0" err="1"/>
              <a:t>Rt</a:t>
            </a:r>
            <a:r>
              <a:rPr lang="cs-CZ" dirty="0"/>
              <a:t> 31/2014)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Nelze přiznat, uzavřel-li obviněný s poškozeným </a:t>
            </a:r>
            <a:r>
              <a:rPr lang="cs-CZ" b="1" dirty="0"/>
              <a:t>dohodu o narovnání</a:t>
            </a:r>
            <a:r>
              <a:rPr lang="cs-CZ" dirty="0"/>
              <a:t> (</a:t>
            </a:r>
            <a:r>
              <a:rPr lang="cs-CZ" dirty="0" err="1"/>
              <a:t>Rt</a:t>
            </a:r>
            <a:r>
              <a:rPr lang="cs-CZ" dirty="0"/>
              <a:t> 73/2014)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83D751-38B1-426D-8138-58D54BA779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41167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E36AC-C739-4353-BE5B-3A9A33C7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1009258" cy="451576"/>
          </a:xfrm>
        </p:spPr>
        <p:txBody>
          <a:bodyPr/>
          <a:lstStyle/>
          <a:p>
            <a:pPr algn="ctr"/>
            <a:r>
              <a:rPr lang="cs-CZ" dirty="0" smtClean="0"/>
              <a:t>Náhrada nákladů poškozeného (§ 154 odst. 2)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165126-A6E1-4045-A31D-400CFDE17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Povinnost obviněného nahradi</a:t>
            </a:r>
            <a:r>
              <a:rPr lang="cs-CZ" dirty="0" smtClean="0"/>
              <a:t>t </a:t>
            </a:r>
            <a:r>
              <a:rPr lang="cs-CZ" b="1" dirty="0" smtClean="0"/>
              <a:t>náklady potřebné k účelnému uplatnění </a:t>
            </a:r>
            <a:r>
              <a:rPr lang="cs-CZ" dirty="0" smtClean="0"/>
              <a:t>nároku, včetně </a:t>
            </a:r>
            <a:r>
              <a:rPr lang="cs-CZ" b="1" dirty="0" smtClean="0"/>
              <a:t>nákladů zmocněnce	</a:t>
            </a:r>
          </a:p>
          <a:p>
            <a:pPr lvl="1" algn="just"/>
            <a:r>
              <a:rPr lang="cs-CZ" dirty="0" smtClean="0"/>
              <a:t>nárok je třeba uplatnit u soudu prvého stupně do roka od právní moci odsuzujícího rozsudku</a:t>
            </a:r>
          </a:p>
          <a:p>
            <a:pPr marL="252000" lvl="1" algn="just"/>
            <a:r>
              <a:rPr lang="cs-CZ" sz="2800" dirty="0" smtClean="0">
                <a:ea typeface="+mn-ea"/>
                <a:cs typeface="+mn-cs"/>
              </a:rPr>
              <a:t>Je-li </a:t>
            </a:r>
            <a:r>
              <a:rPr lang="cs-CZ" sz="2800" dirty="0">
                <a:ea typeface="+mn-ea"/>
                <a:cs typeface="+mn-cs"/>
              </a:rPr>
              <a:t>poškozenému nárok </a:t>
            </a:r>
            <a:r>
              <a:rPr lang="cs-CZ" sz="2800" b="1" dirty="0">
                <a:ea typeface="+mn-ea"/>
                <a:cs typeface="+mn-cs"/>
              </a:rPr>
              <a:t>alespoň zčásti </a:t>
            </a:r>
            <a:r>
              <a:rPr lang="cs-CZ" sz="2800" dirty="0">
                <a:ea typeface="+mn-ea"/>
                <a:cs typeface="+mn-cs"/>
              </a:rPr>
              <a:t>přiznán, vzniká tato povinnost </a:t>
            </a:r>
            <a:r>
              <a:rPr lang="cs-CZ" sz="2800" b="1" dirty="0" smtClean="0">
                <a:ea typeface="+mn-ea"/>
                <a:cs typeface="+mn-cs"/>
              </a:rPr>
              <a:t>vždy</a:t>
            </a:r>
          </a:p>
          <a:p>
            <a:pPr marL="252000" lvl="1" algn="just"/>
            <a:r>
              <a:rPr lang="cs-CZ" sz="2800" b="1" dirty="0" smtClean="0">
                <a:ea typeface="+mn-ea"/>
                <a:cs typeface="+mn-cs"/>
              </a:rPr>
              <a:t>Nepřiznal-li soud </a:t>
            </a:r>
            <a:r>
              <a:rPr lang="cs-CZ" sz="2800" dirty="0" smtClean="0">
                <a:ea typeface="+mn-ea"/>
                <a:cs typeface="+mn-cs"/>
              </a:rPr>
              <a:t>nárok, může na návrh rozhodnout o přiznání nákladů</a:t>
            </a:r>
          </a:p>
          <a:p>
            <a:pPr lvl="1" algn="just">
              <a:defRPr/>
            </a:pPr>
            <a:r>
              <a:rPr lang="cs-CZ" dirty="0" smtClean="0"/>
              <a:t>lze zcela i zčásti </a:t>
            </a:r>
          </a:p>
          <a:p>
            <a:pPr lvl="1" algn="just">
              <a:defRPr/>
            </a:pPr>
            <a:r>
              <a:rPr lang="cs-CZ" dirty="0" smtClean="0"/>
              <a:t>z důležitých důvodů nepřizná (např. </a:t>
            </a:r>
            <a:r>
              <a:rPr lang="cs-CZ" b="1" dirty="0" smtClean="0"/>
              <a:t>spoluzavinění</a:t>
            </a:r>
            <a:r>
              <a:rPr lang="cs-CZ" dirty="0" smtClean="0"/>
              <a:t> poškozeného)</a:t>
            </a:r>
          </a:p>
          <a:p>
            <a:pPr lvl="1" algn="just">
              <a:defRPr/>
            </a:pPr>
            <a:r>
              <a:rPr lang="cs-CZ" dirty="0" smtClean="0"/>
              <a:t>jde-li </a:t>
            </a:r>
            <a:r>
              <a:rPr lang="cs-CZ" dirty="0"/>
              <a:t>o </a:t>
            </a:r>
            <a:r>
              <a:rPr lang="cs-CZ" b="1" dirty="0"/>
              <a:t>nedbalostní </a:t>
            </a:r>
            <a:r>
              <a:rPr lang="cs-CZ" dirty="0"/>
              <a:t>trestný čin, může </a:t>
            </a:r>
            <a:r>
              <a:rPr lang="cs-CZ" b="1" dirty="0" smtClean="0"/>
              <a:t>přiměřeně </a:t>
            </a:r>
            <a:r>
              <a:rPr lang="cs-CZ" dirty="0" smtClean="0"/>
              <a:t>snížit</a:t>
            </a:r>
          </a:p>
          <a:p>
            <a:pPr marL="324000" lvl="1" indent="0" algn="just">
              <a:buNone/>
              <a:defRPr/>
            </a:pPr>
            <a:endParaRPr lang="cs-CZ" sz="24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83D751-38B1-426D-8138-58D54BA779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353832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Poškozený III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Nemajetková práva dle TŘ:</a:t>
            </a:r>
          </a:p>
          <a:p>
            <a:pPr lvl="1" eaLnBrk="1" hangingPunct="1">
              <a:defRPr/>
            </a:pPr>
            <a:r>
              <a:rPr lang="cs-CZ" sz="2400" b="1" dirty="0"/>
              <a:t>být přítomen</a:t>
            </a:r>
            <a:r>
              <a:rPr lang="cs-CZ" sz="2400" dirty="0"/>
              <a:t> projednávání věci </a:t>
            </a:r>
          </a:p>
          <a:p>
            <a:pPr lvl="1" eaLnBrk="1" hangingPunct="1">
              <a:defRPr/>
            </a:pPr>
            <a:r>
              <a:rPr lang="cs-CZ" sz="2400" b="1" dirty="0"/>
              <a:t>nahlížet do spisů </a:t>
            </a:r>
            <a:r>
              <a:rPr lang="cs-CZ" sz="2400" dirty="0"/>
              <a:t>a činit si opisy a výpisy</a:t>
            </a:r>
          </a:p>
          <a:p>
            <a:pPr lvl="1" eaLnBrk="1" hangingPunct="1">
              <a:defRPr/>
            </a:pPr>
            <a:r>
              <a:rPr lang="cs-CZ" sz="2400" dirty="0"/>
              <a:t>být přítomen </a:t>
            </a:r>
            <a:r>
              <a:rPr lang="cs-CZ" sz="2400" b="1" dirty="0"/>
              <a:t>sjednávání dohody o vině a trestu</a:t>
            </a:r>
          </a:p>
          <a:p>
            <a:pPr lvl="1" eaLnBrk="1" hangingPunct="1">
              <a:defRPr/>
            </a:pPr>
            <a:r>
              <a:rPr lang="cs-CZ" sz="2400" b="1" dirty="0"/>
              <a:t>odepřít souhlas s trestním stíháním </a:t>
            </a:r>
            <a:r>
              <a:rPr lang="cs-CZ" sz="2400" dirty="0"/>
              <a:t>(§ 163 TŘ) </a:t>
            </a:r>
          </a:p>
          <a:p>
            <a:pPr lvl="1" eaLnBrk="1" hangingPunct="1">
              <a:defRPr/>
            </a:pPr>
            <a:r>
              <a:rPr lang="cs-CZ" sz="2400" dirty="0"/>
              <a:t>nechat se </a:t>
            </a:r>
            <a:r>
              <a:rPr lang="cs-CZ" sz="2400" b="1" dirty="0"/>
              <a:t>zastoupit zmocněncem </a:t>
            </a:r>
            <a:r>
              <a:rPr lang="cs-CZ" sz="2400" dirty="0"/>
              <a:t>(§ 50 TŘ)</a:t>
            </a:r>
          </a:p>
          <a:p>
            <a:pPr lvl="1" eaLnBrk="1" hangingPunct="1">
              <a:defRPr/>
            </a:pPr>
            <a:r>
              <a:rPr lang="cs-CZ" sz="2400" dirty="0"/>
              <a:t>žádat o </a:t>
            </a:r>
            <a:r>
              <a:rPr lang="cs-CZ" sz="2400" b="1" dirty="0"/>
              <a:t>bezplatné zastupování </a:t>
            </a:r>
            <a:r>
              <a:rPr lang="cs-CZ" sz="2400" dirty="0"/>
              <a:t>(§ 51a TŘ)</a:t>
            </a:r>
          </a:p>
          <a:p>
            <a:pPr lvl="1" eaLnBrk="1" hangingPunct="1">
              <a:defRPr/>
            </a:pPr>
            <a:r>
              <a:rPr lang="cs-CZ" sz="2400" dirty="0"/>
              <a:t>je-li obětí dle zákona o obětech trestných činů, i práv </a:t>
            </a:r>
            <a:r>
              <a:rPr lang="cs-CZ" sz="2400" b="1" dirty="0"/>
              <a:t>učinit prohlášení o dopadech </a:t>
            </a:r>
            <a:r>
              <a:rPr lang="cs-CZ" sz="2400" dirty="0"/>
              <a:t>trestného činu na jeho dosavadní život (§ 43 odst. 4 TŘ)</a:t>
            </a:r>
          </a:p>
          <a:p>
            <a:pPr lvl="1" eaLnBrk="1" hangingPunct="1">
              <a:defRPr/>
            </a:pPr>
            <a:r>
              <a:rPr lang="cs-CZ" sz="2400" b="1" dirty="0"/>
              <a:t>vyjádřit se</a:t>
            </a:r>
            <a:r>
              <a:rPr lang="cs-CZ" sz="2400" dirty="0"/>
              <a:t> k věci před skončením </a:t>
            </a:r>
          </a:p>
          <a:p>
            <a:pPr lvl="1" eaLnBrk="1" hangingPunct="1">
              <a:defRPr/>
            </a:pPr>
            <a:r>
              <a:rPr lang="cs-CZ" sz="2400" dirty="0"/>
              <a:t>uzavřít </a:t>
            </a:r>
            <a:r>
              <a:rPr lang="cs-CZ" sz="2400" b="1" dirty="0"/>
              <a:t>dohodu o narovnání </a:t>
            </a:r>
            <a:r>
              <a:rPr lang="cs-CZ" sz="2400" dirty="0"/>
              <a:t>a dát</a:t>
            </a:r>
            <a:r>
              <a:rPr lang="cs-CZ" sz="2400" b="1" dirty="0"/>
              <a:t> souhlas s narovnáním </a:t>
            </a:r>
            <a:r>
              <a:rPr lang="cs-CZ" sz="2400" dirty="0"/>
              <a:t>(§ 309 TŘ)</a:t>
            </a:r>
          </a:p>
          <a:p>
            <a:pPr lvl="1" eaLnBrk="1" hangingPunct="1">
              <a:defRPr/>
            </a:pPr>
            <a:r>
              <a:rPr lang="cs-CZ" sz="2400" b="1" dirty="0"/>
              <a:t>vzdát </a:t>
            </a:r>
            <a:r>
              <a:rPr lang="cs-CZ" sz="2400" dirty="0"/>
              <a:t>se svých práv (§ 43 odst. 5 TŘ) </a:t>
            </a:r>
          </a:p>
          <a:p>
            <a:pPr lvl="1" eaLnBrk="1" hangingPunct="1">
              <a:defRPr/>
            </a:pPr>
            <a:r>
              <a:rPr lang="cs-CZ" sz="2400" b="1" dirty="0"/>
              <a:t>být poučen ze strany OČTŘ </a:t>
            </a:r>
            <a:r>
              <a:rPr lang="cs-CZ" sz="2400" dirty="0"/>
              <a:t>(§ 46 TŘ) 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CA009AE-6E4C-4BD4-AD1E-A53EAB3284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Trestní stíhání se souhlasem poškozeného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1359017"/>
            <a:ext cx="10753200" cy="447298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V zásadě disposiční úkon – bez souhlasu </a:t>
            </a:r>
            <a:r>
              <a:rPr lang="cs-CZ" b="1" dirty="0"/>
              <a:t>nelze </a:t>
            </a:r>
            <a:r>
              <a:rPr lang="cs-CZ" b="1" dirty="0" err="1"/>
              <a:t>tr</a:t>
            </a:r>
            <a:r>
              <a:rPr lang="cs-CZ" b="1" dirty="0"/>
              <a:t>. stíhání vést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/>
              <a:t>platí pouze pro</a:t>
            </a:r>
            <a:r>
              <a:rPr lang="cs-CZ" b="1" dirty="0"/>
              <a:t> poškozeného – fyzickou osobu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10/2012)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dirty="0"/>
              <a:t>u jednočinného souběhu </a:t>
            </a:r>
            <a:r>
              <a:rPr lang="cs-CZ" dirty="0"/>
              <a:t>možno trestní stíhání vést, nevyžaduje-li se souhlas alespoň k jednomu z nich (zbylé kvalifikace bez souhlasu irelevantní – </a:t>
            </a:r>
            <a:r>
              <a:rPr lang="cs-CZ" dirty="0" err="1"/>
              <a:t>Rt</a:t>
            </a:r>
            <a:r>
              <a:rPr lang="cs-CZ" dirty="0"/>
              <a:t> 38/1999); nutno však obviněného vyrozumět (</a:t>
            </a:r>
            <a:r>
              <a:rPr lang="cs-CZ" dirty="0" err="1"/>
              <a:t>Rt</a:t>
            </a:r>
            <a:r>
              <a:rPr lang="cs-CZ" dirty="0"/>
              <a:t>  16/2009)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dirty="0"/>
              <a:t>Taxativní výčet </a:t>
            </a:r>
            <a:r>
              <a:rPr lang="cs-CZ" dirty="0"/>
              <a:t>TČ (§ 163 TŘ) + postavení osoby, která je oprávněna odepřít výpověď (§ 100 odst. 2 TŘ)</a:t>
            </a:r>
          </a:p>
          <a:p>
            <a:pPr lvl="1">
              <a:spcBef>
                <a:spcPts val="600"/>
              </a:spcBef>
              <a:defRPr/>
            </a:pPr>
            <a:r>
              <a:rPr lang="cs-CZ" sz="2400" dirty="0"/>
              <a:t>příbuzný v pokolení přímém, sourozenec, osvojitel, osvojenec, manžel, partner nebo druh, jiná osoba v poměru rodinném nebo obdobném, jejíž újmu by právem pociťoval jako újmu vlastní</a:t>
            </a:r>
          </a:p>
          <a:p>
            <a:pPr lvl="1">
              <a:spcBef>
                <a:spcPts val="600"/>
              </a:spcBef>
              <a:defRPr/>
            </a:pPr>
            <a:r>
              <a:rPr lang="cs-CZ" sz="2400" dirty="0"/>
              <a:t>+ u znásilnění dle § 185 odst. 1, 2 jen manžel, partner či druh</a:t>
            </a:r>
          </a:p>
          <a:p>
            <a:pPr lvl="1">
              <a:defRPr/>
            </a:pPr>
            <a:endParaRPr lang="cs-CZ" dirty="0"/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ECA6D51-9CB2-4C1D-B5E1-94A389817C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289829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Nároky na souhlas poškozeného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1359017"/>
            <a:ext cx="10753200" cy="447298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Nutný </a:t>
            </a:r>
            <a:r>
              <a:rPr lang="cs-CZ" b="1" dirty="0"/>
              <a:t>pozitivní souhlas </a:t>
            </a:r>
          </a:p>
          <a:p>
            <a:pPr lvl="1">
              <a:defRPr/>
            </a:pPr>
            <a:r>
              <a:rPr lang="cs-CZ" sz="2400" dirty="0"/>
              <a:t>nelze dovozovat </a:t>
            </a:r>
            <a:r>
              <a:rPr lang="cs-CZ" sz="2400" b="1" dirty="0"/>
              <a:t>implicitně </a:t>
            </a:r>
            <a:r>
              <a:rPr lang="cs-CZ" sz="2400" dirty="0"/>
              <a:t>(</a:t>
            </a:r>
            <a:r>
              <a:rPr lang="cs-CZ" sz="2400" dirty="0" err="1"/>
              <a:t>Rt</a:t>
            </a:r>
            <a:r>
              <a:rPr lang="cs-CZ" sz="2400" dirty="0"/>
              <a:t> 54/2003)</a:t>
            </a:r>
            <a:endParaRPr lang="cs-CZ" sz="2400" b="1" dirty="0"/>
          </a:p>
          <a:p>
            <a:pPr lvl="1">
              <a:defRPr/>
            </a:pPr>
            <a:r>
              <a:rPr lang="cs-CZ" sz="2400" dirty="0"/>
              <a:t>nejsou-li však pochybnosti, že udělen byl, netřeba to ověřovat (</a:t>
            </a:r>
            <a:r>
              <a:rPr lang="cs-CZ" sz="2400" dirty="0" err="1"/>
              <a:t>Rt</a:t>
            </a:r>
            <a:r>
              <a:rPr lang="cs-CZ" sz="2400" dirty="0"/>
              <a:t> 54/1998)</a:t>
            </a:r>
          </a:p>
          <a:p>
            <a:pPr lvl="1">
              <a:defRPr/>
            </a:pPr>
            <a:r>
              <a:rPr lang="cs-CZ" sz="2400" dirty="0"/>
              <a:t>nevyjádří-li se, lhůta na rozmyšlenou </a:t>
            </a:r>
            <a:r>
              <a:rPr lang="cs-CZ" sz="2400" b="1" dirty="0"/>
              <a:t>max 30 </a:t>
            </a:r>
            <a:r>
              <a:rPr lang="cs-CZ" sz="2400" dirty="0"/>
              <a:t>dní, pak </a:t>
            </a:r>
            <a:r>
              <a:rPr lang="cs-CZ" sz="2400" b="1" dirty="0"/>
              <a:t>platí, že souhlas byl udělen</a:t>
            </a:r>
          </a:p>
          <a:p>
            <a:pPr eaLnBrk="1" hangingPunct="1">
              <a:defRPr/>
            </a:pPr>
            <a:r>
              <a:rPr lang="cs-CZ" dirty="0"/>
              <a:t>Jde o </a:t>
            </a:r>
            <a:r>
              <a:rPr lang="cs-CZ" b="1" dirty="0"/>
              <a:t>osobní právo poškozeného </a:t>
            </a:r>
            <a:endParaRPr lang="cs-CZ" dirty="0"/>
          </a:p>
          <a:p>
            <a:pPr lvl="1">
              <a:defRPr/>
            </a:pPr>
            <a:r>
              <a:rPr lang="cs-CZ" b="1" dirty="0"/>
              <a:t>nepřechází </a:t>
            </a:r>
            <a:r>
              <a:rPr lang="cs-CZ" dirty="0"/>
              <a:t>právním nástupnictvím (</a:t>
            </a:r>
            <a:r>
              <a:rPr lang="cs-CZ" dirty="0" err="1"/>
              <a:t>Rt</a:t>
            </a:r>
            <a:r>
              <a:rPr lang="cs-CZ" dirty="0"/>
              <a:t> 49/2017)</a:t>
            </a:r>
            <a:endParaRPr lang="cs-CZ" b="1" dirty="0"/>
          </a:p>
          <a:p>
            <a:pPr algn="just">
              <a:lnSpc>
                <a:spcPct val="100000"/>
              </a:lnSpc>
              <a:defRPr/>
            </a:pPr>
            <a:r>
              <a:rPr lang="cs-CZ" dirty="0"/>
              <a:t>Souhlas lze </a:t>
            </a:r>
            <a:r>
              <a:rPr lang="cs-CZ" b="1" dirty="0"/>
              <a:t>i vzít zpět </a:t>
            </a:r>
            <a:r>
              <a:rPr lang="cs-CZ" dirty="0"/>
              <a:t>až do doby, než se odvolací soud odebere k závěrečné poradě; jednou </a:t>
            </a:r>
            <a:r>
              <a:rPr lang="cs-CZ" dirty="0" err="1"/>
              <a:t>zpětvzatý</a:t>
            </a:r>
            <a:r>
              <a:rPr lang="cs-CZ" dirty="0"/>
              <a:t> souhlas </a:t>
            </a:r>
            <a:r>
              <a:rPr lang="cs-CZ" b="1" dirty="0"/>
              <a:t>nelze znovu udělit</a:t>
            </a:r>
          </a:p>
          <a:p>
            <a:pPr lvl="1">
              <a:defRPr/>
            </a:pPr>
            <a:r>
              <a:rPr lang="cs-CZ" sz="2400" dirty="0"/>
              <a:t>neplatí při překvalifikování na čin, k němuž se souhlas nevyžaduje (</a:t>
            </a:r>
            <a:r>
              <a:rPr lang="cs-CZ" sz="2400" dirty="0" err="1"/>
              <a:t>Rt</a:t>
            </a:r>
            <a:r>
              <a:rPr lang="cs-CZ" sz="2400" dirty="0"/>
              <a:t> 12/2016)</a:t>
            </a:r>
          </a:p>
          <a:p>
            <a:pPr lvl="1">
              <a:defRPr/>
            </a:pPr>
            <a:endParaRPr lang="cs-CZ" sz="2400" dirty="0"/>
          </a:p>
          <a:p>
            <a:pPr eaLnBrk="1" hangingPunct="1">
              <a:defRPr/>
            </a:pPr>
            <a:endParaRPr lang="cs-CZ" b="1" dirty="0"/>
          </a:p>
          <a:p>
            <a:pPr lvl="1">
              <a:defRPr/>
            </a:pPr>
            <a:endParaRPr lang="cs-CZ" dirty="0"/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041F1C5-3603-4F2F-A529-140230C887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58970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8A67890-74F4-428D-8D00-723657852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Kdy je souhlas irelevantní (§ 163a TŘ)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D22E63-CED5-4C92-B83C-9E73429D3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trestným činem byla </a:t>
            </a:r>
            <a:r>
              <a:rPr lang="cs-CZ" b="1" dirty="0"/>
              <a:t>způsobena smrt</a:t>
            </a:r>
          </a:p>
          <a:p>
            <a:r>
              <a:rPr lang="cs-CZ" dirty="0"/>
              <a:t>poškozený není schopen dát souhlas pro duševní chorobu nebo poruchu, pro kterou byla </a:t>
            </a:r>
            <a:r>
              <a:rPr lang="cs-CZ" b="1" dirty="0"/>
              <a:t>jeho svéprávnost omezena</a:t>
            </a:r>
          </a:p>
          <a:p>
            <a:r>
              <a:rPr lang="cs-CZ" dirty="0"/>
              <a:t>poškozeným je </a:t>
            </a:r>
            <a:r>
              <a:rPr lang="cs-CZ" b="1" dirty="0"/>
              <a:t>osoba mladší 15 let,</a:t>
            </a:r>
          </a:p>
          <a:p>
            <a:r>
              <a:rPr lang="cs-CZ" dirty="0"/>
              <a:t>z okolností je zřejmé, že souhlas nebyl dán nebo byl vzat zpět </a:t>
            </a:r>
            <a:r>
              <a:rPr lang="cs-CZ" b="1" dirty="0"/>
              <a:t>v tísni </a:t>
            </a:r>
            <a:r>
              <a:rPr lang="cs-CZ" dirty="0"/>
              <a:t>vyvolané výhrůžkami, nátlakem, závislostí nebo podřízeností.</a:t>
            </a:r>
          </a:p>
          <a:p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39B23A1-2477-4811-ACF0-CF966C5BC5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12847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Bezplatné zastupování poškozeného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1158811" cy="413999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Osvědčí-li, že nemá dostatek prostředků, aby si zmocněnce hradil sám</a:t>
            </a:r>
          </a:p>
          <a:p>
            <a:pPr lvl="1">
              <a:defRPr/>
            </a:pPr>
            <a:r>
              <a:rPr lang="cs-CZ" sz="2400" dirty="0"/>
              <a:t>poškozený, kterému byla způsobena </a:t>
            </a:r>
            <a:r>
              <a:rPr lang="cs-CZ" sz="2400" b="1" dirty="0"/>
              <a:t>těžká újma na zdraví</a:t>
            </a:r>
          </a:p>
          <a:p>
            <a:pPr lvl="1">
              <a:defRPr/>
            </a:pPr>
            <a:r>
              <a:rPr lang="cs-CZ" sz="2400" dirty="0"/>
              <a:t>poškozený, který je pozůstalým po oběti, které byla trestným činem způsobena </a:t>
            </a:r>
            <a:r>
              <a:rPr lang="cs-CZ" sz="2400" b="1" dirty="0"/>
              <a:t>smrt</a:t>
            </a:r>
          </a:p>
          <a:p>
            <a:pPr lvl="1">
              <a:defRPr/>
            </a:pPr>
            <a:r>
              <a:rPr lang="cs-CZ" sz="2400" dirty="0"/>
              <a:t>poškozený, který </a:t>
            </a:r>
            <a:r>
              <a:rPr lang="cs-CZ" sz="2400" b="1" dirty="0"/>
              <a:t>uplatnil nárok </a:t>
            </a:r>
            <a:r>
              <a:rPr lang="cs-CZ" sz="2400" dirty="0"/>
              <a:t>na náhradu škody, nemajetkové újmy či na vydání bezdůvodného obohacení, není-li zastupování zjevně nadbytečné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I bez osvědčení nedostatku prostředků, nejde-li o trestný čin zanedbání povinné výživy</a:t>
            </a:r>
          </a:p>
          <a:p>
            <a:pPr lvl="1">
              <a:defRPr/>
            </a:pPr>
            <a:r>
              <a:rPr lang="cs-CZ" sz="2400" dirty="0"/>
              <a:t>poškozený </a:t>
            </a:r>
            <a:r>
              <a:rPr lang="cs-CZ" sz="2400" b="1" dirty="0"/>
              <a:t>mladší osmnácti let</a:t>
            </a:r>
          </a:p>
          <a:p>
            <a:pPr lvl="1" eaLnBrk="1" hangingPunct="1">
              <a:defRPr/>
            </a:pPr>
            <a:r>
              <a:rPr lang="cs-CZ" sz="2400" b="1" dirty="0"/>
              <a:t>zvlášť zranitelná oběť 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54C91B7-0FB7-4B42-B3CF-D5203447A2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63239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367663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Zajištění nároku poškozeného - § 47 TŘ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66000" y="1035808"/>
            <a:ext cx="10753200" cy="5012761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dirty="0"/>
              <a:t>Byl-li uplatněn nárok v adhezním řízení:</a:t>
            </a:r>
          </a:p>
          <a:p>
            <a:pPr lvl="1" algn="just" eaLnBrk="1" hangingPunct="1">
              <a:defRPr/>
            </a:pPr>
            <a:r>
              <a:rPr lang="cs-CZ" sz="2400" dirty="0"/>
              <a:t>lze až do </a:t>
            </a:r>
            <a:r>
              <a:rPr lang="cs-CZ" sz="2400" b="1" dirty="0"/>
              <a:t>pravděpodobné</a:t>
            </a:r>
            <a:r>
              <a:rPr lang="cs-CZ" sz="2400" dirty="0"/>
              <a:t> výše škody nebo nemajetkové újmy nebo až do pravděpodobného rozsahu bezdůvodného obohacení zajistit </a:t>
            </a:r>
            <a:r>
              <a:rPr lang="cs-CZ" sz="2400" b="1" dirty="0"/>
              <a:t>na majetku obviněného</a:t>
            </a:r>
            <a:endParaRPr lang="cs-CZ" sz="2400" dirty="0"/>
          </a:p>
          <a:p>
            <a:pPr lvl="1" algn="just" eaLnBrk="1" hangingPunct="1">
              <a:defRPr/>
            </a:pPr>
            <a:r>
              <a:rPr lang="cs-CZ" sz="2400" dirty="0"/>
              <a:t>zajišťovat </a:t>
            </a:r>
            <a:r>
              <a:rPr lang="cs-CZ" sz="2400" b="1" dirty="0"/>
              <a:t>nelze</a:t>
            </a:r>
            <a:r>
              <a:rPr lang="cs-CZ" sz="2400" dirty="0"/>
              <a:t> nárok, který nelze v trestním řízení uplatnit</a:t>
            </a:r>
          </a:p>
          <a:p>
            <a:pPr lvl="1" algn="just" eaLnBrk="1" hangingPunct="1">
              <a:defRPr/>
            </a:pPr>
            <a:r>
              <a:rPr lang="cs-CZ" sz="2400" dirty="0"/>
              <a:t>k zajištění nelze užít majetek, který je podle zvláštního právního předpisu vyloučen z výkonu rozhodnutí o zajištění</a:t>
            </a:r>
          </a:p>
          <a:p>
            <a:pPr marL="252000" lvl="1" algn="just">
              <a:defRPr/>
            </a:pPr>
            <a:r>
              <a:rPr lang="cs-CZ" sz="2800" b="1" dirty="0">
                <a:ea typeface="+mn-ea"/>
                <a:cs typeface="+mn-cs"/>
              </a:rPr>
              <a:t>Rozhoduje SZ v přípravném řízení</a:t>
            </a:r>
            <a:r>
              <a:rPr lang="cs-CZ" sz="2800" dirty="0">
                <a:ea typeface="+mn-ea"/>
                <a:cs typeface="+mn-cs"/>
              </a:rPr>
              <a:t>, </a:t>
            </a:r>
            <a:r>
              <a:rPr lang="cs-CZ" sz="2800" b="1" dirty="0">
                <a:ea typeface="+mn-ea"/>
                <a:cs typeface="+mn-cs"/>
              </a:rPr>
              <a:t>jinak soud </a:t>
            </a:r>
            <a:r>
              <a:rPr lang="cs-CZ" sz="2800" dirty="0">
                <a:ea typeface="+mn-ea"/>
                <a:cs typeface="+mn-cs"/>
              </a:rPr>
              <a:t>na návrh SZ či poškozeného</a:t>
            </a:r>
          </a:p>
          <a:p>
            <a:pPr lvl="1" algn="just">
              <a:defRPr/>
            </a:pPr>
            <a:r>
              <a:rPr lang="cs-CZ" sz="2400" dirty="0"/>
              <a:t>SZ může v přípravném řízení zajistit </a:t>
            </a:r>
            <a:r>
              <a:rPr lang="cs-CZ" sz="2400" b="1" dirty="0"/>
              <a:t>i bez návrhu</a:t>
            </a:r>
            <a:r>
              <a:rPr lang="cs-CZ" sz="2400" dirty="0"/>
              <a:t>, vyžaduje-li to ochrana zájmů poškozeného, zejména je-li zde nebezpečí z prodlení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7C7DDF1-1D96-41E3-855E-6AB8C21173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19400" y="367663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dirty="0"/>
              <a:t>Zajištění nároku poškozeného - § 47 TŘ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400" y="1067892"/>
            <a:ext cx="10753200" cy="5012761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Lze uložit </a:t>
            </a:r>
            <a:r>
              <a:rPr lang="cs-CZ" b="1" dirty="0"/>
              <a:t>i omezení či zákaz</a:t>
            </a:r>
            <a:r>
              <a:rPr lang="cs-CZ" dirty="0"/>
              <a:t> výkonu určitých práv </a:t>
            </a:r>
          </a:p>
          <a:p>
            <a:pPr lvl="1">
              <a:defRPr/>
            </a:pPr>
            <a:r>
              <a:rPr lang="cs-CZ" dirty="0"/>
              <a:t>např. zakázat  výkon hlasovacího práva akcionáře (</a:t>
            </a:r>
            <a:r>
              <a:rPr lang="cs-CZ" dirty="0" err="1"/>
              <a:t>Rt</a:t>
            </a:r>
            <a:r>
              <a:rPr lang="cs-CZ" dirty="0"/>
              <a:t> 45/2015)</a:t>
            </a:r>
          </a:p>
          <a:p>
            <a:pPr>
              <a:lnSpc>
                <a:spcPct val="100000"/>
              </a:lnSpc>
              <a:defRPr/>
            </a:pPr>
            <a:r>
              <a:rPr lang="cs-CZ" dirty="0"/>
              <a:t>Zajistit lze </a:t>
            </a:r>
            <a:r>
              <a:rPr lang="cs-CZ" b="1" dirty="0"/>
              <a:t>i majetek v SJM </a:t>
            </a:r>
            <a:r>
              <a:rPr lang="cs-CZ" dirty="0"/>
              <a:t>nebo </a:t>
            </a:r>
            <a:r>
              <a:rPr lang="cs-CZ" b="1" dirty="0"/>
              <a:t>spoluvlastnický podíl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45/2016)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cs-CZ" dirty="0"/>
              <a:t>Zajistit </a:t>
            </a:r>
            <a:r>
              <a:rPr lang="cs-CZ" b="1" dirty="0"/>
              <a:t>nelze věci získané trestným činem,</a:t>
            </a:r>
            <a:r>
              <a:rPr lang="cs-CZ" dirty="0"/>
              <a:t> jen majetek obviněného (</a:t>
            </a:r>
            <a:r>
              <a:rPr lang="cs-CZ" dirty="0" err="1"/>
              <a:t>Rt</a:t>
            </a:r>
            <a:r>
              <a:rPr lang="cs-CZ" dirty="0"/>
              <a:t> 15/1999)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dirty="0"/>
              <a:t>Zajištění </a:t>
            </a:r>
            <a:r>
              <a:rPr lang="cs-CZ" b="1" dirty="0"/>
              <a:t>se zruší</a:t>
            </a:r>
            <a:r>
              <a:rPr lang="cs-CZ" dirty="0"/>
              <a:t>, složí-li obviněný (či jiná osoba za něj) </a:t>
            </a:r>
            <a:r>
              <a:rPr lang="cs-CZ" b="1" dirty="0"/>
              <a:t>dostatečnou jistotu </a:t>
            </a:r>
          </a:p>
          <a:p>
            <a:pPr lvl="1" algn="just">
              <a:defRPr/>
            </a:pPr>
            <a:r>
              <a:rPr lang="cs-CZ" sz="2400" dirty="0"/>
              <a:t>rovněž odpadne-li důvod</a:t>
            </a:r>
          </a:p>
          <a:p>
            <a:pPr lvl="1" algn="just">
              <a:defRPr/>
            </a:pPr>
            <a:r>
              <a:rPr lang="cs-CZ" sz="2400" b="1" dirty="0"/>
              <a:t>není-li poškozený připuštěn </a:t>
            </a:r>
            <a:r>
              <a:rPr lang="cs-CZ" sz="2400" dirty="0"/>
              <a:t>k hlavnímu líčení, </a:t>
            </a:r>
            <a:r>
              <a:rPr lang="cs-CZ" sz="2400" b="1" dirty="0"/>
              <a:t>zajištění zaniká </a:t>
            </a:r>
            <a:r>
              <a:rPr lang="cs-CZ" sz="2400" dirty="0"/>
              <a:t>(</a:t>
            </a:r>
            <a:r>
              <a:rPr lang="cs-CZ" sz="2400" dirty="0" err="1"/>
              <a:t>Rt</a:t>
            </a:r>
            <a:r>
              <a:rPr lang="cs-CZ" sz="2400" dirty="0"/>
              <a:t> 12/2001)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BD618A6-8860-4FFC-AFFB-2C63F895F1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8776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Obviněný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Proti komu bylo zahájeno trestní stíhání </a:t>
            </a:r>
          </a:p>
          <a:p>
            <a:pPr lvl="1" eaLnBrk="1" hangingPunct="1">
              <a:defRPr/>
            </a:pPr>
            <a:r>
              <a:rPr lang="cs-CZ" sz="2400" dirty="0"/>
              <a:t>§ 32 ve spojení s § 160 odst. 1 TŘ</a:t>
            </a:r>
          </a:p>
          <a:p>
            <a:pPr eaLnBrk="1" hangingPunct="1">
              <a:defRPr/>
            </a:pPr>
            <a:r>
              <a:rPr lang="cs-CZ" dirty="0"/>
              <a:t>Významný procesní mezník</a:t>
            </a:r>
          </a:p>
          <a:p>
            <a:pPr lvl="1" eaLnBrk="1" hangingPunct="1">
              <a:defRPr/>
            </a:pPr>
            <a:r>
              <a:rPr lang="cs-CZ" sz="2400" dirty="0"/>
              <a:t>doručením usnesení o zahájení trestního stíhání umožněna obhajoba jak formálně, tak materiálně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Spoluobvinění</a:t>
            </a:r>
          </a:p>
          <a:p>
            <a:pPr lvl="1" eaLnBrk="1" hangingPunct="1">
              <a:defRPr/>
            </a:pPr>
            <a:r>
              <a:rPr lang="cs-CZ" sz="2400" dirty="0"/>
              <a:t>netvoří procesní společenství</a:t>
            </a:r>
          </a:p>
          <a:p>
            <a:pPr lvl="1" eaLnBrk="1" hangingPunct="1">
              <a:defRPr/>
            </a:pPr>
            <a:r>
              <a:rPr lang="cs-CZ" sz="2400" dirty="0"/>
              <a:t>každý má práva a povinnosti, jako kdyby byl stíhán samostatně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F7C052C-6C57-47E9-8398-CE77ADB482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Oběť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Nejde o totožný pojem s pojmem poškozený</a:t>
            </a:r>
          </a:p>
          <a:p>
            <a:pPr lvl="1" eaLnBrk="1" hangingPunct="1">
              <a:defRPr/>
            </a:pPr>
            <a:r>
              <a:rPr lang="cs-CZ" sz="2400" dirty="0"/>
              <a:t>obětí jen </a:t>
            </a:r>
            <a:r>
              <a:rPr lang="cs-CZ" sz="2400" b="1" dirty="0"/>
              <a:t>fyzická osoba</a:t>
            </a:r>
            <a:r>
              <a:rPr lang="cs-CZ" sz="2400" dirty="0"/>
              <a:t>, poškozeným i právnická</a:t>
            </a:r>
          </a:p>
          <a:p>
            <a:pPr lvl="1" eaLnBrk="1" hangingPunct="1">
              <a:defRPr/>
            </a:pPr>
            <a:r>
              <a:rPr lang="cs-CZ" sz="2400" dirty="0"/>
              <a:t>obětí je i oběť </a:t>
            </a:r>
            <a:r>
              <a:rPr lang="cs-CZ" sz="2400" b="1" dirty="0"/>
              <a:t>činu jinak trestného </a:t>
            </a:r>
            <a:r>
              <a:rPr lang="cs-CZ" sz="2400" dirty="0"/>
              <a:t>(§ 2 odst. 1 ZOTČ) a pokusu</a:t>
            </a:r>
          </a:p>
          <a:p>
            <a:pPr lvl="1" eaLnBrk="1" hangingPunct="1">
              <a:defRPr/>
            </a:pPr>
            <a:r>
              <a:rPr lang="cs-CZ" sz="2400" dirty="0"/>
              <a:t>obětí i </a:t>
            </a:r>
            <a:r>
              <a:rPr lang="cs-CZ" sz="2400" b="1" dirty="0"/>
              <a:t>pozůstalý</a:t>
            </a:r>
            <a:r>
              <a:rPr lang="cs-CZ" sz="2400" dirty="0"/>
              <a:t>, u poškozeného přechod jen některých práv (§ 45 odst. 3 TŘ)</a:t>
            </a:r>
          </a:p>
          <a:p>
            <a:pPr lvl="1" algn="just" eaLnBrk="1" hangingPunct="1">
              <a:defRPr/>
            </a:pPr>
            <a:r>
              <a:rPr lang="cs-CZ" sz="2400" dirty="0"/>
              <a:t>obětí ten, komu bylo nebo </a:t>
            </a:r>
            <a:r>
              <a:rPr lang="cs-CZ" sz="2400" b="1" dirty="0"/>
              <a:t>mělo být </a:t>
            </a:r>
            <a:r>
              <a:rPr lang="cs-CZ" sz="2400" dirty="0"/>
              <a:t>trestným činem </a:t>
            </a:r>
            <a:r>
              <a:rPr lang="cs-CZ" sz="2400" b="1" dirty="0"/>
              <a:t>ublíženo na zdraví</a:t>
            </a:r>
            <a:r>
              <a:rPr lang="cs-CZ" sz="2400" dirty="0"/>
              <a:t>, </a:t>
            </a:r>
            <a:r>
              <a:rPr lang="cs-CZ" sz="2400" b="1" dirty="0"/>
              <a:t>způsobena majetková </a:t>
            </a:r>
            <a:r>
              <a:rPr lang="cs-CZ" sz="2400" dirty="0"/>
              <a:t>nebo </a:t>
            </a:r>
            <a:r>
              <a:rPr lang="cs-CZ" sz="2400" b="1" dirty="0"/>
              <a:t>nemajetková újma </a:t>
            </a:r>
            <a:r>
              <a:rPr lang="cs-CZ" sz="2400" dirty="0"/>
              <a:t>nebo na jehož úkor se pachatel </a:t>
            </a:r>
            <a:r>
              <a:rPr lang="cs-CZ" sz="2400" b="1" dirty="0"/>
              <a:t>trestným činem obohatil</a:t>
            </a:r>
            <a:r>
              <a:rPr lang="cs-CZ" sz="2400" dirty="0"/>
              <a:t>; v případě smrti i příbuzný v pokolení přímém, sourozenec, osvojenec, osvojitel, manžel, registrovaný partner, druh a osoba, které oběť ke dni své smrti poskytovala nebo byla povinna poskytovat </a:t>
            </a:r>
            <a:r>
              <a:rPr lang="cs-CZ" sz="2400" dirty="0" smtClean="0"/>
              <a:t>výživu za předpokladu, že </a:t>
            </a:r>
            <a:r>
              <a:rPr lang="cs-CZ" sz="2400" b="1" dirty="0" smtClean="0"/>
              <a:t>utrpěli v důsledku smrti oběti újmu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CC567C7-D7AE-4737-A373-E860F6F58E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Zvlášť zranitelná oběť 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1209145" cy="4139998"/>
          </a:xfrm>
        </p:spPr>
        <p:txBody>
          <a:bodyPr/>
          <a:lstStyle/>
          <a:p>
            <a:pPr marL="252000" lvl="1">
              <a:defRPr/>
            </a:pPr>
            <a:r>
              <a:rPr lang="cs-CZ" sz="2800" b="1" dirty="0">
                <a:ea typeface="+mn-ea"/>
                <a:cs typeface="+mn-cs"/>
              </a:rPr>
              <a:t>dítě</a:t>
            </a:r>
            <a:r>
              <a:rPr lang="cs-CZ" sz="2800" dirty="0">
                <a:ea typeface="+mn-ea"/>
                <a:cs typeface="+mn-cs"/>
              </a:rPr>
              <a:t> </a:t>
            </a:r>
          </a:p>
          <a:p>
            <a:pPr marL="252000" lvl="1" algn="just">
              <a:defRPr/>
            </a:pPr>
            <a:r>
              <a:rPr lang="cs-CZ" sz="2800" dirty="0">
                <a:ea typeface="+mn-ea"/>
                <a:cs typeface="+mn-cs"/>
              </a:rPr>
              <a:t>osoba, která je </a:t>
            </a:r>
            <a:r>
              <a:rPr lang="cs-CZ" sz="2800" b="1" dirty="0">
                <a:ea typeface="+mn-ea"/>
                <a:cs typeface="+mn-cs"/>
              </a:rPr>
              <a:t>vysokého věku </a:t>
            </a:r>
            <a:r>
              <a:rPr lang="cs-CZ" sz="2800" dirty="0">
                <a:ea typeface="+mn-ea"/>
                <a:cs typeface="+mn-cs"/>
              </a:rPr>
              <a:t>nebo </a:t>
            </a:r>
            <a:r>
              <a:rPr lang="cs-CZ" sz="2800" b="1" dirty="0">
                <a:ea typeface="+mn-ea"/>
                <a:cs typeface="+mn-cs"/>
              </a:rPr>
              <a:t>je postižena </a:t>
            </a:r>
            <a:r>
              <a:rPr lang="cs-CZ" sz="2800" dirty="0">
                <a:ea typeface="+mn-ea"/>
                <a:cs typeface="+mn-cs"/>
              </a:rPr>
              <a:t>fyzickým, mentálním nebo psychickým hendikepem nebo smyslovým poškozením, </a:t>
            </a:r>
            <a:r>
              <a:rPr lang="cs-CZ" sz="2800" b="1" dirty="0">
                <a:ea typeface="+mn-ea"/>
                <a:cs typeface="+mn-cs"/>
              </a:rPr>
              <a:t>pokud tyto skutečnosti mohou </a:t>
            </a:r>
            <a:r>
              <a:rPr lang="cs-CZ" sz="2800" dirty="0">
                <a:ea typeface="+mn-ea"/>
                <a:cs typeface="+mn-cs"/>
              </a:rPr>
              <a:t>vzhledem k okolnostem případu a poměrům této osoby </a:t>
            </a:r>
            <a:r>
              <a:rPr lang="cs-CZ" sz="2800" b="1" dirty="0">
                <a:ea typeface="+mn-ea"/>
                <a:cs typeface="+mn-cs"/>
              </a:rPr>
              <a:t>bránit jejímu </a:t>
            </a:r>
            <a:r>
              <a:rPr lang="cs-CZ" sz="2800" dirty="0">
                <a:ea typeface="+mn-ea"/>
                <a:cs typeface="+mn-cs"/>
              </a:rPr>
              <a:t>plnému a účelnému </a:t>
            </a:r>
            <a:r>
              <a:rPr lang="cs-CZ" sz="2800" b="1" dirty="0">
                <a:ea typeface="+mn-ea"/>
                <a:cs typeface="+mn-cs"/>
              </a:rPr>
              <a:t>uplatnění ve společnosti </a:t>
            </a:r>
            <a:r>
              <a:rPr lang="cs-CZ" sz="2800" dirty="0">
                <a:ea typeface="+mn-ea"/>
                <a:cs typeface="+mn-cs"/>
              </a:rPr>
              <a:t>ve srovnání s jejími ostatními členy </a:t>
            </a:r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oběť </a:t>
            </a:r>
            <a:r>
              <a:rPr lang="cs-CZ" sz="2800" b="1" dirty="0">
                <a:ea typeface="+mn-ea"/>
                <a:cs typeface="+mn-cs"/>
              </a:rPr>
              <a:t>trestného činu obchodování s </a:t>
            </a:r>
            <a:r>
              <a:rPr lang="cs-CZ" sz="2800" b="1" dirty="0" smtClean="0">
                <a:ea typeface="+mn-ea"/>
                <a:cs typeface="+mn-cs"/>
              </a:rPr>
              <a:t>lidmi</a:t>
            </a:r>
            <a:r>
              <a:rPr lang="cs-CZ" sz="2800" dirty="0" smtClean="0">
                <a:ea typeface="+mn-ea"/>
                <a:cs typeface="+mn-cs"/>
              </a:rPr>
              <a:t>, znásilnění, </a:t>
            </a:r>
            <a:r>
              <a:rPr lang="cs-CZ" sz="2800" b="1" dirty="0" smtClean="0">
                <a:ea typeface="+mn-ea"/>
                <a:cs typeface="+mn-cs"/>
              </a:rPr>
              <a:t>týrání osoby svěřené či žijící ve společném obydlí,  </a:t>
            </a:r>
            <a:r>
              <a:rPr lang="cs-CZ" sz="2800" dirty="0">
                <a:ea typeface="+mn-ea"/>
                <a:cs typeface="+mn-cs"/>
              </a:rPr>
              <a:t>nebo </a:t>
            </a:r>
            <a:r>
              <a:rPr lang="cs-CZ" sz="2800" b="1" dirty="0">
                <a:ea typeface="+mn-ea"/>
                <a:cs typeface="+mn-cs"/>
              </a:rPr>
              <a:t>teroristického útoku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A9F23B7-A5B4-4453-9E6F-F6A3BBA694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Zvlášť zranitelná oběť 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1283579" cy="4139998"/>
          </a:xfrm>
        </p:spPr>
        <p:txBody>
          <a:bodyPr/>
          <a:lstStyle/>
          <a:p>
            <a:pPr marL="252000" lvl="1">
              <a:defRPr/>
            </a:pPr>
            <a:r>
              <a:rPr lang="cs-CZ" sz="2800" dirty="0"/>
              <a:t>jestliže je v konkrétním případě zvýšené nebezpečí způsobení druhotné újmy, pak i oběť</a:t>
            </a:r>
          </a:p>
          <a:p>
            <a:pPr marL="709200" lvl="3" indent="-180000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lang="cs-CZ" sz="2800" dirty="0"/>
              <a:t>trestného činu </a:t>
            </a:r>
            <a:r>
              <a:rPr lang="cs-CZ" sz="2800" b="1" dirty="0"/>
              <a:t>proti lidské důstojnosti v sexuální oblasti </a:t>
            </a:r>
          </a:p>
          <a:p>
            <a:pPr marL="709200" lvl="3" indent="-180000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lang="cs-CZ" sz="2800" dirty="0"/>
              <a:t>trestného činu, který </a:t>
            </a:r>
            <a:r>
              <a:rPr lang="cs-CZ" sz="2800" dirty="0" smtClean="0"/>
              <a:t>zahrnoval </a:t>
            </a:r>
            <a:r>
              <a:rPr lang="cs-CZ" sz="2800" b="1" dirty="0" smtClean="0"/>
              <a:t>nátlak</a:t>
            </a:r>
            <a:r>
              <a:rPr lang="cs-CZ" sz="2800" dirty="0" smtClean="0"/>
              <a:t>, </a:t>
            </a:r>
            <a:r>
              <a:rPr lang="cs-CZ" sz="2800" b="1" dirty="0"/>
              <a:t>násilí či pohrůžku násilím</a:t>
            </a:r>
          </a:p>
          <a:p>
            <a:pPr marL="709200" lvl="3" indent="-180000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lang="cs-CZ" sz="2800" dirty="0"/>
              <a:t>trestného činu spáchaného </a:t>
            </a:r>
            <a:r>
              <a:rPr lang="cs-CZ" sz="2800" b="1" dirty="0"/>
              <a:t>pro příslušnost k určité skupině </a:t>
            </a:r>
            <a:r>
              <a:rPr lang="cs-CZ" sz="2800" dirty="0"/>
              <a:t>lidí (např. dle rasy, náboženství, národnosti, třídy atd.)</a:t>
            </a:r>
          </a:p>
          <a:p>
            <a:pPr marL="709200" lvl="3" indent="-180000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/>
            </a:pPr>
            <a:r>
              <a:rPr lang="cs-CZ" sz="2800" dirty="0"/>
              <a:t>trestného činu spáchaného </a:t>
            </a:r>
            <a:r>
              <a:rPr lang="cs-CZ" sz="2800" b="1" dirty="0"/>
              <a:t>ve prospěch organizované zločinecké skupiny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76D0C0A-324D-4C29-AF35-D7B661F5E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169651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847528" y="652500"/>
            <a:ext cx="8229600" cy="747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cs-CZ" dirty="0"/>
              <a:t>Práva oběti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1100088" cy="413999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Presumpce statusu oběti (§ 3 odst. 1 ZOTČ)</a:t>
            </a:r>
          </a:p>
          <a:p>
            <a:pPr lvl="1">
              <a:defRPr/>
            </a:pPr>
            <a:r>
              <a:rPr lang="cs-CZ" sz="2400" dirty="0"/>
              <a:t>domněnka vyvratitelná (není obětí či jde o </a:t>
            </a:r>
            <a:r>
              <a:rPr lang="cs-CZ" sz="2400" b="1" dirty="0"/>
              <a:t>zcela zjevné zneužití</a:t>
            </a:r>
            <a:r>
              <a:rPr lang="cs-CZ" sz="2400" dirty="0"/>
              <a:t>)</a:t>
            </a:r>
          </a:p>
          <a:p>
            <a:pPr lvl="1">
              <a:defRPr/>
            </a:pPr>
            <a:r>
              <a:rPr lang="cs-CZ" sz="2400" dirty="0"/>
              <a:t>platí i pro status </a:t>
            </a:r>
            <a:r>
              <a:rPr lang="cs-CZ" sz="2400" b="1" dirty="0"/>
              <a:t>zvlášť zranitelné oběti</a:t>
            </a:r>
            <a:endParaRPr lang="cs-CZ" sz="2400" dirty="0"/>
          </a:p>
          <a:p>
            <a:pPr lvl="1">
              <a:defRPr/>
            </a:pPr>
            <a:r>
              <a:rPr lang="cs-CZ" sz="2400" dirty="0"/>
              <a:t>na postavení oběti </a:t>
            </a:r>
            <a:r>
              <a:rPr lang="cs-CZ" sz="2400" b="1" dirty="0"/>
              <a:t>nemá vliv</a:t>
            </a:r>
            <a:r>
              <a:rPr lang="cs-CZ" sz="2400" dirty="0"/>
              <a:t>, pokud nebyl pachatel zjištěn </a:t>
            </a:r>
            <a:r>
              <a:rPr lang="cs-CZ" sz="2400" b="1" dirty="0"/>
              <a:t>nebo odsouzen </a:t>
            </a:r>
          </a:p>
          <a:p>
            <a:pPr eaLnBrk="1" hangingPunct="1">
              <a:defRPr/>
            </a:pPr>
            <a:r>
              <a:rPr lang="cs-CZ" dirty="0"/>
              <a:t>Zvláštní práva dle zák. č. 45/2013 Sb. (ZOTČ) 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odbornou pomoc </a:t>
            </a:r>
            <a:r>
              <a:rPr lang="cs-CZ" sz="2400" dirty="0"/>
              <a:t>(zejména psychologickou, sociální, právní)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informace o probíhajícím řízení</a:t>
            </a:r>
            <a:r>
              <a:rPr lang="cs-CZ" sz="2400" dirty="0"/>
              <a:t>,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ochranu před hrozícím nebezpečím</a:t>
            </a:r>
          </a:p>
          <a:p>
            <a:pPr lvl="1" eaLnBrk="1" hangingPunct="1">
              <a:defRPr/>
            </a:pPr>
            <a:r>
              <a:rPr lang="cs-CZ" sz="2400" dirty="0"/>
              <a:t>učinit </a:t>
            </a:r>
            <a:r>
              <a:rPr lang="cs-CZ" sz="2400" b="1" dirty="0"/>
              <a:t>prohlášení o dopadech trestného činu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ochranu soukromí 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ochranu před sekundární viktimizací</a:t>
            </a:r>
          </a:p>
          <a:p>
            <a:pPr lvl="1" eaLnBrk="1" hangingPunct="1">
              <a:defRPr/>
            </a:pPr>
            <a:r>
              <a:rPr lang="cs-CZ" sz="2400" dirty="0"/>
              <a:t>na </a:t>
            </a:r>
            <a:r>
              <a:rPr lang="cs-CZ" sz="2400" b="1" dirty="0"/>
              <a:t>peněžitou pomoc</a:t>
            </a:r>
          </a:p>
          <a:p>
            <a:pPr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EA6E6CB-03DF-4410-BD44-13D260C5A1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855917" y="671708"/>
            <a:ext cx="8229600" cy="460805"/>
          </a:xfrm>
        </p:spPr>
        <p:txBody>
          <a:bodyPr/>
          <a:lstStyle/>
          <a:p>
            <a:pPr algn="ctr" eaLnBrk="1" hangingPunct="1"/>
            <a:r>
              <a:rPr lang="cs-CZ" dirty="0"/>
              <a:t>Zúčastněná osoba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Ten, jehož věc nebo část majetku byla zabrána nebo podle návrhu má být zabrána (§ 42 TŘ) </a:t>
            </a:r>
          </a:p>
          <a:p>
            <a:pPr lvl="1" eaLnBrk="1" hangingPunct="1">
              <a:defRPr/>
            </a:pPr>
            <a:r>
              <a:rPr lang="cs-CZ" sz="2400" dirty="0"/>
              <a:t>právo </a:t>
            </a:r>
            <a:r>
              <a:rPr lang="cs-CZ" sz="2400" b="1" dirty="0"/>
              <a:t>být poučen</a:t>
            </a:r>
          </a:p>
          <a:p>
            <a:pPr lvl="1" eaLnBrk="1" hangingPunct="1">
              <a:defRPr/>
            </a:pPr>
            <a:r>
              <a:rPr lang="cs-CZ" sz="2400" b="1" dirty="0"/>
              <a:t>vyjádřit se</a:t>
            </a:r>
            <a:endParaRPr lang="cs-CZ" sz="2400" dirty="0"/>
          </a:p>
          <a:p>
            <a:pPr lvl="1" eaLnBrk="1" hangingPunct="1">
              <a:defRPr/>
            </a:pPr>
            <a:r>
              <a:rPr lang="cs-CZ" sz="2400" dirty="0"/>
              <a:t>uplatnit </a:t>
            </a:r>
            <a:r>
              <a:rPr lang="cs-CZ" sz="2400" b="1" dirty="0"/>
              <a:t>opravné prostředky</a:t>
            </a:r>
            <a:r>
              <a:rPr lang="cs-CZ" sz="2400" dirty="0"/>
              <a:t>,</a:t>
            </a:r>
          </a:p>
          <a:p>
            <a:pPr lvl="1" eaLnBrk="1" hangingPunct="1">
              <a:defRPr/>
            </a:pPr>
            <a:r>
              <a:rPr lang="cs-CZ" sz="2400" b="1" dirty="0"/>
              <a:t>být přítomen </a:t>
            </a:r>
            <a:r>
              <a:rPr lang="cs-CZ" sz="2400" dirty="0"/>
              <a:t>v hlavním líčení či veřejném zasedání</a:t>
            </a:r>
          </a:p>
          <a:p>
            <a:pPr lvl="1" eaLnBrk="1" hangingPunct="1">
              <a:defRPr/>
            </a:pPr>
            <a:r>
              <a:rPr lang="cs-CZ" sz="2400" b="1" dirty="0"/>
              <a:t>činit návrhy </a:t>
            </a:r>
            <a:r>
              <a:rPr lang="cs-CZ" sz="2400" dirty="0"/>
              <a:t>při hlavním líčení či veřejném zasedání</a:t>
            </a:r>
          </a:p>
          <a:p>
            <a:pPr lvl="1" eaLnBrk="1" hangingPunct="1">
              <a:defRPr/>
            </a:pPr>
            <a:r>
              <a:rPr lang="cs-CZ" sz="2400" b="1" dirty="0"/>
              <a:t>nahlížet do spisu </a:t>
            </a:r>
            <a:r>
              <a:rPr lang="cs-CZ" sz="2400" dirty="0"/>
              <a:t>a činit si z něj opisy a výpisy</a:t>
            </a:r>
          </a:p>
          <a:p>
            <a:pPr lvl="1" eaLnBrk="1" hangingPunct="1">
              <a:defRPr/>
            </a:pPr>
            <a:r>
              <a:rPr lang="cs-CZ" sz="2400" b="1" dirty="0"/>
              <a:t>zvolit si zmocněnce </a:t>
            </a:r>
            <a:r>
              <a:rPr lang="cs-CZ" sz="2400" dirty="0"/>
              <a:t>(§ 50 TŘ) 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dirty="0"/>
              <a:t>I zúčastněná osoba má právo na spravedlivý proces (II. ÚS 184/17)</a:t>
            </a:r>
          </a:p>
          <a:p>
            <a:pPr lvl="1">
              <a:defRPr/>
            </a:pPr>
            <a:r>
              <a:rPr lang="cs-CZ" sz="2400" dirty="0"/>
              <a:t>včetně práva na projednání věci bez průtahů (</a:t>
            </a:r>
            <a:r>
              <a:rPr lang="en-GB" sz="2400" dirty="0"/>
              <a:t>III. </a:t>
            </a:r>
            <a:r>
              <a:rPr lang="cs-CZ" sz="2400" dirty="0"/>
              <a:t>ÚS 2952/16)</a:t>
            </a:r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C16BF62-899F-405D-9794-756EEB0E80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855917" y="407014"/>
            <a:ext cx="8229600" cy="460805"/>
          </a:xfrm>
        </p:spPr>
        <p:txBody>
          <a:bodyPr/>
          <a:lstStyle/>
          <a:p>
            <a:pPr algn="ctr" eaLnBrk="1" hangingPunct="1"/>
            <a:r>
              <a:rPr lang="cs-CZ" dirty="0"/>
              <a:t>Zmocněnec poškozeného či zúčastněné osoby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dirty="0"/>
              <a:t>Společná úprava (§ 50 a násl. TŘ)</a:t>
            </a:r>
          </a:p>
          <a:p>
            <a:pPr lvl="1" eaLnBrk="1" hangingPunct="1">
              <a:defRPr/>
            </a:pPr>
            <a:r>
              <a:rPr lang="cs-CZ" sz="2400" dirty="0"/>
              <a:t>nemusí jím být advokát</a:t>
            </a:r>
          </a:p>
          <a:p>
            <a:pPr lvl="1" eaLnBrk="1" hangingPunct="1">
              <a:defRPr/>
            </a:pPr>
            <a:r>
              <a:rPr lang="cs-CZ" sz="2400" b="1" dirty="0"/>
              <a:t>i právnická osoba</a:t>
            </a:r>
          </a:p>
          <a:p>
            <a:pPr lvl="1" eaLnBrk="1" hangingPunct="1">
              <a:defRPr/>
            </a:pPr>
            <a:r>
              <a:rPr lang="cs-CZ" sz="2400" b="1" dirty="0"/>
              <a:t>zmocněnec poškozeného vyloučen jako svědek </a:t>
            </a:r>
            <a:r>
              <a:rPr lang="cs-CZ" sz="2400" dirty="0"/>
              <a:t>jen pro hlavní líčení či veřejné zasedání, kde vypovídal, ne pro celé řízení (</a:t>
            </a:r>
            <a:r>
              <a:rPr lang="cs-CZ" sz="2400" dirty="0" err="1"/>
              <a:t>Rt</a:t>
            </a:r>
            <a:r>
              <a:rPr lang="cs-CZ" sz="2400" dirty="0"/>
              <a:t> 20/2015) </a:t>
            </a:r>
            <a:endParaRPr lang="cs-CZ" sz="2400" b="1" dirty="0"/>
          </a:p>
          <a:p>
            <a:pPr>
              <a:defRPr/>
            </a:pPr>
            <a:r>
              <a:rPr lang="cs-CZ" dirty="0"/>
              <a:t>Práva</a:t>
            </a:r>
          </a:p>
          <a:p>
            <a:pPr lvl="1">
              <a:defRPr/>
            </a:pPr>
            <a:r>
              <a:rPr lang="cs-CZ" sz="2400" dirty="0"/>
              <a:t>jako zástupce činit návrhy a podávat žádosti či opravné prostředky</a:t>
            </a:r>
          </a:p>
          <a:p>
            <a:pPr lvl="1">
              <a:defRPr/>
            </a:pPr>
            <a:r>
              <a:rPr lang="cs-CZ" sz="2400" dirty="0"/>
              <a:t>účastnit se všech úkonů, jichž se mohou účastnit zastoupení</a:t>
            </a:r>
          </a:p>
          <a:p>
            <a:pPr lvl="1">
              <a:defRPr/>
            </a:pPr>
            <a:r>
              <a:rPr lang="cs-CZ" sz="2400" dirty="0"/>
              <a:t>zásadně se již od zahájení trestního stíhání </a:t>
            </a:r>
            <a:r>
              <a:rPr lang="cs-CZ" sz="2400" b="1" dirty="0"/>
              <a:t>účastnit všech vyšetřovacích úkonů</a:t>
            </a:r>
            <a:r>
              <a:rPr lang="cs-CZ" sz="2400" dirty="0"/>
              <a:t>, jimiž se mají objasnit skutečnosti důležité pro uplatnění práv osob, které zastupují, a jejichž výsledek může být použit jako důkaz před soudem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900" dirty="0"/>
              <a:t>- </a:t>
            </a:r>
            <a:r>
              <a:rPr lang="cs-CZ" sz="1900" b="1" dirty="0"/>
              <a:t>u zúčastněné osoby problém </a:t>
            </a:r>
          </a:p>
          <a:p>
            <a:pPr lvl="1">
              <a:defRPr/>
            </a:pPr>
            <a:r>
              <a:rPr lang="cs-CZ" sz="2400" dirty="0"/>
              <a:t>při výslechu </a:t>
            </a:r>
            <a:r>
              <a:rPr lang="cs-CZ" sz="2400" b="1" dirty="0"/>
              <a:t>klást otázky </a:t>
            </a:r>
            <a:r>
              <a:rPr lang="cs-CZ" sz="2400" dirty="0"/>
              <a:t>a činit námitky proti průběhu úkonu</a:t>
            </a:r>
            <a:endParaRPr lang="cs-CZ" sz="2400" b="1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BE9BA7C-4D88-4875-A6B7-446CD0B053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1839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3C19306-3CBC-44FD-80DE-3518DDC4C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Svědci, znalci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594165-EAF1-4756-B43A-622E5C0B6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5499"/>
            <a:ext cx="10753200" cy="4139998"/>
          </a:xfrm>
        </p:spPr>
        <p:txBody>
          <a:bodyPr/>
          <a:lstStyle/>
          <a:p>
            <a:r>
              <a:rPr lang="cs-CZ" dirty="0"/>
              <a:t>svědek 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žádat svědečné </a:t>
            </a:r>
            <a:r>
              <a:rPr lang="cs-CZ" sz="2400" dirty="0"/>
              <a:t>(§ 104 TŘ)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odepřít </a:t>
            </a:r>
            <a:r>
              <a:rPr lang="cs-CZ" sz="2400" dirty="0"/>
              <a:t>ve stanovených případech výpověď</a:t>
            </a:r>
            <a:r>
              <a:rPr lang="cs-CZ" sz="2400" b="1" dirty="0"/>
              <a:t> </a:t>
            </a:r>
            <a:r>
              <a:rPr lang="cs-CZ" sz="2400" dirty="0"/>
              <a:t>(§ 100 TŘ)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na informace o nebezpečném obviněném </a:t>
            </a:r>
            <a:r>
              <a:rPr lang="cs-CZ" sz="2400" dirty="0"/>
              <a:t>a odsouzeném (§ 103a TŘ); právo </a:t>
            </a:r>
            <a:r>
              <a:rPr lang="cs-CZ" sz="2400" b="1" dirty="0"/>
              <a:t>žádat o utajení totožnosti </a:t>
            </a:r>
            <a:r>
              <a:rPr lang="cs-CZ" sz="2400" dirty="0"/>
              <a:t>(§ 55 odst. 2 TŘ)</a:t>
            </a:r>
          </a:p>
          <a:p>
            <a:r>
              <a:rPr lang="cs-CZ" dirty="0"/>
              <a:t>znalec 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žádat znalečné</a:t>
            </a:r>
            <a:r>
              <a:rPr lang="cs-CZ" sz="2400" dirty="0"/>
              <a:t> (§ 111 TŘ)</a:t>
            </a:r>
          </a:p>
          <a:p>
            <a:pPr lvl="1"/>
            <a:r>
              <a:rPr lang="cs-CZ" sz="2400" dirty="0"/>
              <a:t>další práva slouží toliko ke splnění úkolu - právo účastnit se nutných úkonů, dokonce i činit důkazní návrhy, právo nahlížet do spisu či si jej „zapůjčit“ (§ 107 odst. 1 TŘ)</a:t>
            </a:r>
          </a:p>
          <a:p>
            <a:r>
              <a:rPr lang="cs-CZ" dirty="0"/>
              <a:t>tlumočník</a:t>
            </a:r>
          </a:p>
          <a:p>
            <a:pPr lvl="1"/>
            <a:r>
              <a:rPr lang="cs-CZ" sz="2400" dirty="0"/>
              <a:t>právo </a:t>
            </a:r>
            <a:r>
              <a:rPr lang="cs-CZ" sz="2400" b="1" dirty="0"/>
              <a:t>žádat náhradu a odměnu tlumočníka </a:t>
            </a:r>
            <a:r>
              <a:rPr lang="cs-CZ" sz="2400" dirty="0"/>
              <a:t>(§ 30 TŘ)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3C7399E-1232-4275-9E7E-82ECF7597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49399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6CE0E-52A0-4F3A-828C-AB64B7B87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To je vše, děkuji Vám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1E95FD-6EFF-4869-BEED-B478EF055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667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JUDr. Jan Provazník, Ph.D.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odborný asistent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Katedra trestního práva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Právnická fakulta Masarykovy univerzity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Veveří 158/70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611 80 Brno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jan.provaznik@law.muni.cz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31A65C-F6E7-45D0-A835-1C69814353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150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Obžalovaný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Obviněný po nařízení hlavního líčení (§ 12 odst. 8 TŘ)</a:t>
            </a:r>
          </a:p>
          <a:p>
            <a:pPr lvl="1">
              <a:defRPr/>
            </a:pPr>
            <a:r>
              <a:rPr lang="cs-CZ" sz="2400"/>
              <a:t>nikoliv po podání obžaloby</a:t>
            </a:r>
          </a:p>
          <a:p>
            <a:pPr lvl="1">
              <a:defRPr/>
            </a:pPr>
            <a:r>
              <a:rPr lang="cs-CZ" sz="2400"/>
              <a:t>soud nemusí obžalobu přijmout (§ 181 odst. 1 TŘ, § 185 a násl. TŘ, § 314c TŘ)</a:t>
            </a:r>
            <a:endParaRPr lang="cs-CZ" sz="2400" dirty="0"/>
          </a:p>
          <a:p>
            <a:pPr eaLnBrk="1" hangingPunct="1">
              <a:defRPr/>
            </a:pPr>
            <a:r>
              <a:rPr lang="cs-CZ"/>
              <a:t>Nad rámec práv obviněného některá specifická práva v hlavním líčení</a:t>
            </a:r>
          </a:p>
          <a:p>
            <a:pPr lvl="1">
              <a:defRPr/>
            </a:pPr>
            <a:r>
              <a:rPr lang="cs-CZ" sz="2400"/>
              <a:t>např. právo závěrečné řeči, posledního slova, vyjádřit se ke každému provedenému důkazu atd. </a:t>
            </a:r>
            <a:endParaRPr lang="cs-CZ" sz="2400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4B663DF-C93D-41DD-A271-989D6C831C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94581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Odsouzený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Ten, proti němuž byl vydán pravomocný odsuzující rozsudek</a:t>
            </a:r>
          </a:p>
          <a:p>
            <a:pPr lvl="1" eaLnBrk="1" hangingPunct="1">
              <a:defRPr/>
            </a:pPr>
            <a:r>
              <a:rPr lang="cs-CZ" sz="2400" dirty="0"/>
              <a:t>§ 12 odst. 6 TŘ</a:t>
            </a:r>
          </a:p>
          <a:p>
            <a:pPr lvl="1" eaLnBrk="1" hangingPunct="1">
              <a:defRPr/>
            </a:pPr>
            <a:r>
              <a:rPr lang="cs-CZ" sz="2400" dirty="0"/>
              <a:t>povahu takového rozsudku má i trestní příkaz</a:t>
            </a:r>
          </a:p>
          <a:p>
            <a:pPr eaLnBrk="1" hangingPunct="1">
              <a:defRPr/>
            </a:pPr>
            <a:r>
              <a:rPr lang="cs-CZ" dirty="0"/>
              <a:t>Tedy osoba, uznaná vinnou ze spáchání trestného činu</a:t>
            </a:r>
          </a:p>
          <a:p>
            <a:pPr lvl="1" eaLnBrk="1" hangingPunct="1">
              <a:defRPr/>
            </a:pPr>
            <a:r>
              <a:rPr lang="cs-CZ" sz="2400" dirty="0"/>
              <a:t>na druhu trestu nezáleží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Nikoliv ten, jehož </a:t>
            </a:r>
            <a:r>
              <a:rPr lang="cs-CZ" sz="2800" dirty="0" err="1">
                <a:ea typeface="+mn-ea"/>
                <a:cs typeface="+mn-cs"/>
              </a:rPr>
              <a:t>tr</a:t>
            </a:r>
            <a:r>
              <a:rPr lang="cs-CZ" sz="2800" dirty="0">
                <a:ea typeface="+mn-ea"/>
                <a:cs typeface="+mn-cs"/>
              </a:rPr>
              <a:t>. stíhání bylo podmíněně zastaveno či jehož narovnání bylo schváleno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F2B19AD-E161-40B2-83AD-64E6E062E3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Práva osoby, proti níž se řízení vede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Liší se podle formálního statusu</a:t>
            </a:r>
          </a:p>
          <a:p>
            <a:pPr lvl="1" eaLnBrk="1" hangingPunct="1">
              <a:defRPr/>
            </a:pPr>
            <a:r>
              <a:rPr lang="cs-CZ" sz="2400" dirty="0"/>
              <a:t>podezřelý v obecném slova smyslu pouze obecná práva; i zde se však uplatní </a:t>
            </a:r>
            <a:r>
              <a:rPr lang="cs-CZ" sz="2400" i="1" dirty="0" err="1"/>
              <a:t>nemo</a:t>
            </a:r>
            <a:r>
              <a:rPr lang="cs-CZ" sz="2400" i="1" dirty="0"/>
              <a:t> </a:t>
            </a:r>
            <a:r>
              <a:rPr lang="cs-CZ" sz="2400" i="1" dirty="0" err="1"/>
              <a:t>tenetur</a:t>
            </a:r>
            <a:endParaRPr lang="cs-CZ" sz="2400" i="1" dirty="0"/>
          </a:p>
          <a:p>
            <a:pPr lvl="1" eaLnBrk="1" hangingPunct="1">
              <a:defRPr/>
            </a:pPr>
            <a:r>
              <a:rPr lang="cs-CZ" sz="2400" dirty="0"/>
              <a:t>podezřelý ve zkráceném přípravném řízení práva jako obviněný (§ 179b odst. 2 TŘ) </a:t>
            </a:r>
          </a:p>
          <a:p>
            <a:pPr eaLnBrk="1" hangingPunct="1">
              <a:defRPr/>
            </a:pPr>
            <a:r>
              <a:rPr lang="cs-CZ" dirty="0"/>
              <a:t>V plném rozsahu po zahájení trestního stíhání</a:t>
            </a:r>
          </a:p>
          <a:p>
            <a:pPr lvl="1" eaLnBrk="1" hangingPunct="1">
              <a:defRPr/>
            </a:pPr>
            <a:r>
              <a:rPr lang="cs-CZ" sz="2400" dirty="0"/>
              <a:t>právo na obhajobu formální </a:t>
            </a:r>
          </a:p>
          <a:p>
            <a:pPr lvl="1" eaLnBrk="1" hangingPunct="1">
              <a:defRPr/>
            </a:pPr>
            <a:r>
              <a:rPr lang="cs-CZ" sz="2400" dirty="0"/>
              <a:t>právo na obhajobu materiální</a:t>
            </a:r>
          </a:p>
          <a:p>
            <a:pPr lvl="1" eaLnBrk="1" hangingPunct="1">
              <a:defRPr/>
            </a:pPr>
            <a:r>
              <a:rPr lang="cs-CZ" sz="2400" dirty="0"/>
              <a:t>vznikají i povinnosti – např. strpět případnou vazbu, strpět zajištění nároku poškozeného (§ 47 TŘ)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A9C6CE0-3E30-4FBD-8B45-666E9026BA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vyjádřit se</a:t>
            </a:r>
            <a:r>
              <a:rPr lang="cs-CZ" sz="2800" dirty="0"/>
              <a:t> ke všem skutečnostem a důkazům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b="1" dirty="0"/>
              <a:t>nevypovídat </a:t>
            </a:r>
            <a:r>
              <a:rPr lang="cs-CZ" sz="2800" dirty="0"/>
              <a:t>a </a:t>
            </a:r>
            <a:r>
              <a:rPr lang="cs-CZ" sz="2800" b="1" dirty="0"/>
              <a:t>aktivně nepřispívat </a:t>
            </a:r>
            <a:r>
              <a:rPr lang="cs-CZ" sz="2800" dirty="0"/>
              <a:t>ke svému usvědčení</a:t>
            </a:r>
          </a:p>
          <a:p>
            <a:pPr lvl="1" eaLnBrk="1" hangingPunct="1">
              <a:defRPr/>
            </a:pPr>
            <a:r>
              <a:rPr lang="cs-CZ" sz="2800" b="1" dirty="0"/>
              <a:t>uvádět skutečnosti </a:t>
            </a:r>
          </a:p>
          <a:p>
            <a:pPr lvl="1" eaLnBrk="1" hangingPunct="1">
              <a:defRPr/>
            </a:pPr>
            <a:r>
              <a:rPr lang="cs-CZ" sz="2800" b="1" dirty="0"/>
              <a:t>navrhovat důkazy</a:t>
            </a:r>
          </a:p>
          <a:p>
            <a:pPr lvl="1" eaLnBrk="1" hangingPunct="1">
              <a:defRPr/>
            </a:pPr>
            <a:r>
              <a:rPr lang="cs-CZ" sz="2800" b="1" dirty="0"/>
              <a:t>činit návrhy</a:t>
            </a:r>
            <a:r>
              <a:rPr lang="cs-CZ" sz="2800" dirty="0"/>
              <a:t>, podávat </a:t>
            </a:r>
            <a:r>
              <a:rPr lang="cs-CZ" sz="2800" b="1" dirty="0"/>
              <a:t>žádosti</a:t>
            </a:r>
          </a:p>
          <a:p>
            <a:pPr lvl="1" eaLnBrk="1" hangingPunct="1">
              <a:defRPr/>
            </a:pPr>
            <a:r>
              <a:rPr lang="cs-CZ" sz="2800" dirty="0"/>
              <a:t>podávat </a:t>
            </a:r>
            <a:r>
              <a:rPr lang="cs-CZ" sz="2800" b="1" dirty="0"/>
              <a:t>opravné prostředky</a:t>
            </a:r>
          </a:p>
          <a:p>
            <a:pPr lvl="1" eaLnBrk="1" hangingPunct="1">
              <a:defRPr/>
            </a:pPr>
            <a:r>
              <a:rPr lang="cs-CZ" sz="2800" b="1" dirty="0"/>
              <a:t>radit se </a:t>
            </a:r>
            <a:r>
              <a:rPr lang="cs-CZ" sz="2800" dirty="0"/>
              <a:t>se svým obhájcem</a:t>
            </a:r>
          </a:p>
          <a:p>
            <a:pPr lvl="1" eaLnBrk="1" hangingPunct="1">
              <a:defRPr/>
            </a:pPr>
            <a:r>
              <a:rPr lang="cs-CZ" sz="2800" b="1" dirty="0"/>
              <a:t>nahlížet do spisu </a:t>
            </a:r>
            <a:r>
              <a:rPr lang="cs-CZ" sz="2800" dirty="0"/>
              <a:t>a činit si z něj opisy a výpisy  </a:t>
            </a:r>
          </a:p>
          <a:p>
            <a:pPr lvl="1" eaLnBrk="1" hangingPunct="1">
              <a:defRPr/>
            </a:pPr>
            <a:r>
              <a:rPr lang="cs-CZ" sz="2800" dirty="0"/>
              <a:t>právo na </a:t>
            </a:r>
            <a:r>
              <a:rPr lang="cs-CZ" sz="2800" b="1" dirty="0"/>
              <a:t>bezplatnou obhajobu </a:t>
            </a:r>
            <a:r>
              <a:rPr lang="cs-CZ" sz="2800" dirty="0"/>
              <a:t>či na obhajobu za sníženou odměnu v odůvodněných případech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07F3841-C7F3-42CB-B55F-0D7C4D27FA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II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19672"/>
            <a:ext cx="11058143" cy="4212328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být poučen </a:t>
            </a:r>
            <a:r>
              <a:rPr lang="cs-CZ" sz="2800" dirty="0"/>
              <a:t>o svých právech a povinnostech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dirty="0"/>
              <a:t>mít umožněno </a:t>
            </a:r>
            <a:r>
              <a:rPr lang="cs-CZ" sz="2800" b="1" dirty="0"/>
              <a:t>plné uplatnění svých práv </a:t>
            </a:r>
            <a:r>
              <a:rPr lang="cs-CZ" sz="2800" dirty="0"/>
              <a:t>ze strany OČTŘ</a:t>
            </a:r>
          </a:p>
          <a:p>
            <a:pPr lvl="1" eaLnBrk="1" hangingPunct="1">
              <a:defRPr/>
            </a:pPr>
            <a:r>
              <a:rPr lang="cs-CZ" sz="2800" dirty="0"/>
              <a:t>právo </a:t>
            </a:r>
            <a:r>
              <a:rPr lang="cs-CZ" sz="2800" b="1" dirty="0"/>
              <a:t>na tlumočníka </a:t>
            </a:r>
            <a:r>
              <a:rPr lang="cs-CZ" sz="2800" dirty="0"/>
              <a:t>(§ 28)</a:t>
            </a:r>
          </a:p>
          <a:p>
            <a:pPr lvl="1" eaLnBrk="1" hangingPunct="1">
              <a:defRPr/>
            </a:pPr>
            <a:r>
              <a:rPr lang="cs-CZ" sz="2800" dirty="0"/>
              <a:t>právo být </a:t>
            </a:r>
            <a:r>
              <a:rPr lang="cs-CZ" sz="2800" b="1" dirty="0"/>
              <a:t>informován</a:t>
            </a:r>
            <a:r>
              <a:rPr lang="cs-CZ" sz="2800" dirty="0"/>
              <a:t> o tom, co je mu </a:t>
            </a:r>
            <a:r>
              <a:rPr lang="cs-CZ" sz="2800" b="1" dirty="0"/>
              <a:t>kladeno za vinu </a:t>
            </a:r>
            <a:r>
              <a:rPr lang="cs-CZ" sz="2800" dirty="0"/>
              <a:t>-&gt; i ve zkráceném přípravném řízení (§ 179b odst. 3 TŘ) </a:t>
            </a:r>
          </a:p>
          <a:p>
            <a:pPr lvl="1" eaLnBrk="1" hangingPunct="1">
              <a:defRPr/>
            </a:pPr>
            <a:r>
              <a:rPr lang="cs-CZ" sz="2800" dirty="0"/>
              <a:t>právo být informován o případné </a:t>
            </a:r>
            <a:r>
              <a:rPr lang="cs-CZ" sz="2800" b="1" dirty="0"/>
              <a:t>změně právní kvalifikace </a:t>
            </a:r>
            <a:r>
              <a:rPr lang="cs-CZ" sz="2800" dirty="0"/>
              <a:t>(§ 190 odst. 1 TŘ)</a:t>
            </a:r>
          </a:p>
          <a:p>
            <a:pPr lvl="1" eaLnBrk="1" hangingPunct="1">
              <a:defRPr/>
            </a:pPr>
            <a:r>
              <a:rPr lang="cs-CZ" sz="2800" dirty="0"/>
              <a:t>být vyslýchán </a:t>
            </a:r>
            <a:r>
              <a:rPr lang="cs-CZ" sz="2800" b="1" dirty="0"/>
              <a:t>za přítomnosti </a:t>
            </a:r>
            <a:r>
              <a:rPr lang="cs-CZ" sz="2800" dirty="0"/>
              <a:t>svého </a:t>
            </a:r>
            <a:r>
              <a:rPr lang="cs-CZ" sz="2800" b="1" dirty="0"/>
              <a:t>obhájce</a:t>
            </a:r>
          </a:p>
          <a:p>
            <a:pPr lvl="1" eaLnBrk="1" hangingPunct="1">
              <a:defRPr/>
            </a:pPr>
            <a:r>
              <a:rPr lang="cs-CZ" sz="2800" dirty="0"/>
              <a:t>je-li ve vazbě či VTOS, </a:t>
            </a:r>
            <a:r>
              <a:rPr lang="cs-CZ" sz="2800" b="1" dirty="0"/>
              <a:t>mluvit s obhájcem o samotě</a:t>
            </a:r>
          </a:p>
          <a:p>
            <a:pPr lvl="1" eaLnBrk="1" hangingPunct="1">
              <a:defRPr/>
            </a:pPr>
            <a:r>
              <a:rPr lang="cs-CZ" sz="2800" dirty="0"/>
              <a:t>aby se jeho obhájce </a:t>
            </a:r>
            <a:r>
              <a:rPr lang="cs-CZ" sz="2800" b="1" dirty="0"/>
              <a:t>účastnil i jiných úkonů přípravného řízení</a:t>
            </a:r>
          </a:p>
          <a:p>
            <a:pPr lvl="1" eaLnBrk="1" hangingPunct="1">
              <a:defRPr/>
            </a:pPr>
            <a:r>
              <a:rPr lang="cs-CZ" sz="2800" dirty="0"/>
              <a:t>účast samotného obviněného nemusí policejní orgán připustit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DF82FB-3B62-4A0D-B0E8-B6876A532B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988</TotalTime>
  <Words>4533</Words>
  <Application>Microsoft Office PowerPoint</Application>
  <PresentationFormat>Širokoúhlá obrazovka</PresentationFormat>
  <Paragraphs>613</Paragraphs>
  <Slides>47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1" baseType="lpstr">
      <vt:lpstr>Arial</vt:lpstr>
      <vt:lpstr>Tahoma</vt:lpstr>
      <vt:lpstr>Wingdings</vt:lpstr>
      <vt:lpstr>Prezentace_MU_CZ</vt:lpstr>
      <vt:lpstr>Obviněný, obhájce, poškozený a další osoby</vt:lpstr>
      <vt:lpstr>Osoba, proti které se řízení vede</vt:lpstr>
      <vt:lpstr>Podezřelý</vt:lpstr>
      <vt:lpstr>Obviněný</vt:lpstr>
      <vt:lpstr>Obžalovaný</vt:lpstr>
      <vt:lpstr>Odsouzený</vt:lpstr>
      <vt:lpstr>Práva osoby, proti níž se řízení vede</vt:lpstr>
      <vt:lpstr>Právo obviněného na obhajobu materiální  (§ 33) </vt:lpstr>
      <vt:lpstr>Právo obviněného na obhajobu materiální II (§ 33) </vt:lpstr>
      <vt:lpstr>Právo obviněného na obhajobu materiální III</vt:lpstr>
      <vt:lpstr>Limity obhajoby</vt:lpstr>
      <vt:lpstr>Spolupracující obviněný § 178a a násl. TŘ</vt:lpstr>
      <vt:lpstr>Následky – upuštění od potrestání (§ 46 odst. 2 TZ)</vt:lpstr>
      <vt:lpstr>Následky – snížení trestu odnětí svobody pod dolní hranici</vt:lpstr>
      <vt:lpstr>„Spolupracující podezřelý“</vt:lpstr>
      <vt:lpstr>Instituty favor defensionis</vt:lpstr>
      <vt:lpstr>Právo obviněného na obhajobu formální</vt:lpstr>
      <vt:lpstr>Vznik vztahu obhájce - klient</vt:lpstr>
      <vt:lpstr>Nutná obhajoba dle § 36 TZ</vt:lpstr>
      <vt:lpstr>Nutná obhajoba dle § 36a TZ</vt:lpstr>
      <vt:lpstr>Nutná obhajoba dle ZSM a ZMJS</vt:lpstr>
      <vt:lpstr>Další osoby s obhajovacími právy</vt:lpstr>
      <vt:lpstr>Vztah mezi obhájcem a klientem</vt:lpstr>
      <vt:lpstr>Práva a limity činnosti obhájce</vt:lpstr>
      <vt:lpstr>Zánik povinnosti obhajovat</vt:lpstr>
      <vt:lpstr>„Nouzový“ opatrovník v trestním řízení</vt:lpstr>
      <vt:lpstr>Poškozený</vt:lpstr>
      <vt:lpstr>Poškozený II</vt:lpstr>
      <vt:lpstr>Nároky poškozeného v adhezním řízení</vt:lpstr>
      <vt:lpstr>Uplatnění nároku v adhezím řízení</vt:lpstr>
      <vt:lpstr>Nárok poškozeného</vt:lpstr>
      <vt:lpstr>Náhrada nákladů poškozeného (§ 154 odst. 2)</vt:lpstr>
      <vt:lpstr>Poškozený III</vt:lpstr>
      <vt:lpstr>Trestní stíhání se souhlasem poškozeného</vt:lpstr>
      <vt:lpstr>Nároky na souhlas poškozeného</vt:lpstr>
      <vt:lpstr>Kdy je souhlas irelevantní (§ 163a TŘ)</vt:lpstr>
      <vt:lpstr>Bezplatné zastupování poškozeného</vt:lpstr>
      <vt:lpstr>Zajištění nároku poškozeného - § 47 TŘ</vt:lpstr>
      <vt:lpstr>Zajištění nároku poškozeného - § 47 TŘ</vt:lpstr>
      <vt:lpstr>Oběť </vt:lpstr>
      <vt:lpstr>Zvlášť zranitelná oběť I.</vt:lpstr>
      <vt:lpstr>Zvlášť zranitelná oběť II.</vt:lpstr>
      <vt:lpstr>Práva oběti </vt:lpstr>
      <vt:lpstr>Zúčastněná osoba </vt:lpstr>
      <vt:lpstr>Zmocněnec poškozeného či zúčastněné osoby</vt:lpstr>
      <vt:lpstr>Svědci, znalci</vt:lpstr>
      <vt:lpstr>To je vše, 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Obviněný, obhájce, poškozený a další osoby</dc:title>
  <dc:creator>Uživatel</dc:creator>
  <cp:lastModifiedBy>Provazník Jan</cp:lastModifiedBy>
  <cp:revision>68</cp:revision>
  <cp:lastPrinted>1601-01-01T00:00:00Z</cp:lastPrinted>
  <dcterms:created xsi:type="dcterms:W3CDTF">2019-03-13T18:53:26Z</dcterms:created>
  <dcterms:modified xsi:type="dcterms:W3CDTF">2022-03-17T10:16:10Z</dcterms:modified>
</cp:coreProperties>
</file>