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2"/>
  </p:notesMasterIdLst>
  <p:handoutMasterIdLst>
    <p:handoutMasterId r:id="rId43"/>
  </p:handoutMasterIdLst>
  <p:sldIdLst>
    <p:sldId id="256" r:id="rId2"/>
    <p:sldId id="496" r:id="rId3"/>
    <p:sldId id="515" r:id="rId4"/>
    <p:sldId id="516" r:id="rId5"/>
    <p:sldId id="497" r:id="rId6"/>
    <p:sldId id="498" r:id="rId7"/>
    <p:sldId id="517" r:id="rId8"/>
    <p:sldId id="529" r:id="rId9"/>
    <p:sldId id="499" r:id="rId10"/>
    <p:sldId id="500" r:id="rId11"/>
    <p:sldId id="501" r:id="rId12"/>
    <p:sldId id="530" r:id="rId13"/>
    <p:sldId id="502" r:id="rId14"/>
    <p:sldId id="503" r:id="rId15"/>
    <p:sldId id="518" r:id="rId16"/>
    <p:sldId id="531" r:id="rId17"/>
    <p:sldId id="504" r:id="rId18"/>
    <p:sldId id="514" r:id="rId19"/>
    <p:sldId id="505" r:id="rId20"/>
    <p:sldId id="527" r:id="rId21"/>
    <p:sldId id="532" r:id="rId22"/>
    <p:sldId id="506" r:id="rId23"/>
    <p:sldId id="519" r:id="rId24"/>
    <p:sldId id="507" r:id="rId25"/>
    <p:sldId id="521" r:id="rId26"/>
    <p:sldId id="520" r:id="rId27"/>
    <p:sldId id="523" r:id="rId28"/>
    <p:sldId id="508" r:id="rId29"/>
    <p:sldId id="522" r:id="rId30"/>
    <p:sldId id="509" r:id="rId31"/>
    <p:sldId id="510" r:id="rId32"/>
    <p:sldId id="524" r:id="rId33"/>
    <p:sldId id="511" r:id="rId34"/>
    <p:sldId id="525" r:id="rId35"/>
    <p:sldId id="512" r:id="rId36"/>
    <p:sldId id="526" r:id="rId37"/>
    <p:sldId id="513" r:id="rId38"/>
    <p:sldId id="528" r:id="rId39"/>
    <p:sldId id="305" r:id="rId40"/>
    <p:sldId id="324" r:id="rId4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6754" autoAdjust="0"/>
  </p:normalViewPr>
  <p:slideViewPr>
    <p:cSldViewPr snapToGrid="0">
      <p:cViewPr varScale="1">
        <p:scale>
          <a:sx n="160" d="100"/>
          <a:sy n="160" d="100"/>
        </p:scale>
        <p:origin x="100" y="10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23. března  2018</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23. března  2018</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a:t>23. března  2018</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23. března  2018</a:t>
            </a:r>
            <a:endParaRPr lang="cs-CZ" dirty="0"/>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23. března  2018</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23. března  2018</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23. března  2018</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23. března  2018</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mailto:Marek.Frystak@law.muni.c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algn="ctr"/>
            <a:r>
              <a:rPr lang="cs-CZ" dirty="0"/>
              <a:t>Zvláštní </a:t>
            </a:r>
            <a:r>
              <a:rPr lang="cs-CZ"/>
              <a:t>způsoby dokazování a  </a:t>
            </a:r>
            <a:r>
              <a:rPr lang="cs-CZ" dirty="0"/>
              <a:t>operativně pátrací prostředky  </a:t>
            </a:r>
          </a:p>
        </p:txBody>
      </p:sp>
      <p:sp>
        <p:nvSpPr>
          <p:cNvPr id="5" name="Podnadpis 4"/>
          <p:cNvSpPr>
            <a:spLocks noGrp="1"/>
          </p:cNvSpPr>
          <p:nvPr>
            <p:ph type="subTitle" idx="1"/>
          </p:nvPr>
        </p:nvSpPr>
        <p:spPr/>
        <p:txBody>
          <a:bodyPr/>
          <a:lstStyle/>
          <a:p>
            <a:pPr algn="ctr"/>
            <a:endParaRPr lang="cs-CZ" b="1" dirty="0">
              <a:solidFill>
                <a:schemeClr val="tx2"/>
              </a:solidFill>
            </a:endParaRPr>
          </a:p>
          <a:p>
            <a:pPr algn="ctr"/>
            <a:r>
              <a:rPr lang="cs-CZ" b="1" dirty="0">
                <a:solidFill>
                  <a:schemeClr val="tx2"/>
                </a:solidFill>
              </a:rPr>
              <a:t>Marek Fryšták</a:t>
            </a:r>
          </a:p>
          <a:p>
            <a:pPr algn="ctr"/>
            <a:endParaRPr lang="cs-CZ" b="1" dirty="0">
              <a:solidFill>
                <a:schemeClr val="tx2"/>
              </a:solidFill>
            </a:endParaRPr>
          </a:p>
          <a:p>
            <a:pPr algn="ctr"/>
            <a:r>
              <a:rPr lang="cs-CZ" b="1" dirty="0">
                <a:solidFill>
                  <a:schemeClr val="tx2"/>
                </a:solidFill>
              </a:rPr>
              <a:t>katedra trestního práva </a:t>
            </a:r>
          </a:p>
        </p:txBody>
      </p:sp>
    </p:spTree>
    <p:extLst>
      <p:ext uri="{BB962C8B-B14F-4D97-AF65-F5344CB8AC3E}">
        <p14:creationId xmlns:p14="http://schemas.microsoft.com/office/powerpoint/2010/main" val="416795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29D5E2D-E55A-4F62-B76F-F0AB29B9C233}"/>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3" name="Nadpis 2">
            <a:extLst>
              <a:ext uri="{FF2B5EF4-FFF2-40B4-BE49-F238E27FC236}">
                <a16:creationId xmlns:a16="http://schemas.microsoft.com/office/drawing/2014/main" id="{19A5B279-D226-4E87-BEA4-08C2F1C03BD7}"/>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0D1C2954-667B-48B4-8452-3A16CE07D59E}"/>
              </a:ext>
            </a:extLst>
          </p:cNvPr>
          <p:cNvSpPr>
            <a:spLocks noGrp="1"/>
          </p:cNvSpPr>
          <p:nvPr>
            <p:ph idx="1"/>
          </p:nvPr>
        </p:nvSpPr>
        <p:spPr/>
        <p:txBody>
          <a:bodyPr/>
          <a:lstStyle/>
          <a:p>
            <a:pPr algn="just">
              <a:lnSpc>
                <a:spcPct val="100000"/>
              </a:lnSpc>
            </a:pPr>
            <a:r>
              <a:rPr lang="cs-CZ" altLang="cs-CZ" sz="1600" dirty="0"/>
              <a:t>poznávající a poznávaná osoba se nesmí bezprostředně  setkat </a:t>
            </a:r>
          </a:p>
          <a:p>
            <a:pPr algn="just">
              <a:lnSpc>
                <a:spcPct val="100000"/>
              </a:lnSpc>
            </a:pPr>
            <a:endParaRPr lang="cs-CZ" altLang="cs-CZ" sz="1600" dirty="0"/>
          </a:p>
          <a:p>
            <a:pPr lvl="1" algn="just"/>
            <a:r>
              <a:rPr lang="cs-CZ" altLang="cs-CZ" sz="1500" dirty="0"/>
              <a:t>bohužel v praxi občas nešvar, že poznávající osoba jde po chodbě a policejní orgán jí sdělí, aby věnovala pozornost tomu, co sedí na chodbě  nebo stojí na druhém konci chodby </a:t>
            </a:r>
          </a:p>
          <a:p>
            <a:pPr marL="324000" lvl="1" indent="0" algn="just">
              <a:buNone/>
            </a:pPr>
            <a:endParaRPr lang="cs-CZ" altLang="cs-CZ" sz="1500" dirty="0"/>
          </a:p>
          <a:p>
            <a:pPr lvl="1" algn="just"/>
            <a:r>
              <a:rPr lang="cs-CZ" altLang="cs-CZ" sz="1500" dirty="0"/>
              <a:t>taková rekognice již nemá smysl, protože osoba může být ovlivněna tím, co viděla a na to při rekognici reaguje</a:t>
            </a:r>
          </a:p>
          <a:p>
            <a:pPr marL="72000" indent="0" algn="just">
              <a:lnSpc>
                <a:spcPct val="100000"/>
              </a:lnSpc>
              <a:buNone/>
            </a:pPr>
            <a:endParaRPr lang="cs-CZ" altLang="cs-CZ" sz="1700" dirty="0"/>
          </a:p>
          <a:p>
            <a:pPr algn="just">
              <a:lnSpc>
                <a:spcPct val="100000"/>
              </a:lnSpc>
            </a:pPr>
            <a:r>
              <a:rPr lang="cs-CZ" altLang="cs-CZ" sz="1600" dirty="0"/>
              <a:t>po provedení rekognice se osoba znovu vyslechne k odstranění  dřívějších rozporů ve vztahu k výsledků rekognice </a:t>
            </a:r>
          </a:p>
          <a:p>
            <a:pPr marL="72000" indent="0" algn="just">
              <a:lnSpc>
                <a:spcPct val="100000"/>
              </a:lnSpc>
              <a:buNone/>
            </a:pPr>
            <a:endParaRPr lang="cs-CZ" altLang="cs-CZ" sz="1600" dirty="0"/>
          </a:p>
          <a:p>
            <a:pPr algn="just">
              <a:lnSpc>
                <a:spcPct val="100000"/>
              </a:lnSpc>
            </a:pPr>
            <a:r>
              <a:rPr lang="cs-CZ" altLang="cs-CZ" sz="1600" dirty="0"/>
              <a:t>rekognice s osobou mladší osmnácti let probíhá v režimu  § 102 TŘ</a:t>
            </a:r>
          </a:p>
          <a:p>
            <a:pPr algn="just">
              <a:lnSpc>
                <a:spcPct val="100000"/>
              </a:lnSpc>
              <a:buFont typeface="Wingdings" pitchFamily="2" charset="2"/>
              <a:buNone/>
            </a:pPr>
            <a:endParaRPr lang="cs-CZ" altLang="cs-CZ" sz="1700" dirty="0"/>
          </a:p>
          <a:p>
            <a:pPr lvl="1" algn="just"/>
            <a:r>
              <a:rPr lang="cs-CZ" altLang="cs-CZ" sz="1500" dirty="0"/>
              <a:t>přítomnost </a:t>
            </a:r>
            <a:r>
              <a:rPr lang="cs-CZ" altLang="cs-CZ" sz="1500" dirty="0" err="1"/>
              <a:t>OSPODu</a:t>
            </a:r>
            <a:r>
              <a:rPr lang="cs-CZ" altLang="cs-CZ" sz="1500" dirty="0"/>
              <a:t> nebo jiné osoby mající  zkušenosti s výchovou mládeže, případně rodičů</a:t>
            </a:r>
          </a:p>
          <a:p>
            <a:pPr algn="just">
              <a:lnSpc>
                <a:spcPct val="100000"/>
              </a:lnSpc>
            </a:pPr>
            <a:endParaRPr lang="cs-CZ" altLang="cs-CZ" sz="1700" dirty="0"/>
          </a:p>
          <a:p>
            <a:pPr algn="just">
              <a:lnSpc>
                <a:spcPct val="100000"/>
              </a:lnSpc>
            </a:pPr>
            <a:r>
              <a:rPr lang="cs-CZ" altLang="cs-CZ" sz="1600" dirty="0"/>
              <a:t>rekognice za přítomnosti svědka utajeného dle § 55/2 TŘ jen tehdy, je-li tento poznávající osobou</a:t>
            </a:r>
          </a:p>
          <a:p>
            <a:pPr algn="just">
              <a:lnSpc>
                <a:spcPct val="100000"/>
              </a:lnSpc>
            </a:pPr>
            <a:endParaRPr lang="cs-CZ" altLang="cs-CZ" sz="1700" dirty="0"/>
          </a:p>
          <a:p>
            <a:pPr marL="72000" indent="0" algn="just">
              <a:lnSpc>
                <a:spcPct val="100000"/>
              </a:lnSpc>
              <a:buNone/>
            </a:pPr>
            <a:endParaRPr lang="cs-CZ" altLang="cs-CZ" sz="1700" dirty="0"/>
          </a:p>
          <a:p>
            <a:pPr marL="72000" indent="0">
              <a:buNone/>
            </a:pPr>
            <a:endParaRPr lang="cs-CZ" dirty="0"/>
          </a:p>
        </p:txBody>
      </p:sp>
    </p:spTree>
    <p:extLst>
      <p:ext uri="{BB962C8B-B14F-4D97-AF65-F5344CB8AC3E}">
        <p14:creationId xmlns:p14="http://schemas.microsoft.com/office/powerpoint/2010/main" val="810053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p:txBody>
          <a:bodyPr/>
          <a:lstStyle/>
          <a:p>
            <a:endParaRPr lang="cs-CZ" altLang="cs-CZ"/>
          </a:p>
        </p:txBody>
      </p:sp>
      <p:sp>
        <p:nvSpPr>
          <p:cNvPr id="30723" name="Zástupný symbol pro obsah 2"/>
          <p:cNvSpPr>
            <a:spLocks noGrp="1"/>
          </p:cNvSpPr>
          <p:nvPr>
            <p:ph idx="1"/>
          </p:nvPr>
        </p:nvSpPr>
        <p:spPr/>
        <p:txBody>
          <a:bodyPr/>
          <a:lstStyle/>
          <a:p>
            <a:pPr algn="just">
              <a:lnSpc>
                <a:spcPct val="100000"/>
              </a:lnSpc>
            </a:pPr>
            <a:r>
              <a:rPr lang="cs-CZ" altLang="cs-CZ" sz="1600" dirty="0"/>
              <a:t>rekognice in natura</a:t>
            </a:r>
          </a:p>
          <a:p>
            <a:pPr marL="72000" indent="0" algn="just">
              <a:lnSpc>
                <a:spcPct val="100000"/>
              </a:lnSpc>
              <a:buNone/>
            </a:pPr>
            <a:endParaRPr lang="cs-CZ" altLang="cs-CZ" sz="1600" dirty="0"/>
          </a:p>
          <a:p>
            <a:pPr lvl="1" algn="just"/>
            <a:r>
              <a:rPr lang="cs-CZ" altLang="cs-CZ" sz="1500" dirty="0"/>
              <a:t>poznávaná osoba se ukáže mezi nejméně 3 dalšími osobami, tj. celkem 4 osoby - v praxi dost často více osob, je důležité, aby je poznávající osoba byla schopna všechny sledovat z jednoho místa ve svém zorném poli</a:t>
            </a:r>
          </a:p>
          <a:p>
            <a:pPr marL="324000" lvl="1" indent="0" algn="just">
              <a:buNone/>
            </a:pPr>
            <a:endParaRPr lang="cs-CZ" altLang="cs-CZ" sz="1500" dirty="0"/>
          </a:p>
          <a:p>
            <a:pPr lvl="1" algn="just"/>
            <a:r>
              <a:rPr lang="cs-CZ" altLang="cs-CZ" sz="1500" dirty="0"/>
              <a:t>volba  místa </a:t>
            </a:r>
          </a:p>
          <a:p>
            <a:pPr marL="324000" lvl="1" indent="0" algn="just">
              <a:buNone/>
            </a:pPr>
            <a:endParaRPr lang="cs-CZ" altLang="cs-CZ" sz="1500" dirty="0"/>
          </a:p>
          <a:p>
            <a:pPr lvl="1" algn="just"/>
            <a:r>
              <a:rPr lang="cs-CZ" altLang="cs-CZ" sz="1500" dirty="0"/>
              <a:t>stejné vzezření, hlas - vycházíme z toho, co se poznávající osoba pamatuje a jak osobu popsala  (praktický problém u osob jiné barvy pleti, zvláštních rysů  - výška nebo znamení - jizva, tetování)</a:t>
            </a:r>
          </a:p>
          <a:p>
            <a:pPr lvl="1" algn="just"/>
            <a:endParaRPr lang="cs-CZ" altLang="cs-CZ" sz="1500" dirty="0"/>
          </a:p>
          <a:p>
            <a:pPr lvl="1" algn="just"/>
            <a:r>
              <a:rPr lang="cs-CZ" altLang="cs-CZ" sz="1500" dirty="0"/>
              <a:t>v praxi se provádí ve speciální místnosti s polopropustným zrcadlem</a:t>
            </a:r>
          </a:p>
          <a:p>
            <a:pPr algn="just">
              <a:lnSpc>
                <a:spcPct val="100000"/>
              </a:lnSpc>
            </a:pPr>
            <a:endParaRPr lang="cs-CZ" altLang="cs-CZ" sz="1700" dirty="0"/>
          </a:p>
          <a:p>
            <a:pPr algn="just">
              <a:lnSpc>
                <a:spcPct val="100000"/>
              </a:lnSpc>
            </a:pPr>
            <a:r>
              <a:rPr lang="cs-CZ" altLang="cs-CZ" sz="1600" dirty="0"/>
              <a:t>rekognice podle fotografií </a:t>
            </a:r>
          </a:p>
          <a:p>
            <a:pPr algn="just">
              <a:lnSpc>
                <a:spcPct val="100000"/>
              </a:lnSpc>
            </a:pPr>
            <a:endParaRPr lang="cs-CZ" altLang="cs-CZ" sz="1700" dirty="0"/>
          </a:p>
          <a:p>
            <a:pPr lvl="1" algn="just"/>
            <a:r>
              <a:rPr lang="cs-CZ" altLang="cs-CZ" sz="1500" dirty="0"/>
              <a:t>lze provést jen tehdy, pokud nelze provést rekognici in natura   </a:t>
            </a:r>
          </a:p>
          <a:p>
            <a:pPr marL="324000" lvl="1" indent="0" algn="just">
              <a:buNone/>
            </a:pPr>
            <a:endParaRPr lang="cs-CZ" altLang="cs-CZ" sz="1700" dirty="0"/>
          </a:p>
          <a:p>
            <a:pPr lvl="1" algn="just"/>
            <a:r>
              <a:rPr lang="cs-CZ" altLang="cs-CZ" sz="1500" dirty="0"/>
              <a:t>rekognice podle fotografií nesmí bezprostředně předcházet rekognici ukázáním osoby  - tj. v krátkém časovém odstupu </a:t>
            </a:r>
          </a:p>
          <a:p>
            <a:pPr lvl="1" algn="just"/>
            <a:endParaRPr lang="cs-CZ" altLang="cs-CZ" sz="1500" dirty="0"/>
          </a:p>
          <a:p>
            <a:pPr lvl="1" algn="just"/>
            <a:r>
              <a:rPr lang="cs-CZ" altLang="cs-CZ" sz="1500" dirty="0"/>
              <a:t>poznávaná osoba se ukáže mezi nejméně třemi dalšími osobami stejného vzezření  - viz výše  rekognice in natura</a:t>
            </a:r>
          </a:p>
          <a:p>
            <a:pPr algn="just">
              <a:lnSpc>
                <a:spcPct val="100000"/>
              </a:lnSpc>
              <a:buFont typeface="Wingdings" pitchFamily="2" charset="2"/>
              <a:buNone/>
            </a:pPr>
            <a:endParaRPr lang="cs-CZ" altLang="cs-CZ" sz="1700" dirty="0"/>
          </a:p>
          <a:p>
            <a:endParaRPr lang="cs-CZ" altLang="cs-CZ" dirty="0"/>
          </a:p>
        </p:txBody>
      </p:sp>
      <p:sp>
        <p:nvSpPr>
          <p:cNvPr id="4" name="Zástupný symbol pro číslo snímku 3"/>
          <p:cNvSpPr>
            <a:spLocks noGrp="1"/>
          </p:cNvSpPr>
          <p:nvPr>
            <p:ph type="sldNum" sz="quarter" idx="11"/>
          </p:nvPr>
        </p:nvSpPr>
        <p:spPr/>
        <p:txBody>
          <a:bodyPr/>
          <a:lstStyle/>
          <a:p>
            <a:pPr>
              <a:defRPr/>
            </a:pPr>
            <a:fld id="{B243E2A8-EC67-4979-A51D-79F222D8E99A}" type="slidenum">
              <a:rPr lang="cs-CZ" smtClean="0"/>
              <a:pPr>
                <a:defRPr/>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D50E0075-880E-458F-A40E-9B2ADF1AB54C}"/>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3" name="Nadpis 2">
            <a:extLst>
              <a:ext uri="{FF2B5EF4-FFF2-40B4-BE49-F238E27FC236}">
                <a16:creationId xmlns:a16="http://schemas.microsoft.com/office/drawing/2014/main" id="{C5D46816-01BB-4F7F-AB62-08234B1EDC0D}"/>
              </a:ext>
            </a:extLst>
          </p:cNvPr>
          <p:cNvSpPr>
            <a:spLocks noGrp="1"/>
          </p:cNvSpPr>
          <p:nvPr>
            <p:ph type="title"/>
          </p:nvPr>
        </p:nvSpPr>
        <p:spPr/>
        <p:txBody>
          <a:bodyPr/>
          <a:lstStyle/>
          <a:p>
            <a:pPr algn="ctr"/>
            <a:r>
              <a:rPr lang="cs-CZ" sz="3200" dirty="0"/>
              <a:t>Z judikatury</a:t>
            </a:r>
          </a:p>
        </p:txBody>
      </p:sp>
      <p:sp>
        <p:nvSpPr>
          <p:cNvPr id="4" name="Zástupný obsah 3">
            <a:extLst>
              <a:ext uri="{FF2B5EF4-FFF2-40B4-BE49-F238E27FC236}">
                <a16:creationId xmlns:a16="http://schemas.microsoft.com/office/drawing/2014/main" id="{E9AF0927-616F-4989-9D0C-D36546DDFDA9}"/>
              </a:ext>
            </a:extLst>
          </p:cNvPr>
          <p:cNvSpPr>
            <a:spLocks noGrp="1"/>
          </p:cNvSpPr>
          <p:nvPr>
            <p:ph idx="1"/>
          </p:nvPr>
        </p:nvSpPr>
        <p:spPr/>
        <p:txBody>
          <a:bodyPr/>
          <a:lstStyle/>
          <a:p>
            <a:pPr algn="just">
              <a:lnSpc>
                <a:spcPct val="100000"/>
              </a:lnSpc>
            </a:pPr>
            <a:r>
              <a:rPr lang="cs-CZ" sz="1500" dirty="0"/>
              <a:t>vzhledem k povaze rekognice, která je v podstatě neopakovatelným procesním úkonem, nesmí být osoba, jež má být poznána, ukázána před rekognicí ztotožňující osobě, například poškozenému; jestliže by tento postup dodržen nebyl, mohou být výsledky uvedeného procesního úkonu zpochybněny tak, že ztratí svůj důkazní význam - R 54/1990</a:t>
            </a:r>
          </a:p>
          <a:p>
            <a:pPr algn="just">
              <a:lnSpc>
                <a:spcPct val="100000"/>
              </a:lnSpc>
            </a:pPr>
            <a:endParaRPr lang="cs-CZ" sz="1500" dirty="0"/>
          </a:p>
          <a:p>
            <a:pPr algn="just">
              <a:lnSpc>
                <a:spcPct val="100000"/>
              </a:lnSpc>
            </a:pPr>
            <a:r>
              <a:rPr lang="cs-CZ" sz="1500" dirty="0"/>
              <a:t>má-li být rekognice se svědkem použita v řízení před soudem jako důkaz, lze ji před sdělením obvinění provést pouze za podmínek § 160/4/ TŘ  - R 31/1997</a:t>
            </a:r>
          </a:p>
          <a:p>
            <a:pPr algn="just">
              <a:lnSpc>
                <a:spcPct val="100000"/>
              </a:lnSpc>
            </a:pPr>
            <a:endParaRPr lang="cs-CZ" sz="1500" dirty="0"/>
          </a:p>
          <a:p>
            <a:pPr algn="just">
              <a:lnSpc>
                <a:spcPct val="100000"/>
              </a:lnSpc>
            </a:pPr>
            <a:r>
              <a:rPr lang="cs-CZ" sz="1500" dirty="0"/>
              <a:t>pokud má rekognice v konkrétním případě povahu neodkladného úkonu ve smyslu § 160/4 TŘ, přičemž pouze na jejím podkladě lze objasnit, zda lze trestní stíhání zahájit vůči určité osobě, nemá nepřítomnost obhájce u takového úkonu za následek jeho nepoužitelnost jako důkazu v řízení před soudem  - SR 55/2001</a:t>
            </a:r>
          </a:p>
          <a:p>
            <a:pPr algn="just">
              <a:lnSpc>
                <a:spcPct val="100000"/>
              </a:lnSpc>
            </a:pPr>
            <a:endParaRPr lang="cs-CZ" sz="1500" dirty="0"/>
          </a:p>
          <a:p>
            <a:pPr algn="just">
              <a:lnSpc>
                <a:spcPct val="100000"/>
              </a:lnSpc>
            </a:pPr>
            <a:r>
              <a:rPr lang="cs-CZ" sz="1500" dirty="0"/>
              <a:t>zákon nevylučuje provedení rekognice pouze podle fotografií  za dodržení podmínky,  že fotografie poznávané osoby bude ukázána  bude ukázána mezi dalšími osobami podobného vzhledu – PR 5/1998</a:t>
            </a:r>
          </a:p>
          <a:p>
            <a:pPr algn="just">
              <a:lnSpc>
                <a:spcPct val="100000"/>
              </a:lnSpc>
            </a:pPr>
            <a:endParaRPr lang="cs-CZ" sz="1500" dirty="0"/>
          </a:p>
          <a:p>
            <a:pPr algn="just">
              <a:lnSpc>
                <a:spcPct val="100000"/>
              </a:lnSpc>
            </a:pPr>
            <a:r>
              <a:rPr lang="cs-CZ" sz="1500" dirty="0"/>
              <a:t>rekognice je zásadně úkonem neopakovatelným; není však vyloučeno, aby poznávající osoba poté, co poznávanou osobu popsala, ji označila ve fotoalbu a teprve poté ji ztotožnila mezi více ukázanými osobami; k tomu, že takové rekognici předcházelo označení oné osoby podle fotografií, pak nutno přihlédnout při hodnocení jejího významu - SR 55/2001</a:t>
            </a:r>
          </a:p>
        </p:txBody>
      </p:sp>
    </p:spTree>
    <p:extLst>
      <p:ext uri="{BB962C8B-B14F-4D97-AF65-F5344CB8AC3E}">
        <p14:creationId xmlns:p14="http://schemas.microsoft.com/office/powerpoint/2010/main" val="3204613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p:txBody>
          <a:bodyPr/>
          <a:lstStyle/>
          <a:p>
            <a:pPr algn="ctr"/>
            <a:r>
              <a:rPr lang="cs-CZ" altLang="cs-CZ" b="1" dirty="0"/>
              <a:t>Vyšetřovací pokus (experiment) - § 104c TŘ</a:t>
            </a:r>
          </a:p>
        </p:txBody>
      </p:sp>
      <p:sp>
        <p:nvSpPr>
          <p:cNvPr id="31747" name="Zástupný symbol pro obsah 2"/>
          <p:cNvSpPr>
            <a:spLocks noGrp="1"/>
          </p:cNvSpPr>
          <p:nvPr>
            <p:ph idx="1"/>
          </p:nvPr>
        </p:nvSpPr>
        <p:spPr/>
        <p:txBody>
          <a:bodyPr/>
          <a:lstStyle/>
          <a:p>
            <a:pPr algn="just">
              <a:lnSpc>
                <a:spcPct val="100000"/>
              </a:lnSpc>
            </a:pPr>
            <a:r>
              <a:rPr lang="cs-CZ" altLang="cs-CZ" sz="1600" dirty="0"/>
              <a:t>koná se zpravidla v přípravném řízení, což souvisí s cílem  vyšetřovacího pokusu</a:t>
            </a:r>
          </a:p>
          <a:p>
            <a:pPr algn="just">
              <a:lnSpc>
                <a:spcPct val="100000"/>
              </a:lnSpc>
            </a:pPr>
            <a:endParaRPr lang="cs-CZ" altLang="cs-CZ" sz="1600" dirty="0"/>
          </a:p>
          <a:p>
            <a:pPr algn="just">
              <a:lnSpc>
                <a:spcPct val="100000"/>
              </a:lnSpc>
            </a:pPr>
            <a:r>
              <a:rPr lang="cs-CZ" altLang="cs-CZ" sz="1600" dirty="0"/>
              <a:t>mají-li být pozorováním v uměle vytvořených nebo obměňovaných podmínkách prověřeny nebo upřesněny skutečnosti zjištěné v trestním řízení - fakticky se o něco „pokoušíme“ tím, že tyto podmínky měníme, jde vlastně o experiment </a:t>
            </a:r>
          </a:p>
          <a:p>
            <a:pPr marL="72000" indent="0" algn="just">
              <a:lnSpc>
                <a:spcPct val="100000"/>
              </a:lnSpc>
              <a:buNone/>
            </a:pPr>
            <a:endParaRPr lang="cs-CZ" altLang="cs-CZ" sz="1600" dirty="0"/>
          </a:p>
          <a:p>
            <a:pPr algn="just">
              <a:lnSpc>
                <a:spcPct val="100000"/>
              </a:lnSpc>
            </a:pPr>
            <a:r>
              <a:rPr lang="cs-CZ" altLang="cs-CZ" sz="1600" dirty="0"/>
              <a:t>vyšetřovacím pokusem může být nejen prověřen důkaz již známý, ale může jím být získán naprosto nový důkaz </a:t>
            </a:r>
          </a:p>
          <a:p>
            <a:pPr algn="just">
              <a:lnSpc>
                <a:spcPct val="100000"/>
              </a:lnSpc>
            </a:pPr>
            <a:endParaRPr lang="cs-CZ" altLang="cs-CZ" sz="1600" dirty="0"/>
          </a:p>
          <a:p>
            <a:pPr lvl="1" algn="just"/>
            <a:r>
              <a:rPr lang="cs-CZ" altLang="cs-CZ" sz="1400" dirty="0"/>
              <a:t>takovým důkazem může být např. experimentem zjištěná skutečnost, svědčící o tom, že zkoumaný skutek v daných podmínkách nemohl proběhnout</a:t>
            </a:r>
          </a:p>
          <a:p>
            <a:pPr marL="324000" lvl="1" indent="0" algn="just">
              <a:buNone/>
            </a:pPr>
            <a:endParaRPr lang="cs-CZ" altLang="cs-CZ" sz="1400" dirty="0"/>
          </a:p>
          <a:p>
            <a:pPr lvl="1" algn="just"/>
            <a:r>
              <a:rPr lang="cs-CZ" altLang="cs-CZ" sz="1400" dirty="0"/>
              <a:t>mohl svědek vidět na určitou vzdálenost pachatele </a:t>
            </a:r>
          </a:p>
          <a:p>
            <a:pPr lvl="1" algn="just"/>
            <a:endParaRPr lang="cs-CZ" altLang="cs-CZ" sz="1400" dirty="0"/>
          </a:p>
          <a:p>
            <a:pPr lvl="1" algn="just"/>
            <a:r>
              <a:rPr lang="cs-CZ" altLang="cs-CZ" sz="1400" dirty="0"/>
              <a:t>mohl slyšet výstřel </a:t>
            </a:r>
          </a:p>
          <a:p>
            <a:pPr lvl="1" algn="just"/>
            <a:endParaRPr lang="cs-CZ" altLang="cs-CZ" sz="1400" dirty="0"/>
          </a:p>
          <a:p>
            <a:pPr lvl="1" algn="just"/>
            <a:r>
              <a:rPr lang="cs-CZ" altLang="cs-CZ" sz="1400" dirty="0"/>
              <a:t>lze do předmětné obálky vložit určité množství bankovek nominální hodnoty 5.000,- CZK atd.</a:t>
            </a:r>
          </a:p>
          <a:p>
            <a:pPr lvl="2" algn="just"/>
            <a:endParaRPr lang="cs-CZ" altLang="cs-CZ" sz="1400" dirty="0"/>
          </a:p>
          <a:p>
            <a:pPr lvl="1" algn="just">
              <a:buNone/>
            </a:pPr>
            <a:br>
              <a:rPr lang="cs-CZ" altLang="cs-CZ" sz="1400" dirty="0"/>
            </a:br>
            <a:endParaRPr lang="cs-CZ" altLang="cs-CZ" sz="1400" dirty="0"/>
          </a:p>
        </p:txBody>
      </p:sp>
      <p:sp>
        <p:nvSpPr>
          <p:cNvPr id="4" name="Zástupný symbol pro číslo snímku 3"/>
          <p:cNvSpPr>
            <a:spLocks noGrp="1"/>
          </p:cNvSpPr>
          <p:nvPr>
            <p:ph type="sldNum" sz="quarter" idx="11"/>
          </p:nvPr>
        </p:nvSpPr>
        <p:spPr/>
        <p:txBody>
          <a:bodyPr/>
          <a:lstStyle/>
          <a:p>
            <a:pPr>
              <a:defRPr/>
            </a:pPr>
            <a:fld id="{21FFAF38-6D46-4D7A-86AE-7FF81D2660CA}" type="slidenum">
              <a:rPr lang="cs-CZ" smtClean="0"/>
              <a:pPr>
                <a:defRPr/>
              </a:pPr>
              <a:t>13</a:t>
            </a:fld>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p:txBody>
          <a:bodyPr/>
          <a:lstStyle/>
          <a:p>
            <a:endParaRPr lang="cs-CZ" altLang="cs-CZ"/>
          </a:p>
        </p:txBody>
      </p:sp>
      <p:sp>
        <p:nvSpPr>
          <p:cNvPr id="32771" name="Zástupný symbol pro obsah 2"/>
          <p:cNvSpPr>
            <a:spLocks noGrp="1"/>
          </p:cNvSpPr>
          <p:nvPr>
            <p:ph idx="1"/>
          </p:nvPr>
        </p:nvSpPr>
        <p:spPr/>
        <p:txBody>
          <a:bodyPr/>
          <a:lstStyle/>
          <a:p>
            <a:pPr>
              <a:lnSpc>
                <a:spcPct val="100000"/>
              </a:lnSpc>
            </a:pPr>
            <a:r>
              <a:rPr lang="cs-CZ" altLang="cs-CZ" sz="1600" dirty="0"/>
              <a:t>nekoná se </a:t>
            </a:r>
          </a:p>
          <a:p>
            <a:pPr>
              <a:lnSpc>
                <a:spcPct val="100000"/>
              </a:lnSpc>
              <a:buFont typeface="Wingdings" pitchFamily="2" charset="2"/>
              <a:buNone/>
            </a:pPr>
            <a:endParaRPr lang="cs-CZ" altLang="cs-CZ" sz="1700" dirty="0"/>
          </a:p>
          <a:p>
            <a:pPr lvl="1" algn="just"/>
            <a:r>
              <a:rPr lang="cs-CZ" altLang="cs-CZ" sz="1400" dirty="0"/>
              <a:t>jestliže to je vzhledem k okolnostem případu nebo osobě podezřelého, obviněného, spoluobviněného, poškozeného nebo svědka nevhodné  - hrozí násilné, agresivní či jiné nevhodné chování </a:t>
            </a:r>
          </a:p>
          <a:p>
            <a:pPr lvl="1" algn="just"/>
            <a:endParaRPr lang="cs-CZ" altLang="cs-CZ" sz="1400" dirty="0"/>
          </a:p>
          <a:p>
            <a:pPr lvl="1" algn="just"/>
            <a:r>
              <a:rPr lang="cs-CZ" altLang="cs-CZ" sz="1400" dirty="0"/>
              <a:t>nelze-li experimentální podmínky znovu navodit  - obtížnost, neproveditelnost </a:t>
            </a:r>
            <a:endParaRPr lang="cs-CZ" altLang="cs-CZ" sz="1600" dirty="0"/>
          </a:p>
          <a:p>
            <a:pPr lvl="1"/>
            <a:endParaRPr lang="cs-CZ" altLang="cs-CZ" sz="1400" dirty="0"/>
          </a:p>
          <a:p>
            <a:pPr lvl="1"/>
            <a:r>
              <a:rPr lang="cs-CZ" altLang="cs-CZ" sz="1400" dirty="0"/>
              <a:t>lze-li účelu vyšetřovacího pokusu dosáhnout jinak (subsidiarita) </a:t>
            </a:r>
          </a:p>
          <a:p>
            <a:pPr>
              <a:lnSpc>
                <a:spcPct val="100000"/>
              </a:lnSpc>
            </a:pPr>
            <a:endParaRPr lang="cs-CZ" altLang="cs-CZ" sz="1600" dirty="0"/>
          </a:p>
          <a:p>
            <a:pPr algn="just">
              <a:lnSpc>
                <a:spcPct val="100000"/>
              </a:lnSpc>
            </a:pPr>
            <a:r>
              <a:rPr lang="cs-CZ" altLang="cs-CZ" sz="1600" dirty="0"/>
              <a:t>okolnosti případu - hrozí možnost výbuchu, ohrožení života a zdraví zúčastněných osob, agresivní chování zúčastněné osoby</a:t>
            </a:r>
          </a:p>
          <a:p>
            <a:pPr algn="just">
              <a:lnSpc>
                <a:spcPct val="100000"/>
              </a:lnSpc>
            </a:pPr>
            <a:endParaRPr lang="cs-CZ" altLang="cs-CZ" sz="1600" dirty="0"/>
          </a:p>
          <a:p>
            <a:pPr algn="just">
              <a:lnSpc>
                <a:spcPct val="100000"/>
              </a:lnSpc>
            </a:pPr>
            <a:r>
              <a:rPr lang="cs-CZ" altLang="cs-CZ" sz="1600" dirty="0"/>
              <a:t>jinak - např. opětovným výslechem  osoby nebo konfrontací </a:t>
            </a:r>
          </a:p>
          <a:p>
            <a:pPr algn="just">
              <a:lnSpc>
                <a:spcPct val="100000"/>
              </a:lnSpc>
            </a:pPr>
            <a:endParaRPr lang="cs-CZ" altLang="cs-CZ" sz="1600" dirty="0"/>
          </a:p>
          <a:p>
            <a:pPr marL="72000" indent="0" algn="just">
              <a:lnSpc>
                <a:spcPct val="100000"/>
              </a:lnSpc>
              <a:buNone/>
            </a:pPr>
            <a:endParaRPr lang="cs-CZ" altLang="cs-CZ" sz="1600" dirty="0"/>
          </a:p>
          <a:p>
            <a:endParaRPr lang="cs-CZ" altLang="cs-CZ" sz="1700" dirty="0"/>
          </a:p>
        </p:txBody>
      </p:sp>
      <p:sp>
        <p:nvSpPr>
          <p:cNvPr id="4" name="Zástupný symbol pro číslo snímku 3"/>
          <p:cNvSpPr>
            <a:spLocks noGrp="1"/>
          </p:cNvSpPr>
          <p:nvPr>
            <p:ph type="sldNum" sz="quarter" idx="11"/>
          </p:nvPr>
        </p:nvSpPr>
        <p:spPr/>
        <p:txBody>
          <a:bodyPr/>
          <a:lstStyle/>
          <a:p>
            <a:pPr>
              <a:defRPr/>
            </a:pPr>
            <a:fld id="{2E0E6ECE-B0AD-466C-B540-A7DAE2F8CA11}" type="slidenum">
              <a:rPr lang="cs-CZ" smtClean="0"/>
              <a:pPr>
                <a:defRPr/>
              </a:pPr>
              <a:t>14</a:t>
            </a:fld>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3C4247CE-1FAF-4961-927A-4AA5C46D6F83}"/>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3" name="Nadpis 2">
            <a:extLst>
              <a:ext uri="{FF2B5EF4-FFF2-40B4-BE49-F238E27FC236}">
                <a16:creationId xmlns:a16="http://schemas.microsoft.com/office/drawing/2014/main" id="{481C1BD8-CFCA-4227-A827-ED545D4A2E67}"/>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2302214E-81AB-4E37-B48E-C3A4AE4E7B74}"/>
              </a:ext>
            </a:extLst>
          </p:cNvPr>
          <p:cNvSpPr>
            <a:spLocks noGrp="1"/>
          </p:cNvSpPr>
          <p:nvPr>
            <p:ph idx="1"/>
          </p:nvPr>
        </p:nvSpPr>
        <p:spPr/>
        <p:txBody>
          <a:bodyPr/>
          <a:lstStyle/>
          <a:p>
            <a:pPr>
              <a:lnSpc>
                <a:spcPct val="100000"/>
              </a:lnSpc>
            </a:pPr>
            <a:r>
              <a:rPr lang="cs-CZ" sz="1600" dirty="0"/>
              <a:t>přítomnost obviněného, svědka</a:t>
            </a:r>
          </a:p>
          <a:p>
            <a:pPr>
              <a:lnSpc>
                <a:spcPct val="100000"/>
              </a:lnSpc>
            </a:pPr>
            <a:endParaRPr lang="cs-CZ" sz="1600" dirty="0"/>
          </a:p>
          <a:p>
            <a:pPr lvl="1"/>
            <a:r>
              <a:rPr lang="cs-CZ" sz="1500" dirty="0"/>
              <a:t>před úkonem je třeba nezbytné osoby poučit podle jejich procesního postavení  (R 34/1990)</a:t>
            </a:r>
          </a:p>
          <a:p>
            <a:pPr>
              <a:lnSpc>
                <a:spcPct val="100000"/>
              </a:lnSpc>
            </a:pPr>
            <a:endParaRPr lang="cs-CZ" sz="1600" dirty="0"/>
          </a:p>
          <a:p>
            <a:pPr>
              <a:lnSpc>
                <a:spcPct val="100000"/>
              </a:lnSpc>
            </a:pPr>
            <a:r>
              <a:rPr lang="cs-CZ" sz="1600" dirty="0"/>
              <a:t>přítomnost  nezúčastněné osoby – „garant“ zákonnosti průběhu úkonu</a:t>
            </a:r>
          </a:p>
          <a:p>
            <a:pPr algn="just">
              <a:lnSpc>
                <a:spcPct val="100000"/>
              </a:lnSpc>
            </a:pPr>
            <a:endParaRPr lang="cs-CZ" sz="1600" dirty="0"/>
          </a:p>
          <a:p>
            <a:pPr lvl="1" algn="just"/>
            <a:r>
              <a:rPr lang="cs-CZ" sz="1500" dirty="0"/>
              <a:t>výjimečně lze provést takový úkon i bez nezúčastněné osoby – tyto výjimečné okolnosti musí být řádně zdůvodněny a absence nezúčastněné osoby musí být nahrazena jiným vhodným objektivizujícím opatřením (např. zvukový a obrazový záznam) </a:t>
            </a:r>
          </a:p>
          <a:p>
            <a:pPr algn="just">
              <a:lnSpc>
                <a:spcPct val="100000"/>
              </a:lnSpc>
            </a:pPr>
            <a:endParaRPr lang="cs-CZ" sz="1600" dirty="0"/>
          </a:p>
          <a:p>
            <a:pPr algn="just">
              <a:lnSpc>
                <a:spcPct val="100000"/>
              </a:lnSpc>
            </a:pPr>
            <a:r>
              <a:rPr lang="cs-CZ" sz="1600" dirty="0"/>
              <a:t>přítomnost znalce – v praxi bývá minimálně kdy realizováno (praktické důvody)</a:t>
            </a:r>
          </a:p>
          <a:p>
            <a:pPr algn="just">
              <a:lnSpc>
                <a:spcPct val="100000"/>
              </a:lnSpc>
            </a:pPr>
            <a:endParaRPr lang="cs-CZ" sz="1600" dirty="0"/>
          </a:p>
          <a:p>
            <a:pPr algn="just">
              <a:lnSpc>
                <a:spcPct val="100000"/>
              </a:lnSpc>
            </a:pPr>
            <a:r>
              <a:rPr lang="cs-CZ" altLang="cs-CZ" sz="1600" dirty="0"/>
              <a:t>vyšetřovací pokus s osobou mladší osmnácti let probíhá v režimu  § 102 TŘ</a:t>
            </a:r>
          </a:p>
          <a:p>
            <a:pPr algn="just">
              <a:lnSpc>
                <a:spcPct val="100000"/>
              </a:lnSpc>
              <a:buFont typeface="Wingdings" pitchFamily="2" charset="2"/>
              <a:buNone/>
            </a:pPr>
            <a:endParaRPr lang="cs-CZ" altLang="cs-CZ" sz="1600" dirty="0"/>
          </a:p>
          <a:p>
            <a:pPr lvl="1" algn="just"/>
            <a:r>
              <a:rPr lang="cs-CZ" altLang="cs-CZ" sz="1500" dirty="0"/>
              <a:t>přítomnost </a:t>
            </a:r>
            <a:r>
              <a:rPr lang="cs-CZ" altLang="cs-CZ" sz="1500" dirty="0" err="1"/>
              <a:t>OSPODu</a:t>
            </a:r>
            <a:r>
              <a:rPr lang="cs-CZ" altLang="cs-CZ" sz="1500" dirty="0"/>
              <a:t> nebo jiné osoby mající zkušenosti s výchovou mládeže, případně rodičů</a:t>
            </a:r>
          </a:p>
          <a:p>
            <a:pPr marL="72000" indent="0" algn="just">
              <a:lnSpc>
                <a:spcPct val="100000"/>
              </a:lnSpc>
              <a:buNone/>
            </a:pPr>
            <a:endParaRPr lang="cs-CZ" sz="1600" dirty="0"/>
          </a:p>
        </p:txBody>
      </p:sp>
    </p:spTree>
    <p:extLst>
      <p:ext uri="{BB962C8B-B14F-4D97-AF65-F5344CB8AC3E}">
        <p14:creationId xmlns:p14="http://schemas.microsoft.com/office/powerpoint/2010/main" val="4182604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36988019-52EE-4E5A-975A-3AE17A084B6C}"/>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3" name="Nadpis 2">
            <a:extLst>
              <a:ext uri="{FF2B5EF4-FFF2-40B4-BE49-F238E27FC236}">
                <a16:creationId xmlns:a16="http://schemas.microsoft.com/office/drawing/2014/main" id="{B14E6CFB-B049-4346-8E1B-D9E994177F5E}"/>
              </a:ext>
            </a:extLst>
          </p:cNvPr>
          <p:cNvSpPr>
            <a:spLocks noGrp="1"/>
          </p:cNvSpPr>
          <p:nvPr>
            <p:ph type="title"/>
          </p:nvPr>
        </p:nvSpPr>
        <p:spPr/>
        <p:txBody>
          <a:bodyPr/>
          <a:lstStyle/>
          <a:p>
            <a:pPr algn="ctr"/>
            <a:r>
              <a:rPr lang="cs-CZ" sz="3200" dirty="0"/>
              <a:t>Z judikatury </a:t>
            </a:r>
          </a:p>
        </p:txBody>
      </p:sp>
      <p:sp>
        <p:nvSpPr>
          <p:cNvPr id="4" name="Zástupný obsah 3">
            <a:extLst>
              <a:ext uri="{FF2B5EF4-FFF2-40B4-BE49-F238E27FC236}">
                <a16:creationId xmlns:a16="http://schemas.microsoft.com/office/drawing/2014/main" id="{97FB2A8A-5C74-4B08-A6F1-18E85683FA43}"/>
              </a:ext>
            </a:extLst>
          </p:cNvPr>
          <p:cNvSpPr>
            <a:spLocks noGrp="1"/>
          </p:cNvSpPr>
          <p:nvPr>
            <p:ph idx="1"/>
          </p:nvPr>
        </p:nvSpPr>
        <p:spPr/>
        <p:txBody>
          <a:bodyPr/>
          <a:lstStyle/>
          <a:p>
            <a:pPr algn="just">
              <a:lnSpc>
                <a:spcPct val="100000"/>
              </a:lnSpc>
            </a:pPr>
            <a:endParaRPr lang="cs-CZ" sz="1600" dirty="0"/>
          </a:p>
          <a:p>
            <a:pPr algn="just">
              <a:lnSpc>
                <a:spcPct val="100000"/>
              </a:lnSpc>
            </a:pPr>
            <a:r>
              <a:rPr lang="cs-CZ" sz="1600" dirty="0"/>
              <a:t>koná-li se vyšetřovací pokus za účasti obviněného, popřípadě svědka, je nutno před jeho zahájením poučit ve smyslu příslušných ustanovení trestního řádu o výslechu těchto osob – R 34/1990</a:t>
            </a:r>
          </a:p>
          <a:p>
            <a:pPr algn="just">
              <a:lnSpc>
                <a:spcPct val="100000"/>
              </a:lnSpc>
            </a:pPr>
            <a:endParaRPr lang="cs-CZ" sz="1600" dirty="0"/>
          </a:p>
          <a:p>
            <a:pPr algn="just">
              <a:lnSpc>
                <a:spcPct val="100000"/>
              </a:lnSpc>
            </a:pPr>
            <a:r>
              <a:rPr lang="cs-CZ" sz="1600" dirty="0"/>
              <a:t>účel vyšetřovacího experimentu spočívá buď v prověrce existujících důkazů  nebo získání důkazů nových, případně v prověrce verze o možnosti nebo nemožnosti existujících faktů – SR 1/1998</a:t>
            </a:r>
          </a:p>
          <a:p>
            <a:pPr algn="just">
              <a:lnSpc>
                <a:spcPct val="100000"/>
              </a:lnSpc>
            </a:pPr>
            <a:endParaRPr lang="cs-CZ" sz="1600" dirty="0"/>
          </a:p>
          <a:p>
            <a:pPr algn="just">
              <a:lnSpc>
                <a:spcPct val="100000"/>
              </a:lnSpc>
            </a:pPr>
            <a:r>
              <a:rPr lang="cs-CZ" sz="1600" dirty="0"/>
              <a:t>vyšetřovací pokus se koná, mají-li být pozorováním v uměle vytvořených nebo obměňovaných podmínkách prověřeny nebo upřesněny skutečnosti zjištěné v trestním řízení – SR 78/2000</a:t>
            </a:r>
          </a:p>
        </p:txBody>
      </p:sp>
    </p:spTree>
    <p:extLst>
      <p:ext uri="{BB962C8B-B14F-4D97-AF65-F5344CB8AC3E}">
        <p14:creationId xmlns:p14="http://schemas.microsoft.com/office/powerpoint/2010/main" val="27314173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p:txBody>
          <a:bodyPr/>
          <a:lstStyle/>
          <a:p>
            <a:pPr algn="ctr"/>
            <a:r>
              <a:rPr lang="cs-CZ" altLang="cs-CZ" b="1" dirty="0"/>
              <a:t>Rekonstrukce - § 104d TŘ </a:t>
            </a:r>
          </a:p>
        </p:txBody>
      </p:sp>
      <p:sp>
        <p:nvSpPr>
          <p:cNvPr id="33795" name="Zástupný symbol pro obsah 2"/>
          <p:cNvSpPr>
            <a:spLocks noGrp="1"/>
          </p:cNvSpPr>
          <p:nvPr>
            <p:ph idx="1"/>
          </p:nvPr>
        </p:nvSpPr>
        <p:spPr/>
        <p:txBody>
          <a:bodyPr/>
          <a:lstStyle/>
          <a:p>
            <a:pPr algn="just">
              <a:lnSpc>
                <a:spcPct val="100000"/>
              </a:lnSpc>
            </a:pPr>
            <a:r>
              <a:rPr lang="cs-CZ" altLang="cs-CZ" sz="1600" dirty="0"/>
              <a:t>dříve byla označována  jako zvláštní druh ohledání (srov. § 113 TŘ)</a:t>
            </a:r>
          </a:p>
          <a:p>
            <a:pPr algn="just">
              <a:lnSpc>
                <a:spcPct val="100000"/>
              </a:lnSpc>
            </a:pPr>
            <a:endParaRPr lang="cs-CZ" altLang="cs-CZ" sz="1600" dirty="0"/>
          </a:p>
          <a:p>
            <a:pPr algn="just">
              <a:lnSpc>
                <a:spcPct val="100000"/>
              </a:lnSpc>
            </a:pPr>
            <a:r>
              <a:rPr lang="cs-CZ" altLang="cs-CZ" sz="1600" dirty="0"/>
              <a:t>má-li být obnovením situace a okolnosti, za kterých byl trestný čin spáchán nebo které k němu mají podstatný vztah, prověřena výpověď podezřelého, obviněného, spoluobviněného, poškozeného nebo svědka </a:t>
            </a:r>
          </a:p>
          <a:p>
            <a:pPr algn="just">
              <a:lnSpc>
                <a:spcPct val="100000"/>
              </a:lnSpc>
            </a:pPr>
            <a:endParaRPr lang="cs-CZ" altLang="cs-CZ" sz="1600" dirty="0"/>
          </a:p>
          <a:p>
            <a:pPr lvl="1" algn="just"/>
            <a:r>
              <a:rPr lang="cs-CZ" altLang="cs-CZ" sz="1400" dirty="0"/>
              <a:t>nejde tedy o vyšetřovací pokus, ale  navození toho, jak to dle doposud zjištěných skutečností bylo </a:t>
            </a:r>
          </a:p>
          <a:p>
            <a:pPr lvl="1" algn="just"/>
            <a:endParaRPr lang="cs-CZ" altLang="cs-CZ" sz="1400" dirty="0"/>
          </a:p>
          <a:p>
            <a:pPr lvl="1" algn="just"/>
            <a:r>
              <a:rPr lang="cs-CZ" altLang="cs-CZ" sz="1400" dirty="0"/>
              <a:t>v kriminalistické praxi užívá rekonstrukce pomocí výkonných počítačových systémů (antropologie, balistika, soudní lékařství, dopravní, stavební inženýrství); použitím těchto prostředků a metod se však často rozdíl mezi rekonstrukcí a vyšetřovacím pokusem stírá</a:t>
            </a:r>
          </a:p>
          <a:p>
            <a:pPr algn="just">
              <a:lnSpc>
                <a:spcPct val="100000"/>
              </a:lnSpc>
            </a:pPr>
            <a:endParaRPr lang="cs-CZ" altLang="cs-CZ" sz="1600" dirty="0"/>
          </a:p>
          <a:p>
            <a:pPr algn="just">
              <a:lnSpc>
                <a:spcPct val="100000"/>
              </a:lnSpc>
            </a:pPr>
            <a:r>
              <a:rPr lang="cs-CZ" altLang="cs-CZ" sz="1600" dirty="0"/>
              <a:t>jestliže jiné důkazy provedené v trestním řízení nepostačují k objasnění věci </a:t>
            </a:r>
          </a:p>
          <a:p>
            <a:pPr algn="just">
              <a:lnSpc>
                <a:spcPct val="100000"/>
              </a:lnSpc>
            </a:pPr>
            <a:endParaRPr lang="cs-CZ" altLang="cs-CZ" sz="1600" dirty="0"/>
          </a:p>
          <a:p>
            <a:pPr algn="just">
              <a:lnSpc>
                <a:spcPct val="100000"/>
              </a:lnSpc>
            </a:pPr>
            <a:r>
              <a:rPr lang="cs-CZ" altLang="cs-CZ" sz="1600" dirty="0"/>
              <a:t>v praxi se v rámci rekonstrukce uskutečňuje jeden či více vyšetřovacích pokusů (experiment) </a:t>
            </a:r>
          </a:p>
          <a:p>
            <a:pPr algn="just">
              <a:lnSpc>
                <a:spcPct val="100000"/>
              </a:lnSpc>
            </a:pPr>
            <a:endParaRPr lang="cs-CZ" altLang="cs-CZ" sz="1600" dirty="0"/>
          </a:p>
          <a:p>
            <a:pPr algn="just">
              <a:lnSpc>
                <a:spcPct val="100000"/>
              </a:lnSpc>
            </a:pPr>
            <a:r>
              <a:rPr lang="cs-CZ" altLang="cs-CZ" sz="1600" dirty="0"/>
              <a:t>může být samostatným úkonem nebo realizován v rámci jiných úkonů trestního řízení (ohledání, rekognice, vyšetřovací pokus, prověrka na místě, znalecký posudek)</a:t>
            </a:r>
          </a:p>
          <a:p>
            <a:pPr algn="just">
              <a:lnSpc>
                <a:spcPct val="100000"/>
              </a:lnSpc>
            </a:pPr>
            <a:endParaRPr lang="cs-CZ" altLang="cs-CZ" sz="1600" dirty="0"/>
          </a:p>
          <a:p>
            <a:pPr marL="72000" indent="0" algn="just">
              <a:buNone/>
            </a:pPr>
            <a:endParaRPr lang="cs-CZ" altLang="cs-CZ" sz="1400" dirty="0"/>
          </a:p>
          <a:p>
            <a:pPr algn="just">
              <a:buFont typeface="Wingdings" pitchFamily="2" charset="2"/>
              <a:buNone/>
            </a:pPr>
            <a:r>
              <a:rPr lang="cs-CZ" altLang="cs-CZ" sz="1800" dirty="0"/>
              <a:t> </a:t>
            </a:r>
            <a:br>
              <a:rPr lang="cs-CZ" altLang="cs-CZ" sz="1800" dirty="0"/>
            </a:br>
            <a:endParaRPr lang="cs-CZ" altLang="cs-CZ" sz="1700" dirty="0"/>
          </a:p>
        </p:txBody>
      </p:sp>
      <p:sp>
        <p:nvSpPr>
          <p:cNvPr id="4" name="Zástupný symbol pro číslo snímku 3"/>
          <p:cNvSpPr>
            <a:spLocks noGrp="1"/>
          </p:cNvSpPr>
          <p:nvPr>
            <p:ph type="sldNum" sz="quarter" idx="11"/>
          </p:nvPr>
        </p:nvSpPr>
        <p:spPr/>
        <p:txBody>
          <a:bodyPr/>
          <a:lstStyle/>
          <a:p>
            <a:pPr>
              <a:defRPr/>
            </a:pPr>
            <a:fld id="{8445CCE5-76A8-43A7-B613-CA9381466AE4}" type="slidenum">
              <a:rPr lang="cs-CZ" smtClean="0"/>
              <a:pPr>
                <a:defRPr/>
              </a:pPr>
              <a:t>17</a:t>
            </a:fld>
            <a:endParaRPr lang="cs-CZ"/>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CC12EEAE-F097-4E16-94C7-0C1C75D12AD5}"/>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3" name="Nadpis 2">
            <a:extLst>
              <a:ext uri="{FF2B5EF4-FFF2-40B4-BE49-F238E27FC236}">
                <a16:creationId xmlns:a16="http://schemas.microsoft.com/office/drawing/2014/main" id="{4772B4A3-168D-4BE5-8C6F-65CF1DED959E}"/>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768D4C1D-82F6-437F-A56B-5A42157470C6}"/>
              </a:ext>
            </a:extLst>
          </p:cNvPr>
          <p:cNvSpPr>
            <a:spLocks noGrp="1"/>
          </p:cNvSpPr>
          <p:nvPr>
            <p:ph idx="1"/>
          </p:nvPr>
        </p:nvSpPr>
        <p:spPr/>
        <p:txBody>
          <a:bodyPr/>
          <a:lstStyle/>
          <a:p>
            <a:pPr algn="just">
              <a:lnSpc>
                <a:spcPct val="100000"/>
              </a:lnSpc>
            </a:pPr>
            <a:endParaRPr lang="cs-CZ" altLang="cs-CZ" sz="1600" dirty="0"/>
          </a:p>
          <a:p>
            <a:pPr algn="just">
              <a:lnSpc>
                <a:spcPct val="100000"/>
              </a:lnSpc>
            </a:pPr>
            <a:r>
              <a:rPr lang="cs-CZ" altLang="cs-CZ" sz="1600" dirty="0"/>
              <a:t>na postup při rekonstrukci se přiměřeně užijí ustanovení o vyšetřovacím pokusu dle § 104c TŘ </a:t>
            </a:r>
          </a:p>
          <a:p>
            <a:pPr algn="just">
              <a:lnSpc>
                <a:spcPct val="100000"/>
              </a:lnSpc>
            </a:pPr>
            <a:endParaRPr lang="cs-CZ" altLang="cs-CZ" sz="1600" dirty="0"/>
          </a:p>
          <a:p>
            <a:pPr algn="just">
              <a:lnSpc>
                <a:spcPct val="100000"/>
              </a:lnSpc>
            </a:pPr>
            <a:r>
              <a:rPr lang="cs-CZ" altLang="cs-CZ" sz="1600" dirty="0"/>
              <a:t>rekonstrukce se podle možností a uvážení OČTŘ mohou účastnit ti, kteří se mají aktivně na jejím průběhu podílet - obviněný, obhájce, svědek, poškozený, osoby nezúčastněné (pro případ následné verifikace úkonu), znalci, OSPOD; není vyloučeno přizvat k pokusu zástupce obviněné právnické osoby</a:t>
            </a:r>
          </a:p>
          <a:p>
            <a:pPr algn="just">
              <a:lnSpc>
                <a:spcPct val="100000"/>
              </a:lnSpc>
            </a:pPr>
            <a:endParaRPr lang="cs-CZ" altLang="cs-CZ" sz="1600" dirty="0"/>
          </a:p>
          <a:p>
            <a:pPr algn="just">
              <a:lnSpc>
                <a:spcPct val="100000"/>
              </a:lnSpc>
            </a:pPr>
            <a:r>
              <a:rPr lang="cs-CZ" altLang="cs-CZ" sz="1600" dirty="0"/>
              <a:t>obviněný nesmí být OČTŘ  usměrňován ohledně jeho počínání při činu, které během rekonstrukce znázorňuje nebo líčí (R 49/1968-III)</a:t>
            </a:r>
          </a:p>
          <a:p>
            <a:pPr algn="just">
              <a:lnSpc>
                <a:spcPct val="100000"/>
              </a:lnSpc>
            </a:pPr>
            <a:endParaRPr lang="cs-CZ" altLang="cs-CZ" sz="1600" dirty="0"/>
          </a:p>
          <a:p>
            <a:pPr algn="just">
              <a:lnSpc>
                <a:spcPct val="100000"/>
              </a:lnSpc>
            </a:pPr>
            <a:r>
              <a:rPr lang="cs-CZ" altLang="cs-CZ" sz="1600" dirty="0"/>
              <a:t>rekonstrukce s osobou mladší osmnácti let probíhá v režimu  § 102 TŘ</a:t>
            </a:r>
          </a:p>
          <a:p>
            <a:pPr algn="just">
              <a:lnSpc>
                <a:spcPct val="100000"/>
              </a:lnSpc>
              <a:buFont typeface="Wingdings" pitchFamily="2" charset="2"/>
              <a:buNone/>
            </a:pPr>
            <a:endParaRPr lang="cs-CZ" altLang="cs-CZ" sz="1700" dirty="0"/>
          </a:p>
          <a:p>
            <a:pPr lvl="1" algn="just"/>
            <a:r>
              <a:rPr lang="cs-CZ" altLang="cs-CZ" sz="1500" dirty="0"/>
              <a:t>přítomnost </a:t>
            </a:r>
            <a:r>
              <a:rPr lang="cs-CZ" altLang="cs-CZ" sz="1500" dirty="0" err="1"/>
              <a:t>OSPODu</a:t>
            </a:r>
            <a:r>
              <a:rPr lang="cs-CZ" altLang="cs-CZ" sz="1500" dirty="0"/>
              <a:t> nebo jiné osoby mající zkušenosti s výchovou mládeže, případně rodičů</a:t>
            </a:r>
          </a:p>
          <a:p>
            <a:endParaRPr lang="cs-CZ" sz="1600" dirty="0"/>
          </a:p>
        </p:txBody>
      </p:sp>
    </p:spTree>
    <p:extLst>
      <p:ext uri="{BB962C8B-B14F-4D97-AF65-F5344CB8AC3E}">
        <p14:creationId xmlns:p14="http://schemas.microsoft.com/office/powerpoint/2010/main" val="31851211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p:cNvSpPr>
            <a:spLocks noGrp="1"/>
          </p:cNvSpPr>
          <p:nvPr>
            <p:ph type="title"/>
          </p:nvPr>
        </p:nvSpPr>
        <p:spPr/>
        <p:txBody>
          <a:bodyPr/>
          <a:lstStyle/>
          <a:p>
            <a:pPr algn="ctr"/>
            <a:r>
              <a:rPr lang="cs-CZ" altLang="cs-CZ" b="1" dirty="0"/>
              <a:t>Prověrka na místě - § 104e TŘ</a:t>
            </a:r>
          </a:p>
        </p:txBody>
      </p:sp>
      <p:sp>
        <p:nvSpPr>
          <p:cNvPr id="34819" name="Zástupný symbol pro obsah 2"/>
          <p:cNvSpPr>
            <a:spLocks noGrp="1"/>
          </p:cNvSpPr>
          <p:nvPr>
            <p:ph idx="1"/>
          </p:nvPr>
        </p:nvSpPr>
        <p:spPr/>
        <p:txBody>
          <a:bodyPr/>
          <a:lstStyle/>
          <a:p>
            <a:pPr algn="just">
              <a:lnSpc>
                <a:spcPct val="100000"/>
              </a:lnSpc>
            </a:pPr>
            <a:r>
              <a:rPr lang="cs-CZ" altLang="cs-CZ" sz="1600" dirty="0"/>
              <a:t>prověrkou se na místě objektivizuje a doplňuje předchozí výpovědi podezřelého, obviněného nebo svědka nebo získávají nové důkazy </a:t>
            </a:r>
          </a:p>
          <a:p>
            <a:pPr>
              <a:lnSpc>
                <a:spcPct val="100000"/>
              </a:lnSpc>
            </a:pPr>
            <a:endParaRPr lang="cs-CZ" altLang="cs-CZ" sz="1600" dirty="0"/>
          </a:p>
          <a:p>
            <a:pPr algn="just">
              <a:lnSpc>
                <a:spcPct val="100000"/>
              </a:lnSpc>
            </a:pPr>
            <a:r>
              <a:rPr lang="cs-CZ" altLang="cs-CZ" sz="1600" dirty="0"/>
              <a:t>prověrka se používá v případech </a:t>
            </a:r>
          </a:p>
          <a:p>
            <a:pPr lvl="1" algn="just"/>
            <a:endParaRPr lang="cs-CZ" altLang="cs-CZ" sz="1500" dirty="0"/>
          </a:p>
          <a:p>
            <a:pPr lvl="1" algn="just"/>
            <a:r>
              <a:rPr lang="cs-CZ" altLang="cs-CZ" sz="1500" dirty="0"/>
              <a:t>kdy se podezřelý, obviněný nebo svědek (např. poškozený) v době páchání dílčích útoků trestného činu pohybovali na různých místech </a:t>
            </a:r>
          </a:p>
          <a:p>
            <a:pPr lvl="1" algn="just"/>
            <a:endParaRPr lang="cs-CZ" altLang="cs-CZ" sz="1500" dirty="0"/>
          </a:p>
          <a:p>
            <a:pPr lvl="1" algn="just"/>
            <a:r>
              <a:rPr lang="cs-CZ" altLang="cs-CZ" sz="1500" dirty="0"/>
              <a:t>tehdy, když je třeba zajistit věci, které obviněný odcizil a uschoval na jednom či více místech a je ochoten tato místa OČTŘ označit </a:t>
            </a:r>
          </a:p>
          <a:p>
            <a:pPr lvl="1" algn="just"/>
            <a:endParaRPr lang="cs-CZ" altLang="cs-CZ" sz="1500" dirty="0"/>
          </a:p>
          <a:p>
            <a:pPr lvl="1" algn="just"/>
            <a:r>
              <a:rPr lang="cs-CZ" altLang="cs-CZ" sz="1500" dirty="0"/>
              <a:t>tehdy, když je třeba prokázat hustotu obydlení, vztahy a četnost určitých jevů na dílčích místech činu nebo v jejich okolí </a:t>
            </a:r>
          </a:p>
          <a:p>
            <a:pPr lvl="1" algn="just"/>
            <a:endParaRPr lang="cs-CZ" altLang="cs-CZ" sz="1500" dirty="0"/>
          </a:p>
          <a:p>
            <a:pPr lvl="1" algn="just"/>
            <a:r>
              <a:rPr lang="cs-CZ" altLang="cs-CZ" sz="1500" dirty="0"/>
              <a:t>v případech, kdy za účasti poškozeného je dokumentován způsobený následek a nepostačuje nebo není třeba, resp. možno provést ohledání místa činu (§ 113 TŘ)</a:t>
            </a:r>
          </a:p>
          <a:p>
            <a:pPr algn="just">
              <a:lnSpc>
                <a:spcPct val="100000"/>
              </a:lnSpc>
            </a:pPr>
            <a:endParaRPr lang="cs-CZ" altLang="cs-CZ" sz="1500" dirty="0"/>
          </a:p>
          <a:p>
            <a:pPr lvl="1" algn="just"/>
            <a:r>
              <a:rPr lang="cs-CZ" altLang="cs-CZ" sz="1500" dirty="0"/>
              <a:t>ukradl jsem to v této chatové oblasti, ale už nevím kde konkrétně</a:t>
            </a:r>
          </a:p>
          <a:p>
            <a:pPr marL="72000" indent="0">
              <a:lnSpc>
                <a:spcPct val="100000"/>
              </a:lnSpc>
              <a:buNone/>
            </a:pPr>
            <a:endParaRPr lang="cs-CZ" altLang="cs-CZ" sz="1800" dirty="0"/>
          </a:p>
          <a:p>
            <a:pPr>
              <a:lnSpc>
                <a:spcPct val="100000"/>
              </a:lnSpc>
              <a:buFont typeface="Wingdings" pitchFamily="2" charset="2"/>
              <a:buNone/>
            </a:pPr>
            <a:br>
              <a:rPr lang="cs-CZ" altLang="cs-CZ" sz="1800" dirty="0"/>
            </a:br>
            <a:endParaRPr lang="cs-CZ" altLang="cs-CZ" sz="1700" dirty="0"/>
          </a:p>
        </p:txBody>
      </p:sp>
      <p:sp>
        <p:nvSpPr>
          <p:cNvPr id="4" name="Zástupný symbol pro číslo snímku 3"/>
          <p:cNvSpPr>
            <a:spLocks noGrp="1"/>
          </p:cNvSpPr>
          <p:nvPr>
            <p:ph type="sldNum" sz="quarter" idx="11"/>
          </p:nvPr>
        </p:nvSpPr>
        <p:spPr/>
        <p:txBody>
          <a:bodyPr/>
          <a:lstStyle/>
          <a:p>
            <a:pPr>
              <a:defRPr/>
            </a:pPr>
            <a:fld id="{4428A558-0773-42C0-BBA4-E587759E3D85}" type="slidenum">
              <a:rPr lang="cs-CZ" smtClean="0"/>
              <a:pPr>
                <a:defRPr/>
              </a:pPr>
              <a:t>19</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p:txBody>
          <a:bodyPr/>
          <a:lstStyle/>
          <a:p>
            <a:pPr algn="ctr"/>
            <a:r>
              <a:rPr lang="cs-CZ" b="1"/>
              <a:t>Zvláštní způsoby dokazování </a:t>
            </a:r>
          </a:p>
        </p:txBody>
      </p:sp>
      <p:sp>
        <p:nvSpPr>
          <p:cNvPr id="27651" name="Zástupný symbol pro obsah 2"/>
          <p:cNvSpPr>
            <a:spLocks noGrp="1"/>
          </p:cNvSpPr>
          <p:nvPr>
            <p:ph idx="1"/>
          </p:nvPr>
        </p:nvSpPr>
        <p:spPr/>
        <p:txBody>
          <a:bodyPr/>
          <a:lstStyle/>
          <a:p>
            <a:pPr algn="just">
              <a:lnSpc>
                <a:spcPct val="100000"/>
              </a:lnSpc>
            </a:pPr>
            <a:r>
              <a:rPr lang="cs-CZ" altLang="cs-CZ" sz="1600" dirty="0"/>
              <a:t>§ 89/2  TŘ  demonstrativní  výčet důkazních prostředků – „...zejména….“ </a:t>
            </a:r>
          </a:p>
          <a:p>
            <a:pPr marL="324000" lvl="1" indent="0" algn="just">
              <a:buNone/>
            </a:pPr>
            <a:endParaRPr lang="cs-CZ" altLang="cs-CZ" sz="1500" dirty="0"/>
          </a:p>
          <a:p>
            <a:pPr algn="just">
              <a:lnSpc>
                <a:spcPct val="100000"/>
              </a:lnSpc>
            </a:pPr>
            <a:r>
              <a:rPr lang="cs-CZ" sz="1600" dirty="0">
                <a:effectLst/>
                <a:latin typeface="+mj-lt"/>
                <a:ea typeface="Calibri" panose="020F0502020204030204" pitchFamily="34" charset="0"/>
                <a:cs typeface="Times New Roman" panose="02020603050405020304" pitchFamily="18" charset="0"/>
              </a:rPr>
              <a:t>okruh důkazních prostředků uvedených v § 89/2 TŘ může být doplněn jakýmikoliv dalšími důkazními prostředky, které mohou přispět k objasnění věci </a:t>
            </a:r>
          </a:p>
          <a:p>
            <a:pPr algn="just">
              <a:lnSpc>
                <a:spcPct val="100000"/>
              </a:lnSpc>
            </a:pPr>
            <a:endParaRPr lang="cs-CZ" sz="1600" dirty="0">
              <a:latin typeface="+mj-lt"/>
              <a:ea typeface="Calibri" panose="020F0502020204030204" pitchFamily="34" charset="0"/>
              <a:cs typeface="Times New Roman" panose="02020603050405020304" pitchFamily="18" charset="0"/>
            </a:endParaRPr>
          </a:p>
          <a:p>
            <a:pPr algn="just">
              <a:lnSpc>
                <a:spcPct val="100000"/>
              </a:lnSpc>
            </a:pPr>
            <a:r>
              <a:rPr lang="cs-CZ" sz="1600" dirty="0">
                <a:effectLst/>
                <a:latin typeface="+mj-lt"/>
                <a:ea typeface="Calibri" panose="020F0502020204030204" pitchFamily="34" charset="0"/>
                <a:cs typeface="Times New Roman" panose="02020603050405020304" pitchFamily="18" charset="0"/>
              </a:rPr>
              <a:t>jelikož každá trestní věci je zcela individuální, taxativní výčet důkazních prostředků by mohl v praxi působit komplikace </a:t>
            </a:r>
          </a:p>
          <a:p>
            <a:pPr algn="just">
              <a:lnSpc>
                <a:spcPct val="100000"/>
              </a:lnSpc>
            </a:pPr>
            <a:endParaRPr lang="cs-CZ" sz="1600" dirty="0">
              <a:latin typeface="+mj-lt"/>
              <a:ea typeface="Calibri" panose="020F0502020204030204" pitchFamily="34" charset="0"/>
              <a:cs typeface="Times New Roman" panose="02020603050405020304" pitchFamily="18" charset="0"/>
            </a:endParaRPr>
          </a:p>
          <a:p>
            <a:pPr lvl="1" algn="just"/>
            <a:r>
              <a:rPr lang="cs-CZ" sz="1500" dirty="0">
                <a:effectLst/>
                <a:latin typeface="+mj-lt"/>
                <a:ea typeface="Calibri" panose="020F0502020204030204" pitchFamily="34" charset="0"/>
                <a:cs typeface="Times New Roman" panose="02020603050405020304" pitchFamily="18" charset="0"/>
              </a:rPr>
              <a:t>tento výčet by totiž mohl zabránit provedení důkazu jenom proto, že jej nebude možno zařadit do některé z uvedených kategorií důkazních prostředků </a:t>
            </a:r>
          </a:p>
          <a:p>
            <a:pPr algn="just">
              <a:lnSpc>
                <a:spcPct val="100000"/>
              </a:lnSpc>
            </a:pPr>
            <a:endParaRPr lang="cs-CZ" sz="1600" dirty="0">
              <a:latin typeface="+mj-lt"/>
              <a:ea typeface="Calibri" panose="020F0502020204030204" pitchFamily="34" charset="0"/>
              <a:cs typeface="Times New Roman" panose="02020603050405020304" pitchFamily="18" charset="0"/>
            </a:endParaRPr>
          </a:p>
          <a:p>
            <a:pPr algn="just">
              <a:lnSpc>
                <a:spcPct val="100000"/>
              </a:lnSpc>
            </a:pPr>
            <a:r>
              <a:rPr lang="cs-CZ" sz="1600" dirty="0">
                <a:effectLst/>
                <a:latin typeface="+mj-lt"/>
                <a:ea typeface="Calibri" panose="020F0502020204030204" pitchFamily="34" charset="0"/>
                <a:cs typeface="Times New Roman" panose="02020603050405020304" pitchFamily="18" charset="0"/>
              </a:rPr>
              <a:t>žádný důkazní prostředek tak nelze a priori vyloučit proto, že jej § 89/2 TŘ nezmiňuje - pokud tedy důkazní prostředek neporušuje zákon, a to nejen trestní řád, a ani jej neobchází a je-li způsobilý k dokazování skutečností důležitých pro trestní řízení, lze ho použít jako důkaz</a:t>
            </a:r>
          </a:p>
          <a:p>
            <a:pPr algn="just">
              <a:lnSpc>
                <a:spcPct val="100000"/>
              </a:lnSpc>
            </a:pPr>
            <a:endParaRPr lang="cs-CZ" altLang="cs-CZ" sz="1700" dirty="0"/>
          </a:p>
          <a:p>
            <a:pPr algn="just">
              <a:lnSpc>
                <a:spcPct val="100000"/>
              </a:lnSpc>
            </a:pPr>
            <a:endParaRPr lang="cs-CZ" altLang="cs-CZ" sz="1600" dirty="0"/>
          </a:p>
          <a:p>
            <a:pPr algn="just">
              <a:lnSpc>
                <a:spcPct val="100000"/>
              </a:lnSpc>
            </a:pPr>
            <a:endParaRPr lang="cs-CZ" altLang="cs-CZ" sz="1600" dirty="0"/>
          </a:p>
          <a:p>
            <a:endParaRPr lang="cs-CZ" sz="1600" dirty="0"/>
          </a:p>
        </p:txBody>
      </p:sp>
      <p:sp>
        <p:nvSpPr>
          <p:cNvPr id="4" name="Zástupný symbol pro číslo snímku 3"/>
          <p:cNvSpPr>
            <a:spLocks noGrp="1"/>
          </p:cNvSpPr>
          <p:nvPr>
            <p:ph type="sldNum" sz="quarter" idx="11"/>
          </p:nvPr>
        </p:nvSpPr>
        <p:spPr/>
        <p:txBody>
          <a:bodyPr/>
          <a:lstStyle/>
          <a:p>
            <a:pPr>
              <a:defRPr/>
            </a:pPr>
            <a:fld id="{33C37E52-1205-43C2-A42A-43568E0A23A0}" type="slidenum">
              <a:rPr lang="cs-CZ" smtClean="0"/>
              <a:pPr>
                <a:defRPr/>
              </a:pPr>
              <a:t>2</a:t>
            </a:fld>
            <a:endParaRPr lang="cs-CZ"/>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59205B73-E033-4E2C-A183-3CE7D7D82AA9}"/>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3" name="Nadpis 2">
            <a:extLst>
              <a:ext uri="{FF2B5EF4-FFF2-40B4-BE49-F238E27FC236}">
                <a16:creationId xmlns:a16="http://schemas.microsoft.com/office/drawing/2014/main" id="{D233158C-91DF-47AD-A130-89224884220D}"/>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1142A991-0E15-486F-8FAE-0730A028EB07}"/>
              </a:ext>
            </a:extLst>
          </p:cNvPr>
          <p:cNvSpPr>
            <a:spLocks noGrp="1"/>
          </p:cNvSpPr>
          <p:nvPr>
            <p:ph idx="1"/>
          </p:nvPr>
        </p:nvSpPr>
        <p:spPr/>
        <p:txBody>
          <a:bodyPr/>
          <a:lstStyle/>
          <a:p>
            <a:pPr>
              <a:lnSpc>
                <a:spcPct val="100000"/>
              </a:lnSpc>
            </a:pPr>
            <a:endParaRPr lang="cs-CZ" altLang="cs-CZ" sz="1600" dirty="0"/>
          </a:p>
          <a:p>
            <a:pPr>
              <a:lnSpc>
                <a:spcPct val="100000"/>
              </a:lnSpc>
            </a:pPr>
            <a:r>
              <a:rPr lang="cs-CZ" altLang="cs-CZ" sz="1600" dirty="0"/>
              <a:t>na rozdíl od vyšetřovacího pokusu nemá experimentální charakter </a:t>
            </a:r>
          </a:p>
          <a:p>
            <a:pPr>
              <a:lnSpc>
                <a:spcPct val="100000"/>
              </a:lnSpc>
            </a:pPr>
            <a:endParaRPr lang="cs-CZ" altLang="cs-CZ" sz="1600" dirty="0"/>
          </a:p>
          <a:p>
            <a:pPr algn="just">
              <a:lnSpc>
                <a:spcPct val="100000"/>
              </a:lnSpc>
            </a:pPr>
            <a:r>
              <a:rPr lang="cs-CZ" altLang="cs-CZ" sz="1600" dirty="0"/>
              <a:t>prověrka na místě s osobou mladší osmnácti let probíhá v režimu  § 102 TŘ</a:t>
            </a:r>
          </a:p>
          <a:p>
            <a:pPr algn="just">
              <a:lnSpc>
                <a:spcPct val="100000"/>
              </a:lnSpc>
              <a:buFont typeface="Wingdings" pitchFamily="2" charset="2"/>
              <a:buNone/>
            </a:pPr>
            <a:endParaRPr lang="cs-CZ" altLang="cs-CZ" sz="1700" dirty="0"/>
          </a:p>
          <a:p>
            <a:pPr lvl="1" algn="just"/>
            <a:r>
              <a:rPr lang="cs-CZ" altLang="cs-CZ" sz="1400" dirty="0"/>
              <a:t>přítomnost </a:t>
            </a:r>
            <a:r>
              <a:rPr lang="cs-CZ" altLang="cs-CZ" sz="1400" dirty="0" err="1"/>
              <a:t>OSPODu</a:t>
            </a:r>
            <a:r>
              <a:rPr lang="cs-CZ" altLang="cs-CZ" sz="1400" dirty="0"/>
              <a:t> nebo jiné osoby mající zkušenosti s výchovou mládeže, případně rodičů</a:t>
            </a:r>
          </a:p>
          <a:p>
            <a:endParaRPr lang="cs-CZ" sz="1600" dirty="0"/>
          </a:p>
        </p:txBody>
      </p:sp>
    </p:spTree>
    <p:extLst>
      <p:ext uri="{BB962C8B-B14F-4D97-AF65-F5344CB8AC3E}">
        <p14:creationId xmlns:p14="http://schemas.microsoft.com/office/powerpoint/2010/main" val="2357435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98DC9929-B2D8-41CF-A385-2455D4B03C4E}"/>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3" name="Nadpis 2">
            <a:extLst>
              <a:ext uri="{FF2B5EF4-FFF2-40B4-BE49-F238E27FC236}">
                <a16:creationId xmlns:a16="http://schemas.microsoft.com/office/drawing/2014/main" id="{6FF1D9F3-13E2-4CF8-9355-5860799F0923}"/>
              </a:ext>
            </a:extLst>
          </p:cNvPr>
          <p:cNvSpPr>
            <a:spLocks noGrp="1"/>
          </p:cNvSpPr>
          <p:nvPr>
            <p:ph type="title"/>
          </p:nvPr>
        </p:nvSpPr>
        <p:spPr/>
        <p:txBody>
          <a:bodyPr/>
          <a:lstStyle/>
          <a:p>
            <a:pPr algn="ctr"/>
            <a:r>
              <a:rPr lang="cs-CZ" sz="3200" dirty="0"/>
              <a:t>Z judikatury </a:t>
            </a:r>
          </a:p>
        </p:txBody>
      </p:sp>
      <p:sp>
        <p:nvSpPr>
          <p:cNvPr id="4" name="Zástupný obsah 3">
            <a:extLst>
              <a:ext uri="{FF2B5EF4-FFF2-40B4-BE49-F238E27FC236}">
                <a16:creationId xmlns:a16="http://schemas.microsoft.com/office/drawing/2014/main" id="{F7ECB930-2DA5-475E-BEA7-3F63F8E2A3A6}"/>
              </a:ext>
            </a:extLst>
          </p:cNvPr>
          <p:cNvSpPr>
            <a:spLocks noGrp="1"/>
          </p:cNvSpPr>
          <p:nvPr>
            <p:ph idx="1"/>
          </p:nvPr>
        </p:nvSpPr>
        <p:spPr/>
        <p:txBody>
          <a:bodyPr/>
          <a:lstStyle/>
          <a:p>
            <a:pPr algn="just">
              <a:lnSpc>
                <a:spcPct val="100000"/>
              </a:lnSpc>
            </a:pPr>
            <a:endParaRPr lang="cs-CZ" sz="1600" dirty="0">
              <a:effectLst/>
              <a:latin typeface="Arial" panose="020B0604020202020204" pitchFamily="34" charset="0"/>
            </a:endParaRPr>
          </a:p>
          <a:p>
            <a:pPr algn="just">
              <a:lnSpc>
                <a:spcPct val="100000"/>
              </a:lnSpc>
            </a:pPr>
            <a:r>
              <a:rPr lang="cs-CZ" sz="1600" dirty="0">
                <a:effectLst/>
                <a:latin typeface="Arial" panose="020B0604020202020204" pitchFamily="34" charset="0"/>
              </a:rPr>
              <a:t>prověrku na místě obecně lze v rámci přípravného řízení provádět jako neodkladný úkon a získat tak procesně použitelný důkaz…..aby se jako na důkaz neodkladný a procesně použitelný pohlíželo na důkaz, který co do svého vyznění prověřoval správnost a přesvědčivost údajů obsažených ve vysvětlení osoby, které samo o sobě nemělo povahu neodkladného (či neopakovatelného) úkonu, a které nelze v řízení před soudem použít jako důkaz - 8 </a:t>
            </a:r>
            <a:r>
              <a:rPr lang="cs-CZ" sz="1600" dirty="0" err="1">
                <a:effectLst/>
                <a:latin typeface="Arial" panose="020B0604020202020204" pitchFamily="34" charset="0"/>
              </a:rPr>
              <a:t>Tdo</a:t>
            </a:r>
            <a:r>
              <a:rPr lang="cs-CZ" sz="1600" dirty="0">
                <a:effectLst/>
                <a:latin typeface="Arial" panose="020B0604020202020204" pitchFamily="34" charset="0"/>
              </a:rPr>
              <a:t> 809/2009</a:t>
            </a:r>
          </a:p>
          <a:p>
            <a:pPr algn="just">
              <a:lnSpc>
                <a:spcPct val="100000"/>
              </a:lnSpc>
            </a:pPr>
            <a:endParaRPr lang="cs-CZ" sz="1600" dirty="0">
              <a:effectLst/>
              <a:latin typeface="Arial" panose="020B0604020202020204" pitchFamily="34" charset="0"/>
            </a:endParaRPr>
          </a:p>
          <a:p>
            <a:pPr algn="just">
              <a:lnSpc>
                <a:spcPct val="100000"/>
              </a:lnSpc>
            </a:pPr>
            <a:r>
              <a:rPr lang="cs-CZ" sz="1600" dirty="0">
                <a:effectLst/>
                <a:latin typeface="Arial" panose="020B0604020202020204" pitchFamily="34" charset="0"/>
              </a:rPr>
              <a:t>skutečnost, že úřední záznam o podaném vysvětlení obecně nelze použít jako důkaz v řízení před soudem, současně neznamená, že by nemohl policejnímu orgánu posloužit jako „pramen důkazu“, tj. určit další směr, jímž bude vedeno shromažďování důkazů relevantních pro trestní řízení; jedním z nich je pak i prověrka na místě jako zvláštní způsob dokazování; </a:t>
            </a:r>
            <a:r>
              <a:rPr lang="cs-CZ" sz="1600" dirty="0">
                <a:latin typeface="Arial" panose="020B0604020202020204" pitchFamily="34" charset="0"/>
              </a:rPr>
              <a:t>p</a:t>
            </a:r>
            <a:r>
              <a:rPr lang="cs-CZ" sz="1600" dirty="0">
                <a:effectLst/>
                <a:latin typeface="Arial" panose="020B0604020202020204" pitchFamily="34" charset="0"/>
              </a:rPr>
              <a:t>odstatou a účelem prověrky na místě je upřesnění nebo doplnění důležitých údajů pro trestní řízení, které se vztahují k určitému místu, a to za osobní přítomnosti vyslýchané osoby - 3 </a:t>
            </a:r>
            <a:r>
              <a:rPr lang="cs-CZ" sz="1600" dirty="0" err="1">
                <a:effectLst/>
                <a:latin typeface="Arial" panose="020B0604020202020204" pitchFamily="34" charset="0"/>
              </a:rPr>
              <a:t>Tdo</a:t>
            </a:r>
            <a:r>
              <a:rPr lang="cs-CZ" sz="1600" dirty="0">
                <a:effectLst/>
                <a:latin typeface="Arial" panose="020B0604020202020204" pitchFamily="34" charset="0"/>
              </a:rPr>
              <a:t> 757/2016</a:t>
            </a:r>
          </a:p>
          <a:p>
            <a:pPr algn="just"/>
            <a:endParaRPr lang="cs-CZ" sz="1600" dirty="0"/>
          </a:p>
        </p:txBody>
      </p:sp>
    </p:spTree>
    <p:extLst>
      <p:ext uri="{BB962C8B-B14F-4D97-AF65-F5344CB8AC3E}">
        <p14:creationId xmlns:p14="http://schemas.microsoft.com/office/powerpoint/2010/main" val="26967808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Nadpis 1"/>
          <p:cNvSpPr>
            <a:spLocks noGrp="1"/>
          </p:cNvSpPr>
          <p:nvPr>
            <p:ph type="title"/>
          </p:nvPr>
        </p:nvSpPr>
        <p:spPr/>
        <p:txBody>
          <a:bodyPr/>
          <a:lstStyle/>
          <a:p>
            <a:pPr algn="ctr"/>
            <a:r>
              <a:rPr lang="cs-CZ" altLang="cs-CZ" sz="2600" dirty="0"/>
              <a:t>Operativně pátrací prostředky - § 158b a násl. TŘ</a:t>
            </a:r>
          </a:p>
        </p:txBody>
      </p:sp>
      <p:sp>
        <p:nvSpPr>
          <p:cNvPr id="35843" name="Zástupný symbol pro obsah 2"/>
          <p:cNvSpPr>
            <a:spLocks noGrp="1"/>
          </p:cNvSpPr>
          <p:nvPr>
            <p:ph idx="1"/>
          </p:nvPr>
        </p:nvSpPr>
        <p:spPr/>
        <p:txBody>
          <a:bodyPr/>
          <a:lstStyle/>
          <a:p>
            <a:pPr>
              <a:lnSpc>
                <a:spcPct val="100000"/>
              </a:lnSpc>
            </a:pPr>
            <a:r>
              <a:rPr lang="cs-CZ" altLang="cs-CZ" sz="1600" dirty="0"/>
              <a:t>operativně pátrací činnost </a:t>
            </a:r>
          </a:p>
          <a:p>
            <a:pPr algn="just">
              <a:lnSpc>
                <a:spcPct val="100000"/>
              </a:lnSpc>
            </a:pPr>
            <a:endParaRPr lang="cs-CZ" altLang="cs-CZ" sz="1700" dirty="0"/>
          </a:p>
          <a:p>
            <a:pPr lvl="1" algn="just"/>
            <a:r>
              <a:rPr lang="cs-CZ" altLang="cs-CZ" sz="1500" dirty="0"/>
              <a:t>ucelený systém činností specializovaných orgánů, zpravidla utajovaného a průzkumného charakteru reagující na informační signály  neurčité povahy naznačující možnou souvislosti s trestnou činností</a:t>
            </a:r>
          </a:p>
          <a:p>
            <a:pPr algn="just">
              <a:lnSpc>
                <a:spcPct val="100000"/>
              </a:lnSpc>
            </a:pPr>
            <a:endParaRPr lang="cs-CZ" altLang="cs-CZ" sz="1700" dirty="0"/>
          </a:p>
          <a:p>
            <a:pPr algn="just">
              <a:lnSpc>
                <a:spcPct val="100000"/>
              </a:lnSpc>
            </a:pPr>
            <a:r>
              <a:rPr lang="cs-CZ" altLang="cs-CZ" sz="1600" dirty="0"/>
              <a:t>jejich účelem je předcházení, odhalování a objasňování trestné činnosti, pátrání po skrytých pachatelích, hledaných nezvěstných osobách a věcných důkazech   </a:t>
            </a:r>
          </a:p>
          <a:p>
            <a:pPr algn="just">
              <a:lnSpc>
                <a:spcPct val="100000"/>
              </a:lnSpc>
            </a:pPr>
            <a:endParaRPr lang="cs-CZ" altLang="cs-CZ" sz="1600" dirty="0"/>
          </a:p>
          <a:p>
            <a:pPr algn="just">
              <a:lnSpc>
                <a:spcPct val="100000"/>
              </a:lnSpc>
            </a:pPr>
            <a:r>
              <a:rPr lang="cs-CZ" altLang="cs-CZ" sz="1600" dirty="0"/>
              <a:t>realizuje je pověřený policejní orgán </a:t>
            </a:r>
          </a:p>
          <a:p>
            <a:pPr algn="just">
              <a:lnSpc>
                <a:spcPct val="100000"/>
              </a:lnSpc>
              <a:buFont typeface="Wingdings" pitchFamily="2" charset="2"/>
              <a:buNone/>
            </a:pPr>
            <a:endParaRPr lang="cs-CZ" altLang="cs-CZ" sz="1700" dirty="0"/>
          </a:p>
          <a:p>
            <a:pPr lvl="1" algn="just"/>
            <a:r>
              <a:rPr lang="cs-CZ" altLang="cs-CZ" sz="1500" dirty="0"/>
              <a:t>Policie České republiky, Generální inspekce bezpečnostních sborů, Bezpečnostní informační služba </a:t>
            </a:r>
            <a:r>
              <a:rPr lang="cs-CZ" altLang="cs-CZ" sz="1500"/>
              <a:t>(kontrarozvědka</a:t>
            </a:r>
            <a:r>
              <a:rPr lang="cs-CZ" altLang="cs-CZ" sz="1500" dirty="0"/>
              <a:t>), Úřad pro zahraniční informace a </a:t>
            </a:r>
            <a:r>
              <a:rPr lang="cs-CZ" altLang="cs-CZ" sz="1500"/>
              <a:t>styky (rozvědka</a:t>
            </a:r>
            <a:r>
              <a:rPr lang="cs-CZ" altLang="cs-CZ" sz="1500" dirty="0"/>
              <a:t>), Vojenské zpravodajství (rozvědka i kontrarozvědka), Vězeňská služba, Vojenská policie, Celní správa  </a:t>
            </a:r>
          </a:p>
          <a:p>
            <a:pPr lvl="1" algn="just"/>
            <a:endParaRPr lang="cs-CZ" altLang="cs-CZ" sz="1500" dirty="0"/>
          </a:p>
          <a:p>
            <a:pPr marL="324000" lvl="1" indent="0" algn="just">
              <a:buNone/>
            </a:pPr>
            <a:endParaRPr lang="cs-CZ" altLang="cs-CZ" sz="1500" dirty="0"/>
          </a:p>
        </p:txBody>
      </p:sp>
      <p:sp>
        <p:nvSpPr>
          <p:cNvPr id="4" name="Zástupný symbol pro číslo snímku 3"/>
          <p:cNvSpPr>
            <a:spLocks noGrp="1"/>
          </p:cNvSpPr>
          <p:nvPr>
            <p:ph type="sldNum" sz="quarter" idx="11"/>
          </p:nvPr>
        </p:nvSpPr>
        <p:spPr/>
        <p:txBody>
          <a:bodyPr/>
          <a:lstStyle/>
          <a:p>
            <a:pPr>
              <a:defRPr/>
            </a:pPr>
            <a:fld id="{B7C85138-C5AB-42A7-825E-B328F2D98BE6}" type="slidenum">
              <a:rPr lang="cs-CZ" smtClean="0"/>
              <a:pPr>
                <a:defRPr/>
              </a:pPr>
              <a:t>22</a:t>
            </a:fld>
            <a:endParaRPr lang="cs-CZ"/>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56BDD6AB-768A-4781-B4B6-18205A194F92}"/>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3" name="Nadpis 2">
            <a:extLst>
              <a:ext uri="{FF2B5EF4-FFF2-40B4-BE49-F238E27FC236}">
                <a16:creationId xmlns:a16="http://schemas.microsoft.com/office/drawing/2014/main" id="{FCCD1DBE-4BFC-467E-AA01-C093BC65D8E5}"/>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1CE03163-1B86-4336-AE74-05D920AA7ED8}"/>
              </a:ext>
            </a:extLst>
          </p:cNvPr>
          <p:cNvSpPr>
            <a:spLocks noGrp="1"/>
          </p:cNvSpPr>
          <p:nvPr>
            <p:ph idx="1"/>
          </p:nvPr>
        </p:nvSpPr>
        <p:spPr/>
        <p:txBody>
          <a:bodyPr/>
          <a:lstStyle/>
          <a:p>
            <a:pPr algn="just">
              <a:lnSpc>
                <a:spcPct val="100000"/>
              </a:lnSpc>
            </a:pPr>
            <a:r>
              <a:rPr lang="cs-CZ" altLang="cs-CZ" sz="1600" dirty="0"/>
              <a:t>použitím operativně pátracích prostředků dochází ve zvýšené míře k zákonnému prolomení základních práv a svobod občanů – důraz na zásada přiměřenosti (zdrženlivosti)</a:t>
            </a:r>
          </a:p>
          <a:p>
            <a:pPr algn="just">
              <a:lnSpc>
                <a:spcPct val="100000"/>
              </a:lnSpc>
            </a:pPr>
            <a:endParaRPr lang="cs-CZ" altLang="cs-CZ" sz="1600" dirty="0"/>
          </a:p>
          <a:p>
            <a:pPr algn="just">
              <a:lnSpc>
                <a:spcPct val="100000"/>
              </a:lnSpc>
            </a:pPr>
            <a:r>
              <a:rPr lang="cs-CZ" altLang="cs-CZ" sz="1600" dirty="0"/>
              <a:t>při jejich realizaci platí i princip subsidiarity těchto prostředků – tj. možnost jejich užití teprve tehdy, pokud prověřované okolnosti nelze objasnit jinými důkazními prostředky, jakož i minimalizace zásahu do práv a svobod dotčených osob</a:t>
            </a:r>
          </a:p>
          <a:p>
            <a:pPr algn="just">
              <a:lnSpc>
                <a:spcPct val="100000"/>
              </a:lnSpc>
            </a:pPr>
            <a:endParaRPr lang="cs-CZ" altLang="cs-CZ" sz="1600" dirty="0"/>
          </a:p>
          <a:p>
            <a:pPr algn="just">
              <a:lnSpc>
                <a:spcPct val="100000"/>
              </a:lnSpc>
            </a:pPr>
            <a:r>
              <a:rPr lang="cs-CZ" altLang="cs-CZ" sz="1600" dirty="0"/>
              <a:t>operativně pátrací prostředky samy o sobě nejsou důkazem ani důkazním prostředkem</a:t>
            </a:r>
          </a:p>
          <a:p>
            <a:pPr marL="72000" indent="0" algn="just">
              <a:lnSpc>
                <a:spcPct val="100000"/>
              </a:lnSpc>
              <a:buNone/>
            </a:pPr>
            <a:endParaRPr lang="cs-CZ" altLang="cs-CZ" sz="1600" dirty="0"/>
          </a:p>
          <a:p>
            <a:pPr lvl="1" algn="just"/>
            <a:r>
              <a:rPr lang="cs-CZ" altLang="cs-CZ" sz="1500" dirty="0"/>
              <a:t>§ 158d/3 TŘ stanoví, že důkazem jsou zvukové, obrazové a jiné záznamy získané při použití operativně pátracích prostředků </a:t>
            </a:r>
          </a:p>
          <a:p>
            <a:pPr lvl="1" algn="just"/>
            <a:endParaRPr lang="cs-CZ" altLang="cs-CZ" sz="1500" dirty="0"/>
          </a:p>
          <a:p>
            <a:pPr lvl="1" algn="just"/>
            <a:r>
              <a:rPr lang="cs-CZ" altLang="cs-CZ" sz="1500" dirty="0"/>
              <a:t>tyto záznamy se provádí faktickým přehráním záznamu na odpovídajícím technickém zařízení</a:t>
            </a:r>
          </a:p>
          <a:p>
            <a:pPr lvl="1" algn="just"/>
            <a:endParaRPr lang="cs-CZ" altLang="cs-CZ" sz="1500" dirty="0"/>
          </a:p>
          <a:p>
            <a:pPr lvl="1" algn="just"/>
            <a:r>
              <a:rPr lang="cs-CZ" sz="1500" dirty="0"/>
              <a:t>jejich použitelnost je vázána na připojení protokolu s náležitostmi uvedenými v § 55 a § 55a TŘ - protokol může být pořízen až dodatečně, pokud se ukáže, že pořízené záznamy obsahují skutečnosti důležité pro trestní řízení </a:t>
            </a:r>
            <a:endParaRPr lang="cs-CZ" altLang="cs-CZ" sz="1500" dirty="0"/>
          </a:p>
          <a:p>
            <a:pPr lvl="1" algn="just"/>
            <a:endParaRPr lang="cs-CZ" sz="1600" dirty="0"/>
          </a:p>
        </p:txBody>
      </p:sp>
    </p:spTree>
    <p:extLst>
      <p:ext uri="{BB962C8B-B14F-4D97-AF65-F5344CB8AC3E}">
        <p14:creationId xmlns:p14="http://schemas.microsoft.com/office/powerpoint/2010/main" val="34786909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Nadpis 1"/>
          <p:cNvSpPr>
            <a:spLocks noGrp="1"/>
          </p:cNvSpPr>
          <p:nvPr>
            <p:ph type="title"/>
          </p:nvPr>
        </p:nvSpPr>
        <p:spPr/>
        <p:txBody>
          <a:bodyPr/>
          <a:lstStyle/>
          <a:p>
            <a:endParaRPr lang="cs-CZ" altLang="cs-CZ"/>
          </a:p>
        </p:txBody>
      </p:sp>
      <p:sp>
        <p:nvSpPr>
          <p:cNvPr id="36867" name="Zástupný symbol pro obsah 2"/>
          <p:cNvSpPr>
            <a:spLocks noGrp="1"/>
          </p:cNvSpPr>
          <p:nvPr>
            <p:ph idx="1"/>
          </p:nvPr>
        </p:nvSpPr>
        <p:spPr/>
        <p:txBody>
          <a:bodyPr/>
          <a:lstStyle/>
          <a:p>
            <a:pPr>
              <a:lnSpc>
                <a:spcPct val="100000"/>
              </a:lnSpc>
            </a:pPr>
            <a:r>
              <a:rPr lang="cs-CZ" altLang="cs-CZ" sz="1600" dirty="0"/>
              <a:t>podmínky pro použití</a:t>
            </a:r>
          </a:p>
          <a:p>
            <a:pPr>
              <a:lnSpc>
                <a:spcPct val="100000"/>
              </a:lnSpc>
              <a:buFont typeface="Wingdings" pitchFamily="2" charset="2"/>
              <a:buNone/>
            </a:pPr>
            <a:endParaRPr lang="cs-CZ" altLang="cs-CZ" sz="1700" dirty="0"/>
          </a:p>
          <a:p>
            <a:pPr lvl="1"/>
            <a:r>
              <a:rPr lang="cs-CZ" altLang="cs-CZ" sz="1500" dirty="0"/>
              <a:t>řízení o úmyslném trestném činu</a:t>
            </a:r>
          </a:p>
          <a:p>
            <a:pPr lvl="1"/>
            <a:r>
              <a:rPr lang="cs-CZ" altLang="cs-CZ" sz="1500" dirty="0"/>
              <a:t>získání skutečností důležitých pro trestní řízení</a:t>
            </a:r>
          </a:p>
          <a:p>
            <a:pPr lvl="1"/>
            <a:r>
              <a:rPr lang="cs-CZ" altLang="cs-CZ" sz="1500" dirty="0"/>
              <a:t>sledovaného účelu nelze  dosáhnout jinak  nebo by bylo dosažení spojeno  s podstatnými obtížemi (subsidiarita) </a:t>
            </a:r>
          </a:p>
          <a:p>
            <a:pPr lvl="1"/>
            <a:r>
              <a:rPr lang="cs-CZ" altLang="cs-CZ" sz="1500" dirty="0"/>
              <a:t>omezení základních práv a svobod jen v minimální míře (minimalizace)</a:t>
            </a:r>
          </a:p>
          <a:p>
            <a:pPr>
              <a:lnSpc>
                <a:spcPct val="100000"/>
              </a:lnSpc>
            </a:pPr>
            <a:endParaRPr lang="cs-CZ" altLang="cs-CZ" sz="1700" dirty="0"/>
          </a:p>
          <a:p>
            <a:pPr algn="just">
              <a:lnSpc>
                <a:spcPct val="100000"/>
              </a:lnSpc>
            </a:pPr>
            <a:r>
              <a:rPr lang="cs-CZ" altLang="cs-CZ" sz="1600" dirty="0"/>
              <a:t>policejní provokace </a:t>
            </a:r>
          </a:p>
          <a:p>
            <a:pPr algn="just">
              <a:lnSpc>
                <a:spcPct val="100000"/>
              </a:lnSpc>
            </a:pPr>
            <a:endParaRPr lang="cs-CZ" altLang="cs-CZ" sz="1600" dirty="0"/>
          </a:p>
          <a:p>
            <a:pPr lvl="1" algn="just"/>
            <a:r>
              <a:rPr lang="cs-CZ" altLang="cs-CZ" sz="1500" dirty="0"/>
              <a:t>jestliže se jednání státu, v daném případě  policejního orgánu stává  součástí skutkového děje, celé posloupnosti úkonů, z nichž se  trestní jednání skládá, např. provokace, či iniciování trestného činu, jeho dokonání atd. - např. pachatel obchoduje pouze s konopím, já jej požádám o heroin a tak dlouho na tebe tlačím, až mně jej dodá  </a:t>
            </a:r>
          </a:p>
          <a:p>
            <a:pPr marL="324000" lvl="1" indent="0" algn="just">
              <a:buNone/>
            </a:pPr>
            <a:endParaRPr lang="cs-CZ" altLang="cs-CZ" sz="1500" dirty="0"/>
          </a:p>
          <a:p>
            <a:pPr lvl="1" algn="just"/>
            <a:r>
              <a:rPr lang="cs-CZ" altLang="cs-CZ" sz="1500" dirty="0"/>
              <a:t>policejní provokací není, pokud policejní orgán jedná v souladu se zákonem a pouze reaguje na aktivní jednání pachatele  -  např. pachatel se sám nabídne, že je schopen sehnat jakýkoliv druh zbraně a já jej tedy o něj požádám </a:t>
            </a:r>
          </a:p>
          <a:p>
            <a:pPr algn="just"/>
            <a:endParaRPr lang="cs-CZ" altLang="cs-CZ" sz="1700" dirty="0"/>
          </a:p>
        </p:txBody>
      </p:sp>
      <p:sp>
        <p:nvSpPr>
          <p:cNvPr id="4" name="Zástupný symbol pro číslo snímku 3"/>
          <p:cNvSpPr>
            <a:spLocks noGrp="1"/>
          </p:cNvSpPr>
          <p:nvPr>
            <p:ph type="sldNum" sz="quarter" idx="11"/>
          </p:nvPr>
        </p:nvSpPr>
        <p:spPr/>
        <p:txBody>
          <a:bodyPr/>
          <a:lstStyle/>
          <a:p>
            <a:pPr>
              <a:defRPr/>
            </a:pPr>
            <a:fld id="{D9BBB6D1-7431-400F-B1F6-151B10931092}" type="slidenum">
              <a:rPr lang="cs-CZ" smtClean="0"/>
              <a:pPr>
                <a:defRPr/>
              </a:pPr>
              <a:t>24</a:t>
            </a:fld>
            <a:endParaRPr lang="cs-CZ"/>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42494AA-05F7-4C4F-9391-39EE39F80C4C}"/>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3" name="Nadpis 2">
            <a:extLst>
              <a:ext uri="{FF2B5EF4-FFF2-40B4-BE49-F238E27FC236}">
                <a16:creationId xmlns:a16="http://schemas.microsoft.com/office/drawing/2014/main" id="{8C4BC271-0139-4961-8D93-454256B905D6}"/>
              </a:ext>
            </a:extLst>
          </p:cNvPr>
          <p:cNvSpPr>
            <a:spLocks noGrp="1"/>
          </p:cNvSpPr>
          <p:nvPr>
            <p:ph type="title"/>
          </p:nvPr>
        </p:nvSpPr>
        <p:spPr/>
        <p:txBody>
          <a:bodyPr/>
          <a:lstStyle/>
          <a:p>
            <a:pPr algn="ctr">
              <a:lnSpc>
                <a:spcPct val="100000"/>
              </a:lnSpc>
            </a:pPr>
            <a:endParaRPr lang="cs-CZ" sz="2800" dirty="0"/>
          </a:p>
        </p:txBody>
      </p:sp>
      <p:sp>
        <p:nvSpPr>
          <p:cNvPr id="4" name="Zástupný obsah 3">
            <a:extLst>
              <a:ext uri="{FF2B5EF4-FFF2-40B4-BE49-F238E27FC236}">
                <a16:creationId xmlns:a16="http://schemas.microsoft.com/office/drawing/2014/main" id="{A8787BF1-8E66-410F-A3A9-AC071E285D24}"/>
              </a:ext>
            </a:extLst>
          </p:cNvPr>
          <p:cNvSpPr>
            <a:spLocks noGrp="1"/>
          </p:cNvSpPr>
          <p:nvPr>
            <p:ph idx="1"/>
          </p:nvPr>
        </p:nvSpPr>
        <p:spPr/>
        <p:txBody>
          <a:bodyPr/>
          <a:lstStyle/>
          <a:p>
            <a:pPr algn="just">
              <a:lnSpc>
                <a:spcPct val="100000"/>
              </a:lnSpc>
            </a:pPr>
            <a:endParaRPr lang="cs-CZ" sz="1100" dirty="0"/>
          </a:p>
          <a:p>
            <a:pPr algn="just">
              <a:lnSpc>
                <a:spcPct val="100000"/>
              </a:lnSpc>
            </a:pPr>
            <a:r>
              <a:rPr lang="cs-CZ" sz="1600" dirty="0"/>
              <a:t>T</a:t>
            </a:r>
            <a:r>
              <a:rPr lang="pt-BR" sz="1600" dirty="0"/>
              <a:t>eixeira de Castro v. Portugalsko </a:t>
            </a:r>
            <a:r>
              <a:rPr lang="cs-CZ" sz="1600" dirty="0"/>
              <a:t> č. 25829/94 ze dne 9.6.1998 </a:t>
            </a:r>
          </a:p>
          <a:p>
            <a:pPr algn="just">
              <a:lnSpc>
                <a:spcPct val="100000"/>
              </a:lnSpc>
            </a:pPr>
            <a:endParaRPr lang="cs-CZ" sz="1600" dirty="0"/>
          </a:p>
          <a:p>
            <a:pPr lvl="1" algn="just"/>
            <a:r>
              <a:rPr lang="cs-CZ" sz="1500" dirty="0"/>
              <a:t>„….jednání policistů překročilo hranici činnosti tajných agentů, když se neomezili na čistě pasivní sledování trestné činnosti p. </a:t>
            </a:r>
            <a:r>
              <a:rPr lang="cs-CZ" sz="1500" dirty="0" err="1"/>
              <a:t>Teixeiry</a:t>
            </a:r>
            <a:r>
              <a:rPr lang="cs-CZ" sz="1500" dirty="0"/>
              <a:t> de Castro, ale vyvíjeli na něj vliv za účelem iniciování trestného činu. Agenti vyprovokovali trestný čin, neboť nic nenaznačuje, že trestný čin by byl spáchán i bez jejich intervence…“</a:t>
            </a:r>
          </a:p>
          <a:p>
            <a:pPr algn="just">
              <a:lnSpc>
                <a:spcPct val="100000"/>
              </a:lnSpc>
            </a:pPr>
            <a:endParaRPr lang="cs-CZ" sz="1600" dirty="0"/>
          </a:p>
          <a:p>
            <a:pPr algn="just">
              <a:lnSpc>
                <a:spcPct val="100000"/>
              </a:lnSpc>
            </a:pPr>
            <a:r>
              <a:rPr lang="cs-CZ" sz="1600" dirty="0"/>
              <a:t>Ústavní soud </a:t>
            </a:r>
            <a:r>
              <a:rPr lang="cs-CZ" sz="1600" dirty="0" err="1"/>
              <a:t>sp</a:t>
            </a:r>
            <a:r>
              <a:rPr lang="cs-CZ" sz="1600" dirty="0"/>
              <a:t>. zn. II. ÚS 710/01 ze dne 25.6.2003 </a:t>
            </a:r>
          </a:p>
          <a:p>
            <a:pPr algn="just">
              <a:lnSpc>
                <a:spcPct val="100000"/>
              </a:lnSpc>
            </a:pPr>
            <a:endParaRPr lang="cs-CZ" sz="1600" dirty="0"/>
          </a:p>
          <a:p>
            <a:pPr lvl="1" algn="just"/>
            <a:r>
              <a:rPr lang="cs-CZ" sz="1500" dirty="0"/>
              <a:t>„….policisté se neomezili při použití operativně technických prostředků na čistě pasivní přezkoumání údajně páchané trestné činnosti, ale působili na odsouzeného K. a zprostředkovaně i na stěžovatele vlivem, který je přivedl ke spáchání trestného činu, za nějž byli odsouzeni. Nic nenasvědčuje tomu, že by stěžovatel trestný čin spáchal i bez zásahu policie. Jak uvedl Evropský soud ve zmíněném rozsudku, je takový postup policejních orgánů vybočením z přesně vymezených hranic, v jejichž rámci má probíhat zákonný a zároveň spravedlivý proces zaručený čl. 6 odst. 1 Úmluvy….“</a:t>
            </a:r>
          </a:p>
        </p:txBody>
      </p:sp>
    </p:spTree>
    <p:extLst>
      <p:ext uri="{BB962C8B-B14F-4D97-AF65-F5344CB8AC3E}">
        <p14:creationId xmlns:p14="http://schemas.microsoft.com/office/powerpoint/2010/main" val="9597130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2D2CABD4-2FF9-461F-8401-2AACA9E070CE}"/>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3" name="Nadpis 2">
            <a:extLst>
              <a:ext uri="{FF2B5EF4-FFF2-40B4-BE49-F238E27FC236}">
                <a16:creationId xmlns:a16="http://schemas.microsoft.com/office/drawing/2014/main" id="{C4054473-2511-4E67-AC56-CCC1F62CE125}"/>
              </a:ext>
            </a:extLst>
          </p:cNvPr>
          <p:cNvSpPr>
            <a:spLocks noGrp="1"/>
          </p:cNvSpPr>
          <p:nvPr>
            <p:ph type="title"/>
          </p:nvPr>
        </p:nvSpPr>
        <p:spPr/>
        <p:txBody>
          <a:bodyPr/>
          <a:lstStyle/>
          <a:p>
            <a:pPr algn="ctr">
              <a:lnSpc>
                <a:spcPct val="100000"/>
              </a:lnSpc>
            </a:pPr>
            <a:endParaRPr lang="cs-CZ" sz="2800" dirty="0"/>
          </a:p>
        </p:txBody>
      </p:sp>
      <p:sp>
        <p:nvSpPr>
          <p:cNvPr id="4" name="Zástupný obsah 3">
            <a:extLst>
              <a:ext uri="{FF2B5EF4-FFF2-40B4-BE49-F238E27FC236}">
                <a16:creationId xmlns:a16="http://schemas.microsoft.com/office/drawing/2014/main" id="{CDFDB7D2-2FE7-4C53-80EA-4ED010D4FB26}"/>
              </a:ext>
            </a:extLst>
          </p:cNvPr>
          <p:cNvSpPr>
            <a:spLocks noGrp="1"/>
          </p:cNvSpPr>
          <p:nvPr>
            <p:ph idx="1"/>
          </p:nvPr>
        </p:nvSpPr>
        <p:spPr/>
        <p:txBody>
          <a:bodyPr/>
          <a:lstStyle/>
          <a:p>
            <a:pPr algn="just">
              <a:lnSpc>
                <a:spcPct val="100000"/>
              </a:lnSpc>
            </a:pPr>
            <a:r>
              <a:rPr lang="cs-CZ" sz="1600" dirty="0"/>
              <a:t>Rozsudek NS </a:t>
            </a:r>
            <a:r>
              <a:rPr lang="cs-CZ" sz="1600" dirty="0" err="1"/>
              <a:t>sp</a:t>
            </a:r>
            <a:r>
              <a:rPr lang="cs-CZ" sz="1600" dirty="0"/>
              <a:t>. zn. 5 </a:t>
            </a:r>
            <a:r>
              <a:rPr lang="cs-CZ" sz="1600" dirty="0" err="1"/>
              <a:t>Tdo</a:t>
            </a:r>
            <a:r>
              <a:rPr lang="cs-CZ" sz="1600" dirty="0"/>
              <a:t> 1340/2012, ze dne 20.2.2013</a:t>
            </a:r>
          </a:p>
          <a:p>
            <a:pPr algn="just">
              <a:lnSpc>
                <a:spcPct val="100000"/>
              </a:lnSpc>
            </a:pPr>
            <a:endParaRPr lang="cs-CZ" sz="1600" dirty="0"/>
          </a:p>
          <a:p>
            <a:pPr lvl="1" algn="just"/>
            <a:r>
              <a:rPr lang="cs-CZ" sz="1500" dirty="0"/>
              <a:t>„…Nelze připustit, aby policie vyvíjela vůči komukoliv přímé aktivity s cílem, aby tento spáchal trestný čin. Rozhodující při zvažování, zda jde o policejní provokaci či nikoli, a specificky toho, zda to byla právě policie, kdo vyvolal spáchání trestného činu, je skutečnost, zda existoval na počátku úmysl pachatele spáchat trestný čin či zda tento pojal pachatel až v důsledku aktivity policie. Nesmí být použito takových metod, jako jsou opakované výzvy, jednání bezprostředně vedoucí jiného k spáchání či dokonání trestného činu, ale i zneužívání přátelství, sympatií nebo podobného druhu náklonnosti, neobvyklých lákadel a příležitostí, poskytnutí záruk nebo přesvědčování, že jeho čin nebude trestně stíhán apod. Připustit nelze ani to, aby policisté aktivně vytvářeli podmínky pro to, aby jimi vytipovaná osoba uskutečnila svůj úmysl trestný čin spáchat, pokud aktivitě policie nepředcházelo její jednání, jímž tento úmysl navenek demonstrovala …“.</a:t>
            </a:r>
          </a:p>
          <a:p>
            <a:endParaRPr lang="cs-CZ" sz="1600" dirty="0"/>
          </a:p>
          <a:p>
            <a:pPr>
              <a:lnSpc>
                <a:spcPct val="100000"/>
              </a:lnSpc>
            </a:pPr>
            <a:r>
              <a:rPr lang="cs-CZ" sz="1600" dirty="0"/>
              <a:t>Rozsudek NS </a:t>
            </a:r>
            <a:r>
              <a:rPr lang="cs-CZ" sz="1600" dirty="0" err="1"/>
              <a:t>sp</a:t>
            </a:r>
            <a:r>
              <a:rPr lang="cs-CZ" sz="1600" dirty="0"/>
              <a:t>. zn. 7 </a:t>
            </a:r>
            <a:r>
              <a:rPr lang="cs-CZ" sz="1600" dirty="0" err="1"/>
              <a:t>Tdo</a:t>
            </a:r>
            <a:r>
              <a:rPr lang="cs-CZ" sz="1600" dirty="0"/>
              <a:t> 1106/20013, ze dne 16.1.2014</a:t>
            </a:r>
          </a:p>
          <a:p>
            <a:pPr marL="72000" indent="0">
              <a:lnSpc>
                <a:spcPct val="100000"/>
              </a:lnSpc>
              <a:buNone/>
            </a:pPr>
            <a:endParaRPr lang="cs-CZ" sz="1600" dirty="0"/>
          </a:p>
          <a:p>
            <a:pPr lvl="1" algn="just"/>
            <a:r>
              <a:rPr lang="cs-CZ" sz="1600" dirty="0"/>
              <a:t>„…O provokaci jde tehdy, jestliže některá policejní složka za situace, kdy žádné konkrétní podezření u určité osoby z přípravy, pokusu či páchání konkrétního trestného činu není dáno, dospěje k závěru, že by se za určitých podmínek a okolností mohla takového trestného činu dopustit a pro jeho případné spáchání jí bez jejího vědomí vytvoří předpoklady a podmínky…“</a:t>
            </a:r>
          </a:p>
        </p:txBody>
      </p:sp>
    </p:spTree>
    <p:extLst>
      <p:ext uri="{BB962C8B-B14F-4D97-AF65-F5344CB8AC3E}">
        <p14:creationId xmlns:p14="http://schemas.microsoft.com/office/powerpoint/2010/main" val="7411272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3146680F-5498-4339-8958-B4980295C9E2}"/>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3" name="Nadpis 2">
            <a:extLst>
              <a:ext uri="{FF2B5EF4-FFF2-40B4-BE49-F238E27FC236}">
                <a16:creationId xmlns:a16="http://schemas.microsoft.com/office/drawing/2014/main" id="{EFFE3243-E658-4F9B-A82F-D159C05314D8}"/>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9052160D-870C-499A-A355-C87C7483DE7D}"/>
              </a:ext>
            </a:extLst>
          </p:cNvPr>
          <p:cNvSpPr>
            <a:spLocks noGrp="1"/>
          </p:cNvSpPr>
          <p:nvPr>
            <p:ph idx="1"/>
          </p:nvPr>
        </p:nvSpPr>
        <p:spPr/>
        <p:txBody>
          <a:bodyPr/>
          <a:lstStyle/>
          <a:p>
            <a:r>
              <a:rPr lang="cs-CZ" sz="1600" dirty="0"/>
              <a:t>Stanovisko trestního kolegia NS </a:t>
            </a:r>
            <a:r>
              <a:rPr lang="cs-CZ" sz="1600" dirty="0" err="1"/>
              <a:t>sp</a:t>
            </a:r>
            <a:r>
              <a:rPr lang="cs-CZ" sz="1600" dirty="0"/>
              <a:t>. zn.  </a:t>
            </a:r>
            <a:r>
              <a:rPr lang="cs-CZ" sz="1600" dirty="0" err="1"/>
              <a:t>Tpjn</a:t>
            </a:r>
            <a:r>
              <a:rPr lang="cs-CZ" sz="1600" dirty="0"/>
              <a:t> 301/2014  </a:t>
            </a:r>
          </a:p>
          <a:p>
            <a:pPr algn="just">
              <a:lnSpc>
                <a:spcPct val="100000"/>
              </a:lnSpc>
            </a:pPr>
            <a:endParaRPr lang="cs-CZ" sz="1600" dirty="0"/>
          </a:p>
          <a:p>
            <a:pPr lvl="1" algn="just"/>
            <a:r>
              <a:rPr lang="cs-CZ" sz="1500" dirty="0"/>
              <a:t>„….Zkouška spolehlivosti dle § 41 zák. o GIBS spočívá v navození situace, kterou je zkoušená osoba povinna řešit. Možnost použít výsledek zkoušky spolehlivosti jako důkaz v trestním řízení vedeném o jednání policisty nebo zaměstnance, kterého se dopustil z důvodu použití zkoušky, není dle § 89/2 </a:t>
            </a:r>
            <a:r>
              <a:rPr lang="cs-CZ" sz="1500" dirty="0" err="1"/>
              <a:t>TrŘ</a:t>
            </a:r>
            <a:r>
              <a:rPr lang="cs-CZ" sz="1500" dirty="0"/>
              <a:t> předem vyloučeno, ale její použitelnost jako důkazu v trestním řízení vždy závisí na tom, zda lze vyloučit, že se jednalo o provokaci. Pokud při provádění zkoušky spolehlivosti nedojde ze strany příslušníka inspekce či jiné osoby provádějící takovou zkoušku k nepřípustnému ovlivnění jednání zkoušené osoby způsobem zakládajícím policejní provokaci, pak jsou zkouška spolehlivosti provedená a důkazy v souvislosti s ní získané (zejména obrazový a zvukový záznam dokumentující průběh zkoušky spolehlivosti a inspekcí pořízený úřední záznam využitelné také v trestním řízení (§ 89 odst. 2 </a:t>
            </a:r>
            <a:r>
              <a:rPr lang="cs-CZ" sz="1500" dirty="0" err="1"/>
              <a:t>tr</a:t>
            </a:r>
            <a:r>
              <a:rPr lang="cs-CZ" sz="1500" dirty="0"/>
              <a:t>. ř.). Důkaz získaný na základě policejní provokace je absolutně neúčinný v trestním řízení vedeném proti vyprovokované osobě….“</a:t>
            </a:r>
          </a:p>
        </p:txBody>
      </p:sp>
    </p:spTree>
    <p:extLst>
      <p:ext uri="{BB962C8B-B14F-4D97-AF65-F5344CB8AC3E}">
        <p14:creationId xmlns:p14="http://schemas.microsoft.com/office/powerpoint/2010/main" val="2887792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p:cNvSpPr>
            <a:spLocks noGrp="1"/>
          </p:cNvSpPr>
          <p:nvPr>
            <p:ph type="title"/>
          </p:nvPr>
        </p:nvSpPr>
        <p:spPr/>
        <p:txBody>
          <a:bodyPr/>
          <a:lstStyle/>
          <a:p>
            <a:pPr algn="ctr"/>
            <a:r>
              <a:rPr lang="cs-CZ" altLang="cs-CZ" b="1" dirty="0"/>
              <a:t>Předstíraný převod - § 158c TŘ </a:t>
            </a:r>
          </a:p>
        </p:txBody>
      </p:sp>
      <p:sp>
        <p:nvSpPr>
          <p:cNvPr id="37891" name="Zástupný symbol pro obsah 2"/>
          <p:cNvSpPr>
            <a:spLocks noGrp="1"/>
          </p:cNvSpPr>
          <p:nvPr>
            <p:ph idx="1"/>
          </p:nvPr>
        </p:nvSpPr>
        <p:spPr/>
        <p:txBody>
          <a:bodyPr/>
          <a:lstStyle/>
          <a:p>
            <a:pPr algn="just">
              <a:lnSpc>
                <a:spcPct val="100000"/>
              </a:lnSpc>
            </a:pPr>
            <a:r>
              <a:rPr lang="cs-CZ" altLang="cs-CZ" sz="1600" dirty="0"/>
              <a:t>předstíraným převodem se rozumí předstírání koupě, prodeje nebo jiného způsobu převodu předmětu plnění včetně převodu věci:</a:t>
            </a:r>
          </a:p>
          <a:p>
            <a:pPr algn="just">
              <a:lnSpc>
                <a:spcPct val="100000"/>
              </a:lnSpc>
            </a:pPr>
            <a:endParaRPr lang="cs-CZ" altLang="cs-CZ" sz="1600" dirty="0"/>
          </a:p>
          <a:p>
            <a:pPr marL="72000" indent="0" algn="just">
              <a:lnSpc>
                <a:spcPct val="100000"/>
              </a:lnSpc>
              <a:buNone/>
            </a:pPr>
            <a:r>
              <a:rPr lang="cs-CZ" altLang="cs-CZ" sz="1600" dirty="0"/>
              <a:t>1. k jejímuž držení je třeba zvláštního povolení - např. omamné látky, psychotropní látky, prekursory, jedy, radioaktivní materiály, střelné zbraně  a střelivo  </a:t>
            </a:r>
          </a:p>
          <a:p>
            <a:pPr algn="just">
              <a:lnSpc>
                <a:spcPct val="100000"/>
              </a:lnSpc>
            </a:pPr>
            <a:endParaRPr lang="cs-CZ" altLang="cs-CZ" sz="1600" dirty="0"/>
          </a:p>
          <a:p>
            <a:pPr marL="72000" indent="0" algn="just">
              <a:lnSpc>
                <a:spcPct val="100000"/>
              </a:lnSpc>
              <a:buNone/>
            </a:pPr>
            <a:r>
              <a:rPr lang="cs-CZ" altLang="cs-CZ" sz="1600" dirty="0"/>
              <a:t>2. jejíž držení je nepřípustné - např. zakázané zbraně  a střelivo, zakázané vojenská munice, radioaktivní materiál  </a:t>
            </a:r>
          </a:p>
          <a:p>
            <a:pPr lvl="1" algn="just">
              <a:buFont typeface="Wingdings" pitchFamily="2" charset="2"/>
              <a:buNone/>
            </a:pPr>
            <a:endParaRPr lang="cs-CZ" altLang="cs-CZ" sz="1600" dirty="0"/>
          </a:p>
          <a:p>
            <a:pPr marL="72000" indent="0" algn="just">
              <a:lnSpc>
                <a:spcPct val="100000"/>
              </a:lnSpc>
              <a:buNone/>
            </a:pPr>
            <a:r>
              <a:rPr lang="cs-CZ" altLang="cs-CZ" sz="1600" dirty="0"/>
              <a:t>3. která pochází z trestného činu - např. věc, kterou si pachatel neoprávněně přisvojil spácháním trestného činu, to, co bylo trestným činem vyrobeno nebo získáno </a:t>
            </a:r>
          </a:p>
          <a:p>
            <a:pPr lvl="1" algn="just"/>
            <a:endParaRPr lang="cs-CZ" altLang="cs-CZ" sz="1500" dirty="0"/>
          </a:p>
          <a:p>
            <a:pPr lvl="1" algn="just"/>
            <a:r>
              <a:rPr lang="cs-CZ" altLang="cs-CZ" sz="1500" dirty="0"/>
              <a:t>nevyžaduje se nezvratná jistota, že věc pochází z trestného činu, pouze určitý stupeň předpokladu, který je odůvodněn dosud provedeným šetřením a případně i důkazy</a:t>
            </a:r>
          </a:p>
          <a:p>
            <a:pPr lvl="1" algn="just"/>
            <a:endParaRPr lang="cs-CZ" altLang="cs-CZ" sz="1600" dirty="0"/>
          </a:p>
          <a:p>
            <a:pPr marL="72000" indent="0" algn="just">
              <a:lnSpc>
                <a:spcPct val="100000"/>
              </a:lnSpc>
              <a:buNone/>
            </a:pPr>
            <a:r>
              <a:rPr lang="cs-CZ" altLang="cs-CZ" sz="1600" dirty="0"/>
              <a:t>4. která je určena ke spáchání trestného činu - např. </a:t>
            </a:r>
            <a:r>
              <a:rPr lang="cs-CZ" altLang="cs-CZ" sz="1600" dirty="0" err="1"/>
              <a:t>kasařské</a:t>
            </a:r>
            <a:r>
              <a:rPr lang="cs-CZ" altLang="cs-CZ" sz="1600" dirty="0"/>
              <a:t>,  padělatelské náčiní </a:t>
            </a:r>
          </a:p>
          <a:p>
            <a:pPr algn="just"/>
            <a:endParaRPr lang="cs-CZ" altLang="cs-CZ" sz="1800" dirty="0"/>
          </a:p>
          <a:p>
            <a:pPr algn="just">
              <a:buFont typeface="Wingdings" pitchFamily="2" charset="2"/>
              <a:buNone/>
            </a:pPr>
            <a:endParaRPr lang="cs-CZ" altLang="cs-CZ" sz="1800" dirty="0"/>
          </a:p>
          <a:p>
            <a:pPr algn="just">
              <a:buFont typeface="Wingdings" pitchFamily="2" charset="2"/>
              <a:buNone/>
            </a:pPr>
            <a:br>
              <a:rPr lang="cs-CZ" altLang="cs-CZ" sz="1800" dirty="0"/>
            </a:br>
            <a:endParaRPr lang="cs-CZ" altLang="cs-CZ" sz="1800" dirty="0"/>
          </a:p>
          <a:p>
            <a:endParaRPr lang="cs-CZ" altLang="cs-CZ" sz="1700" dirty="0"/>
          </a:p>
        </p:txBody>
      </p:sp>
      <p:sp>
        <p:nvSpPr>
          <p:cNvPr id="4" name="Zástupný symbol pro číslo snímku 3"/>
          <p:cNvSpPr>
            <a:spLocks noGrp="1"/>
          </p:cNvSpPr>
          <p:nvPr>
            <p:ph type="sldNum" sz="quarter" idx="11"/>
          </p:nvPr>
        </p:nvSpPr>
        <p:spPr/>
        <p:txBody>
          <a:bodyPr/>
          <a:lstStyle/>
          <a:p>
            <a:pPr>
              <a:defRPr/>
            </a:pPr>
            <a:fld id="{26A5135B-B0C5-4507-AA6D-266C4E590BED}" type="slidenum">
              <a:rPr lang="cs-CZ" smtClean="0"/>
              <a:pPr>
                <a:defRPr/>
              </a:pPr>
              <a:t>28</a:t>
            </a:fld>
            <a:endParaRPr lang="cs-CZ"/>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DA952E93-947B-42BD-A3D6-741F3408C307}"/>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3" name="Nadpis 2">
            <a:extLst>
              <a:ext uri="{FF2B5EF4-FFF2-40B4-BE49-F238E27FC236}">
                <a16:creationId xmlns:a16="http://schemas.microsoft.com/office/drawing/2014/main" id="{012A27D9-7B9D-444E-B30A-51E077AD0ECA}"/>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C8039385-38BD-4DFB-B65E-A44AB18C5803}"/>
              </a:ext>
            </a:extLst>
          </p:cNvPr>
          <p:cNvSpPr>
            <a:spLocks noGrp="1"/>
          </p:cNvSpPr>
          <p:nvPr>
            <p:ph idx="1"/>
          </p:nvPr>
        </p:nvSpPr>
        <p:spPr/>
        <p:txBody>
          <a:bodyPr/>
          <a:lstStyle/>
          <a:p>
            <a:pPr algn="just">
              <a:lnSpc>
                <a:spcPct val="100000"/>
              </a:lnSpc>
            </a:pPr>
            <a:r>
              <a:rPr lang="cs-CZ" sz="1600" dirty="0"/>
              <a:t>zákonné obecné podmínky pro použití předstíraného převodu</a:t>
            </a:r>
          </a:p>
          <a:p>
            <a:pPr marL="324000" lvl="1" indent="0" algn="just">
              <a:buNone/>
            </a:pPr>
            <a:endParaRPr lang="cs-CZ" sz="1500" dirty="0"/>
          </a:p>
          <a:p>
            <a:pPr lvl="1" algn="just"/>
            <a:r>
              <a:rPr lang="cs-CZ" sz="1500" dirty="0"/>
              <a:t>řízení o úmyslném trestném činu</a:t>
            </a:r>
          </a:p>
          <a:p>
            <a:pPr lvl="1" algn="just"/>
            <a:endParaRPr lang="cs-CZ" sz="1500" dirty="0"/>
          </a:p>
          <a:p>
            <a:pPr lvl="1" algn="just"/>
            <a:r>
              <a:rPr lang="cs-CZ" sz="1500" dirty="0"/>
              <a:t>pověřený policejní orgán</a:t>
            </a:r>
          </a:p>
          <a:p>
            <a:pPr lvl="1" algn="just"/>
            <a:endParaRPr lang="cs-CZ" sz="1500" dirty="0"/>
          </a:p>
          <a:p>
            <a:pPr lvl="1" algn="just"/>
            <a:r>
              <a:rPr lang="cs-CZ" sz="1500" dirty="0"/>
              <a:t>využití jen na základě zákona a v souladu se zákonem (zásada zákonnosti)</a:t>
            </a:r>
          </a:p>
          <a:p>
            <a:pPr lvl="1" algn="just"/>
            <a:endParaRPr lang="cs-CZ" sz="1500" dirty="0"/>
          </a:p>
          <a:p>
            <a:pPr lvl="1" algn="just"/>
            <a:r>
              <a:rPr lang="cs-CZ" sz="1500" dirty="0"/>
              <a:t>výhradní zaměření použití na získání skutečností důležitých pouze pro trestní řízení; musí jít o skutečnosti důležité pro dané trestní řízení o trestném činu, který je jeho předmětem </a:t>
            </a:r>
          </a:p>
          <a:p>
            <a:pPr lvl="1" algn="just"/>
            <a:endParaRPr lang="cs-CZ" sz="1500" dirty="0"/>
          </a:p>
          <a:p>
            <a:pPr lvl="1" algn="just"/>
            <a:r>
              <a:rPr lang="cs-CZ" sz="1500" dirty="0"/>
              <a:t>subsidiarita - použití jen v případech, kdy nelze sledovaného účelu dosáhnout jinak nebo bylo-li by jinak jeho dosažení podstatně ztížené </a:t>
            </a:r>
          </a:p>
          <a:p>
            <a:pPr lvl="1" algn="just"/>
            <a:endParaRPr lang="cs-CZ" sz="1500" dirty="0"/>
          </a:p>
          <a:p>
            <a:pPr lvl="1" algn="just"/>
            <a:r>
              <a:rPr lang="cs-CZ" sz="1500" dirty="0"/>
              <a:t>minimalizace - základní práva a svobody mohou být omezeny jen v odůvodněných případech na základě zákona a v míře nezbytné pro zajištění účelu trestního řízení, přičemž tuto nezbytně nutnou míru je nutno vykládat nejen z hlediska intenzity zásahu, ale i délky trvání</a:t>
            </a:r>
          </a:p>
          <a:p>
            <a:pPr lvl="1" algn="just"/>
            <a:endParaRPr lang="cs-CZ" sz="1500" dirty="0"/>
          </a:p>
          <a:p>
            <a:pPr lvl="1" algn="just"/>
            <a:r>
              <a:rPr lang="cs-CZ" sz="1500" dirty="0"/>
              <a:t>justiční kontrola – viz dále </a:t>
            </a:r>
          </a:p>
          <a:p>
            <a:pPr algn="just">
              <a:lnSpc>
                <a:spcPct val="100000"/>
              </a:lnSpc>
            </a:pPr>
            <a:endParaRPr lang="cs-CZ" sz="1600" dirty="0"/>
          </a:p>
          <a:p>
            <a:pPr algn="just">
              <a:lnSpc>
                <a:spcPct val="100000"/>
              </a:lnSpc>
            </a:pPr>
            <a:endParaRPr lang="cs-CZ" sz="1600" dirty="0"/>
          </a:p>
        </p:txBody>
      </p:sp>
    </p:spTree>
    <p:extLst>
      <p:ext uri="{BB962C8B-B14F-4D97-AF65-F5344CB8AC3E}">
        <p14:creationId xmlns:p14="http://schemas.microsoft.com/office/powerpoint/2010/main" val="3309955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F2F5ADED-EC95-4D58-A8CB-9E892227779F}"/>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3" name="Nadpis 2">
            <a:extLst>
              <a:ext uri="{FF2B5EF4-FFF2-40B4-BE49-F238E27FC236}">
                <a16:creationId xmlns:a16="http://schemas.microsoft.com/office/drawing/2014/main" id="{CFE93CCF-9166-40C0-B267-80CC955E460F}"/>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C0813202-F6B2-4556-A7A6-154399D4E6C1}"/>
              </a:ext>
            </a:extLst>
          </p:cNvPr>
          <p:cNvSpPr>
            <a:spLocks noGrp="1"/>
          </p:cNvSpPr>
          <p:nvPr>
            <p:ph idx="1"/>
          </p:nvPr>
        </p:nvSpPr>
        <p:spPr/>
        <p:txBody>
          <a:bodyPr/>
          <a:lstStyle/>
          <a:p>
            <a:pPr algn="just">
              <a:lnSpc>
                <a:spcPct val="100000"/>
              </a:lnSpc>
            </a:pPr>
            <a:r>
              <a:rPr lang="cs-CZ" sz="1600" dirty="0">
                <a:effectLst/>
                <a:latin typeface="+mj-lt"/>
                <a:ea typeface="Calibri" panose="020F0502020204030204" pitchFamily="34" charset="0"/>
              </a:rPr>
              <a:t>mezi standardní důkazní prostředky tak patří od 1.1.2020 např. zvláštní způsoby dokazování upravené v § 104a a násl. TŘ, mezi které patří konfrontace, rekognice, vyšetřovací pokus, rekonstrukce a prověrka na místě </a:t>
            </a:r>
          </a:p>
          <a:p>
            <a:pPr lvl="1" algn="just"/>
            <a:endParaRPr lang="cs-CZ" altLang="cs-CZ" sz="1500" dirty="0"/>
          </a:p>
          <a:p>
            <a:pPr lvl="1" algn="just"/>
            <a:r>
              <a:rPr lang="cs-CZ" altLang="cs-CZ" sz="1500" dirty="0"/>
              <a:t>byly aplikační praxí po desetiletí využívány a soudní judikaturou akceptovány jako další důkazní prostředek, ale do uvedeného data nebyly upraveny v trestním řádu, ale pouze v teorii a judikatuře</a:t>
            </a:r>
          </a:p>
          <a:p>
            <a:pPr lvl="1" algn="just"/>
            <a:endParaRPr lang="cs-CZ" altLang="cs-CZ" sz="1500" dirty="0"/>
          </a:p>
          <a:p>
            <a:pPr lvl="1" algn="just"/>
            <a:r>
              <a:rPr lang="cs-CZ" altLang="cs-CZ" sz="1500" dirty="0"/>
              <a:t>v rámci právní jistoty bylo novelou č. 265/2001 Sb., s účinností od 1.1.2002 navrženo, aby se staly součástí trestního řádu </a:t>
            </a:r>
          </a:p>
          <a:p>
            <a:pPr marL="72000" indent="0" algn="just">
              <a:lnSpc>
                <a:spcPct val="100000"/>
              </a:lnSpc>
              <a:buNone/>
            </a:pPr>
            <a:endParaRPr lang="cs-CZ" altLang="cs-CZ" sz="1700" dirty="0"/>
          </a:p>
          <a:p>
            <a:pPr lvl="1" algn="just"/>
            <a:r>
              <a:rPr lang="cs-CZ" altLang="cs-CZ" sz="1500" dirty="0"/>
              <a:t>mají úzký vztah ke kriminalistice, jelikož se jedná fakticky o specifické metody kriminalistické praktické činnosti </a:t>
            </a:r>
            <a:r>
              <a:rPr lang="cs-CZ" sz="1600" dirty="0">
                <a:effectLst/>
                <a:latin typeface="+mj-lt"/>
                <a:ea typeface="Calibri" panose="020F0502020204030204" pitchFamily="34" charset="0"/>
              </a:rPr>
              <a:t>vyznačující se zvláštními postupy a metodikou</a:t>
            </a:r>
            <a:endParaRPr lang="cs-CZ" sz="1600" dirty="0">
              <a:latin typeface="+mj-lt"/>
            </a:endParaRPr>
          </a:p>
          <a:p>
            <a:pPr algn="just">
              <a:lnSpc>
                <a:spcPct val="100000"/>
              </a:lnSpc>
            </a:pPr>
            <a:endParaRPr lang="cs-CZ" sz="1600" dirty="0">
              <a:latin typeface="+mj-lt"/>
              <a:ea typeface="Calibri" panose="020F0502020204030204" pitchFamily="34" charset="0"/>
            </a:endParaRPr>
          </a:p>
          <a:p>
            <a:pPr algn="just">
              <a:lnSpc>
                <a:spcPct val="100000"/>
              </a:lnSpc>
            </a:pPr>
            <a:r>
              <a:rPr lang="cs-CZ" sz="1600" dirty="0">
                <a:effectLst/>
                <a:latin typeface="+mj-lt"/>
                <a:ea typeface="Calibri" panose="020F0502020204030204" pitchFamily="34" charset="0"/>
                <a:cs typeface="Times New Roman" panose="02020603050405020304" pitchFamily="18" charset="0"/>
              </a:rPr>
              <a:t>důkazním prostředkem je i odposlech a záznam telekomunikačního provozu provedený dle § 88 (aktivní odposlech) a § 88a (pasivní odposlech) TŘ, zvukové, obrazové a jiné záznamy získané při použití operativně pátracích prostředků dle § 158b/3 a § 158d/7 TŘ nebo údaje, které jsou předmětem bankovního tajemství a údaje z evidence cenných papírů vyžádané postupem dle § 8/2 TŘ</a:t>
            </a:r>
          </a:p>
          <a:p>
            <a:pPr algn="just">
              <a:lnSpc>
                <a:spcPct val="100000"/>
              </a:lnSpc>
            </a:pPr>
            <a:endParaRPr lang="cs-CZ" sz="1600" dirty="0">
              <a:effectLst/>
              <a:latin typeface="+mj-lt"/>
              <a:ea typeface="Calibri" panose="020F0502020204030204" pitchFamily="34" charset="0"/>
            </a:endParaRPr>
          </a:p>
          <a:p>
            <a:pPr algn="just">
              <a:lnSpc>
                <a:spcPct val="100000"/>
              </a:lnSpc>
            </a:pPr>
            <a:endParaRPr lang="cs-CZ" sz="1600" dirty="0">
              <a:latin typeface="+mj-lt"/>
              <a:ea typeface="Calibri" panose="020F0502020204030204" pitchFamily="34" charset="0"/>
            </a:endParaRPr>
          </a:p>
        </p:txBody>
      </p:sp>
    </p:spTree>
    <p:extLst>
      <p:ext uri="{BB962C8B-B14F-4D97-AF65-F5344CB8AC3E}">
        <p14:creationId xmlns:p14="http://schemas.microsoft.com/office/powerpoint/2010/main" val="20136319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p:cNvSpPr>
            <a:spLocks noGrp="1"/>
          </p:cNvSpPr>
          <p:nvPr>
            <p:ph type="title"/>
          </p:nvPr>
        </p:nvSpPr>
        <p:spPr/>
        <p:txBody>
          <a:bodyPr/>
          <a:lstStyle/>
          <a:p>
            <a:endParaRPr lang="cs-CZ" altLang="cs-CZ"/>
          </a:p>
        </p:txBody>
      </p:sp>
      <p:sp>
        <p:nvSpPr>
          <p:cNvPr id="38915" name="Zástupný symbol pro obsah 2"/>
          <p:cNvSpPr>
            <a:spLocks noGrp="1"/>
          </p:cNvSpPr>
          <p:nvPr>
            <p:ph idx="1"/>
          </p:nvPr>
        </p:nvSpPr>
        <p:spPr/>
        <p:txBody>
          <a:bodyPr/>
          <a:lstStyle/>
          <a:p>
            <a:pPr marL="72000" indent="0" algn="just">
              <a:buNone/>
            </a:pPr>
            <a:endParaRPr lang="cs-CZ" altLang="cs-CZ" sz="1700" dirty="0"/>
          </a:p>
          <a:p>
            <a:pPr algn="just">
              <a:lnSpc>
                <a:spcPct val="100000"/>
              </a:lnSpc>
            </a:pPr>
            <a:r>
              <a:rPr lang="cs-CZ" altLang="cs-CZ" sz="1700" dirty="0"/>
              <a:t>předstíraný převod lze uskutečnit pouze na základě písemného povolení státního zástupce (nikoli faxem či telefonem)</a:t>
            </a:r>
          </a:p>
          <a:p>
            <a:pPr algn="just">
              <a:lnSpc>
                <a:spcPct val="100000"/>
              </a:lnSpc>
            </a:pPr>
            <a:endParaRPr lang="cs-CZ" altLang="cs-CZ" sz="1700" dirty="0"/>
          </a:p>
          <a:p>
            <a:pPr lvl="1" algn="just"/>
            <a:r>
              <a:rPr lang="cs-CZ" altLang="cs-CZ" sz="900" dirty="0"/>
              <a:t> </a:t>
            </a:r>
            <a:r>
              <a:rPr lang="cs-CZ" altLang="cs-CZ" sz="1500" dirty="0"/>
              <a:t>jde o opatření, proti kterému není přípustná stížnost – možnost postupu podle § 157aTŘ</a:t>
            </a:r>
          </a:p>
          <a:p>
            <a:pPr algn="just">
              <a:lnSpc>
                <a:spcPct val="100000"/>
              </a:lnSpc>
            </a:pPr>
            <a:endParaRPr lang="cs-CZ" altLang="cs-CZ" sz="1700" dirty="0"/>
          </a:p>
          <a:p>
            <a:pPr lvl="1" algn="just"/>
            <a:r>
              <a:rPr lang="cs-CZ" altLang="cs-CZ" sz="1500" dirty="0"/>
              <a:t>nesnese-li věc odkladu, lze předstíraný převod provést i bez povolení </a:t>
            </a:r>
          </a:p>
          <a:p>
            <a:pPr algn="just">
              <a:lnSpc>
                <a:spcPct val="100000"/>
              </a:lnSpc>
            </a:pPr>
            <a:endParaRPr lang="cs-CZ" altLang="cs-CZ" sz="1700" dirty="0"/>
          </a:p>
          <a:p>
            <a:pPr lvl="1" algn="just"/>
            <a:r>
              <a:rPr lang="cs-CZ" altLang="cs-CZ" sz="1500" dirty="0"/>
              <a:t>policejní orgán je však povinen o povolení bezodkladně dodatečně požádat, a pokud je do 48 hodin neobdrží, je povinen provádění předstíraného převodu ukončit a informace, které se v této souvislosti dozvěděl, nijak nepoužít</a:t>
            </a:r>
          </a:p>
          <a:p>
            <a:pPr lvl="1" algn="just"/>
            <a:endParaRPr lang="cs-CZ" altLang="cs-CZ" sz="1500" dirty="0"/>
          </a:p>
          <a:p>
            <a:pPr lvl="1" algn="just"/>
            <a:r>
              <a:rPr lang="cs-CZ" altLang="cs-CZ" sz="1500" dirty="0"/>
              <a:t>lhůta 48 hodin se počítá od okamžiku, kdy k předstíranému převodu došlo (nebo mělo dojít), ne od okamžiku, kdy státní zástupce obdržel žádost policejního orgánu o povolení - ?</a:t>
            </a:r>
          </a:p>
          <a:p>
            <a:pPr lvl="1" algn="just"/>
            <a:endParaRPr lang="cs-CZ" altLang="cs-CZ" sz="1500" dirty="0"/>
          </a:p>
          <a:p>
            <a:pPr marL="324000" lvl="1" indent="0" algn="just">
              <a:buNone/>
            </a:pPr>
            <a:endParaRPr lang="cs-CZ" altLang="cs-CZ" sz="1500" dirty="0"/>
          </a:p>
          <a:p>
            <a:pPr algn="just">
              <a:lnSpc>
                <a:spcPct val="100000"/>
              </a:lnSpc>
              <a:buFont typeface="Wingdings" pitchFamily="2" charset="2"/>
              <a:buNone/>
            </a:pPr>
            <a:br>
              <a:rPr lang="cs-CZ" altLang="cs-CZ" sz="1800" dirty="0"/>
            </a:br>
            <a:endParaRPr lang="cs-CZ" altLang="cs-CZ" sz="1700" dirty="0"/>
          </a:p>
        </p:txBody>
      </p:sp>
      <p:sp>
        <p:nvSpPr>
          <p:cNvPr id="4" name="Zástupný symbol pro číslo snímku 3"/>
          <p:cNvSpPr>
            <a:spLocks noGrp="1"/>
          </p:cNvSpPr>
          <p:nvPr>
            <p:ph type="sldNum" sz="quarter" idx="11"/>
          </p:nvPr>
        </p:nvSpPr>
        <p:spPr/>
        <p:txBody>
          <a:bodyPr/>
          <a:lstStyle/>
          <a:p>
            <a:pPr>
              <a:defRPr/>
            </a:pPr>
            <a:fld id="{0F038667-03D9-491D-8492-745B9F0EDB05}" type="slidenum">
              <a:rPr lang="cs-CZ" smtClean="0"/>
              <a:pPr>
                <a:defRPr/>
              </a:pPr>
              <a:t>30</a:t>
            </a:fld>
            <a:endParaRPr lang="cs-CZ"/>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pPr algn="ctr"/>
            <a:r>
              <a:rPr lang="cs-CZ" altLang="cs-CZ" b="1" dirty="0"/>
              <a:t>Sledování osob a věcí - § 158d TŘ</a:t>
            </a:r>
          </a:p>
        </p:txBody>
      </p:sp>
      <p:sp>
        <p:nvSpPr>
          <p:cNvPr id="39939" name="Zástupný symbol pro obsah 2"/>
          <p:cNvSpPr>
            <a:spLocks noGrp="1"/>
          </p:cNvSpPr>
          <p:nvPr>
            <p:ph idx="1"/>
          </p:nvPr>
        </p:nvSpPr>
        <p:spPr/>
        <p:txBody>
          <a:bodyPr/>
          <a:lstStyle/>
          <a:p>
            <a:pPr algn="just">
              <a:lnSpc>
                <a:spcPct val="100000"/>
              </a:lnSpc>
            </a:pPr>
            <a:r>
              <a:rPr lang="cs-CZ" altLang="cs-CZ" sz="1600" dirty="0"/>
              <a:t>rozumí se jím získávání poznatků o osobách a věcech prováděné utajovaným způsobem technickými nebo jinými prostředky</a:t>
            </a:r>
          </a:p>
          <a:p>
            <a:pPr algn="just">
              <a:lnSpc>
                <a:spcPct val="100000"/>
              </a:lnSpc>
              <a:buFont typeface="Wingdings" pitchFamily="2" charset="2"/>
              <a:buNone/>
            </a:pPr>
            <a:endParaRPr lang="cs-CZ" altLang="cs-CZ" sz="1700" dirty="0"/>
          </a:p>
          <a:p>
            <a:pPr lvl="1" algn="just"/>
            <a:r>
              <a:rPr lang="cs-CZ" altLang="cs-CZ" sz="1500" dirty="0"/>
              <a:t>např. elektrotechnické, radiotechnické, </a:t>
            </a:r>
            <a:r>
              <a:rPr lang="cs-CZ" altLang="cs-CZ" sz="1500" dirty="0" err="1"/>
              <a:t>fototechnické</a:t>
            </a:r>
            <a:r>
              <a:rPr lang="cs-CZ" altLang="cs-CZ" sz="1500" dirty="0"/>
              <a:t>, optické, mechanické a jiné technické prostředky - dalekohled, prostorové odposlechy, mikrofony, přístroje na zjišťování obsahu písemností, fyzické sledování atd. </a:t>
            </a:r>
          </a:p>
          <a:p>
            <a:pPr algn="just">
              <a:lnSpc>
                <a:spcPct val="100000"/>
              </a:lnSpc>
            </a:pPr>
            <a:endParaRPr lang="cs-CZ" altLang="cs-CZ" sz="1700" dirty="0"/>
          </a:p>
          <a:p>
            <a:pPr algn="just">
              <a:lnSpc>
                <a:spcPct val="100000"/>
              </a:lnSpc>
            </a:pPr>
            <a:r>
              <a:rPr lang="cs-CZ" altLang="cs-CZ" sz="1600" dirty="0"/>
              <a:t>institut sledování osob a věcí vykazuje řadu shodností s odposlechem a záznamem telekomunikačního provozu dle § 88-88a TŘ, které jsou materiálně speciálním ustanovením ke sledování podle § 158d TŘ, přičemž v řadě případů mohou být tyto instituty použity souběžně.</a:t>
            </a:r>
          </a:p>
          <a:p>
            <a:pPr algn="just">
              <a:lnSpc>
                <a:spcPct val="100000"/>
              </a:lnSpc>
            </a:pPr>
            <a:endParaRPr lang="cs-CZ" altLang="cs-CZ" sz="1600" dirty="0"/>
          </a:p>
          <a:p>
            <a:pPr algn="just">
              <a:lnSpc>
                <a:spcPct val="100000"/>
              </a:lnSpc>
            </a:pPr>
            <a:r>
              <a:rPr lang="cs-CZ" altLang="cs-CZ" sz="1600" dirty="0"/>
              <a:t>bez písemného povolení státního zástupce nebo soudu</a:t>
            </a:r>
          </a:p>
          <a:p>
            <a:pPr algn="just">
              <a:lnSpc>
                <a:spcPct val="100000"/>
              </a:lnSpc>
            </a:pPr>
            <a:endParaRPr lang="cs-CZ" altLang="cs-CZ" sz="1600" dirty="0"/>
          </a:p>
          <a:p>
            <a:pPr marL="324000" lvl="1" indent="0" algn="just">
              <a:buNone/>
            </a:pPr>
            <a:endParaRPr lang="cs-CZ" altLang="cs-CZ" sz="800" dirty="0"/>
          </a:p>
          <a:p>
            <a:pPr lvl="1" algn="just"/>
            <a:r>
              <a:rPr lang="cs-CZ" altLang="cs-CZ" sz="1500" dirty="0"/>
              <a:t>při sledování nejsou pořizovány záznamy  a nejde o sledování, kterým by bylo zasahováno např. do nedotknutelnosti obydlí (srov. § 158d/3 TŘ)</a:t>
            </a:r>
          </a:p>
        </p:txBody>
      </p:sp>
      <p:sp>
        <p:nvSpPr>
          <p:cNvPr id="4" name="Zástupný symbol pro číslo snímku 3"/>
          <p:cNvSpPr>
            <a:spLocks noGrp="1"/>
          </p:cNvSpPr>
          <p:nvPr>
            <p:ph type="sldNum" sz="quarter" idx="11"/>
          </p:nvPr>
        </p:nvSpPr>
        <p:spPr/>
        <p:txBody>
          <a:bodyPr/>
          <a:lstStyle/>
          <a:p>
            <a:pPr>
              <a:defRPr/>
            </a:pPr>
            <a:fld id="{607DD174-4174-44F4-90E2-3AD99729BCF8}" type="slidenum">
              <a:rPr lang="cs-CZ" smtClean="0"/>
              <a:pPr>
                <a:defRPr/>
              </a:pPr>
              <a:t>31</a:t>
            </a:fld>
            <a:endParaRPr lang="cs-CZ"/>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EAE7EC04-F715-43F6-8918-D7E22ECB0FE4}"/>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3" name="Nadpis 2">
            <a:extLst>
              <a:ext uri="{FF2B5EF4-FFF2-40B4-BE49-F238E27FC236}">
                <a16:creationId xmlns:a16="http://schemas.microsoft.com/office/drawing/2014/main" id="{FAFBA3F5-49BB-4E4A-A3DF-6270F7E94192}"/>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FF5B838D-2B58-4323-B958-16F247053FE0}"/>
              </a:ext>
            </a:extLst>
          </p:cNvPr>
          <p:cNvSpPr>
            <a:spLocks noGrp="1"/>
          </p:cNvSpPr>
          <p:nvPr>
            <p:ph idx="1"/>
          </p:nvPr>
        </p:nvSpPr>
        <p:spPr/>
        <p:txBody>
          <a:bodyPr/>
          <a:lstStyle/>
          <a:p>
            <a:pPr algn="just">
              <a:lnSpc>
                <a:spcPct val="100000"/>
              </a:lnSpc>
            </a:pPr>
            <a:r>
              <a:rPr lang="cs-CZ" altLang="cs-CZ" sz="1600" dirty="0"/>
              <a:t>písemné povolení státního zástupce</a:t>
            </a:r>
          </a:p>
          <a:p>
            <a:pPr marL="72000" indent="0" algn="just">
              <a:lnSpc>
                <a:spcPct val="100000"/>
              </a:lnSpc>
              <a:buNone/>
            </a:pPr>
            <a:endParaRPr lang="cs-CZ" altLang="cs-CZ" sz="1800" dirty="0"/>
          </a:p>
          <a:p>
            <a:pPr lvl="1" algn="just"/>
            <a:r>
              <a:rPr lang="cs-CZ" altLang="cs-CZ" sz="1500" dirty="0"/>
              <a:t>sledování, při kterém mají být pořizovány zvukové, obrazové nebo jiné záznamy</a:t>
            </a:r>
          </a:p>
          <a:p>
            <a:pPr lvl="1" algn="just"/>
            <a:endParaRPr lang="cs-CZ" altLang="cs-CZ" sz="1500" dirty="0"/>
          </a:p>
          <a:p>
            <a:pPr lvl="1" algn="just"/>
            <a:r>
              <a:rPr lang="cs-CZ" altLang="cs-CZ" sz="1500" dirty="0"/>
              <a:t>nesnese-li věc odkladu, lze sledování zahájit i bez povolení </a:t>
            </a:r>
          </a:p>
          <a:p>
            <a:pPr marL="324000" lvl="1" indent="0" algn="just">
              <a:buNone/>
            </a:pPr>
            <a:endParaRPr lang="cs-CZ" altLang="cs-CZ" sz="1500" dirty="0"/>
          </a:p>
          <a:p>
            <a:pPr marL="1200150" lvl="2" indent="-285750" algn="just">
              <a:lnSpc>
                <a:spcPct val="100000"/>
              </a:lnSpc>
              <a:buFont typeface="Arial" panose="020B0604020202020204" pitchFamily="34" charset="0"/>
              <a:buChar char="•"/>
            </a:pPr>
            <a:r>
              <a:rPr lang="cs-CZ" altLang="cs-CZ" sz="1300" dirty="0"/>
              <a:t>policejní orgán je však povinen o povolení bezodkladně dodatečně požádat, a pokud je do 48 hodin neobdrží, je povinen sledování ukončit, případný záznam zničit a informace, které se v této souvislosti dozvěděl, nijak nepoužít</a:t>
            </a:r>
          </a:p>
          <a:p>
            <a:pPr marL="1200150" lvl="2" indent="-285750" algn="just">
              <a:lnSpc>
                <a:spcPct val="100000"/>
              </a:lnSpc>
              <a:buFont typeface="Arial" panose="020B0604020202020204" pitchFamily="34" charset="0"/>
              <a:buChar char="•"/>
            </a:pPr>
            <a:endParaRPr lang="cs-CZ" altLang="cs-CZ" sz="1400" dirty="0"/>
          </a:p>
          <a:p>
            <a:pPr lvl="1" algn="just"/>
            <a:r>
              <a:rPr lang="cs-CZ" altLang="cs-CZ" sz="1500" dirty="0"/>
              <a:t>bez písemného souhlasu státního zástupce pouze v případě, pokud s tím výslovně souhlasí ten, do jehož práv a svobod má být sledováním zasahováno</a:t>
            </a:r>
          </a:p>
          <a:p>
            <a:pPr lvl="1" algn="just"/>
            <a:endParaRPr lang="cs-CZ" sz="1500" dirty="0"/>
          </a:p>
          <a:p>
            <a:pPr lvl="1" algn="just"/>
            <a:r>
              <a:rPr lang="cs-CZ" sz="1500" dirty="0"/>
              <a:t>v uvedeném případě je nutno vyhodnotit otázku, zda se v rámci takto provedeného sledování nezasahuje do práv a svobod jiné osoby než té, která vydala souhlas, přičemž z povahy věci se sledování neomezí pouze na souhlasící osobu </a:t>
            </a:r>
          </a:p>
          <a:p>
            <a:pPr lvl="1" algn="just"/>
            <a:endParaRPr lang="cs-CZ" sz="1500" dirty="0"/>
          </a:p>
          <a:p>
            <a:pPr lvl="1" algn="just"/>
            <a:r>
              <a:rPr lang="cs-CZ" sz="1500" dirty="0"/>
              <a:t>do práv jiné osoby nebude zasaženo např. v případě, kdy je prostorový odposlech umístěn v bytě souhlasící osoby a přijde do něj osoba, která byt neužívá </a:t>
            </a:r>
          </a:p>
          <a:p>
            <a:pPr lvl="1" algn="just"/>
            <a:endParaRPr lang="cs-CZ" sz="1500" dirty="0"/>
          </a:p>
          <a:p>
            <a:pPr lvl="1" algn="just"/>
            <a:r>
              <a:rPr lang="cs-CZ" sz="1500" dirty="0"/>
              <a:t>vhodnější je  vždy vyžádat písemné povolení soudu – viz dále</a:t>
            </a:r>
          </a:p>
        </p:txBody>
      </p:sp>
    </p:spTree>
    <p:extLst>
      <p:ext uri="{BB962C8B-B14F-4D97-AF65-F5344CB8AC3E}">
        <p14:creationId xmlns:p14="http://schemas.microsoft.com/office/powerpoint/2010/main" val="26456760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p:txBody>
          <a:bodyPr/>
          <a:lstStyle/>
          <a:p>
            <a:endParaRPr lang="cs-CZ" altLang="cs-CZ"/>
          </a:p>
        </p:txBody>
      </p:sp>
      <p:sp>
        <p:nvSpPr>
          <p:cNvPr id="3" name="Zástupný symbol pro obsah 2"/>
          <p:cNvSpPr>
            <a:spLocks noGrp="1"/>
          </p:cNvSpPr>
          <p:nvPr>
            <p:ph idx="1"/>
          </p:nvPr>
        </p:nvSpPr>
        <p:spPr/>
        <p:txBody>
          <a:bodyPr/>
          <a:lstStyle/>
          <a:p>
            <a:pPr>
              <a:defRPr/>
            </a:pPr>
            <a:r>
              <a:rPr lang="cs-CZ" sz="1600" dirty="0"/>
              <a:t>písemné povolení soudu – tzv. prostorový odposlech </a:t>
            </a:r>
          </a:p>
          <a:p>
            <a:pPr>
              <a:lnSpc>
                <a:spcPct val="100000"/>
              </a:lnSpc>
              <a:defRPr/>
            </a:pPr>
            <a:endParaRPr lang="cs-CZ" sz="1600" dirty="0"/>
          </a:p>
          <a:p>
            <a:pPr algn="just">
              <a:lnSpc>
                <a:spcPct val="100000"/>
              </a:lnSpc>
              <a:defRPr/>
            </a:pPr>
            <a:r>
              <a:rPr lang="cs-CZ" sz="1600" dirty="0"/>
              <a:t>pokud má být sledováním zasahováno do nedotknutelnosti obydlí, do listovního tajemství nebo zjišťován obsah jiných písemností a záznamů uchovávaných v soukromí za použití technických prostředků</a:t>
            </a:r>
          </a:p>
          <a:p>
            <a:pPr algn="just">
              <a:lnSpc>
                <a:spcPct val="100000"/>
              </a:lnSpc>
              <a:defRPr/>
            </a:pPr>
            <a:endParaRPr lang="cs-CZ" sz="1600" dirty="0"/>
          </a:p>
          <a:p>
            <a:pPr algn="just">
              <a:lnSpc>
                <a:spcPct val="100000"/>
              </a:lnSpc>
              <a:defRPr/>
            </a:pPr>
            <a:r>
              <a:rPr lang="cs-CZ" sz="1600" dirty="0"/>
              <a:t>toto povolení by mělo být učiněno písemně (třebaže to není výslovně stanoveno) a musí předcházet provádění sledování</a:t>
            </a:r>
          </a:p>
          <a:p>
            <a:pPr algn="just">
              <a:lnSpc>
                <a:spcPct val="100000"/>
              </a:lnSpc>
              <a:defRPr/>
            </a:pPr>
            <a:endParaRPr lang="cs-CZ" sz="1600" dirty="0"/>
          </a:p>
          <a:p>
            <a:pPr lvl="1" algn="just">
              <a:defRPr/>
            </a:pPr>
            <a:r>
              <a:rPr lang="cs-CZ" sz="1400" dirty="0"/>
              <a:t>při vstupu do obydlí nesmějí být provedeny žádné jiné úkony než takové, které směřují k umístění technických prostředků </a:t>
            </a:r>
          </a:p>
          <a:p>
            <a:pPr marL="72000" indent="0" algn="just">
              <a:lnSpc>
                <a:spcPct val="100000"/>
              </a:lnSpc>
              <a:buNone/>
              <a:defRPr/>
            </a:pPr>
            <a:endParaRPr lang="cs-CZ" sz="1600" dirty="0"/>
          </a:p>
          <a:p>
            <a:pPr algn="just">
              <a:lnSpc>
                <a:spcPct val="100000"/>
              </a:lnSpc>
              <a:defRPr/>
            </a:pPr>
            <a:r>
              <a:rPr lang="cs-CZ" sz="1600" dirty="0"/>
              <a:t>bez písemného povolení soudu pouze v případě, pokud s tím výslovně souhlasí ten, do jehož práv a svobod má být sledováním zasahováno (v tomto případě se nevydává povolení soudu o sledování)</a:t>
            </a:r>
          </a:p>
          <a:p>
            <a:pPr algn="just">
              <a:lnSpc>
                <a:spcPct val="100000"/>
              </a:lnSpc>
              <a:defRPr/>
            </a:pPr>
            <a:endParaRPr lang="cs-CZ" sz="1600" dirty="0"/>
          </a:p>
          <a:p>
            <a:pPr lvl="1" algn="just">
              <a:defRPr/>
            </a:pPr>
            <a:r>
              <a:rPr lang="cs-CZ" sz="1400" dirty="0"/>
              <a:t>odvolání souhlasu znamená nutnost ukončit sledování a pořízené  záznamy nelze použít </a:t>
            </a:r>
          </a:p>
          <a:p>
            <a:pPr lvl="1" algn="just">
              <a:defRPr/>
            </a:pPr>
            <a:endParaRPr lang="cs-CZ" sz="1400" dirty="0"/>
          </a:p>
          <a:p>
            <a:pPr lvl="1" algn="just">
              <a:defRPr/>
            </a:pPr>
            <a:r>
              <a:rPr lang="cs-CZ" sz="1400" dirty="0"/>
              <a:t>dále srovnej výklad  viz výše</a:t>
            </a:r>
          </a:p>
          <a:p>
            <a:pPr algn="just">
              <a:lnSpc>
                <a:spcPct val="100000"/>
              </a:lnSpc>
              <a:defRPr/>
            </a:pPr>
            <a:endParaRPr lang="cs-CZ" sz="1700" dirty="0"/>
          </a:p>
          <a:p>
            <a:pPr algn="just">
              <a:lnSpc>
                <a:spcPct val="100000"/>
              </a:lnSpc>
              <a:defRPr/>
            </a:pPr>
            <a:endParaRPr lang="cs-CZ" sz="1700" dirty="0"/>
          </a:p>
          <a:p>
            <a:pPr lvl="1" algn="just">
              <a:defRPr/>
            </a:pPr>
            <a:endParaRPr lang="cs-CZ" sz="1500" dirty="0"/>
          </a:p>
          <a:p>
            <a:pPr marL="342900" lvl="1" indent="-342900" algn="just">
              <a:defRPr/>
            </a:pPr>
            <a:endParaRPr lang="cs-CZ" sz="1600" dirty="0"/>
          </a:p>
          <a:p>
            <a:pPr marL="342900" lvl="1" indent="-342900" algn="just">
              <a:defRPr/>
            </a:pPr>
            <a:endParaRPr lang="cs-CZ" sz="1500" dirty="0"/>
          </a:p>
          <a:p>
            <a:pPr algn="just">
              <a:defRPr/>
            </a:pPr>
            <a:endParaRPr lang="cs-CZ" sz="1800" dirty="0"/>
          </a:p>
          <a:p>
            <a:pPr algn="just">
              <a:defRPr/>
            </a:pPr>
            <a:endParaRPr lang="cs-CZ" sz="1800" dirty="0"/>
          </a:p>
          <a:p>
            <a:pPr algn="just">
              <a:buFont typeface="Wingdings" pitchFamily="2" charset="2"/>
              <a:buNone/>
              <a:defRPr/>
            </a:pPr>
            <a:br>
              <a:rPr lang="cs-CZ" sz="1800" dirty="0"/>
            </a:br>
            <a:endParaRPr lang="cs-CZ" sz="1700" dirty="0"/>
          </a:p>
        </p:txBody>
      </p:sp>
      <p:sp>
        <p:nvSpPr>
          <p:cNvPr id="4" name="Zástupný symbol pro číslo snímku 3"/>
          <p:cNvSpPr>
            <a:spLocks noGrp="1"/>
          </p:cNvSpPr>
          <p:nvPr>
            <p:ph type="sldNum" sz="quarter" idx="11"/>
          </p:nvPr>
        </p:nvSpPr>
        <p:spPr/>
        <p:txBody>
          <a:bodyPr/>
          <a:lstStyle/>
          <a:p>
            <a:pPr>
              <a:defRPr/>
            </a:pPr>
            <a:fld id="{D53214B9-436D-4538-9488-D9388CDDC8CC}" type="slidenum">
              <a:rPr lang="cs-CZ" smtClean="0"/>
              <a:pPr>
                <a:defRPr/>
              </a:pPr>
              <a:t>33</a:t>
            </a:fld>
            <a:endParaRPr lang="cs-CZ"/>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D56C4DDC-4008-4986-A71D-6270DF03FB92}"/>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3" name="Nadpis 2">
            <a:extLst>
              <a:ext uri="{FF2B5EF4-FFF2-40B4-BE49-F238E27FC236}">
                <a16:creationId xmlns:a16="http://schemas.microsoft.com/office/drawing/2014/main" id="{5C9B8B2F-1D0D-4E42-97D6-2F8A33242EB9}"/>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3E8C4ADB-F109-4D9A-889B-D9B008610114}"/>
              </a:ext>
            </a:extLst>
          </p:cNvPr>
          <p:cNvSpPr>
            <a:spLocks noGrp="1"/>
          </p:cNvSpPr>
          <p:nvPr>
            <p:ph idx="1"/>
          </p:nvPr>
        </p:nvSpPr>
        <p:spPr/>
        <p:txBody>
          <a:bodyPr/>
          <a:lstStyle/>
          <a:p>
            <a:pPr algn="just">
              <a:lnSpc>
                <a:spcPct val="100000"/>
              </a:lnSpc>
            </a:pPr>
            <a:r>
              <a:rPr lang="cs-CZ" sz="1600" dirty="0"/>
              <a:t>v písemném povolení musí v něm být stanovena doba, po kterou bude sledování prováděno a která nesmí být delší než šest měsíců </a:t>
            </a:r>
          </a:p>
          <a:p>
            <a:pPr algn="just">
              <a:lnSpc>
                <a:spcPct val="100000"/>
              </a:lnSpc>
            </a:pPr>
            <a:endParaRPr lang="cs-CZ" sz="1600" dirty="0"/>
          </a:p>
          <a:p>
            <a:pPr lvl="1" algn="just"/>
            <a:r>
              <a:rPr lang="cs-CZ" sz="1500" dirty="0"/>
              <a:t>tuto dobu může ten, kdo sledování povolil, na základě nové žádosti písemně prodloužit vždy na dobu nejvýše šesti měsíců</a:t>
            </a:r>
          </a:p>
          <a:p>
            <a:pPr lvl="1" algn="just"/>
            <a:endParaRPr lang="cs-CZ" sz="1500" dirty="0"/>
          </a:p>
          <a:p>
            <a:pPr lvl="1" algn="just"/>
            <a:r>
              <a:rPr lang="cs-CZ" sz="1500" dirty="0"/>
              <a:t>v nové žádosti by mělo být uvedeno, jaké jsou výsledky dosavadního sledování  a proč dochází k jejímu prodloužení </a:t>
            </a:r>
          </a:p>
          <a:p>
            <a:pPr lvl="1" algn="just"/>
            <a:endParaRPr lang="cs-CZ" sz="1500" dirty="0"/>
          </a:p>
          <a:p>
            <a:pPr lvl="1" algn="just"/>
            <a:r>
              <a:rPr lang="cs-CZ" sz="1500" dirty="0"/>
              <a:t>případné neúplné či nedostatečné odůvodnění povolení ke sledování nemusí bez dalšího založit nepoužitelnost pořízených záznamů, pokud je zjevné, že v dané věci byly splněny materiální podmínky pro jeho vydání</a:t>
            </a:r>
          </a:p>
          <a:p>
            <a:pPr algn="just">
              <a:lnSpc>
                <a:spcPct val="100000"/>
              </a:lnSpc>
            </a:pPr>
            <a:endParaRPr lang="cs-CZ" sz="1600" dirty="0"/>
          </a:p>
          <a:p>
            <a:pPr algn="just">
              <a:lnSpc>
                <a:spcPct val="100000"/>
              </a:lnSpc>
            </a:pPr>
            <a:endParaRPr lang="cs-CZ" sz="1600" dirty="0"/>
          </a:p>
        </p:txBody>
      </p:sp>
    </p:spTree>
    <p:extLst>
      <p:ext uri="{BB962C8B-B14F-4D97-AF65-F5344CB8AC3E}">
        <p14:creationId xmlns:p14="http://schemas.microsoft.com/office/powerpoint/2010/main" val="32707633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Nadpis 1"/>
          <p:cNvSpPr>
            <a:spLocks noGrp="1"/>
          </p:cNvSpPr>
          <p:nvPr>
            <p:ph type="title"/>
          </p:nvPr>
        </p:nvSpPr>
        <p:spPr/>
        <p:txBody>
          <a:bodyPr/>
          <a:lstStyle/>
          <a:p>
            <a:pPr algn="ctr"/>
            <a:r>
              <a:rPr lang="cs-CZ" altLang="cs-CZ" b="1" dirty="0"/>
              <a:t>Použití agenta - § 158e TŘ </a:t>
            </a:r>
          </a:p>
        </p:txBody>
      </p:sp>
      <p:sp>
        <p:nvSpPr>
          <p:cNvPr id="41987" name="Zástupný symbol pro obsah 2"/>
          <p:cNvSpPr>
            <a:spLocks noGrp="1"/>
          </p:cNvSpPr>
          <p:nvPr>
            <p:ph idx="1"/>
          </p:nvPr>
        </p:nvSpPr>
        <p:spPr/>
        <p:txBody>
          <a:bodyPr/>
          <a:lstStyle/>
          <a:p>
            <a:pPr algn="just">
              <a:lnSpc>
                <a:spcPct val="100000"/>
              </a:lnSpc>
            </a:pPr>
            <a:endParaRPr lang="cs-CZ" altLang="cs-CZ" sz="1600" dirty="0"/>
          </a:p>
          <a:p>
            <a:pPr algn="just">
              <a:lnSpc>
                <a:spcPct val="100000"/>
              </a:lnSpc>
            </a:pPr>
            <a:r>
              <a:rPr lang="cs-CZ" altLang="cs-CZ" sz="1600" dirty="0"/>
              <a:t>podmínky pro použití </a:t>
            </a:r>
          </a:p>
          <a:p>
            <a:pPr algn="just">
              <a:lnSpc>
                <a:spcPct val="100000"/>
              </a:lnSpc>
            </a:pPr>
            <a:endParaRPr lang="cs-CZ" altLang="cs-CZ" sz="1600" dirty="0"/>
          </a:p>
          <a:p>
            <a:pPr lvl="1" algn="just"/>
            <a:r>
              <a:rPr lang="cs-CZ" altLang="cs-CZ" sz="1500" dirty="0"/>
              <a:t>zločin, pro který TZ stanoví trest odnětí svobody s horní hranicí trestní sazby nejméně osm let</a:t>
            </a:r>
          </a:p>
          <a:p>
            <a:pPr lvl="1" algn="just"/>
            <a:endParaRPr lang="cs-CZ" altLang="cs-CZ" sz="1500" dirty="0"/>
          </a:p>
          <a:p>
            <a:pPr lvl="1" algn="just"/>
            <a:r>
              <a:rPr lang="cs-CZ" altLang="cs-CZ" sz="1500" dirty="0"/>
              <a:t>trestný čin spáchaný  ve prospěch organizované zločinecké skupiny (§ 129 TZ)</a:t>
            </a:r>
          </a:p>
          <a:p>
            <a:pPr marL="324000" lvl="1" indent="0" algn="just">
              <a:buNone/>
            </a:pPr>
            <a:endParaRPr lang="cs-CZ" altLang="cs-CZ" sz="1500" dirty="0"/>
          </a:p>
          <a:p>
            <a:pPr lvl="1" algn="just"/>
            <a:r>
              <a:rPr lang="cs-CZ" altLang="cs-CZ" sz="1500" dirty="0"/>
              <a:t>taxativně vyjmenované trestné činy uvedené v § 158e/1 TŘ</a:t>
            </a:r>
          </a:p>
          <a:p>
            <a:pPr marL="324000" lvl="1" indent="0" algn="just">
              <a:buNone/>
            </a:pPr>
            <a:endParaRPr lang="cs-CZ" altLang="cs-CZ" sz="1500" dirty="0"/>
          </a:p>
          <a:p>
            <a:pPr lvl="1" algn="just"/>
            <a:r>
              <a:rPr lang="cs-CZ" altLang="cs-CZ" sz="1500" dirty="0"/>
              <a:t>pro jiný  úmyslný trestný čin, k jehož stíhání zavazuje mezinárodní smlouva, kterou je Česká republika vázána </a:t>
            </a:r>
          </a:p>
          <a:p>
            <a:pPr marL="72000" indent="0" algn="just">
              <a:lnSpc>
                <a:spcPct val="100000"/>
              </a:lnSpc>
              <a:buNone/>
            </a:pPr>
            <a:endParaRPr lang="cs-CZ" altLang="cs-CZ" sz="1500" dirty="0"/>
          </a:p>
        </p:txBody>
      </p:sp>
      <p:sp>
        <p:nvSpPr>
          <p:cNvPr id="4" name="Zástupný symbol pro číslo snímku 3"/>
          <p:cNvSpPr>
            <a:spLocks noGrp="1"/>
          </p:cNvSpPr>
          <p:nvPr>
            <p:ph type="sldNum" sz="quarter" idx="11"/>
          </p:nvPr>
        </p:nvSpPr>
        <p:spPr/>
        <p:txBody>
          <a:bodyPr/>
          <a:lstStyle/>
          <a:p>
            <a:pPr>
              <a:defRPr/>
            </a:pPr>
            <a:fld id="{23C9FB99-09DC-4271-A129-CE0162C9C953}" type="slidenum">
              <a:rPr lang="cs-CZ" smtClean="0"/>
              <a:pPr>
                <a:defRPr/>
              </a:pPr>
              <a:t>35</a:t>
            </a:fld>
            <a:endParaRPr lang="cs-CZ"/>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FFAC305A-E429-4A3A-9FCF-EEFE7EBD5178}"/>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3" name="Nadpis 2">
            <a:extLst>
              <a:ext uri="{FF2B5EF4-FFF2-40B4-BE49-F238E27FC236}">
                <a16:creationId xmlns:a16="http://schemas.microsoft.com/office/drawing/2014/main" id="{8FFC538A-5245-446C-9866-7B0F4B382947}"/>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12390D6F-A729-47AD-8AD1-74AD277C5A03}"/>
              </a:ext>
            </a:extLst>
          </p:cNvPr>
          <p:cNvSpPr>
            <a:spLocks noGrp="1"/>
          </p:cNvSpPr>
          <p:nvPr>
            <p:ph idx="1"/>
          </p:nvPr>
        </p:nvSpPr>
        <p:spPr/>
        <p:txBody>
          <a:bodyPr/>
          <a:lstStyle/>
          <a:p>
            <a:pPr algn="just">
              <a:lnSpc>
                <a:spcPct val="100000"/>
              </a:lnSpc>
            </a:pPr>
            <a:r>
              <a:rPr lang="cs-CZ" altLang="cs-CZ" sz="1600" dirty="0"/>
              <a:t>agentem může být pouze  příslušník P ČR a GIBS </a:t>
            </a:r>
          </a:p>
          <a:p>
            <a:pPr algn="just">
              <a:lnSpc>
                <a:spcPct val="100000"/>
              </a:lnSpc>
            </a:pPr>
            <a:endParaRPr lang="cs-CZ" altLang="cs-CZ" sz="1600" dirty="0"/>
          </a:p>
          <a:p>
            <a:pPr lvl="1" algn="just"/>
            <a:r>
              <a:rPr lang="cs-CZ" altLang="cs-CZ" sz="1500" dirty="0"/>
              <a:t>vytvoření legendy o jiné osobní existenci – zavedení do informačních systémů jako je např. evidence obyvatel,  registr vozidel, obchodní rejstřík nebo živnostenský rejstřík </a:t>
            </a:r>
          </a:p>
          <a:p>
            <a:pPr marL="324000" lvl="1" indent="0" algn="just">
              <a:buNone/>
            </a:pPr>
            <a:endParaRPr lang="cs-CZ" altLang="cs-CZ" sz="1500" dirty="0"/>
          </a:p>
          <a:p>
            <a:pPr lvl="1" algn="just"/>
            <a:r>
              <a:rPr lang="cs-CZ" altLang="cs-CZ" sz="1500" dirty="0"/>
              <a:t>provádění hospodářských činností, ke kterým je třeba zvláštního  oprávnění, povolení či registrace – tímto se rozumí podnikání</a:t>
            </a:r>
          </a:p>
          <a:p>
            <a:pPr lvl="1" algn="just"/>
            <a:endParaRPr lang="cs-CZ" altLang="cs-CZ" sz="1500" dirty="0"/>
          </a:p>
          <a:p>
            <a:pPr lvl="1" algn="just"/>
            <a:r>
              <a:rPr lang="cs-CZ" altLang="cs-CZ" sz="1500" dirty="0"/>
              <a:t>zastírání skutečného účelu jeho činnosti – orgány veřejné správy mají povinnost poskytnout součinnost </a:t>
            </a:r>
          </a:p>
          <a:p>
            <a:pPr lvl="1" algn="just"/>
            <a:endParaRPr lang="cs-CZ" altLang="cs-CZ" sz="1500" dirty="0"/>
          </a:p>
          <a:p>
            <a:pPr lvl="1" algn="just"/>
            <a:r>
              <a:rPr lang="cs-CZ" altLang="cs-CZ" sz="1500" dirty="0"/>
              <a:t>zastírání příslušnosti k P ČR a GIBS – např. krycí doklady (§ 75 zák. o P ČR)</a:t>
            </a:r>
          </a:p>
          <a:p>
            <a:endParaRPr lang="cs-CZ" sz="1600" dirty="0"/>
          </a:p>
        </p:txBody>
      </p:sp>
    </p:spTree>
    <p:extLst>
      <p:ext uri="{BB962C8B-B14F-4D97-AF65-F5344CB8AC3E}">
        <p14:creationId xmlns:p14="http://schemas.microsoft.com/office/powerpoint/2010/main" val="11158150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endParaRPr lang="cs-CZ" altLang="cs-CZ"/>
          </a:p>
        </p:txBody>
      </p:sp>
      <p:sp>
        <p:nvSpPr>
          <p:cNvPr id="43011" name="Zástupný symbol pro obsah 2"/>
          <p:cNvSpPr>
            <a:spLocks noGrp="1"/>
          </p:cNvSpPr>
          <p:nvPr>
            <p:ph idx="1"/>
          </p:nvPr>
        </p:nvSpPr>
        <p:spPr/>
        <p:txBody>
          <a:bodyPr/>
          <a:lstStyle/>
          <a:p>
            <a:pPr algn="just">
              <a:lnSpc>
                <a:spcPct val="100000"/>
              </a:lnSpc>
            </a:pPr>
            <a:r>
              <a:rPr lang="cs-CZ" altLang="cs-CZ" sz="1600" dirty="0"/>
              <a:t>povoluje (formou opatření - § 203/3 TŘ) na návrh státního zástupce vrchního státního zastupitelství soudce vrchního soudu  </a:t>
            </a:r>
          </a:p>
          <a:p>
            <a:pPr marL="72000" indent="0" algn="just">
              <a:lnSpc>
                <a:spcPct val="100000"/>
              </a:lnSpc>
              <a:buNone/>
            </a:pPr>
            <a:endParaRPr lang="cs-CZ" altLang="cs-CZ" sz="1600" dirty="0"/>
          </a:p>
          <a:p>
            <a:pPr lvl="1" algn="just"/>
            <a:r>
              <a:rPr lang="cs-CZ" altLang="cs-CZ" sz="1500" dirty="0"/>
              <a:t>účel použití agenta, který bude vyplývat z předmětu trestního řízení a rámcového zaměření působení agenta k opatření potřebných informací a důkazů</a:t>
            </a:r>
          </a:p>
          <a:p>
            <a:pPr marL="324000" lvl="1" indent="0" algn="just">
              <a:buNone/>
            </a:pPr>
            <a:r>
              <a:rPr lang="cs-CZ" altLang="cs-CZ" sz="1500" dirty="0"/>
              <a:t> </a:t>
            </a:r>
          </a:p>
          <a:p>
            <a:pPr lvl="1" algn="just"/>
            <a:r>
              <a:rPr lang="cs-CZ" altLang="cs-CZ" sz="1500" dirty="0"/>
              <a:t>doba použití; ta není zákonem výslovně stanovena, ovšem podle povahy věci se bude pohybovat v řádu měsíců a v povolení musí být přesně stanovena</a:t>
            </a:r>
          </a:p>
          <a:p>
            <a:pPr marL="324000" lvl="1" indent="0" algn="just">
              <a:buNone/>
            </a:pPr>
            <a:r>
              <a:rPr lang="cs-CZ" altLang="cs-CZ" sz="1500" dirty="0"/>
              <a:t> </a:t>
            </a:r>
          </a:p>
          <a:p>
            <a:pPr lvl="1" algn="just"/>
            <a:r>
              <a:rPr lang="cs-CZ" altLang="cs-CZ" sz="1500" dirty="0"/>
              <a:t>identifikace agenta - nezaměnitelný krycí kód, podle něhož lze v případě potřeby a za dodržení bezpečnostních pravidel agenta jednoznačně ztotožnit</a:t>
            </a:r>
            <a:endParaRPr lang="cs-CZ" altLang="cs-CZ" sz="1600" dirty="0"/>
          </a:p>
          <a:p>
            <a:pPr algn="just">
              <a:lnSpc>
                <a:spcPct val="100000"/>
              </a:lnSpc>
            </a:pPr>
            <a:endParaRPr lang="cs-CZ" altLang="cs-CZ" sz="1600" dirty="0"/>
          </a:p>
          <a:p>
            <a:pPr algn="just">
              <a:lnSpc>
                <a:spcPct val="100000"/>
              </a:lnSpc>
            </a:pPr>
            <a:r>
              <a:rPr lang="cs-CZ" altLang="cs-CZ" sz="1600" dirty="0"/>
              <a:t>k provádění předstíraného převodu  a sledování osob a věcí nepotřebuje agent v rámci své činnosti žádné další povolení </a:t>
            </a:r>
          </a:p>
          <a:p>
            <a:pPr algn="just">
              <a:lnSpc>
                <a:spcPct val="100000"/>
              </a:lnSpc>
            </a:pPr>
            <a:endParaRPr lang="cs-CZ" altLang="cs-CZ" sz="1600" dirty="0"/>
          </a:p>
          <a:p>
            <a:pPr algn="just">
              <a:lnSpc>
                <a:spcPct val="100000"/>
              </a:lnSpc>
            </a:pPr>
            <a:r>
              <a:rPr lang="cs-CZ" altLang="cs-CZ" sz="1600" dirty="0"/>
              <a:t>agent může plnit svoje úkoly i na území jiného státu po předchozím souhlasu orgánů státu, na jehož území má působit - srov. § 59-61 ZMJS</a:t>
            </a:r>
          </a:p>
        </p:txBody>
      </p:sp>
      <p:sp>
        <p:nvSpPr>
          <p:cNvPr id="4" name="Zástupný symbol pro číslo snímku 3"/>
          <p:cNvSpPr>
            <a:spLocks noGrp="1"/>
          </p:cNvSpPr>
          <p:nvPr>
            <p:ph type="sldNum" sz="quarter" idx="11"/>
          </p:nvPr>
        </p:nvSpPr>
        <p:spPr/>
        <p:txBody>
          <a:bodyPr/>
          <a:lstStyle/>
          <a:p>
            <a:pPr>
              <a:defRPr/>
            </a:pPr>
            <a:fld id="{56F01BF5-9E83-426C-A66E-396C3DFF1E8A}" type="slidenum">
              <a:rPr lang="cs-CZ" smtClean="0"/>
              <a:pPr>
                <a:defRPr/>
              </a:pPr>
              <a:t>37</a:t>
            </a:fld>
            <a:endParaRPr lang="cs-CZ"/>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C54BA32E-19B5-45BA-961F-03D10407CEB4}"/>
              </a:ext>
            </a:extLst>
          </p:cNvPr>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3" name="Nadpis 2">
            <a:extLst>
              <a:ext uri="{FF2B5EF4-FFF2-40B4-BE49-F238E27FC236}">
                <a16:creationId xmlns:a16="http://schemas.microsoft.com/office/drawing/2014/main" id="{B5D851FA-E24F-4F92-8601-6738E4A4716D}"/>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1A54D543-C49E-4254-AE2E-A4BB5491B68E}"/>
              </a:ext>
            </a:extLst>
          </p:cNvPr>
          <p:cNvSpPr>
            <a:spLocks noGrp="1"/>
          </p:cNvSpPr>
          <p:nvPr>
            <p:ph idx="1"/>
          </p:nvPr>
        </p:nvSpPr>
        <p:spPr/>
        <p:txBody>
          <a:bodyPr/>
          <a:lstStyle/>
          <a:p>
            <a:r>
              <a:rPr lang="cs-CZ" sz="1600" dirty="0"/>
              <a:t>„agent s právem zabíjet“ – srov. § 363 TZ – beztrestnost agenta </a:t>
            </a:r>
          </a:p>
          <a:p>
            <a:pPr>
              <a:lnSpc>
                <a:spcPct val="100000"/>
              </a:lnSpc>
            </a:pPr>
            <a:endParaRPr lang="cs-CZ" sz="1600" dirty="0"/>
          </a:p>
          <a:p>
            <a:pPr lvl="1"/>
            <a:r>
              <a:rPr lang="cs-CZ" sz="1400" dirty="0"/>
              <a:t>a</a:t>
            </a:r>
            <a:r>
              <a:rPr lang="en-CZ" sz="1400" dirty="0"/>
              <a:t>gent musí vždy jednat v mezích zásady přiměřenosti, je povinnen při své činnosti volit takové prostředky, které jsou způsobilé ke splěnní jeho služebního úkolu a jimiž není jiným osobám způsobována újma na jejich právech nad míru nezbytně nutnou</a:t>
            </a:r>
            <a:endParaRPr lang="cs-CZ" sz="1400" dirty="0"/>
          </a:p>
          <a:p>
            <a:pPr marL="324000" lvl="1" indent="0">
              <a:buNone/>
            </a:pPr>
            <a:endParaRPr lang="cs-CZ" sz="1600" dirty="0"/>
          </a:p>
          <a:p>
            <a:r>
              <a:rPr lang="cs-CZ" sz="1600" dirty="0"/>
              <a:t>náhrada škody způsobené při činnosti agenta – zákon č. 88/1998 Sb. o odpovědnosti státu </a:t>
            </a:r>
          </a:p>
        </p:txBody>
      </p:sp>
    </p:spTree>
    <p:extLst>
      <p:ext uri="{BB962C8B-B14F-4D97-AF65-F5344CB8AC3E}">
        <p14:creationId xmlns:p14="http://schemas.microsoft.com/office/powerpoint/2010/main" val="9878887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3EF32A91-C7B1-4CD1-A3C3-17BBD4AD94E8}"/>
              </a:ext>
            </a:extLst>
          </p:cNvPr>
          <p:cNvSpPr>
            <a:spLocks noGrp="1" noChangeArrowheads="1"/>
          </p:cNvSpPr>
          <p:nvPr>
            <p:ph type="title"/>
          </p:nvPr>
        </p:nvSpPr>
        <p:spPr/>
        <p:txBody>
          <a:bodyPr/>
          <a:lstStyle/>
          <a:p>
            <a:pPr eaLnBrk="1" hangingPunct="1"/>
            <a:endParaRPr lang="cs-CZ" altLang="cs-CZ"/>
          </a:p>
        </p:txBody>
      </p:sp>
      <p:sp>
        <p:nvSpPr>
          <p:cNvPr id="81923" name="Rectangle 3">
            <a:extLst>
              <a:ext uri="{FF2B5EF4-FFF2-40B4-BE49-F238E27FC236}">
                <a16:creationId xmlns:a16="http://schemas.microsoft.com/office/drawing/2014/main" id="{64B4977F-5D99-421A-9EFE-B3595CEFDAAB}"/>
              </a:ext>
            </a:extLst>
          </p:cNvPr>
          <p:cNvSpPr>
            <a:spLocks noGrp="1" noChangeArrowheads="1"/>
          </p:cNvSpPr>
          <p:nvPr>
            <p:ph type="body" idx="1"/>
          </p:nvPr>
        </p:nvSpPr>
        <p:spPr/>
        <p:txBody>
          <a:bodyPr/>
          <a:lstStyle/>
          <a:p>
            <a:pPr algn="ctr" eaLnBrk="1" hangingPunct="1">
              <a:buFont typeface="Wingdings" panose="05000000000000000000" pitchFamily="2" charset="2"/>
              <a:buNone/>
            </a:pPr>
            <a:endParaRPr lang="cs-CZ" altLang="cs-CZ" b="1"/>
          </a:p>
          <a:p>
            <a:pPr algn="ctr" eaLnBrk="1" hangingPunct="1">
              <a:buFont typeface="Wingdings" panose="05000000000000000000" pitchFamily="2" charset="2"/>
              <a:buNone/>
            </a:pPr>
            <a:r>
              <a:rPr lang="cs-CZ" altLang="cs-CZ" sz="4000" b="1" dirty="0"/>
              <a:t>Děkuji za pozornost</a:t>
            </a:r>
          </a:p>
          <a:p>
            <a:pPr algn="ctr" eaLnBrk="1" hangingPunct="1">
              <a:buFont typeface="Wingdings" panose="05000000000000000000" pitchFamily="2" charset="2"/>
              <a:buNone/>
            </a:pPr>
            <a:endParaRPr lang="cs-CZ" altLang="cs-CZ" sz="4000" b="1" dirty="0"/>
          </a:p>
          <a:p>
            <a:pPr algn="ctr" eaLnBrk="1" hangingPunct="1">
              <a:buFont typeface="Wingdings" panose="05000000000000000000" pitchFamily="2" charset="2"/>
              <a:buNone/>
            </a:pPr>
            <a:r>
              <a:rPr lang="cs-CZ" altLang="cs-CZ" sz="4000" b="1" dirty="0"/>
              <a:t>Otázky…???</a:t>
            </a:r>
          </a:p>
          <a:p>
            <a:pPr algn="ctr" eaLnBrk="1" hangingPunct="1">
              <a:buFont typeface="Wingdings" panose="05000000000000000000" pitchFamily="2" charset="2"/>
              <a:buNone/>
            </a:pPr>
            <a:r>
              <a:rPr lang="cs-CZ" altLang="cs-CZ" sz="4000" b="1" dirty="0"/>
              <a:t> </a:t>
            </a:r>
          </a:p>
          <a:p>
            <a:pPr eaLnBrk="1" hangingPunct="1"/>
            <a:endParaRPr lang="cs-CZ" altLang="cs-CZ" dirty="0"/>
          </a:p>
          <a:p>
            <a:pPr eaLnBrk="1" hangingPunct="1"/>
            <a:endParaRPr lang="cs-CZ" altLang="cs-CZ" dirty="0"/>
          </a:p>
        </p:txBody>
      </p:sp>
      <p:sp>
        <p:nvSpPr>
          <p:cNvPr id="81924" name="Zástupný symbol pro číslo snímku 4">
            <a:extLst>
              <a:ext uri="{FF2B5EF4-FFF2-40B4-BE49-F238E27FC236}">
                <a16:creationId xmlns:a16="http://schemas.microsoft.com/office/drawing/2014/main" id="{AA8E9AB1-5699-44C1-B83E-F1893FBEF749}"/>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8B9C1AAF-D6B5-4F12-9286-2F87B63DDDCC}" type="slidenum">
              <a:rPr lang="cs-CZ" altLang="cs-CZ" sz="1200"/>
              <a:pPr>
                <a:spcBef>
                  <a:spcPct val="0"/>
                </a:spcBef>
                <a:buClrTx/>
                <a:buFontTx/>
                <a:buNone/>
              </a:pPr>
              <a:t>39</a:t>
            </a:fld>
            <a:endParaRPr lang="cs-CZ" altLang="cs-CZ" sz="1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A2EAED7D-46B7-4F40-80AC-9D6DB893B732}"/>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3" name="Nadpis 2">
            <a:extLst>
              <a:ext uri="{FF2B5EF4-FFF2-40B4-BE49-F238E27FC236}">
                <a16:creationId xmlns:a16="http://schemas.microsoft.com/office/drawing/2014/main" id="{DAB648C4-27AC-4EAA-8DC2-75B5460FE034}"/>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A454DE2D-4141-432C-8C52-5B1CF8030497}"/>
              </a:ext>
            </a:extLst>
          </p:cNvPr>
          <p:cNvSpPr>
            <a:spLocks noGrp="1"/>
          </p:cNvSpPr>
          <p:nvPr>
            <p:ph idx="1"/>
          </p:nvPr>
        </p:nvSpPr>
        <p:spPr/>
        <p:txBody>
          <a:bodyPr/>
          <a:lstStyle/>
          <a:p>
            <a:pPr algn="just">
              <a:lnSpc>
                <a:spcPct val="100000"/>
              </a:lnSpc>
            </a:pPr>
            <a:endParaRPr lang="cs-CZ" altLang="cs-CZ" sz="1600" dirty="0"/>
          </a:p>
          <a:p>
            <a:pPr algn="just">
              <a:lnSpc>
                <a:spcPct val="100000"/>
              </a:lnSpc>
            </a:pPr>
            <a:r>
              <a:rPr lang="cs-CZ" altLang="cs-CZ" sz="1600" dirty="0"/>
              <a:t>pro zvláštní způsoby dokazování platí ustanovení týkající se procesního postavení obviněného a svědka (předvolání, převedení, právo/povinnost vypovídat, právo odmítnout vypovídat atd.) </a:t>
            </a:r>
          </a:p>
          <a:p>
            <a:pPr algn="just">
              <a:lnSpc>
                <a:spcPct val="100000"/>
              </a:lnSpc>
            </a:pPr>
            <a:endParaRPr lang="cs-CZ" altLang="cs-CZ" sz="1600" dirty="0"/>
          </a:p>
          <a:p>
            <a:pPr lvl="1" algn="just"/>
            <a:r>
              <a:rPr lang="cs-CZ" altLang="cs-CZ" sz="1500" dirty="0"/>
              <a:t>pokud mám např. právo odmítnout vypovídat, nemůžu být nikterak nucen, abych se úkonu účastnil + pokud k tomu dojde, nelze úkon provést  </a:t>
            </a:r>
          </a:p>
          <a:p>
            <a:pPr algn="just">
              <a:lnSpc>
                <a:spcPct val="100000"/>
              </a:lnSpc>
            </a:pPr>
            <a:endParaRPr lang="cs-CZ" altLang="cs-CZ" sz="1500" dirty="0"/>
          </a:p>
          <a:p>
            <a:pPr algn="just">
              <a:lnSpc>
                <a:spcPct val="100000"/>
              </a:lnSpc>
            </a:pPr>
            <a:r>
              <a:rPr lang="cs-CZ" altLang="cs-CZ" sz="1600" dirty="0"/>
              <a:t>o úkonu se mimo protokolu provádí i video či fotografická dokumentace, např.  svědek ukáže na pachatele atd. </a:t>
            </a:r>
          </a:p>
          <a:p>
            <a:pPr marL="72000" indent="0" algn="just">
              <a:lnSpc>
                <a:spcPct val="100000"/>
              </a:lnSpc>
              <a:buNone/>
            </a:pPr>
            <a:endParaRPr lang="cs-CZ" altLang="cs-CZ" sz="1600" dirty="0"/>
          </a:p>
          <a:p>
            <a:pPr lvl="1" algn="just"/>
            <a:r>
              <a:rPr lang="cs-CZ" altLang="cs-CZ" sz="1500" dirty="0"/>
              <a:t>jen řádně provedená dokumentace úkonu může mít vypovídací důkazní hodnotu </a:t>
            </a:r>
          </a:p>
          <a:p>
            <a:pPr lvl="1" algn="just"/>
            <a:endParaRPr lang="cs-CZ" altLang="cs-CZ" sz="1500" dirty="0"/>
          </a:p>
          <a:p>
            <a:pPr lvl="1" algn="just"/>
            <a:r>
              <a:rPr lang="cs-CZ" sz="1500" dirty="0">
                <a:effectLst/>
                <a:latin typeface="+mj-lt"/>
                <a:ea typeface="Calibri" panose="020F0502020204030204" pitchFamily="34" charset="0"/>
              </a:rPr>
              <a:t>pořízení dokumentace musí vytvořit takový obraz o prováděném úkonu, aby si na jejím základě mohl kdokoli, kdo se tohoto úkonů neúčastnil, vytvořit ucelenou představu o jeho průběhu</a:t>
            </a:r>
            <a:endParaRPr lang="cs-CZ" altLang="cs-CZ" sz="1500" dirty="0">
              <a:latin typeface="+mj-lt"/>
            </a:endParaRPr>
          </a:p>
          <a:p>
            <a:endParaRPr lang="cs-CZ" sz="1600" dirty="0"/>
          </a:p>
        </p:txBody>
      </p:sp>
    </p:spTree>
    <p:extLst>
      <p:ext uri="{BB962C8B-B14F-4D97-AF65-F5344CB8AC3E}">
        <p14:creationId xmlns:p14="http://schemas.microsoft.com/office/powerpoint/2010/main" val="13561402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Nadpis 1">
            <a:extLst>
              <a:ext uri="{FF2B5EF4-FFF2-40B4-BE49-F238E27FC236}">
                <a16:creationId xmlns:a16="http://schemas.microsoft.com/office/drawing/2014/main" id="{FD4D831B-3778-4661-96FD-FCBFB1FF317F}"/>
              </a:ext>
            </a:extLst>
          </p:cNvPr>
          <p:cNvSpPr>
            <a:spLocks noGrp="1" noChangeArrowheads="1"/>
          </p:cNvSpPr>
          <p:nvPr>
            <p:ph type="title"/>
          </p:nvPr>
        </p:nvSpPr>
        <p:spPr/>
        <p:txBody>
          <a:bodyPr/>
          <a:lstStyle/>
          <a:p>
            <a:pPr eaLnBrk="1" hangingPunct="1"/>
            <a:endParaRPr lang="cs-CZ" altLang="cs-CZ"/>
          </a:p>
        </p:txBody>
      </p:sp>
      <p:sp>
        <p:nvSpPr>
          <p:cNvPr id="82947" name="Zástupný symbol pro obsah 2">
            <a:extLst>
              <a:ext uri="{FF2B5EF4-FFF2-40B4-BE49-F238E27FC236}">
                <a16:creationId xmlns:a16="http://schemas.microsoft.com/office/drawing/2014/main" id="{48084C51-C045-4E5D-B0E6-8CD31C8EA53B}"/>
              </a:ext>
            </a:extLst>
          </p:cNvPr>
          <p:cNvSpPr>
            <a:spLocks noGrp="1" noChangeArrowheads="1"/>
          </p:cNvSpPr>
          <p:nvPr>
            <p:ph idx="1"/>
          </p:nvPr>
        </p:nvSpPr>
        <p:spPr/>
        <p:txBody>
          <a:bodyPr/>
          <a:lstStyle/>
          <a:p>
            <a:pPr algn="ctr" eaLnBrk="1" hangingPunct="1">
              <a:buFont typeface="Wingdings" panose="05000000000000000000" pitchFamily="2" charset="2"/>
              <a:buNone/>
            </a:pPr>
            <a:r>
              <a:rPr lang="cs-CZ" altLang="cs-CZ" b="1"/>
              <a:t>prof. </a:t>
            </a:r>
            <a:r>
              <a:rPr lang="cs-CZ" altLang="cs-CZ" b="1" dirty="0"/>
              <a:t>JUDr. Marek Fryšták, Ph.D.</a:t>
            </a:r>
          </a:p>
          <a:p>
            <a:pPr algn="ctr" eaLnBrk="1" hangingPunct="1">
              <a:buFont typeface="Wingdings" panose="05000000000000000000" pitchFamily="2" charset="2"/>
              <a:buNone/>
            </a:pPr>
            <a:r>
              <a:rPr lang="cs-CZ" altLang="cs-CZ" b="1" dirty="0"/>
              <a:t>Katedra trestního práva </a:t>
            </a:r>
          </a:p>
          <a:p>
            <a:pPr algn="ctr" eaLnBrk="1" hangingPunct="1">
              <a:buFont typeface="Wingdings" panose="05000000000000000000" pitchFamily="2" charset="2"/>
              <a:buNone/>
            </a:pPr>
            <a:r>
              <a:rPr lang="cs-CZ" altLang="cs-CZ" b="1" dirty="0"/>
              <a:t>Právnická fakulta Masarykovy univerzity  </a:t>
            </a:r>
          </a:p>
          <a:p>
            <a:pPr algn="ctr" eaLnBrk="1" hangingPunct="1">
              <a:buFont typeface="Wingdings" panose="05000000000000000000" pitchFamily="2" charset="2"/>
              <a:buNone/>
            </a:pPr>
            <a:r>
              <a:rPr lang="cs-CZ" altLang="cs-CZ" b="1" dirty="0"/>
              <a:t>Veveří 70, 611 80 Brno</a:t>
            </a:r>
          </a:p>
          <a:p>
            <a:pPr algn="ctr" eaLnBrk="1" hangingPunct="1">
              <a:buFont typeface="Wingdings" panose="05000000000000000000" pitchFamily="2" charset="2"/>
              <a:buNone/>
            </a:pPr>
            <a:r>
              <a:rPr lang="cs-CZ" altLang="cs-CZ" b="1" dirty="0"/>
              <a:t>Tel. + 420 549 493 870, Fax. + 420 541 213 162</a:t>
            </a:r>
          </a:p>
          <a:p>
            <a:pPr algn="ctr" eaLnBrk="1" hangingPunct="1">
              <a:buFont typeface="Wingdings" panose="05000000000000000000" pitchFamily="2" charset="2"/>
              <a:buNone/>
            </a:pPr>
            <a:r>
              <a:rPr lang="cs-CZ" altLang="cs-CZ" b="1" dirty="0"/>
              <a:t>E-mail: </a:t>
            </a:r>
            <a:r>
              <a:rPr lang="cs-CZ" altLang="cs-CZ" b="1" dirty="0">
                <a:hlinkClick r:id="rId2"/>
              </a:rPr>
              <a:t>Marek.Frystak@law.muni.cz</a:t>
            </a:r>
            <a:r>
              <a:rPr lang="cs-CZ" altLang="cs-CZ" b="1" dirty="0"/>
              <a:t> </a:t>
            </a:r>
          </a:p>
          <a:p>
            <a:pPr eaLnBrk="1" hangingPunct="1"/>
            <a:endParaRPr lang="cs-CZ" altLang="cs-CZ" dirty="0"/>
          </a:p>
        </p:txBody>
      </p:sp>
      <p:sp>
        <p:nvSpPr>
          <p:cNvPr id="82948" name="Zástupný symbol pro číslo snímku 4">
            <a:extLst>
              <a:ext uri="{FF2B5EF4-FFF2-40B4-BE49-F238E27FC236}">
                <a16:creationId xmlns:a16="http://schemas.microsoft.com/office/drawing/2014/main" id="{AEEAF108-0BE0-4AE6-B50B-0C117EA509E5}"/>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43CFEDC-F60B-4EDA-9984-070A7F6A4D0C}" type="slidenum">
              <a:rPr lang="cs-CZ" altLang="cs-CZ" sz="1200"/>
              <a:pPr>
                <a:spcBef>
                  <a:spcPct val="0"/>
                </a:spcBef>
                <a:buClrTx/>
                <a:buFontTx/>
                <a:buNone/>
              </a:pPr>
              <a:t>40</a:t>
            </a:fld>
            <a:endParaRPr lang="cs-CZ" altLang="cs-CZ" sz="1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pPr algn="ctr"/>
            <a:r>
              <a:rPr lang="cs-CZ" altLang="cs-CZ" b="1" dirty="0"/>
              <a:t>Konfrontace - § 104a TŘ </a:t>
            </a:r>
          </a:p>
        </p:txBody>
      </p:sp>
      <p:sp>
        <p:nvSpPr>
          <p:cNvPr id="28675" name="Zástupný symbol pro obsah 2"/>
          <p:cNvSpPr>
            <a:spLocks noGrp="1"/>
          </p:cNvSpPr>
          <p:nvPr>
            <p:ph idx="1"/>
          </p:nvPr>
        </p:nvSpPr>
        <p:spPr/>
        <p:txBody>
          <a:bodyPr/>
          <a:lstStyle/>
          <a:p>
            <a:pPr algn="just">
              <a:lnSpc>
                <a:spcPct val="100000"/>
              </a:lnSpc>
            </a:pPr>
            <a:r>
              <a:rPr lang="cs-CZ" altLang="cs-CZ" sz="1600" dirty="0"/>
              <a:t>je zvláštním druhem výslechu a současně metodou kriminalistické praktické činnosti, přenesenou zčásti do textu trestního řádu, a v této úpravě také důkazním prostředkem</a:t>
            </a:r>
          </a:p>
          <a:p>
            <a:pPr algn="just">
              <a:lnSpc>
                <a:spcPct val="100000"/>
              </a:lnSpc>
            </a:pPr>
            <a:endParaRPr lang="cs-CZ" altLang="cs-CZ" sz="1600" dirty="0"/>
          </a:p>
          <a:p>
            <a:pPr lvl="1" algn="just"/>
            <a:r>
              <a:rPr lang="cs-CZ" altLang="cs-CZ" sz="1400" dirty="0"/>
              <a:t>postavení osob tzv. tváří v tvář, který již byly dříve vyslechnuty ve svém procesním postavení (povinnost dostavit se s právem odmítnou vypovídat) a jejich výpovědi navzájem nesouhlasí</a:t>
            </a:r>
          </a:p>
          <a:p>
            <a:pPr algn="just">
              <a:lnSpc>
                <a:spcPct val="100000"/>
              </a:lnSpc>
            </a:pPr>
            <a:endParaRPr lang="cs-CZ" altLang="cs-CZ" sz="1400" dirty="0"/>
          </a:p>
          <a:p>
            <a:pPr lvl="1" algn="just"/>
            <a:r>
              <a:rPr lang="cs-CZ" altLang="cs-CZ" sz="1400" dirty="0"/>
              <a:t>je to dost o psychice, jelikož předpokládám, že když uvidím druhou stranu tak se tzv. „zlomím“ a uvedenu např. pravdivé skutečnosti; ne vždy se to ale v praxi podaří </a:t>
            </a:r>
          </a:p>
          <a:p>
            <a:pPr algn="just">
              <a:lnSpc>
                <a:spcPct val="100000"/>
              </a:lnSpc>
            </a:pPr>
            <a:endParaRPr lang="cs-CZ" altLang="cs-CZ" sz="1400" dirty="0"/>
          </a:p>
          <a:p>
            <a:pPr lvl="1" algn="just"/>
            <a:r>
              <a:rPr lang="cs-CZ" altLang="cs-CZ" sz="1400" dirty="0"/>
              <a:t>probíhá zásadně v řízení před soudem, dříve pouze tehdy, když rozpory nelze odstranit jinak a to např. opakovaným výslechem, předestření výpovědi druhé osoby atd.   </a:t>
            </a:r>
          </a:p>
          <a:p>
            <a:pPr algn="just">
              <a:lnSpc>
                <a:spcPct val="100000"/>
              </a:lnSpc>
            </a:pPr>
            <a:endParaRPr lang="cs-CZ" altLang="cs-CZ" sz="1600" dirty="0"/>
          </a:p>
          <a:p>
            <a:pPr algn="just">
              <a:lnSpc>
                <a:spcPct val="100000"/>
              </a:lnSpc>
            </a:pPr>
            <a:r>
              <a:rPr lang="cs-CZ" altLang="cs-CZ" sz="1600" dirty="0"/>
              <a:t>OČTŘ  jednu z konfrontovaných osob vyzve, aby druhé osobě vypověděla v přímé řeči své tvrzení o okolnostech, v nichž výpovědi konfrontovaných osob nesouhlasí, popřípadě aby uvedla další (nové) okolnosti, které s jejím tvrzením souvisejí </a:t>
            </a:r>
          </a:p>
          <a:p>
            <a:pPr algn="just">
              <a:lnSpc>
                <a:spcPct val="100000"/>
              </a:lnSpc>
            </a:pPr>
            <a:endParaRPr lang="cs-CZ" altLang="cs-CZ" sz="1600" dirty="0"/>
          </a:p>
          <a:p>
            <a:pPr algn="just">
              <a:lnSpc>
                <a:spcPct val="100000"/>
              </a:lnSpc>
            </a:pPr>
            <a:r>
              <a:rPr lang="cs-CZ" altLang="cs-CZ" sz="1600" dirty="0"/>
              <a:t>konfrontování si mohou vzájemně klást otázky a otázky jim taktéž může klást OČTŘ‚ zákaz sugestivních a </a:t>
            </a:r>
            <a:r>
              <a:rPr lang="cs-CZ" altLang="cs-CZ" sz="1600" dirty="0" err="1"/>
              <a:t>kapciozních</a:t>
            </a:r>
            <a:r>
              <a:rPr lang="cs-CZ" altLang="cs-CZ" sz="1600" dirty="0"/>
              <a:t> otázek</a:t>
            </a:r>
          </a:p>
          <a:p>
            <a:pPr marL="72000" indent="0" algn="just">
              <a:lnSpc>
                <a:spcPct val="100000"/>
              </a:lnSpc>
              <a:buNone/>
            </a:pPr>
            <a:endParaRPr lang="cs-CZ" altLang="cs-CZ" sz="1600" dirty="0"/>
          </a:p>
          <a:p>
            <a:pPr marL="72000" indent="0" algn="just">
              <a:lnSpc>
                <a:spcPct val="100000"/>
              </a:lnSpc>
              <a:buNone/>
            </a:pPr>
            <a:endParaRPr lang="cs-CZ" altLang="cs-CZ" sz="1600" dirty="0"/>
          </a:p>
          <a:p>
            <a:pPr algn="just">
              <a:lnSpc>
                <a:spcPct val="100000"/>
              </a:lnSpc>
            </a:pPr>
            <a:endParaRPr lang="cs-CZ" altLang="cs-CZ" sz="1600" dirty="0"/>
          </a:p>
          <a:p>
            <a:pPr algn="just">
              <a:lnSpc>
                <a:spcPct val="100000"/>
              </a:lnSpc>
            </a:pPr>
            <a:endParaRPr lang="cs-CZ" altLang="cs-CZ" sz="1700" dirty="0"/>
          </a:p>
          <a:p>
            <a:pPr marL="72000" indent="0" algn="just">
              <a:buNone/>
            </a:pPr>
            <a:endParaRPr lang="cs-CZ" altLang="cs-CZ" sz="1700" dirty="0"/>
          </a:p>
        </p:txBody>
      </p:sp>
      <p:sp>
        <p:nvSpPr>
          <p:cNvPr id="4" name="Zástupný symbol pro číslo snímku 3"/>
          <p:cNvSpPr>
            <a:spLocks noGrp="1"/>
          </p:cNvSpPr>
          <p:nvPr>
            <p:ph type="sldNum" sz="quarter" idx="11"/>
          </p:nvPr>
        </p:nvSpPr>
        <p:spPr/>
        <p:txBody>
          <a:bodyPr/>
          <a:lstStyle/>
          <a:p>
            <a:pPr>
              <a:defRPr/>
            </a:pPr>
            <a:fld id="{76DBBE08-8C34-4AC6-B811-4EFCCAA2944B}" type="slidenum">
              <a:rPr lang="cs-CZ" smtClean="0"/>
              <a:pPr>
                <a:defRPr/>
              </a:pPr>
              <a:t>5</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A6AE6012-5867-42D7-9C52-AF9497BA9B1D}"/>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3" name="Nadpis 2">
            <a:extLst>
              <a:ext uri="{FF2B5EF4-FFF2-40B4-BE49-F238E27FC236}">
                <a16:creationId xmlns:a16="http://schemas.microsoft.com/office/drawing/2014/main" id="{1448F499-280B-41BE-ADA0-86C42B3C68E7}"/>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935B7C8E-120D-465F-ADA8-11BC8D3E1A83}"/>
              </a:ext>
            </a:extLst>
          </p:cNvPr>
          <p:cNvSpPr>
            <a:spLocks noGrp="1"/>
          </p:cNvSpPr>
          <p:nvPr>
            <p:ph idx="1"/>
          </p:nvPr>
        </p:nvSpPr>
        <p:spPr/>
        <p:txBody>
          <a:bodyPr/>
          <a:lstStyle/>
          <a:p>
            <a:pPr algn="just">
              <a:lnSpc>
                <a:spcPct val="100000"/>
              </a:lnSpc>
            </a:pPr>
            <a:r>
              <a:rPr lang="cs-CZ" altLang="cs-CZ" sz="1700" dirty="0"/>
              <a:t>lze konfrontovat </a:t>
            </a:r>
          </a:p>
          <a:p>
            <a:pPr algn="just">
              <a:lnSpc>
                <a:spcPct val="100000"/>
              </a:lnSpc>
            </a:pPr>
            <a:endParaRPr lang="cs-CZ" altLang="cs-CZ" sz="1700" dirty="0"/>
          </a:p>
          <a:p>
            <a:pPr lvl="1" algn="just"/>
            <a:r>
              <a:rPr lang="cs-CZ" altLang="cs-CZ" sz="1500" dirty="0"/>
              <a:t>dva obviněné nebo dva svědky nebo  svědka a obviněného </a:t>
            </a:r>
          </a:p>
          <a:p>
            <a:pPr algn="just">
              <a:lnSpc>
                <a:spcPct val="100000"/>
              </a:lnSpc>
            </a:pPr>
            <a:endParaRPr lang="cs-CZ" altLang="cs-CZ" sz="1700" dirty="0"/>
          </a:p>
          <a:p>
            <a:pPr algn="just">
              <a:lnSpc>
                <a:spcPct val="100000"/>
              </a:lnSpc>
            </a:pPr>
            <a:r>
              <a:rPr lang="cs-CZ" altLang="cs-CZ" sz="1700" dirty="0"/>
              <a:t>nelze konfrontovat </a:t>
            </a:r>
          </a:p>
          <a:p>
            <a:pPr algn="just">
              <a:lnSpc>
                <a:spcPct val="100000"/>
              </a:lnSpc>
            </a:pPr>
            <a:endParaRPr lang="cs-CZ" altLang="cs-CZ" sz="1700" dirty="0"/>
          </a:p>
          <a:p>
            <a:pPr lvl="1" algn="just"/>
            <a:r>
              <a:rPr lang="cs-CZ" altLang="cs-CZ" sz="1500" dirty="0"/>
              <a:t>svědka, jehož totožnost se utajuje (§ 55/2 TŘ – svědkovi nebo osobě jemu blízké hrozí újma na zdraví…) - komunikace „tváří tvář“ je zde z podstaty věty vyloučena</a:t>
            </a:r>
          </a:p>
          <a:p>
            <a:pPr lvl="1" algn="just"/>
            <a:endParaRPr lang="cs-CZ" altLang="cs-CZ" sz="1500" dirty="0"/>
          </a:p>
          <a:p>
            <a:pPr lvl="1" algn="just"/>
            <a:r>
              <a:rPr lang="cs-CZ" altLang="cs-CZ" sz="1500" dirty="0"/>
              <a:t>osobu mladší 18 let zcela výjimečně (zásada subsidiarity a zdrženlivosti)</a:t>
            </a:r>
          </a:p>
          <a:p>
            <a:pPr lvl="1" algn="just"/>
            <a:endParaRPr lang="cs-CZ" altLang="cs-CZ" sz="1500" dirty="0"/>
          </a:p>
          <a:p>
            <a:pPr lvl="1" algn="just"/>
            <a:r>
              <a:rPr lang="cs-CZ" altLang="cs-CZ" sz="1500" dirty="0"/>
              <a:t>poškozeného mladšího osmnácti let s obviněným v případě trestných činů proti lidské důstojnosti  a v sexuální oblasti (riziko sekundární viktimizace)</a:t>
            </a:r>
          </a:p>
          <a:p>
            <a:pPr marL="72000" indent="0" algn="just">
              <a:lnSpc>
                <a:spcPct val="100000"/>
              </a:lnSpc>
              <a:buNone/>
            </a:pPr>
            <a:endParaRPr lang="cs-CZ" altLang="cs-CZ" sz="1700" dirty="0"/>
          </a:p>
          <a:p>
            <a:pPr algn="just">
              <a:lnSpc>
                <a:spcPct val="100000"/>
              </a:lnSpc>
            </a:pPr>
            <a:r>
              <a:rPr lang="cs-CZ" sz="1600" dirty="0"/>
              <a:t>chování konfrontovaných orgán výstižně zachytí v protokolu o úkonu, případně na obrazový a zvukový záznam  (mimika, zesměšňující/zlehčující gesta, agresivita)</a:t>
            </a:r>
          </a:p>
        </p:txBody>
      </p:sp>
    </p:spTree>
    <p:extLst>
      <p:ext uri="{BB962C8B-B14F-4D97-AF65-F5344CB8AC3E}">
        <p14:creationId xmlns:p14="http://schemas.microsoft.com/office/powerpoint/2010/main" val="333733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6706C6A0-0778-468E-9918-321BEE599019}"/>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3" name="Nadpis 2">
            <a:extLst>
              <a:ext uri="{FF2B5EF4-FFF2-40B4-BE49-F238E27FC236}">
                <a16:creationId xmlns:a16="http://schemas.microsoft.com/office/drawing/2014/main" id="{A26661BF-B272-4F61-9147-39951F9043EA}"/>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295F99AA-8247-4FBF-A3B0-8FB65E118451}"/>
              </a:ext>
            </a:extLst>
          </p:cNvPr>
          <p:cNvSpPr>
            <a:spLocks noGrp="1"/>
          </p:cNvSpPr>
          <p:nvPr>
            <p:ph idx="1"/>
          </p:nvPr>
        </p:nvSpPr>
        <p:spPr/>
        <p:txBody>
          <a:bodyPr/>
          <a:lstStyle/>
          <a:p>
            <a:pPr algn="just">
              <a:lnSpc>
                <a:spcPct val="100000"/>
              </a:lnSpc>
            </a:pPr>
            <a:endParaRPr lang="cs-CZ" sz="1600" dirty="0"/>
          </a:p>
          <a:p>
            <a:pPr algn="just">
              <a:lnSpc>
                <a:spcPct val="100000"/>
              </a:lnSpc>
            </a:pPr>
            <a:r>
              <a:rPr lang="cs-CZ" sz="1600" dirty="0"/>
              <a:t>s ohledem na značný význam konfrontace pro vnímání živých reakcí konfrontovaných OČTŘ je konfrontace omezena na řízení před soudem (zásady veřejnosti, ústnosti, bezprostřednosti) </a:t>
            </a:r>
          </a:p>
          <a:p>
            <a:pPr algn="just">
              <a:lnSpc>
                <a:spcPct val="100000"/>
              </a:lnSpc>
            </a:pPr>
            <a:endParaRPr lang="cs-CZ" sz="1600" dirty="0"/>
          </a:p>
          <a:p>
            <a:pPr algn="just">
              <a:lnSpc>
                <a:spcPct val="100000"/>
              </a:lnSpc>
            </a:pPr>
            <a:r>
              <a:rPr lang="cs-CZ" sz="1600" dirty="0"/>
              <a:t>není ale vyloučeno, že její provedení může významně ovlivnit již průběh a výsledky přípravného řízení, resp. půjde o neodkladný a neopakovatelný úkon, jehož účelu nelze dosáhnout jiným způsobem (subsidiarita) </a:t>
            </a:r>
          </a:p>
          <a:p>
            <a:pPr algn="just">
              <a:lnSpc>
                <a:spcPct val="100000"/>
              </a:lnSpc>
            </a:pPr>
            <a:endParaRPr lang="cs-CZ" sz="1600" dirty="0"/>
          </a:p>
          <a:p>
            <a:pPr lvl="1" algn="just"/>
            <a:r>
              <a:rPr lang="cs-CZ" sz="1500" dirty="0"/>
              <a:t>podmínkou provedení konfrontace v přípravném řízení je, že osoby, které mají být konfrontovány, již byly vyslechnuty</a:t>
            </a:r>
          </a:p>
          <a:p>
            <a:pPr lvl="1" algn="just"/>
            <a:endParaRPr lang="cs-CZ" sz="1500" dirty="0"/>
          </a:p>
          <a:p>
            <a:pPr lvl="1" algn="just"/>
            <a:r>
              <a:rPr lang="cs-CZ" sz="1500" dirty="0"/>
              <a:t>mezi jejich výpověďmi existují rozpory v závažných okolnostech </a:t>
            </a:r>
          </a:p>
          <a:p>
            <a:pPr lvl="1" algn="just"/>
            <a:endParaRPr lang="cs-CZ" sz="1500" dirty="0"/>
          </a:p>
          <a:p>
            <a:pPr lvl="1" algn="just"/>
            <a:r>
              <a:rPr lang="cs-CZ" sz="1500" dirty="0"/>
              <a:t>konfrontace může výrazně přispět k objasnění věci  </a:t>
            </a:r>
          </a:p>
          <a:p>
            <a:pPr lvl="1" algn="just"/>
            <a:endParaRPr lang="cs-CZ" sz="1500" dirty="0"/>
          </a:p>
          <a:p>
            <a:pPr lvl="1" algn="just"/>
            <a:r>
              <a:rPr lang="cs-CZ" sz="1500" dirty="0"/>
              <a:t>odstranění rozporů mezi výpověďmi jiným způsobem není možné </a:t>
            </a:r>
          </a:p>
          <a:p>
            <a:pPr algn="just">
              <a:lnSpc>
                <a:spcPct val="100000"/>
              </a:lnSpc>
            </a:pPr>
            <a:endParaRPr lang="cs-CZ" sz="1600" dirty="0"/>
          </a:p>
          <a:p>
            <a:pPr marL="72000" indent="0">
              <a:buNone/>
            </a:pPr>
            <a:endParaRPr lang="cs-CZ" sz="1600" dirty="0"/>
          </a:p>
        </p:txBody>
      </p:sp>
    </p:spTree>
    <p:extLst>
      <p:ext uri="{BB962C8B-B14F-4D97-AF65-F5344CB8AC3E}">
        <p14:creationId xmlns:p14="http://schemas.microsoft.com/office/powerpoint/2010/main" val="2006288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7020FAC0-8508-4B52-B91C-A04B3E6DCC41}"/>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3" name="Nadpis 2">
            <a:extLst>
              <a:ext uri="{FF2B5EF4-FFF2-40B4-BE49-F238E27FC236}">
                <a16:creationId xmlns:a16="http://schemas.microsoft.com/office/drawing/2014/main" id="{F88B77A9-5625-4AAA-AFA5-33543717800D}"/>
              </a:ext>
            </a:extLst>
          </p:cNvPr>
          <p:cNvSpPr>
            <a:spLocks noGrp="1"/>
          </p:cNvSpPr>
          <p:nvPr>
            <p:ph type="title"/>
          </p:nvPr>
        </p:nvSpPr>
        <p:spPr/>
        <p:txBody>
          <a:bodyPr/>
          <a:lstStyle/>
          <a:p>
            <a:pPr algn="ctr"/>
            <a:r>
              <a:rPr lang="cs-CZ" sz="3200" dirty="0"/>
              <a:t>Z judikatury </a:t>
            </a:r>
          </a:p>
        </p:txBody>
      </p:sp>
      <p:sp>
        <p:nvSpPr>
          <p:cNvPr id="4" name="Zástupný obsah 3">
            <a:extLst>
              <a:ext uri="{FF2B5EF4-FFF2-40B4-BE49-F238E27FC236}">
                <a16:creationId xmlns:a16="http://schemas.microsoft.com/office/drawing/2014/main" id="{1E60E842-272B-4269-880E-8C53036BFC48}"/>
              </a:ext>
            </a:extLst>
          </p:cNvPr>
          <p:cNvSpPr>
            <a:spLocks noGrp="1"/>
          </p:cNvSpPr>
          <p:nvPr>
            <p:ph idx="1"/>
          </p:nvPr>
        </p:nvSpPr>
        <p:spPr/>
        <p:txBody>
          <a:bodyPr/>
          <a:lstStyle/>
          <a:p>
            <a:pPr algn="just">
              <a:lnSpc>
                <a:spcPct val="100000"/>
              </a:lnSpc>
            </a:pPr>
            <a:endParaRPr lang="cs-CZ" sz="1700" dirty="0"/>
          </a:p>
          <a:p>
            <a:pPr algn="just">
              <a:lnSpc>
                <a:spcPct val="100000"/>
              </a:lnSpc>
            </a:pPr>
            <a:r>
              <a:rPr lang="cs-CZ" sz="1700" dirty="0"/>
              <a:t>konfrontace mezi obviněným a svědkem nebo spoluobviněným je možná pouze po jejich předchozím výslechu ve stejném procesním postavení, v jakém mají být konfrontováni - R 52/1992</a:t>
            </a:r>
          </a:p>
          <a:p>
            <a:pPr algn="just">
              <a:lnSpc>
                <a:spcPct val="100000"/>
              </a:lnSpc>
            </a:pPr>
            <a:endParaRPr lang="cs-CZ" sz="1700" dirty="0"/>
          </a:p>
          <a:p>
            <a:pPr algn="just">
              <a:lnSpc>
                <a:spcPct val="100000"/>
              </a:lnSpc>
            </a:pPr>
            <a:r>
              <a:rPr lang="cs-CZ" sz="1700" dirty="0"/>
              <a:t>protokol o konfrontaci mezi spoluobviněnými, příp. mezi obviněným a svědkem lze v hlavním líčení přečíst jako důkaz jen za podmínek § 207/2, resp. § 211/1,3  TŘ (nepřítomnost obžalovaného, odepření vypovídat), nikoli jako listinný důkaz podle § 213/1 TŘ - R 25/1993-I</a:t>
            </a:r>
          </a:p>
          <a:p>
            <a:pPr algn="just">
              <a:lnSpc>
                <a:spcPct val="100000"/>
              </a:lnSpc>
            </a:pPr>
            <a:endParaRPr lang="cs-CZ" sz="1700" dirty="0"/>
          </a:p>
          <a:p>
            <a:pPr algn="just">
              <a:lnSpc>
                <a:spcPct val="100000"/>
              </a:lnSpc>
            </a:pPr>
            <a:r>
              <a:rPr lang="cs-CZ" sz="1700" dirty="0"/>
              <a:t>úkon, jímž byly tváří v tvář postaveny osoby, jejichž předchozí výslech byl proveden z hlediska trestního řádu vadně, nelze považovat za konfrontaci  - R 11/1994-II</a:t>
            </a:r>
          </a:p>
          <a:p>
            <a:pPr algn="just">
              <a:lnSpc>
                <a:spcPct val="100000"/>
              </a:lnSpc>
            </a:pPr>
            <a:endParaRPr lang="cs-CZ" sz="1700" dirty="0"/>
          </a:p>
          <a:p>
            <a:pPr algn="just">
              <a:lnSpc>
                <a:spcPct val="100000"/>
              </a:lnSpc>
            </a:pPr>
            <a:r>
              <a:rPr lang="cs-CZ" sz="1700" dirty="0"/>
              <a:t>konfrontace je možná pouze mezi obviněným a svědkem nebo spoluobviněným a nikoli mezi obviněným a znalcem - B 3/183-21</a:t>
            </a:r>
          </a:p>
        </p:txBody>
      </p:sp>
    </p:spTree>
    <p:extLst>
      <p:ext uri="{BB962C8B-B14F-4D97-AF65-F5344CB8AC3E}">
        <p14:creationId xmlns:p14="http://schemas.microsoft.com/office/powerpoint/2010/main" val="1123846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pPr algn="ctr"/>
            <a:r>
              <a:rPr lang="cs-CZ" altLang="cs-CZ" b="1" dirty="0"/>
              <a:t>Rekognice  - § 104b TŘ </a:t>
            </a:r>
          </a:p>
        </p:txBody>
      </p:sp>
      <p:sp>
        <p:nvSpPr>
          <p:cNvPr id="29699" name="Zástupný symbol pro obsah 2"/>
          <p:cNvSpPr>
            <a:spLocks noGrp="1"/>
          </p:cNvSpPr>
          <p:nvPr>
            <p:ph idx="1"/>
          </p:nvPr>
        </p:nvSpPr>
        <p:spPr/>
        <p:txBody>
          <a:bodyPr/>
          <a:lstStyle/>
          <a:p>
            <a:pPr algn="just">
              <a:lnSpc>
                <a:spcPct val="100000"/>
              </a:lnSpc>
            </a:pPr>
            <a:r>
              <a:rPr lang="cs-CZ" altLang="cs-CZ" sz="1600" dirty="0"/>
              <a:t>pro trestní řízení je důležité, aby podezřelý, obviněný nebo svědek znovu poznal osobu nebo věc a určil tím jejich totožnost</a:t>
            </a:r>
          </a:p>
          <a:p>
            <a:pPr algn="just">
              <a:lnSpc>
                <a:spcPct val="100000"/>
              </a:lnSpc>
            </a:pPr>
            <a:endParaRPr lang="cs-CZ" altLang="cs-CZ" sz="1600" dirty="0"/>
          </a:p>
          <a:p>
            <a:pPr algn="just">
              <a:lnSpc>
                <a:spcPct val="100000"/>
              </a:lnSpc>
            </a:pPr>
            <a:r>
              <a:rPr lang="cs-CZ" altLang="cs-CZ" sz="1600" dirty="0"/>
              <a:t>při výslechu např. svědek provedl dosti nekonkrétní popis osoby pachatele, ale uvedl, že kdyby tuto osobu znovu viděl, že ji pozná nebo např. když tato osoba promluví, poznal by její hlas  </a:t>
            </a:r>
          </a:p>
          <a:p>
            <a:pPr algn="just">
              <a:lnSpc>
                <a:spcPct val="100000"/>
              </a:lnSpc>
            </a:pPr>
            <a:endParaRPr lang="cs-CZ" altLang="cs-CZ" sz="1600" dirty="0"/>
          </a:p>
          <a:p>
            <a:pPr algn="just">
              <a:lnSpc>
                <a:spcPct val="100000"/>
              </a:lnSpc>
            </a:pPr>
            <a:r>
              <a:rPr lang="cs-CZ" altLang="cs-CZ" sz="1600" dirty="0"/>
              <a:t>často bývá prováděna jako neodkladný a neopakovatelný úkon nezbytný pro další postup policejního orgánu (např. postup podle § 160/1 TŘ) </a:t>
            </a:r>
          </a:p>
          <a:p>
            <a:pPr algn="just">
              <a:lnSpc>
                <a:spcPct val="100000"/>
              </a:lnSpc>
            </a:pPr>
            <a:endParaRPr lang="cs-CZ" altLang="cs-CZ" sz="1600" dirty="0"/>
          </a:p>
          <a:p>
            <a:pPr algn="just">
              <a:lnSpc>
                <a:spcPct val="100000"/>
              </a:lnSpc>
            </a:pPr>
            <a:r>
              <a:rPr lang="cs-CZ" altLang="cs-CZ" sz="1600" dirty="0"/>
              <a:t>podle charakteru předváděných objektů </a:t>
            </a:r>
          </a:p>
          <a:p>
            <a:pPr algn="just">
              <a:lnSpc>
                <a:spcPct val="100000"/>
              </a:lnSpc>
            </a:pPr>
            <a:endParaRPr lang="cs-CZ" altLang="cs-CZ" sz="1600" dirty="0"/>
          </a:p>
          <a:p>
            <a:pPr lvl="1" algn="just"/>
            <a:r>
              <a:rPr lang="cs-CZ" altLang="cs-CZ" sz="1500" dirty="0"/>
              <a:t>rekognici osob živých i mrtvých, případně částí mrtvol</a:t>
            </a:r>
          </a:p>
          <a:p>
            <a:pPr lvl="1" algn="just"/>
            <a:r>
              <a:rPr lang="cs-CZ" altLang="cs-CZ" sz="1500" dirty="0"/>
              <a:t>rekognice  věci movitých, nemovitých, živých nebo mrtvých zvířat</a:t>
            </a:r>
          </a:p>
          <a:p>
            <a:pPr marL="72000" indent="0" algn="just">
              <a:lnSpc>
                <a:spcPct val="100000"/>
              </a:lnSpc>
              <a:buNone/>
            </a:pPr>
            <a:endParaRPr lang="cs-CZ" altLang="cs-CZ" sz="1700" dirty="0"/>
          </a:p>
          <a:p>
            <a:pPr algn="just">
              <a:lnSpc>
                <a:spcPct val="100000"/>
              </a:lnSpc>
            </a:pPr>
            <a:r>
              <a:rPr lang="cs-CZ" altLang="cs-CZ" sz="1600" dirty="0"/>
              <a:t>podle způsobu předvádění objektů</a:t>
            </a:r>
          </a:p>
          <a:p>
            <a:pPr algn="just">
              <a:lnSpc>
                <a:spcPct val="100000"/>
              </a:lnSpc>
            </a:pPr>
            <a:endParaRPr lang="cs-CZ" altLang="cs-CZ" sz="1600" dirty="0"/>
          </a:p>
          <a:p>
            <a:pPr lvl="1" algn="just"/>
            <a:r>
              <a:rPr lang="cs-CZ" altLang="cs-CZ" sz="1500" dirty="0"/>
              <a:t>rekognice in natura</a:t>
            </a:r>
          </a:p>
          <a:p>
            <a:pPr lvl="1" algn="just"/>
            <a:r>
              <a:rPr lang="cs-CZ" altLang="cs-CZ" sz="1500" dirty="0"/>
              <a:t>rekognice podle fotografií</a:t>
            </a:r>
          </a:p>
          <a:p>
            <a:pPr algn="just">
              <a:lnSpc>
                <a:spcPct val="100000"/>
              </a:lnSpc>
            </a:pPr>
            <a:endParaRPr lang="cs-CZ" altLang="cs-CZ" sz="1600" dirty="0"/>
          </a:p>
          <a:p>
            <a:pPr algn="just">
              <a:lnSpc>
                <a:spcPct val="100000"/>
              </a:lnSpc>
            </a:pPr>
            <a:endParaRPr lang="cs-CZ" altLang="cs-CZ" sz="1600" dirty="0"/>
          </a:p>
          <a:p>
            <a:pPr algn="just"/>
            <a:endParaRPr lang="cs-CZ" altLang="cs-CZ" sz="1700" dirty="0"/>
          </a:p>
        </p:txBody>
      </p:sp>
      <p:sp>
        <p:nvSpPr>
          <p:cNvPr id="4" name="Zástupný symbol pro číslo snímku 3"/>
          <p:cNvSpPr>
            <a:spLocks noGrp="1"/>
          </p:cNvSpPr>
          <p:nvPr>
            <p:ph type="sldNum" sz="quarter" idx="11"/>
          </p:nvPr>
        </p:nvSpPr>
        <p:spPr/>
        <p:txBody>
          <a:bodyPr/>
          <a:lstStyle/>
          <a:p>
            <a:pPr>
              <a:defRPr/>
            </a:pPr>
            <a:fld id="{51978EEC-B7A8-4719-8A65-FD89A833D100}" type="slidenum">
              <a:rPr lang="cs-CZ" smtClean="0"/>
              <a:pPr>
                <a:defRPr/>
              </a:pPr>
              <a:t>9</a:t>
            </a:fld>
            <a:endParaRPr lang="cs-CZ"/>
          </a:p>
        </p:txBody>
      </p:sp>
    </p:spTree>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1158</TotalTime>
  <Words>4924</Words>
  <Application>Microsoft Office PowerPoint</Application>
  <PresentationFormat>Širokoúhlá obrazovka</PresentationFormat>
  <Paragraphs>480</Paragraphs>
  <Slides>40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40</vt:i4>
      </vt:variant>
    </vt:vector>
  </HeadingPairs>
  <TitlesOfParts>
    <vt:vector size="45" baseType="lpstr">
      <vt:lpstr>Arial</vt:lpstr>
      <vt:lpstr>Tahoma</vt:lpstr>
      <vt:lpstr>Trebuchet MS</vt:lpstr>
      <vt:lpstr>Wingdings</vt:lpstr>
      <vt:lpstr>Prezentace_MU_CZ</vt:lpstr>
      <vt:lpstr>Zvláštní způsoby dokazování a  operativně pátrací prostředky  </vt:lpstr>
      <vt:lpstr>Zvláštní způsoby dokazování </vt:lpstr>
      <vt:lpstr>Prezentace aplikace PowerPoint</vt:lpstr>
      <vt:lpstr>Prezentace aplikace PowerPoint</vt:lpstr>
      <vt:lpstr>Konfrontace - § 104a TŘ </vt:lpstr>
      <vt:lpstr>Prezentace aplikace PowerPoint</vt:lpstr>
      <vt:lpstr>Prezentace aplikace PowerPoint</vt:lpstr>
      <vt:lpstr>Z judikatury </vt:lpstr>
      <vt:lpstr>Rekognice  - § 104b TŘ </vt:lpstr>
      <vt:lpstr>Prezentace aplikace PowerPoint</vt:lpstr>
      <vt:lpstr>Prezentace aplikace PowerPoint</vt:lpstr>
      <vt:lpstr>Z judikatury</vt:lpstr>
      <vt:lpstr>Vyšetřovací pokus (experiment) - § 104c TŘ</vt:lpstr>
      <vt:lpstr>Prezentace aplikace PowerPoint</vt:lpstr>
      <vt:lpstr>Prezentace aplikace PowerPoint</vt:lpstr>
      <vt:lpstr>Z judikatury </vt:lpstr>
      <vt:lpstr>Rekonstrukce - § 104d TŘ </vt:lpstr>
      <vt:lpstr>Prezentace aplikace PowerPoint</vt:lpstr>
      <vt:lpstr>Prověrka na místě - § 104e TŘ</vt:lpstr>
      <vt:lpstr>Prezentace aplikace PowerPoint</vt:lpstr>
      <vt:lpstr>Z judikatury </vt:lpstr>
      <vt:lpstr>Operativně pátrací prostředky - § 158b a násl. TŘ</vt:lpstr>
      <vt:lpstr>Prezentace aplikace PowerPoint</vt:lpstr>
      <vt:lpstr>Prezentace aplikace PowerPoint</vt:lpstr>
      <vt:lpstr>Prezentace aplikace PowerPoint</vt:lpstr>
      <vt:lpstr>Prezentace aplikace PowerPoint</vt:lpstr>
      <vt:lpstr>Prezentace aplikace PowerPoint</vt:lpstr>
      <vt:lpstr>Předstíraný převod - § 158c TŘ </vt:lpstr>
      <vt:lpstr>Prezentace aplikace PowerPoint</vt:lpstr>
      <vt:lpstr>Prezentace aplikace PowerPoint</vt:lpstr>
      <vt:lpstr>Sledování osob a věcí - § 158d TŘ</vt:lpstr>
      <vt:lpstr>Prezentace aplikace PowerPoint</vt:lpstr>
      <vt:lpstr>Prezentace aplikace PowerPoint</vt:lpstr>
      <vt:lpstr>Prezentace aplikace PowerPoint</vt:lpstr>
      <vt:lpstr>Použití agenta - § 158e TŘ </vt:lpstr>
      <vt:lpstr>Prezentace aplikace PowerPoint</vt:lpstr>
      <vt:lpstr>Prezentace aplikace PowerPoint</vt:lpstr>
      <vt:lpstr>Prezentace aplikace PowerPoint</vt:lpstr>
      <vt:lpstr>Prezentace aplikace PowerPoint</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Marek Fryšták</cp:lastModifiedBy>
  <cp:revision>56</cp:revision>
  <cp:lastPrinted>1601-01-01T00:00:00Z</cp:lastPrinted>
  <dcterms:created xsi:type="dcterms:W3CDTF">2019-01-29T09:52:45Z</dcterms:created>
  <dcterms:modified xsi:type="dcterms:W3CDTF">2022-03-31T10:30:33Z</dcterms:modified>
</cp:coreProperties>
</file>