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8"/>
  </p:notesMasterIdLst>
  <p:sldIdLst>
    <p:sldId id="677" r:id="rId2"/>
    <p:sldId id="588" r:id="rId3"/>
    <p:sldId id="464" r:id="rId4"/>
    <p:sldId id="524" r:id="rId5"/>
    <p:sldId id="463" r:id="rId6"/>
    <p:sldId id="597" r:id="rId7"/>
    <p:sldId id="468" r:id="rId8"/>
    <p:sldId id="541" r:id="rId9"/>
    <p:sldId id="543" r:id="rId10"/>
    <p:sldId id="481" r:id="rId11"/>
    <p:sldId id="486" r:id="rId12"/>
    <p:sldId id="473" r:id="rId13"/>
    <p:sldId id="607" r:id="rId14"/>
    <p:sldId id="450" r:id="rId15"/>
    <p:sldId id="604" r:id="rId16"/>
    <p:sldId id="605" r:id="rId17"/>
    <p:sldId id="589" r:id="rId18"/>
    <p:sldId id="590" r:id="rId19"/>
    <p:sldId id="591" r:id="rId20"/>
    <p:sldId id="592" r:id="rId21"/>
    <p:sldId id="593" r:id="rId22"/>
    <p:sldId id="679" r:id="rId23"/>
    <p:sldId id="499" r:id="rId24"/>
    <p:sldId id="521" r:id="rId25"/>
    <p:sldId id="480" r:id="rId26"/>
    <p:sldId id="451" r:id="rId27"/>
    <p:sldId id="549" r:id="rId28"/>
    <p:sldId id="488" r:id="rId29"/>
    <p:sldId id="580" r:id="rId30"/>
    <p:sldId id="581" r:id="rId31"/>
    <p:sldId id="489" r:id="rId32"/>
    <p:sldId id="490" r:id="rId33"/>
    <p:sldId id="491" r:id="rId34"/>
    <p:sldId id="678" r:id="rId35"/>
    <p:sldId id="600" r:id="rId36"/>
    <p:sldId id="680" r:id="rId37"/>
    <p:sldId id="492" r:id="rId38"/>
    <p:sldId id="496" r:id="rId39"/>
    <p:sldId id="498" r:id="rId40"/>
    <p:sldId id="550" r:id="rId41"/>
    <p:sldId id="554" r:id="rId42"/>
    <p:sldId id="575" r:id="rId43"/>
    <p:sldId id="555" r:id="rId44"/>
    <p:sldId id="688" r:id="rId45"/>
    <p:sldId id="687" r:id="rId46"/>
    <p:sldId id="516" r:id="rId47"/>
    <p:sldId id="681" r:id="rId48"/>
    <p:sldId id="682" r:id="rId49"/>
    <p:sldId id="556" r:id="rId50"/>
    <p:sldId id="399" r:id="rId51"/>
    <p:sldId id="522" r:id="rId52"/>
    <p:sldId id="557" r:id="rId53"/>
    <p:sldId id="683" r:id="rId54"/>
    <p:sldId id="560" r:id="rId55"/>
    <p:sldId id="571" r:id="rId56"/>
    <p:sldId id="572" r:id="rId57"/>
    <p:sldId id="685" r:id="rId58"/>
    <p:sldId id="686" r:id="rId59"/>
    <p:sldId id="506" r:id="rId60"/>
    <p:sldId id="684" r:id="rId61"/>
    <p:sldId id="505" r:id="rId62"/>
    <p:sldId id="508" r:id="rId63"/>
    <p:sldId id="509" r:id="rId64"/>
    <p:sldId id="511" r:id="rId65"/>
    <p:sldId id="507" r:id="rId66"/>
    <p:sldId id="602" r:id="rId67"/>
    <p:sldId id="427" r:id="rId68"/>
    <p:sldId id="512" r:id="rId69"/>
    <p:sldId id="565" r:id="rId70"/>
    <p:sldId id="563" r:id="rId71"/>
    <p:sldId id="601" r:id="rId72"/>
    <p:sldId id="564" r:id="rId73"/>
    <p:sldId id="561" r:id="rId74"/>
    <p:sldId id="515" r:id="rId75"/>
    <p:sldId id="608" r:id="rId76"/>
    <p:sldId id="256" r:id="rId77"/>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316" autoAdjust="0"/>
  </p:normalViewPr>
  <p:slideViewPr>
    <p:cSldViewPr>
      <p:cViewPr varScale="1">
        <p:scale>
          <a:sx n="123" d="100"/>
          <a:sy n="123" d="100"/>
        </p:scale>
        <p:origin x="125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BCEC35-7328-40EC-9C26-E02891A8C065}" type="datetimeFigureOut">
              <a:rPr lang="cs-CZ" smtClean="0"/>
              <a:pPr/>
              <a:t>18.05.2022</a:t>
            </a:fld>
            <a:endParaRPr lang="cs-CZ"/>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82EABD-29BA-4790-96B6-4B096DEBCC2A}" type="slidenum">
              <a:rPr lang="cs-CZ" smtClean="0"/>
              <a:pPr/>
              <a:t>‹#›</a:t>
            </a:fld>
            <a:endParaRPr lang="cs-CZ"/>
          </a:p>
        </p:txBody>
      </p:sp>
    </p:spTree>
    <p:extLst>
      <p:ext uri="{BB962C8B-B14F-4D97-AF65-F5344CB8AC3E}">
        <p14:creationId xmlns:p14="http://schemas.microsoft.com/office/powerpoint/2010/main" val="846076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666285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143000" y="685800"/>
            <a:ext cx="4572000" cy="3429000"/>
          </a:xfrm>
        </p:spPr>
      </p:sp>
      <p:sp>
        <p:nvSpPr>
          <p:cNvPr id="3" name="Zástupný symbol pro poznámky 2"/>
          <p:cNvSpPr>
            <a:spLocks noGrp="1"/>
          </p:cNvSpPr>
          <p:nvPr>
            <p:ph type="body" idx="1"/>
          </p:nvPr>
        </p:nvSpPr>
        <p:spPr/>
        <p:txBody>
          <a:bodyPr/>
          <a:lstStyle/>
          <a:p>
            <a:endParaRPr lang="cs-CZ" b="0" dirty="0"/>
          </a:p>
        </p:txBody>
      </p:sp>
    </p:spTree>
    <p:extLst>
      <p:ext uri="{BB962C8B-B14F-4D97-AF65-F5344CB8AC3E}">
        <p14:creationId xmlns:p14="http://schemas.microsoft.com/office/powerpoint/2010/main" val="3990696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143000" y="685800"/>
            <a:ext cx="4572000" cy="3429000"/>
          </a:xfrm>
        </p:spPr>
      </p:sp>
      <p:sp>
        <p:nvSpPr>
          <p:cNvPr id="3" name="Zástupný symbol pro poznámky 2"/>
          <p:cNvSpPr>
            <a:spLocks noGrp="1"/>
          </p:cNvSpPr>
          <p:nvPr>
            <p:ph type="body" idx="1"/>
          </p:nvPr>
        </p:nvSpPr>
        <p:spPr/>
        <p:txBody>
          <a:bodyPr/>
          <a:lstStyle/>
          <a:p>
            <a:endParaRPr lang="cs-CZ" b="0" dirty="0"/>
          </a:p>
        </p:txBody>
      </p:sp>
    </p:spTree>
    <p:extLst>
      <p:ext uri="{BB962C8B-B14F-4D97-AF65-F5344CB8AC3E}">
        <p14:creationId xmlns:p14="http://schemas.microsoft.com/office/powerpoint/2010/main" val="956686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DC4DA6A9-9E08-4458-8F66-37D58F05BFB3}" type="datetimeFigureOut">
              <a:rPr lang="cs-CZ" smtClean="0"/>
              <a:pPr/>
              <a:t>18.05.2022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386FF7BF-90D5-4328-A7D3-83853A676C7B}" type="slidenum">
              <a:rPr lang="cs-CZ" smtClean="0"/>
              <a:pPr/>
              <a:t>‹#›</a:t>
            </a:fld>
            <a:endParaRPr lang="cs-CZ"/>
          </a:p>
        </p:txBody>
      </p:sp>
    </p:spTree>
    <p:extLst>
      <p:ext uri="{BB962C8B-B14F-4D97-AF65-F5344CB8AC3E}">
        <p14:creationId xmlns:p14="http://schemas.microsoft.com/office/powerpoint/2010/main" val="2710182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DC4DA6A9-9E08-4458-8F66-37D58F05BFB3}" type="datetimeFigureOut">
              <a:rPr lang="cs-CZ" smtClean="0"/>
              <a:pPr/>
              <a:t>18.05.2022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386FF7BF-90D5-4328-A7D3-83853A676C7B}" type="slidenum">
              <a:rPr lang="cs-CZ" smtClean="0"/>
              <a:pPr/>
              <a:t>‹#›</a:t>
            </a:fld>
            <a:endParaRPr lang="cs-CZ"/>
          </a:p>
        </p:txBody>
      </p:sp>
    </p:spTree>
    <p:extLst>
      <p:ext uri="{BB962C8B-B14F-4D97-AF65-F5344CB8AC3E}">
        <p14:creationId xmlns:p14="http://schemas.microsoft.com/office/powerpoint/2010/main" val="3086290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DC4DA6A9-9E08-4458-8F66-37D58F05BFB3}" type="datetimeFigureOut">
              <a:rPr lang="cs-CZ" smtClean="0"/>
              <a:pPr/>
              <a:t>18.05.2022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386FF7BF-90D5-4328-A7D3-83853A676C7B}" type="slidenum">
              <a:rPr lang="cs-CZ" smtClean="0"/>
              <a:pPr/>
              <a:t>‹#›</a:t>
            </a:fld>
            <a:endParaRPr lang="cs-CZ"/>
          </a:p>
        </p:txBody>
      </p:sp>
    </p:spTree>
    <p:extLst>
      <p:ext uri="{BB962C8B-B14F-4D97-AF65-F5344CB8AC3E}">
        <p14:creationId xmlns:p14="http://schemas.microsoft.com/office/powerpoint/2010/main" val="33958002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sp>
        <p:nvSpPr>
          <p:cNvPr id="9" name="Shape 9"/>
          <p:cNvSpPr/>
          <p:nvPr/>
        </p:nvSpPr>
        <p:spPr>
          <a:xfrm>
            <a:off x="0" y="5718000"/>
            <a:ext cx="9144000" cy="330000"/>
          </a:xfrm>
          <a:prstGeom prst="rect">
            <a:avLst/>
          </a:prstGeom>
          <a:solidFill>
            <a:srgbClr val="165751"/>
          </a:solidFill>
          <a:ln>
            <a:noFill/>
          </a:ln>
        </p:spPr>
        <p:txBody>
          <a:bodyPr lIns="91425" tIns="91425" rIns="91425" bIns="91425" anchor="ctr" anchorCtr="0">
            <a:noAutofit/>
          </a:bodyPr>
          <a:lstStyle/>
          <a:p>
            <a:pPr lvl="0">
              <a:spcBef>
                <a:spcPts val="0"/>
              </a:spcBef>
              <a:buNone/>
            </a:pPr>
            <a:endParaRPr sz="1800"/>
          </a:p>
        </p:txBody>
      </p:sp>
      <p:sp>
        <p:nvSpPr>
          <p:cNvPr id="10" name="Shape 10"/>
          <p:cNvSpPr/>
          <p:nvPr/>
        </p:nvSpPr>
        <p:spPr>
          <a:xfrm>
            <a:off x="0" y="1"/>
            <a:ext cx="9144000" cy="7075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sz="1800">
              <a:solidFill>
                <a:srgbClr val="114454"/>
              </a:solidFill>
            </a:endParaRPr>
          </a:p>
        </p:txBody>
      </p:sp>
      <p:sp>
        <p:nvSpPr>
          <p:cNvPr id="11" name="Shape 11"/>
          <p:cNvSpPr/>
          <p:nvPr/>
        </p:nvSpPr>
        <p:spPr>
          <a:xfrm>
            <a:off x="0" y="667500"/>
            <a:ext cx="9144000" cy="5098800"/>
          </a:xfrm>
          <a:prstGeom prst="rect">
            <a:avLst/>
          </a:prstGeom>
          <a:solidFill>
            <a:srgbClr val="124057"/>
          </a:solidFill>
          <a:ln>
            <a:noFill/>
          </a:ln>
        </p:spPr>
        <p:txBody>
          <a:bodyPr lIns="91425" tIns="91425" rIns="91425" bIns="91425" anchor="ctr" anchorCtr="0">
            <a:noAutofit/>
          </a:bodyPr>
          <a:lstStyle/>
          <a:p>
            <a:pPr lvl="0">
              <a:spcBef>
                <a:spcPts val="0"/>
              </a:spcBef>
              <a:buNone/>
            </a:pPr>
            <a:endParaRPr sz="1800"/>
          </a:p>
        </p:txBody>
      </p:sp>
      <p:sp>
        <p:nvSpPr>
          <p:cNvPr id="12" name="Shape 12"/>
          <p:cNvSpPr/>
          <p:nvPr/>
        </p:nvSpPr>
        <p:spPr>
          <a:xfrm>
            <a:off x="0" y="5991472"/>
            <a:ext cx="9144000" cy="1576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sz="1800"/>
          </a:p>
        </p:txBody>
      </p:sp>
      <p:sp>
        <p:nvSpPr>
          <p:cNvPr id="13" name="Shape 13"/>
          <p:cNvSpPr/>
          <p:nvPr/>
        </p:nvSpPr>
        <p:spPr>
          <a:xfrm>
            <a:off x="0" y="6112101"/>
            <a:ext cx="9144000" cy="745999"/>
          </a:xfrm>
          <a:prstGeom prst="rect">
            <a:avLst/>
          </a:prstGeom>
          <a:solidFill>
            <a:srgbClr val="94BF6E"/>
          </a:solidFill>
          <a:ln>
            <a:noFill/>
          </a:ln>
        </p:spPr>
        <p:txBody>
          <a:bodyPr lIns="91425" tIns="91425" rIns="91425" bIns="91425" anchor="ctr" anchorCtr="0">
            <a:noAutofit/>
          </a:bodyPr>
          <a:lstStyle/>
          <a:p>
            <a:pPr lvl="0">
              <a:spcBef>
                <a:spcPts val="0"/>
              </a:spcBef>
              <a:buNone/>
            </a:pPr>
            <a:endParaRPr sz="1800"/>
          </a:p>
        </p:txBody>
      </p:sp>
      <p:sp>
        <p:nvSpPr>
          <p:cNvPr id="14" name="Shape 14"/>
          <p:cNvSpPr txBox="1">
            <a:spLocks noGrp="1"/>
          </p:cNvSpPr>
          <p:nvPr>
            <p:ph type="ctrTitle"/>
          </p:nvPr>
        </p:nvSpPr>
        <p:spPr>
          <a:xfrm>
            <a:off x="685800" y="3468567"/>
            <a:ext cx="5810400" cy="1546399"/>
          </a:xfrm>
          <a:prstGeom prst="rect">
            <a:avLst/>
          </a:prstGeom>
        </p:spPr>
        <p:txBody>
          <a:bodyPr lIns="91425" tIns="91425" rIns="91425" bIns="91425" anchor="b" anchorCtr="0"/>
          <a:lstStyle>
            <a:lvl1pPr lvl="0">
              <a:spcBef>
                <a:spcPts val="0"/>
              </a:spcBef>
              <a:buSzPct val="100000"/>
              <a:defRPr sz="4800"/>
            </a:lvl1pPr>
            <a:lvl2pPr lvl="1" algn="ctr">
              <a:spcBef>
                <a:spcPts val="0"/>
              </a:spcBef>
              <a:buSzPct val="100000"/>
              <a:defRPr sz="6000"/>
            </a:lvl2pPr>
            <a:lvl3pPr lvl="2" algn="ctr">
              <a:spcBef>
                <a:spcPts val="0"/>
              </a:spcBef>
              <a:buSzPct val="100000"/>
              <a:defRPr sz="6000"/>
            </a:lvl3pPr>
            <a:lvl4pPr lvl="3" algn="ctr">
              <a:spcBef>
                <a:spcPts val="0"/>
              </a:spcBef>
              <a:buSzPct val="100000"/>
              <a:defRPr sz="6000"/>
            </a:lvl4pPr>
            <a:lvl5pPr lvl="4" algn="ctr">
              <a:spcBef>
                <a:spcPts val="0"/>
              </a:spcBef>
              <a:buSzPct val="100000"/>
              <a:defRPr sz="6000"/>
            </a:lvl5pPr>
            <a:lvl6pPr lvl="5" algn="ctr">
              <a:spcBef>
                <a:spcPts val="0"/>
              </a:spcBef>
              <a:buSzPct val="100000"/>
              <a:defRPr sz="6000"/>
            </a:lvl6pPr>
            <a:lvl7pPr lvl="6" algn="ctr">
              <a:spcBef>
                <a:spcPts val="0"/>
              </a:spcBef>
              <a:buSzPct val="100000"/>
              <a:defRPr sz="6000"/>
            </a:lvl7pPr>
            <a:lvl8pPr lvl="7" algn="ctr">
              <a:spcBef>
                <a:spcPts val="0"/>
              </a:spcBef>
              <a:buSzPct val="100000"/>
              <a:defRPr sz="6000"/>
            </a:lvl8pPr>
            <a:lvl9pPr lvl="8" algn="ctr">
              <a:spcBef>
                <a:spcPts val="0"/>
              </a:spcBef>
              <a:buSzPct val="100000"/>
              <a:defRPr sz="6000"/>
            </a:lvl9pPr>
          </a:lstStyle>
          <a:p>
            <a:endParaRPr/>
          </a:p>
        </p:txBody>
      </p:sp>
    </p:spTree>
    <p:extLst>
      <p:ext uri="{BB962C8B-B14F-4D97-AF65-F5344CB8AC3E}">
        <p14:creationId xmlns:p14="http://schemas.microsoft.com/office/powerpoint/2010/main" val="3906745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DC4DA6A9-9E08-4458-8F66-37D58F05BFB3}" type="datetimeFigureOut">
              <a:rPr lang="cs-CZ" smtClean="0"/>
              <a:pPr/>
              <a:t>18.05.2022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386FF7BF-90D5-4328-A7D3-83853A676C7B}" type="slidenum">
              <a:rPr lang="cs-CZ" smtClean="0"/>
              <a:pPr/>
              <a:t>‹#›</a:t>
            </a:fld>
            <a:endParaRPr lang="cs-CZ"/>
          </a:p>
        </p:txBody>
      </p:sp>
    </p:spTree>
    <p:extLst>
      <p:ext uri="{BB962C8B-B14F-4D97-AF65-F5344CB8AC3E}">
        <p14:creationId xmlns:p14="http://schemas.microsoft.com/office/powerpoint/2010/main" val="1258605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DC4DA6A9-9E08-4458-8F66-37D58F05BFB3}" type="datetimeFigureOut">
              <a:rPr lang="cs-CZ" smtClean="0"/>
              <a:pPr/>
              <a:t>18.05.2022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386FF7BF-90D5-4328-A7D3-83853A676C7B}" type="slidenum">
              <a:rPr lang="cs-CZ" smtClean="0"/>
              <a:pPr/>
              <a:t>‹#›</a:t>
            </a:fld>
            <a:endParaRPr lang="cs-CZ"/>
          </a:p>
        </p:txBody>
      </p:sp>
    </p:spTree>
    <p:extLst>
      <p:ext uri="{BB962C8B-B14F-4D97-AF65-F5344CB8AC3E}">
        <p14:creationId xmlns:p14="http://schemas.microsoft.com/office/powerpoint/2010/main" val="4047821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DC4DA6A9-9E08-4458-8F66-37D58F05BFB3}" type="datetimeFigureOut">
              <a:rPr lang="cs-CZ" smtClean="0"/>
              <a:pPr/>
              <a:t>18.05.2022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386FF7BF-90D5-4328-A7D3-83853A676C7B}" type="slidenum">
              <a:rPr lang="cs-CZ" smtClean="0"/>
              <a:pPr/>
              <a:t>‹#›</a:t>
            </a:fld>
            <a:endParaRPr lang="cs-CZ"/>
          </a:p>
        </p:txBody>
      </p:sp>
    </p:spTree>
    <p:extLst>
      <p:ext uri="{BB962C8B-B14F-4D97-AF65-F5344CB8AC3E}">
        <p14:creationId xmlns:p14="http://schemas.microsoft.com/office/powerpoint/2010/main" val="393615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DC4DA6A9-9E08-4458-8F66-37D58F05BFB3}" type="datetimeFigureOut">
              <a:rPr lang="cs-CZ" smtClean="0"/>
              <a:pPr/>
              <a:t>18.05.2022</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386FF7BF-90D5-4328-A7D3-83853A676C7B}" type="slidenum">
              <a:rPr lang="cs-CZ" smtClean="0"/>
              <a:pPr/>
              <a:t>‹#›</a:t>
            </a:fld>
            <a:endParaRPr lang="cs-CZ"/>
          </a:p>
        </p:txBody>
      </p:sp>
    </p:spTree>
    <p:extLst>
      <p:ext uri="{BB962C8B-B14F-4D97-AF65-F5344CB8AC3E}">
        <p14:creationId xmlns:p14="http://schemas.microsoft.com/office/powerpoint/2010/main" val="3536053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DC4DA6A9-9E08-4458-8F66-37D58F05BFB3}" type="datetimeFigureOut">
              <a:rPr lang="cs-CZ" smtClean="0"/>
              <a:pPr/>
              <a:t>18.05.2022</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386FF7BF-90D5-4328-A7D3-83853A676C7B}" type="slidenum">
              <a:rPr lang="cs-CZ" smtClean="0"/>
              <a:pPr/>
              <a:t>‹#›</a:t>
            </a:fld>
            <a:endParaRPr lang="cs-CZ"/>
          </a:p>
        </p:txBody>
      </p:sp>
    </p:spTree>
    <p:extLst>
      <p:ext uri="{BB962C8B-B14F-4D97-AF65-F5344CB8AC3E}">
        <p14:creationId xmlns:p14="http://schemas.microsoft.com/office/powerpoint/2010/main" val="761728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DC4DA6A9-9E08-4458-8F66-37D58F05BFB3}" type="datetimeFigureOut">
              <a:rPr lang="cs-CZ" smtClean="0"/>
              <a:pPr/>
              <a:t>18.05.2022</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386FF7BF-90D5-4328-A7D3-83853A676C7B}" type="slidenum">
              <a:rPr lang="cs-CZ" smtClean="0"/>
              <a:pPr/>
              <a:t>‹#›</a:t>
            </a:fld>
            <a:endParaRPr lang="cs-CZ"/>
          </a:p>
        </p:txBody>
      </p:sp>
    </p:spTree>
    <p:extLst>
      <p:ext uri="{BB962C8B-B14F-4D97-AF65-F5344CB8AC3E}">
        <p14:creationId xmlns:p14="http://schemas.microsoft.com/office/powerpoint/2010/main" val="2832961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DC4DA6A9-9E08-4458-8F66-37D58F05BFB3}" type="datetimeFigureOut">
              <a:rPr lang="cs-CZ" smtClean="0"/>
              <a:pPr/>
              <a:t>18.05.2022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386FF7BF-90D5-4328-A7D3-83853A676C7B}" type="slidenum">
              <a:rPr lang="cs-CZ" smtClean="0"/>
              <a:pPr/>
              <a:t>‹#›</a:t>
            </a:fld>
            <a:endParaRPr lang="cs-CZ"/>
          </a:p>
        </p:txBody>
      </p:sp>
    </p:spTree>
    <p:extLst>
      <p:ext uri="{BB962C8B-B14F-4D97-AF65-F5344CB8AC3E}">
        <p14:creationId xmlns:p14="http://schemas.microsoft.com/office/powerpoint/2010/main" val="34026494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DC4DA6A9-9E08-4458-8F66-37D58F05BFB3}" type="datetimeFigureOut">
              <a:rPr lang="cs-CZ" smtClean="0"/>
              <a:pPr/>
              <a:t>18.05.2022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386FF7BF-90D5-4328-A7D3-83853A676C7B}" type="slidenum">
              <a:rPr lang="cs-CZ" smtClean="0"/>
              <a:pPr/>
              <a:t>‹#›</a:t>
            </a:fld>
            <a:endParaRPr lang="cs-CZ"/>
          </a:p>
        </p:txBody>
      </p:sp>
    </p:spTree>
    <p:extLst>
      <p:ext uri="{BB962C8B-B14F-4D97-AF65-F5344CB8AC3E}">
        <p14:creationId xmlns:p14="http://schemas.microsoft.com/office/powerpoint/2010/main" val="700958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4DA6A9-9E08-4458-8F66-37D58F05BFB3}" type="datetimeFigureOut">
              <a:rPr lang="cs-CZ" smtClean="0"/>
              <a:pPr/>
              <a:t>18.05.2022</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6FF7BF-90D5-4328-A7D3-83853A676C7B}" type="slidenum">
              <a:rPr lang="cs-CZ" smtClean="0"/>
              <a:pPr/>
              <a:t>‹#›</a:t>
            </a:fld>
            <a:endParaRPr lang="cs-CZ"/>
          </a:p>
        </p:txBody>
      </p:sp>
    </p:spTree>
    <p:extLst>
      <p:ext uri="{BB962C8B-B14F-4D97-AF65-F5344CB8AC3E}">
        <p14:creationId xmlns:p14="http://schemas.microsoft.com/office/powerpoint/2010/main" val="38271835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5.gif"/><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NUL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0.gif"/></Relationships>
</file>

<file path=ppt/slides/_rels/slide21.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5.gif"/><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3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hyperlink" Target="https://cs.wikipedia.org/wiki/Seznam_ohro%C5%BEen%C3%BDch_%C5%BEivo%C4%8Dich%C5%AF_v_%C4%8Cesku"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6" Type="http://schemas.openxmlformats.org/officeDocument/2006/relationships/hyperlink" Target="https://en.wikipedia.org/wiki/Animal_trial" TargetMode="External"/><Relationship Id="rId5" Type="http://schemas.openxmlformats.org/officeDocument/2006/relationships/hyperlink" Target="https://en.wikipedia.org/wiki/Chambers_Book_of_Days" TargetMode="Externa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10.gif"/></Relationships>
</file>

<file path=ppt/slides/_rels/slide4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4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4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10.gif"/></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gif"/><Relationship Id="rId7" Type="http://schemas.openxmlformats.org/officeDocument/2006/relationships/image" Target="../media/image33.png"/><Relationship Id="rId2" Type="http://schemas.openxmlformats.org/officeDocument/2006/relationships/image" Target="../media/image4.gif"/><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52.xml.rels><?xml version="1.0" encoding="UTF-8" standalone="yes"?>
<Relationships xmlns="http://schemas.openxmlformats.org/package/2006/relationships"><Relationship Id="rId3" Type="http://schemas.openxmlformats.org/officeDocument/2006/relationships/image" Target="../media/image5.gif"/><Relationship Id="rId7" Type="http://schemas.openxmlformats.org/officeDocument/2006/relationships/image" Target="../media/image37.jpeg"/><Relationship Id="rId2" Type="http://schemas.openxmlformats.org/officeDocument/2006/relationships/image" Target="../media/image4.gif"/><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hyperlink" Target="https://ekolist.cz/cz/publicistika/rozhovory/odhalovani-paseraku-zvirat-se-budu-venovat-dal-rika-byvala-inspektorka-pavla-rihova" TargetMode="External"/><Relationship Id="rId2" Type="http://schemas.openxmlformats.org/officeDocument/2006/relationships/image" Target="../media/image5.gif"/><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5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gif"/></Relationships>
</file>

<file path=ppt/slides/_rels/slide6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47.gif"/></Relationships>
</file>

<file path=ppt/slides/_rels/slide6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5" Type="http://schemas.openxmlformats.org/officeDocument/2006/relationships/hyperlink" Target="http://eur-lex.europa.eu/LexUriServ/LexUriServ.do?uri=CELEX:31997R0338:CS:NOT" TargetMode="External"/><Relationship Id="rId4" Type="http://schemas.openxmlformats.org/officeDocument/2006/relationships/hyperlink" Target="http://www.cites.org/"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6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hyperlink" Target="http://eur-lex.europa.eu/LexUriServ/LexUriServ.do?uri=CELEX:31997R0338:CS:NOT"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hyperlink" Target="http://eur-lex.europa.eu/LexUriServ/LexUriServ.do?uri=CELEX:31997R0338:CS:NOT"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hyperlink" Target="http://eur-lex.europa.eu/LexUriServ/LexUriServ.do?uri=CELEX:31997R0338:CS:NOT"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jpeg"/></Relationships>
</file>

<file path=ppt/slides/_rels/slide7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10.gif"/></Relationships>
</file>

<file path=ppt/slides/_rels/slide7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5.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ctrTitle"/>
          </p:nvPr>
        </p:nvSpPr>
        <p:spPr>
          <a:xfrm>
            <a:off x="899592" y="2564904"/>
            <a:ext cx="7218488" cy="1159799"/>
          </a:xfrm>
          <a:prstGeom prst="rect">
            <a:avLst/>
          </a:prstGeom>
        </p:spPr>
        <p:txBody>
          <a:bodyPr vert="horz" lIns="91425" tIns="91425" rIns="91425" bIns="91425" rtlCol="0" anchor="b" anchorCtr="0">
            <a:noAutofit/>
          </a:bodyPr>
          <a:lstStyle/>
          <a:p>
            <a:pPr lvl="0" algn="l"/>
            <a:r>
              <a:rPr lang="cs-CZ" sz="3600" b="1" dirty="0">
                <a:solidFill>
                  <a:schemeClr val="bg1"/>
                </a:solidFill>
                <a:latin typeface="Cambria" panose="02040503050406030204" pitchFamily="18" charset="0"/>
              </a:rPr>
              <a:t>Právo životního prostředí I</a:t>
            </a:r>
            <a:br>
              <a:rPr lang="cs-CZ" sz="3600" i="1" dirty="0">
                <a:solidFill>
                  <a:schemeClr val="bg1"/>
                </a:solidFill>
                <a:latin typeface="Cambria" panose="02040503050406030204" pitchFamily="18" charset="0"/>
              </a:rPr>
            </a:br>
            <a:r>
              <a:rPr lang="cs-CZ" sz="2400" i="1" dirty="0">
                <a:solidFill>
                  <a:schemeClr val="bg1"/>
                </a:solidFill>
                <a:latin typeface="Cambria" panose="02040503050406030204" pitchFamily="18" charset="0"/>
              </a:rPr>
              <a:t>Právní režim ochrany zvířat I. – ochrana volně žijících živočichů, obchodování s ohroženými druhy živočichů</a:t>
            </a:r>
            <a:endParaRPr lang="en-US" sz="3600" i="1" dirty="0">
              <a:solidFill>
                <a:schemeClr val="bg1"/>
              </a:solidFill>
              <a:latin typeface="Cambria" panose="02040503050406030204" pitchFamily="18" charset="0"/>
            </a:endParaRPr>
          </a:p>
        </p:txBody>
      </p:sp>
      <p:sp>
        <p:nvSpPr>
          <p:cNvPr id="3" name="Obdélník 2"/>
          <p:cNvSpPr/>
          <p:nvPr/>
        </p:nvSpPr>
        <p:spPr>
          <a:xfrm>
            <a:off x="0" y="5086350"/>
            <a:ext cx="9432758"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Rectangle 2"/>
          <p:cNvSpPr>
            <a:spLocks noChangeArrowheads="1"/>
          </p:cNvSpPr>
          <p:nvPr/>
        </p:nvSpPr>
        <p:spPr bwMode="auto">
          <a:xfrm>
            <a:off x="457202" y="4859995"/>
            <a:ext cx="43224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cs-CZ"/>
          </a:p>
        </p:txBody>
      </p:sp>
      <p:pic>
        <p:nvPicPr>
          <p:cNvPr id="1027" name="Picture 3" descr="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4286" y="5199208"/>
            <a:ext cx="486705" cy="515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descr="F:\vojtech\Pictures\Obrázky\logo katedry\logoENG.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95241" y="5074806"/>
            <a:ext cx="1446402" cy="63714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4797394" y="4665396"/>
            <a:ext cx="4186990" cy="615553"/>
          </a:xfrm>
          <a:prstGeom prst="rect">
            <a:avLst/>
          </a:prstGeom>
          <a:noFill/>
        </p:spPr>
        <p:txBody>
          <a:bodyPr wrap="square" rtlCol="0">
            <a:spAutoFit/>
          </a:bodyPr>
          <a:lstStyle/>
          <a:p>
            <a:r>
              <a:rPr lang="cs-CZ" sz="1600" dirty="0">
                <a:solidFill>
                  <a:schemeClr val="bg1"/>
                </a:solidFill>
                <a:latin typeface="Cambria" panose="02040503050406030204" pitchFamily="18" charset="0"/>
                <a:ea typeface="Roboto Slab" panose="020B0604020202020204" charset="0"/>
              </a:rPr>
              <a:t>JUDr. Vojtěch Vomáčka, Ph.D., LL.M.</a:t>
            </a:r>
          </a:p>
          <a:p>
            <a:endParaRPr lang="cs-CZ" dirty="0">
              <a:solidFill>
                <a:schemeClr val="bg1"/>
              </a:solidFill>
              <a:latin typeface="Cambria" panose="02040503050406030204" pitchFamily="18" charset="0"/>
              <a:ea typeface="Roboto Slab" panose="020B0604020202020204" charset="0"/>
            </a:endParaRPr>
          </a:p>
        </p:txBody>
      </p:sp>
      <p:sp>
        <p:nvSpPr>
          <p:cNvPr id="9" name="TextovéPole 8"/>
          <p:cNvSpPr txBox="1"/>
          <p:nvPr/>
        </p:nvSpPr>
        <p:spPr>
          <a:xfrm>
            <a:off x="4771879" y="5176589"/>
            <a:ext cx="4364318" cy="830997"/>
          </a:xfrm>
          <a:prstGeom prst="rect">
            <a:avLst/>
          </a:prstGeom>
          <a:noFill/>
        </p:spPr>
        <p:txBody>
          <a:bodyPr wrap="square" rtlCol="0">
            <a:spAutoFit/>
          </a:bodyPr>
          <a:lstStyle/>
          <a:p>
            <a:r>
              <a:rPr lang="cs-CZ" b="1" dirty="0">
                <a:latin typeface="Cambria" pitchFamily="18" charset="0"/>
                <a:ea typeface="Roboto Slab" panose="020B0604020202020204" charset="0"/>
              </a:rPr>
              <a:t>19. 4. 2022</a:t>
            </a:r>
            <a:endParaRPr lang="cs-CZ" b="1" dirty="0">
              <a:solidFill>
                <a:schemeClr val="accent3"/>
              </a:solidFill>
              <a:latin typeface="Cambria" pitchFamily="18" charset="0"/>
              <a:ea typeface="Roboto Slab" panose="020B0604020202020204" charset="0"/>
            </a:endParaRPr>
          </a:p>
          <a:p>
            <a:endParaRPr lang="cs-CZ" sz="1200" b="1" dirty="0">
              <a:latin typeface="Cambria" pitchFamily="18" charset="0"/>
              <a:ea typeface="Roboto Slab" panose="020B0604020202020204" charset="0"/>
            </a:endParaRPr>
          </a:p>
          <a:p>
            <a:endParaRPr lang="cs-CZ" dirty="0">
              <a:solidFill>
                <a:schemeClr val="bg1"/>
              </a:solidFill>
              <a:latin typeface="Roboto Slab" panose="020B0604020202020204" charset="0"/>
              <a:ea typeface="Roboto Slab" panose="020B0604020202020204" charset="0"/>
            </a:endParaRPr>
          </a:p>
        </p:txBody>
      </p:sp>
      <p:pic>
        <p:nvPicPr>
          <p:cNvPr id="10" name="Picture 2" descr="Masarykova univerzita - Home | Facebook"/>
          <p:cNvPicPr>
            <a:picLocks noChangeAspect="1" noChangeArrowheads="1"/>
          </p:cNvPicPr>
          <p:nvPr/>
        </p:nvPicPr>
        <p:blipFill>
          <a:blip r:embed="rId5" cstate="print">
            <a:grayscl/>
            <a:extLst>
              <a:ext uri="{28A0092B-C50C-407E-A947-70E740481C1C}">
                <a14:useLocalDpi xmlns:a14="http://schemas.microsoft.com/office/drawing/2010/main" val="0"/>
              </a:ext>
            </a:extLst>
          </a:blip>
          <a:srcRect/>
          <a:stretch>
            <a:fillRect/>
          </a:stretch>
        </p:blipFill>
        <p:spPr bwMode="auto">
          <a:xfrm>
            <a:off x="687384" y="5280949"/>
            <a:ext cx="393351" cy="39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52337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259632" y="401157"/>
            <a:ext cx="8352928" cy="584775"/>
          </a:xfrm>
          <a:prstGeom prst="rect">
            <a:avLst/>
          </a:prstGeom>
          <a:noFill/>
        </p:spPr>
        <p:txBody>
          <a:bodyPr wrap="square" rtlCol="0">
            <a:spAutoFit/>
          </a:bodyPr>
          <a:lstStyle/>
          <a:p>
            <a:pPr lvl="1"/>
            <a:r>
              <a:rPr lang="cs-CZ" sz="3200" b="1" dirty="0">
                <a:solidFill>
                  <a:schemeClr val="accent6">
                    <a:lumMod val="75000"/>
                  </a:schemeClr>
                </a:solidFill>
              </a:rPr>
              <a:t>Příklad: odpovědnost vlastníka/chovatele</a:t>
            </a:r>
          </a:p>
        </p:txBody>
      </p:sp>
      <p:sp>
        <p:nvSpPr>
          <p:cNvPr id="3" name="Zástupný symbol pro obsah 2"/>
          <p:cNvSpPr>
            <a:spLocks noGrp="1"/>
          </p:cNvSpPr>
          <p:nvPr>
            <p:ph idx="1"/>
          </p:nvPr>
        </p:nvSpPr>
        <p:spPr>
          <a:xfrm>
            <a:off x="683568" y="1812605"/>
            <a:ext cx="8229600" cy="4525963"/>
          </a:xfrm>
        </p:spPr>
        <p:txBody>
          <a:bodyPr/>
          <a:lstStyle/>
          <a:p>
            <a:endParaRPr lang="cs-CZ" dirty="0"/>
          </a:p>
          <a:p>
            <a:endParaRPr lang="cs-CZ" dirty="0"/>
          </a:p>
        </p:txBody>
      </p:sp>
      <p:sp>
        <p:nvSpPr>
          <p:cNvPr id="5" name="TextovéPole 4"/>
          <p:cNvSpPr txBox="1"/>
          <p:nvPr/>
        </p:nvSpPr>
        <p:spPr>
          <a:xfrm>
            <a:off x="390037" y="1558147"/>
            <a:ext cx="8748464" cy="5232202"/>
          </a:xfrm>
          <a:prstGeom prst="rect">
            <a:avLst/>
          </a:prstGeom>
          <a:noFill/>
        </p:spPr>
        <p:txBody>
          <a:bodyPr wrap="square" rtlCol="0">
            <a:spAutoFit/>
          </a:bodyPr>
          <a:lstStyle/>
          <a:p>
            <a:r>
              <a:rPr lang="cs-CZ" b="1" dirty="0"/>
              <a:t>Východiska:</a:t>
            </a:r>
          </a:p>
          <a:p>
            <a:pPr marL="457200" indent="-457200">
              <a:buFont typeface="Arial" pitchFamily="34" charset="0"/>
              <a:buChar char="•"/>
            </a:pPr>
            <a:r>
              <a:rPr lang="cs-CZ" b="1" dirty="0"/>
              <a:t>Dopady veřejnoprávní i soukromoprávní</a:t>
            </a:r>
          </a:p>
          <a:p>
            <a:pPr marL="457200" indent="-457200">
              <a:buFont typeface="Arial" pitchFamily="34" charset="0"/>
              <a:buChar char="•"/>
            </a:pPr>
            <a:r>
              <a:rPr lang="cs-CZ" b="1" dirty="0"/>
              <a:t>Široká, objektivní odpovědnost vlastníka</a:t>
            </a:r>
            <a:endParaRPr lang="cs-CZ" dirty="0"/>
          </a:p>
          <a:p>
            <a:pPr marL="914400" lvl="1" indent="-457200">
              <a:buFont typeface="Arial" pitchFamily="34" charset="0"/>
              <a:buChar char="•"/>
            </a:pPr>
            <a:r>
              <a:rPr lang="cs-CZ" dirty="0"/>
              <a:t>omezená ovladatelnost zvířat důvodem pro odlišné posuzování škody způsobené věcí od škody způsobené zvířetem, ovšem nikoli vzniku odpovědnosti</a:t>
            </a:r>
          </a:p>
          <a:p>
            <a:pPr marL="457200" indent="-457200">
              <a:buFont typeface="Arial" pitchFamily="34" charset="0"/>
              <a:buChar char="•"/>
            </a:pPr>
            <a:r>
              <a:rPr lang="cs-CZ" b="1" dirty="0"/>
              <a:t>Domněnka přiměřené inteligence</a:t>
            </a:r>
          </a:p>
          <a:p>
            <a:pPr marL="914400" lvl="1" indent="-457200">
              <a:buFont typeface="Arial" pitchFamily="34" charset="0"/>
              <a:buChar char="•"/>
            </a:pPr>
            <a:r>
              <a:rPr lang="cs-CZ" dirty="0"/>
              <a:t>Schopnost předvídat chování zvířete</a:t>
            </a:r>
          </a:p>
          <a:p>
            <a:pPr marL="457200" indent="-457200">
              <a:buFont typeface="Arial" pitchFamily="34" charset="0"/>
              <a:buChar char="•"/>
            </a:pPr>
            <a:r>
              <a:rPr lang="cs-CZ" b="1" dirty="0"/>
              <a:t>Uplatnění svépomoci, nutné obrany a krajní nouze </a:t>
            </a:r>
          </a:p>
          <a:p>
            <a:pPr marL="457200" indent="-457200">
              <a:buFont typeface="Arial" pitchFamily="34" charset="0"/>
              <a:buChar char="•"/>
            </a:pPr>
            <a:endParaRPr lang="cs-CZ" b="1" dirty="0"/>
          </a:p>
          <a:p>
            <a:r>
              <a:rPr lang="cs-CZ" b="1" dirty="0"/>
              <a:t>§ 2934 OZ</a:t>
            </a:r>
            <a:r>
              <a:rPr lang="cs-CZ" dirty="0"/>
              <a:t>: slouží-li </a:t>
            </a:r>
            <a:r>
              <a:rPr lang="cs-CZ" b="1" dirty="0">
                <a:solidFill>
                  <a:schemeClr val="accent6">
                    <a:lumMod val="75000"/>
                  </a:schemeClr>
                </a:solidFill>
              </a:rPr>
              <a:t>domácí</a:t>
            </a:r>
            <a:r>
              <a:rPr lang="cs-CZ" dirty="0"/>
              <a:t> zvíře vlastníku k </a:t>
            </a:r>
            <a:r>
              <a:rPr lang="cs-CZ" b="1" dirty="0"/>
              <a:t>výkonu povolání </a:t>
            </a:r>
            <a:r>
              <a:rPr lang="cs-CZ" dirty="0"/>
              <a:t>či k </a:t>
            </a:r>
            <a:r>
              <a:rPr lang="cs-CZ" b="1" dirty="0"/>
              <a:t>jiné výdělečné činnosti </a:t>
            </a:r>
            <a:r>
              <a:rPr lang="cs-CZ" dirty="0"/>
              <a:t>nebo </a:t>
            </a:r>
            <a:r>
              <a:rPr lang="cs-CZ" b="1" dirty="0"/>
              <a:t>k obživě</a:t>
            </a:r>
            <a:r>
              <a:rPr lang="cs-CZ" dirty="0"/>
              <a:t>, anebo slouží-li jako </a:t>
            </a:r>
            <a:r>
              <a:rPr lang="cs-CZ" b="1" dirty="0"/>
              <a:t>pomocník pro osobu se zdravotním postižením</a:t>
            </a:r>
            <a:r>
              <a:rPr lang="cs-CZ" dirty="0"/>
              <a:t>, zprostí se vlastník povinnosti k náhradě, prokáže-li, že při dozoru nad zvířetem nezanedbal potřebnou pečlivost, anebo že by škoda vznikla i při vynaložení potřebné pečlivosti. </a:t>
            </a:r>
          </a:p>
          <a:p>
            <a:endParaRPr lang="cs-CZ" b="1" dirty="0"/>
          </a:p>
          <a:p>
            <a:endParaRPr lang="cs-CZ" sz="3200" b="1" dirty="0"/>
          </a:p>
          <a:p>
            <a:endParaRPr lang="cs-CZ" sz="3200" b="1" dirty="0"/>
          </a:p>
          <a:p>
            <a:endParaRPr lang="cs-CZ" dirty="0"/>
          </a:p>
        </p:txBody>
      </p:sp>
      <p:sp>
        <p:nvSpPr>
          <p:cNvPr id="8" name="Zástupný symbol pro obsah 7"/>
          <p:cNvSpPr txBox="1">
            <a:spLocks/>
          </p:cNvSpPr>
          <p:nvPr/>
        </p:nvSpPr>
        <p:spPr>
          <a:xfrm>
            <a:off x="4672504" y="5554189"/>
            <a:ext cx="3358888" cy="553978"/>
          </a:xfrm>
          <a:prstGeom prst="wedgeRectCallou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buFont typeface="Arial" pitchFamily="34" charset="0"/>
              <a:buNone/>
            </a:pPr>
            <a:r>
              <a:rPr lang="cs-CZ" sz="800" dirty="0"/>
              <a:t>Příklad, kdy se dělení na domácí a divoká zvířata projevuje, je např. úprava odpovědnosti. Liberační důvod se vztahuje na zvířata domácí, tedy převážně domestikovaného druhu.</a:t>
            </a:r>
          </a:p>
        </p:txBody>
      </p:sp>
    </p:spTree>
    <p:extLst>
      <p:ext uri="{BB962C8B-B14F-4D97-AF65-F5344CB8AC3E}">
        <p14:creationId xmlns:p14="http://schemas.microsoft.com/office/powerpoint/2010/main" val="2616084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500"/>
                                        <p:tgtEl>
                                          <p:spTgt spid="5">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fade">
                                      <p:cBhvr>
                                        <p:cTn id="25" dur="500"/>
                                        <p:tgtEl>
                                          <p:spTgt spid="5">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fade">
                                      <p:cBhvr>
                                        <p:cTn id="28" dur="500"/>
                                        <p:tgtEl>
                                          <p:spTgt spid="5">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animEffect transition="in" filter="fade">
                                      <p:cBhvr>
                                        <p:cTn id="33" dur="500"/>
                                        <p:tgtEl>
                                          <p:spTgt spid="5">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
                                            <p:txEl>
                                              <p:pRg st="8" end="8"/>
                                            </p:txEl>
                                          </p:spTgt>
                                        </p:tgtEl>
                                        <p:attrNameLst>
                                          <p:attrName>style.visibility</p:attrName>
                                        </p:attrNameLst>
                                      </p:cBhvr>
                                      <p:to>
                                        <p:strVal val="visible"/>
                                      </p:to>
                                    </p:set>
                                    <p:animEffect transition="in" filter="fade">
                                      <p:cBhvr>
                                        <p:cTn id="38" dur="500"/>
                                        <p:tgtEl>
                                          <p:spTgt spid="5">
                                            <p:txEl>
                                              <p:pRg st="8" end="8"/>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259632" y="401157"/>
            <a:ext cx="8352928" cy="584775"/>
          </a:xfrm>
          <a:prstGeom prst="rect">
            <a:avLst/>
          </a:prstGeom>
          <a:noFill/>
        </p:spPr>
        <p:txBody>
          <a:bodyPr wrap="square" rtlCol="0">
            <a:spAutoFit/>
          </a:bodyPr>
          <a:lstStyle/>
          <a:p>
            <a:pPr lvl="1"/>
            <a:r>
              <a:rPr lang="cs-CZ" sz="3200" b="1" dirty="0">
                <a:solidFill>
                  <a:schemeClr val="accent6">
                    <a:lumMod val="75000"/>
                  </a:schemeClr>
                </a:solidFill>
              </a:rPr>
              <a:t>Škoda na zvířeti</a:t>
            </a:r>
          </a:p>
        </p:txBody>
      </p:sp>
      <p:sp>
        <p:nvSpPr>
          <p:cNvPr id="3" name="Zástupný symbol pro obsah 2"/>
          <p:cNvSpPr>
            <a:spLocks noGrp="1"/>
          </p:cNvSpPr>
          <p:nvPr>
            <p:ph idx="1"/>
          </p:nvPr>
        </p:nvSpPr>
        <p:spPr>
          <a:xfrm>
            <a:off x="683568" y="1812605"/>
            <a:ext cx="8229600" cy="4525963"/>
          </a:xfrm>
        </p:spPr>
        <p:txBody>
          <a:bodyPr/>
          <a:lstStyle/>
          <a:p>
            <a:endParaRPr lang="cs-CZ" dirty="0"/>
          </a:p>
          <a:p>
            <a:endParaRPr lang="cs-CZ" dirty="0"/>
          </a:p>
        </p:txBody>
      </p:sp>
      <p:sp>
        <p:nvSpPr>
          <p:cNvPr id="5" name="TextovéPole 4"/>
          <p:cNvSpPr txBox="1"/>
          <p:nvPr/>
        </p:nvSpPr>
        <p:spPr>
          <a:xfrm>
            <a:off x="360385" y="1484784"/>
            <a:ext cx="8748464" cy="5878532"/>
          </a:xfrm>
          <a:prstGeom prst="rect">
            <a:avLst/>
          </a:prstGeom>
          <a:noFill/>
        </p:spPr>
        <p:txBody>
          <a:bodyPr wrap="square" rtlCol="0">
            <a:spAutoFit/>
          </a:bodyPr>
          <a:lstStyle/>
          <a:p>
            <a:r>
              <a:rPr lang="cs-CZ" sz="2000" b="1" dirty="0">
                <a:solidFill>
                  <a:schemeClr val="accent6">
                    <a:lumMod val="75000"/>
                  </a:schemeClr>
                </a:solidFill>
              </a:rPr>
              <a:t>§ 2970</a:t>
            </a:r>
            <a:r>
              <a:rPr lang="cs-CZ" sz="2000" dirty="0">
                <a:solidFill>
                  <a:schemeClr val="accent6">
                    <a:lumMod val="75000"/>
                  </a:schemeClr>
                </a:solidFill>
              </a:rPr>
              <a:t> </a:t>
            </a:r>
            <a:r>
              <a:rPr lang="cs-CZ" sz="2000" dirty="0"/>
              <a:t>NOZ: při poranění zvířete nahradí škůdce účelně vynaložené náklady spojené s péčí o zdraví zraněného zvířete tomu, kdo je vynaložil; požádá-li o to, složí mu škůdce na tyto náklady přiměřenou zálohu. </a:t>
            </a:r>
            <a:r>
              <a:rPr lang="cs-CZ" sz="2000" b="1" dirty="0"/>
              <a:t>Náklady spojené s péčí o zdraví nejsou neúčelné, i když podstatně převyšují cenu zvířete, pokud by je vynaložil rozumný chovatel v postavení poškozeného</a:t>
            </a:r>
            <a:r>
              <a:rPr lang="cs-CZ" sz="2000" dirty="0"/>
              <a:t>. </a:t>
            </a:r>
          </a:p>
          <a:p>
            <a:endParaRPr lang="cs-CZ" sz="2000" dirty="0"/>
          </a:p>
          <a:p>
            <a:r>
              <a:rPr lang="en-US" sz="2000" b="1" dirty="0"/>
              <a:t>+</a:t>
            </a:r>
            <a:r>
              <a:rPr lang="cs-CZ" sz="2000" b="1" dirty="0"/>
              <a:t> cena zvláštní obliby</a:t>
            </a:r>
          </a:p>
          <a:p>
            <a:endParaRPr lang="cs-CZ" sz="2000" b="1" dirty="0"/>
          </a:p>
          <a:p>
            <a:r>
              <a:rPr lang="cs-CZ" sz="2000" b="1" dirty="0"/>
              <a:t>Soukromoprávní:</a:t>
            </a:r>
          </a:p>
          <a:p>
            <a:pPr marL="457200" indent="-457200">
              <a:buFont typeface="Arial" pitchFamily="34" charset="0"/>
              <a:buChar char="•"/>
            </a:pPr>
            <a:r>
              <a:rPr lang="cs-CZ" sz="2000" dirty="0"/>
              <a:t>Podle OZ</a:t>
            </a:r>
          </a:p>
          <a:p>
            <a:pPr marL="457200" indent="-457200">
              <a:buFont typeface="Arial" pitchFamily="34" charset="0"/>
              <a:buChar char="•"/>
            </a:pPr>
            <a:r>
              <a:rPr lang="cs-CZ" sz="2000" dirty="0"/>
              <a:t>Nebo specifické odpovědnostní případy, subsidiární použití NOZ – zákon o myslivosti, o rybářství, č. 115/2000 Sb., o poskytování náhrad škod způsobených vybranými zvláště chráněnými živočichy.</a:t>
            </a:r>
          </a:p>
          <a:p>
            <a:r>
              <a:rPr lang="cs-CZ" sz="2000" b="1" dirty="0"/>
              <a:t>Veřejnoprávní:</a:t>
            </a:r>
          </a:p>
          <a:p>
            <a:pPr marL="342900" indent="-342900">
              <a:buFont typeface="Arial" panose="020B0604020202020204" pitchFamily="34" charset="0"/>
              <a:buChar char="•"/>
            </a:pPr>
            <a:r>
              <a:rPr lang="cs-CZ" sz="1600" dirty="0"/>
              <a:t>za přestupek podle jednotlivých zákonů, </a:t>
            </a:r>
            <a:r>
              <a:rPr lang="cs-CZ" sz="1400" dirty="0"/>
              <a:t>zejm. podle 251/2016 sb. nebo podle zákona o ochraně zvířat proti týrání</a:t>
            </a:r>
          </a:p>
          <a:p>
            <a:pPr marL="342900" indent="-342900">
              <a:buFont typeface="Arial" panose="020B0604020202020204" pitchFamily="34" charset="0"/>
              <a:buChar char="•"/>
            </a:pPr>
            <a:r>
              <a:rPr lang="cs-CZ" sz="1400" dirty="0"/>
              <a:t>porušení obecně závazné vyhlášky obce</a:t>
            </a:r>
          </a:p>
          <a:p>
            <a:pPr marL="342900" indent="-342900">
              <a:buFont typeface="Arial" panose="020B0604020202020204" pitchFamily="34" charset="0"/>
              <a:buChar char="•"/>
            </a:pPr>
            <a:r>
              <a:rPr lang="cs-CZ" sz="1400" dirty="0"/>
              <a:t>případně trestněprávní odpovědnost</a:t>
            </a:r>
          </a:p>
          <a:p>
            <a:endParaRPr lang="cs-CZ" sz="2000" b="1" dirty="0"/>
          </a:p>
          <a:p>
            <a:endParaRPr lang="cs-CZ" dirty="0"/>
          </a:p>
        </p:txBody>
      </p:sp>
    </p:spTree>
    <p:extLst>
      <p:ext uri="{BB962C8B-B14F-4D97-AF65-F5344CB8AC3E}">
        <p14:creationId xmlns:p14="http://schemas.microsoft.com/office/powerpoint/2010/main" val="1139806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331640" y="456479"/>
            <a:ext cx="7128792" cy="461665"/>
          </a:xfrm>
          <a:prstGeom prst="rect">
            <a:avLst/>
          </a:prstGeom>
          <a:noFill/>
        </p:spPr>
        <p:txBody>
          <a:bodyPr wrap="square" rtlCol="0">
            <a:spAutoFit/>
          </a:bodyPr>
          <a:lstStyle/>
          <a:p>
            <a:pPr lvl="1"/>
            <a:r>
              <a:rPr lang="cs-CZ" sz="2400" b="1" dirty="0">
                <a:solidFill>
                  <a:schemeClr val="accent6">
                    <a:lumMod val="75000"/>
                  </a:schemeClr>
                </a:solidFill>
              </a:rPr>
              <a:t>Předpisy veřejného práva – pojem zvíře/živočich</a:t>
            </a:r>
          </a:p>
        </p:txBody>
      </p:sp>
      <p:sp>
        <p:nvSpPr>
          <p:cNvPr id="3" name="Zástupný symbol pro obsah 2"/>
          <p:cNvSpPr>
            <a:spLocks noGrp="1"/>
          </p:cNvSpPr>
          <p:nvPr>
            <p:ph idx="1"/>
          </p:nvPr>
        </p:nvSpPr>
        <p:spPr>
          <a:xfrm>
            <a:off x="683568" y="1812605"/>
            <a:ext cx="8229600" cy="4525963"/>
          </a:xfrm>
        </p:spPr>
        <p:txBody>
          <a:bodyPr/>
          <a:lstStyle/>
          <a:p>
            <a:endParaRPr lang="cs-CZ" dirty="0"/>
          </a:p>
          <a:p>
            <a:endParaRPr lang="cs-CZ" baseline="-25000" dirty="0"/>
          </a:p>
        </p:txBody>
      </p:sp>
      <p:sp>
        <p:nvSpPr>
          <p:cNvPr id="6" name="TextovéPole 5"/>
          <p:cNvSpPr txBox="1"/>
          <p:nvPr/>
        </p:nvSpPr>
        <p:spPr>
          <a:xfrm>
            <a:off x="488872" y="1237357"/>
            <a:ext cx="8208912" cy="6217087"/>
          </a:xfrm>
          <a:prstGeom prst="rect">
            <a:avLst/>
          </a:prstGeom>
          <a:noFill/>
        </p:spPr>
        <p:txBody>
          <a:bodyPr wrap="square" rtlCol="0">
            <a:spAutoFit/>
          </a:bodyPr>
          <a:lstStyle/>
          <a:p>
            <a:r>
              <a:rPr lang="cs-CZ" sz="1600" dirty="0"/>
              <a:t>Pojem </a:t>
            </a:r>
            <a:r>
              <a:rPr lang="cs-CZ" sz="1600" b="1" dirty="0">
                <a:solidFill>
                  <a:schemeClr val="accent6">
                    <a:lumMod val="75000"/>
                  </a:schemeClr>
                </a:solidFill>
              </a:rPr>
              <a:t>ZVÍŘE</a:t>
            </a:r>
            <a:endParaRPr lang="cs-CZ" sz="1600" dirty="0"/>
          </a:p>
          <a:p>
            <a:pPr marL="285750" indent="-285750">
              <a:buFontTx/>
              <a:buChar char="-"/>
            </a:pPr>
            <a:r>
              <a:rPr lang="cs-CZ" sz="1600" dirty="0"/>
              <a:t>spíše v souvislosti s ochranou jednotlivých zvířat a péčí o ně. Pojem zvíře pak zahrnuje ve veřejném právu </a:t>
            </a:r>
            <a:r>
              <a:rPr lang="cs-CZ" sz="1600" b="1" dirty="0"/>
              <a:t>obratlovce</a:t>
            </a:r>
            <a:r>
              <a:rPr lang="cs-CZ" sz="1600" dirty="0"/>
              <a:t>, navíc </a:t>
            </a:r>
            <a:r>
              <a:rPr lang="cs-CZ" sz="1600" b="1" dirty="0"/>
              <a:t>u některých zákonů je </a:t>
            </a:r>
            <a:r>
              <a:rPr lang="cs-CZ" sz="1600" b="1" dirty="0" err="1"/>
              <a:t>dovoditelný</a:t>
            </a:r>
            <a:r>
              <a:rPr lang="cs-CZ" sz="1600" b="1" dirty="0"/>
              <a:t> dopad i na některé bezobratlé.</a:t>
            </a:r>
          </a:p>
          <a:p>
            <a:pPr marL="285750" indent="-285750">
              <a:buFontTx/>
              <a:buChar char="-"/>
            </a:pPr>
            <a:endParaRPr lang="cs-CZ" sz="1000" b="1" dirty="0"/>
          </a:p>
          <a:p>
            <a:r>
              <a:rPr lang="cs-CZ" sz="1600" b="1" dirty="0">
                <a:solidFill>
                  <a:schemeClr val="accent6">
                    <a:lumMod val="75000"/>
                  </a:schemeClr>
                </a:solidFill>
              </a:rPr>
              <a:t>Z. č. 246/1992 Sb., na ochranu zvířat proti týrání:</a:t>
            </a:r>
          </a:p>
          <a:p>
            <a:r>
              <a:rPr lang="cs-CZ" sz="1600" dirty="0"/>
              <a:t>jediný definuje zvíře, ovšem pouze pro své účely:</a:t>
            </a:r>
          </a:p>
          <a:p>
            <a:r>
              <a:rPr lang="cs-CZ" sz="1600" b="1" dirty="0"/>
              <a:t> „každý živý obratlovec, kromě člověka, </a:t>
            </a:r>
          </a:p>
          <a:p>
            <a:r>
              <a:rPr lang="cs-CZ" sz="1600" b="1" dirty="0"/>
              <a:t>nikoliv však plod nebo embryo“ </a:t>
            </a:r>
            <a:r>
              <a:rPr lang="cs-CZ" sz="1600" dirty="0"/>
              <a:t>(plus širší ochrana pokusných zvířat – i stádia vývoje a živí hlavonožci)</a:t>
            </a:r>
          </a:p>
          <a:p>
            <a:r>
              <a:rPr lang="cs-CZ" sz="1600" b="1" dirty="0"/>
              <a:t>(77/2004 Sb.: „přiměřeně i na jiné živočichy“)</a:t>
            </a:r>
          </a:p>
          <a:p>
            <a:endParaRPr lang="cs-CZ" sz="1100" b="1" dirty="0"/>
          </a:p>
          <a:p>
            <a:r>
              <a:rPr lang="cs-CZ" sz="1600" b="1" dirty="0">
                <a:solidFill>
                  <a:schemeClr val="accent6">
                    <a:lumMod val="75000"/>
                  </a:schemeClr>
                </a:solidFill>
              </a:rPr>
              <a:t>Trestní zákoník pojetí přebírá</a:t>
            </a:r>
            <a:r>
              <a:rPr lang="cs-CZ" sz="1600" dirty="0"/>
              <a:t> – týrání zvířat, zanedbání péče o zvíře z nedbalosti</a:t>
            </a:r>
          </a:p>
          <a:p>
            <a:r>
              <a:rPr lang="cs-CZ" sz="1600" dirty="0"/>
              <a:t> - definice není, ale interpretací jen obratlovci</a:t>
            </a:r>
          </a:p>
          <a:p>
            <a:endParaRPr lang="cs-CZ" sz="1600" dirty="0"/>
          </a:p>
          <a:p>
            <a:r>
              <a:rPr lang="cs-CZ" sz="1600" b="1" dirty="0">
                <a:solidFill>
                  <a:schemeClr val="accent6">
                    <a:lumMod val="75000"/>
                  </a:schemeClr>
                </a:solidFill>
              </a:rPr>
              <a:t>Z. č. 166/1999 Sb. (veterinární zákon)</a:t>
            </a:r>
            <a:r>
              <a:rPr lang="cs-CZ" sz="1600" dirty="0"/>
              <a:t>: pouze subkategorie hospodářských zvířat</a:t>
            </a:r>
          </a:p>
          <a:p>
            <a:r>
              <a:rPr lang="cs-CZ" sz="1600" dirty="0"/>
              <a:t>Ale </a:t>
            </a:r>
            <a:r>
              <a:rPr lang="pl-PL" sz="1600" dirty="0"/>
              <a:t>§ 3 odst. 1 písm. c) – i včely</a:t>
            </a:r>
          </a:p>
          <a:p>
            <a:r>
              <a:rPr lang="pl-PL" sz="1600" dirty="0"/>
              <a:t>        § 10 odst. 1 písm. d) – obratlovci i bezobratlí</a:t>
            </a:r>
          </a:p>
          <a:p>
            <a:r>
              <a:rPr lang="pl-PL" sz="1600" dirty="0"/>
              <a:t> - půjde jen o výjimky (plži, mlži)</a:t>
            </a:r>
            <a:endParaRPr lang="cs-CZ" sz="1600" dirty="0"/>
          </a:p>
          <a:p>
            <a:endParaRPr lang="cs-CZ" sz="1600" b="1" dirty="0"/>
          </a:p>
          <a:p>
            <a:r>
              <a:rPr lang="cs-CZ" sz="1600" b="1" dirty="0"/>
              <a:t>Obecné použití </a:t>
            </a:r>
            <a:r>
              <a:rPr lang="cs-CZ" sz="1600" dirty="0"/>
              <a:t>– zákon o biocidech, o prevenci závažných havárií, o požární ochraně, stavební zákon (jeden ze zájmů ochrany před ohrožením) – široké pojetí, řada bezobratlých je prokazatelně schopna cítit bolest</a:t>
            </a:r>
          </a:p>
          <a:p>
            <a:endParaRPr lang="cs-CZ" sz="1400" b="1" dirty="0"/>
          </a:p>
          <a:p>
            <a:pPr marL="285750" indent="-285750">
              <a:buFontTx/>
              <a:buChar char="-"/>
            </a:pPr>
            <a:endParaRPr lang="cs-CZ" b="1" dirty="0"/>
          </a:p>
        </p:txBody>
      </p:sp>
      <p:sp>
        <p:nvSpPr>
          <p:cNvPr id="8" name="Zástupný symbol pro obsah 7"/>
          <p:cNvSpPr txBox="1">
            <a:spLocks/>
          </p:cNvSpPr>
          <p:nvPr/>
        </p:nvSpPr>
        <p:spPr>
          <a:xfrm>
            <a:off x="5209236" y="893127"/>
            <a:ext cx="3358888" cy="553978"/>
          </a:xfrm>
          <a:prstGeom prst="wedgeRectCallou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buFont typeface="Arial" pitchFamily="34" charset="0"/>
              <a:buNone/>
            </a:pPr>
            <a:r>
              <a:rPr lang="cs-CZ" sz="800" dirty="0"/>
              <a:t>Veřejnoprávní předpisy rovněž používají pojmu „zvíře“, za které se považují zejména obratlovci a podle konkrétního předpisu i někteří bezobratlí živočichové. Označení „zvíře“ je typické pro zvířata v lidském chovu.</a:t>
            </a:r>
          </a:p>
          <a:p>
            <a:pPr marL="0" indent="0">
              <a:buFont typeface="Arial" pitchFamily="34" charset="0"/>
              <a:buNone/>
            </a:pPr>
            <a:r>
              <a:rPr lang="cs-CZ" sz="800" dirty="0"/>
              <a:t>Oproti tomu pojem „živočich“ je typický pro druhovou ochranu rozmanitosti přírody.</a:t>
            </a:r>
          </a:p>
        </p:txBody>
      </p:sp>
    </p:spTree>
    <p:extLst>
      <p:ext uri="{BB962C8B-B14F-4D97-AF65-F5344CB8AC3E}">
        <p14:creationId xmlns:p14="http://schemas.microsoft.com/office/powerpoint/2010/main" val="230290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wipe(down)">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wipe(down)">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wipe(down)">
                                      <p:cBhvr>
                                        <p:cTn id="27" dur="500"/>
                                        <p:tgtEl>
                                          <p:spTgt spid="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Effect transition="in" filter="wipe(down)">
                                      <p:cBhvr>
                                        <p:cTn id="32" dur="500"/>
                                        <p:tgtEl>
                                          <p:spTgt spid="6">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animEffect transition="in" filter="wipe(down)">
                                      <p:cBhvr>
                                        <p:cTn id="37" dur="500"/>
                                        <p:tgtEl>
                                          <p:spTgt spid="6">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6">
                                            <p:txEl>
                                              <p:pRg st="9" end="9"/>
                                            </p:txEl>
                                          </p:spTgt>
                                        </p:tgtEl>
                                        <p:attrNameLst>
                                          <p:attrName>style.visibility</p:attrName>
                                        </p:attrNameLst>
                                      </p:cBhvr>
                                      <p:to>
                                        <p:strVal val="visible"/>
                                      </p:to>
                                    </p:set>
                                    <p:animEffect transition="in" filter="wipe(down)">
                                      <p:cBhvr>
                                        <p:cTn id="42" dur="500"/>
                                        <p:tgtEl>
                                          <p:spTgt spid="6">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6">
                                            <p:txEl>
                                              <p:pRg st="10" end="10"/>
                                            </p:txEl>
                                          </p:spTgt>
                                        </p:tgtEl>
                                        <p:attrNameLst>
                                          <p:attrName>style.visibility</p:attrName>
                                        </p:attrNameLst>
                                      </p:cBhvr>
                                      <p:to>
                                        <p:strVal val="visible"/>
                                      </p:to>
                                    </p:set>
                                    <p:animEffect transition="in" filter="wipe(down)">
                                      <p:cBhvr>
                                        <p:cTn id="47" dur="500"/>
                                        <p:tgtEl>
                                          <p:spTgt spid="6">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6">
                                            <p:txEl>
                                              <p:pRg st="12" end="12"/>
                                            </p:txEl>
                                          </p:spTgt>
                                        </p:tgtEl>
                                        <p:attrNameLst>
                                          <p:attrName>style.visibility</p:attrName>
                                        </p:attrNameLst>
                                      </p:cBhvr>
                                      <p:to>
                                        <p:strVal val="visible"/>
                                      </p:to>
                                    </p:set>
                                    <p:animEffect transition="in" filter="wipe(down)">
                                      <p:cBhvr>
                                        <p:cTn id="52" dur="500"/>
                                        <p:tgtEl>
                                          <p:spTgt spid="6">
                                            <p:txEl>
                                              <p:pRg st="12" end="1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6">
                                            <p:txEl>
                                              <p:pRg st="13" end="13"/>
                                            </p:txEl>
                                          </p:spTgt>
                                        </p:tgtEl>
                                        <p:attrNameLst>
                                          <p:attrName>style.visibility</p:attrName>
                                        </p:attrNameLst>
                                      </p:cBhvr>
                                      <p:to>
                                        <p:strVal val="visible"/>
                                      </p:to>
                                    </p:set>
                                    <p:animEffect transition="in" filter="wipe(down)">
                                      <p:cBhvr>
                                        <p:cTn id="57" dur="500"/>
                                        <p:tgtEl>
                                          <p:spTgt spid="6">
                                            <p:txEl>
                                              <p:pRg st="13" end="1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6">
                                            <p:txEl>
                                              <p:pRg st="14" end="14"/>
                                            </p:txEl>
                                          </p:spTgt>
                                        </p:tgtEl>
                                        <p:attrNameLst>
                                          <p:attrName>style.visibility</p:attrName>
                                        </p:attrNameLst>
                                      </p:cBhvr>
                                      <p:to>
                                        <p:strVal val="visible"/>
                                      </p:to>
                                    </p:set>
                                    <p:animEffect transition="in" filter="wipe(down)">
                                      <p:cBhvr>
                                        <p:cTn id="62" dur="500"/>
                                        <p:tgtEl>
                                          <p:spTgt spid="6">
                                            <p:txEl>
                                              <p:pRg st="14" end="1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6">
                                            <p:txEl>
                                              <p:pRg st="15" end="15"/>
                                            </p:txEl>
                                          </p:spTgt>
                                        </p:tgtEl>
                                        <p:attrNameLst>
                                          <p:attrName>style.visibility</p:attrName>
                                        </p:attrNameLst>
                                      </p:cBhvr>
                                      <p:to>
                                        <p:strVal val="visible"/>
                                      </p:to>
                                    </p:set>
                                    <p:animEffect transition="in" filter="wipe(down)">
                                      <p:cBhvr>
                                        <p:cTn id="67" dur="500"/>
                                        <p:tgtEl>
                                          <p:spTgt spid="6">
                                            <p:txEl>
                                              <p:pRg st="15" end="15"/>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6">
                                            <p:txEl>
                                              <p:pRg st="17" end="17"/>
                                            </p:txEl>
                                          </p:spTgt>
                                        </p:tgtEl>
                                        <p:attrNameLst>
                                          <p:attrName>style.visibility</p:attrName>
                                        </p:attrNameLst>
                                      </p:cBhvr>
                                      <p:to>
                                        <p:strVal val="visible"/>
                                      </p:to>
                                    </p:set>
                                    <p:animEffect transition="in" filter="wipe(down)">
                                      <p:cBhvr>
                                        <p:cTn id="72" dur="500"/>
                                        <p:tgtEl>
                                          <p:spTgt spid="6">
                                            <p:txEl>
                                              <p:pRg st="17" end="17"/>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8"/>
                                        </p:tgtEl>
                                        <p:attrNameLst>
                                          <p:attrName>style.visibility</p:attrName>
                                        </p:attrNameLst>
                                      </p:cBhvr>
                                      <p:to>
                                        <p:strVal val="visible"/>
                                      </p:to>
                                    </p:set>
                                    <p:animEffect transition="in" filter="fade">
                                      <p:cBhvr>
                                        <p:cTn id="7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331640" y="456479"/>
            <a:ext cx="7128792" cy="461665"/>
          </a:xfrm>
          <a:prstGeom prst="rect">
            <a:avLst/>
          </a:prstGeom>
          <a:noFill/>
        </p:spPr>
        <p:txBody>
          <a:bodyPr wrap="square" rtlCol="0">
            <a:spAutoFit/>
          </a:bodyPr>
          <a:lstStyle/>
          <a:p>
            <a:pPr lvl="1"/>
            <a:r>
              <a:rPr lang="cs-CZ" sz="2400" b="1" dirty="0">
                <a:solidFill>
                  <a:schemeClr val="accent6">
                    <a:lumMod val="75000"/>
                  </a:schemeClr>
                </a:solidFill>
              </a:rPr>
              <a:t>Předpisy veřejného práva – pojem zvíře/živočich</a:t>
            </a:r>
          </a:p>
        </p:txBody>
      </p:sp>
      <p:sp>
        <p:nvSpPr>
          <p:cNvPr id="3" name="Zástupný symbol pro obsah 2"/>
          <p:cNvSpPr>
            <a:spLocks noGrp="1"/>
          </p:cNvSpPr>
          <p:nvPr>
            <p:ph idx="1"/>
          </p:nvPr>
        </p:nvSpPr>
        <p:spPr>
          <a:xfrm>
            <a:off x="683568" y="1812605"/>
            <a:ext cx="8229600" cy="4525963"/>
          </a:xfrm>
        </p:spPr>
        <p:txBody>
          <a:bodyPr/>
          <a:lstStyle/>
          <a:p>
            <a:endParaRPr lang="cs-CZ" dirty="0"/>
          </a:p>
          <a:p>
            <a:endParaRPr lang="cs-CZ" baseline="-25000" dirty="0"/>
          </a:p>
        </p:txBody>
      </p:sp>
      <p:sp>
        <p:nvSpPr>
          <p:cNvPr id="6" name="TextovéPole 5"/>
          <p:cNvSpPr txBox="1"/>
          <p:nvPr/>
        </p:nvSpPr>
        <p:spPr>
          <a:xfrm>
            <a:off x="863588" y="1447045"/>
            <a:ext cx="8208912" cy="4865434"/>
          </a:xfrm>
          <a:prstGeom prst="rect">
            <a:avLst/>
          </a:prstGeom>
          <a:noFill/>
        </p:spPr>
        <p:txBody>
          <a:bodyPr wrap="square" rtlCol="0">
            <a:spAutoFit/>
          </a:bodyPr>
          <a:lstStyle/>
          <a:p>
            <a:r>
              <a:rPr lang="cs-CZ" dirty="0"/>
              <a:t>Pojem </a:t>
            </a:r>
            <a:r>
              <a:rPr lang="cs-CZ" b="1" dirty="0">
                <a:solidFill>
                  <a:schemeClr val="accent6">
                    <a:lumMod val="75000"/>
                  </a:schemeClr>
                </a:solidFill>
              </a:rPr>
              <a:t>živočich</a:t>
            </a:r>
            <a:endParaRPr lang="cs-CZ" dirty="0">
              <a:solidFill>
                <a:schemeClr val="accent6">
                  <a:lumMod val="75000"/>
                </a:schemeClr>
              </a:solidFill>
            </a:endParaRPr>
          </a:p>
          <a:p>
            <a:pPr marL="457200" indent="-457200">
              <a:buFontTx/>
              <a:buChar char="-"/>
            </a:pPr>
            <a:r>
              <a:rPr lang="cs-CZ" sz="1600" dirty="0"/>
              <a:t>převážně v oblasti ochrany živočišných druhů (ochrany biodiverzity). </a:t>
            </a:r>
          </a:p>
          <a:p>
            <a:pPr marL="457200" indent="-457200">
              <a:buFontTx/>
              <a:buChar char="-"/>
            </a:pPr>
            <a:endParaRPr lang="cs-CZ" sz="1600" dirty="0"/>
          </a:p>
          <a:p>
            <a:r>
              <a:rPr lang="cs-CZ" sz="1600" dirty="0"/>
              <a:t>Typicky zákon č. 114/1992 Sb., o ochraně přírody a krajiny (ZOPK)</a:t>
            </a:r>
          </a:p>
          <a:p>
            <a:r>
              <a:rPr lang="cs-CZ" sz="1600" b="1" baseline="-25000" dirty="0"/>
              <a:t>ZOPK – pojem volně žijící živočich</a:t>
            </a:r>
          </a:p>
          <a:p>
            <a:r>
              <a:rPr lang="cs-CZ" sz="1600" b="1" baseline="-25000" dirty="0"/>
              <a:t>Zákon na ochranu zvířat proti týrání – pojem volně žijící zvíře </a:t>
            </a:r>
            <a:r>
              <a:rPr lang="cs-CZ" sz="1600" baseline="-25000" dirty="0"/>
              <a:t>(podmnožina - „zvíře patřící k druhu, jehož populace se udržuje </a:t>
            </a:r>
            <a:r>
              <a:rPr lang="cs-CZ" sz="1600" b="1" baseline="-25000" dirty="0"/>
              <a:t>v přírodě</a:t>
            </a:r>
            <a:r>
              <a:rPr lang="cs-CZ" sz="1600" baseline="-25000" dirty="0"/>
              <a:t> samovolně, a to i v případě jeho chovu v zajetí.“) = </a:t>
            </a:r>
          </a:p>
          <a:p>
            <a:endParaRPr lang="cs-CZ" sz="1600" dirty="0"/>
          </a:p>
          <a:p>
            <a:r>
              <a:rPr lang="cs-CZ" sz="1600" dirty="0"/>
              <a:t>Z. č. </a:t>
            </a:r>
            <a:r>
              <a:rPr lang="cs-CZ" sz="1600" dirty="0">
                <a:solidFill>
                  <a:schemeClr val="accent6"/>
                </a:solidFill>
              </a:rPr>
              <a:t>162/2003 Sb.</a:t>
            </a:r>
            <a:r>
              <a:rPr lang="cs-CZ" sz="1600" dirty="0"/>
              <a:t>, o zoologických zahradách, zákon </a:t>
            </a:r>
            <a:r>
              <a:rPr lang="cs-CZ" sz="1600" dirty="0">
                <a:solidFill>
                  <a:schemeClr val="accent6"/>
                </a:solidFill>
              </a:rPr>
              <a:t>č. 100/2004 Sb., </a:t>
            </a:r>
            <a:r>
              <a:rPr lang="cs-CZ" sz="1600" dirty="0"/>
              <a:t>o obchodování s ohroženými druhy, zákon č. </a:t>
            </a:r>
            <a:r>
              <a:rPr lang="cs-CZ" sz="1600" dirty="0">
                <a:solidFill>
                  <a:schemeClr val="accent6"/>
                </a:solidFill>
              </a:rPr>
              <a:t>115/2000 Sb.</a:t>
            </a:r>
            <a:r>
              <a:rPr lang="cs-CZ" sz="1600" dirty="0"/>
              <a:t>, o poskytování náhrad škod způsobených vybranými zvláště chráněnými živočichy – </a:t>
            </a:r>
            <a:r>
              <a:rPr lang="cs-CZ" sz="1600" b="1" dirty="0"/>
              <a:t>zvíře jako podkategorie </a:t>
            </a:r>
            <a:r>
              <a:rPr lang="cs-CZ" sz="1600" b="1" u="sng" dirty="0"/>
              <a:t>živočich</a:t>
            </a:r>
          </a:p>
          <a:p>
            <a:endParaRPr lang="cs-CZ" sz="1200" dirty="0"/>
          </a:p>
          <a:p>
            <a:r>
              <a:rPr lang="cs-CZ" sz="1100" dirty="0"/>
              <a:t>(pozn.: zákon č. 100/2004 Sb., o obchodování s ohroženými druhy, užívá pojmu živočich (i bezobratlí). Pro udělení povolení k vývozu nebo dovozu exempláře ohroženého druhu se po žadateli požaduje prokázání, že při jeho přepravě budou dodrženy předpisy k ochraně zvířat proti týrání (§ 6 a § 8), přičemž tento požadavek dopadá i na bezobratlé - faktické rozšíření působnosti )</a:t>
            </a:r>
          </a:p>
          <a:p>
            <a:endParaRPr lang="cs-CZ" sz="1600" b="1" u="sng" dirty="0"/>
          </a:p>
          <a:p>
            <a:endParaRPr lang="cs-CZ" sz="1600" b="1" baseline="-25000" dirty="0"/>
          </a:p>
          <a:p>
            <a:r>
              <a:rPr lang="cs-CZ" baseline="-25000" dirty="0"/>
              <a:t>Pojem </a:t>
            </a:r>
            <a:r>
              <a:rPr lang="cs-CZ" b="1" baseline="-25000" dirty="0">
                <a:solidFill>
                  <a:schemeClr val="accent6"/>
                </a:solidFill>
              </a:rPr>
              <a:t>ZVĚŘ</a:t>
            </a:r>
            <a:r>
              <a:rPr lang="cs-CZ" baseline="-25000" dirty="0">
                <a:solidFill>
                  <a:schemeClr val="accent6"/>
                </a:solidFill>
              </a:rPr>
              <a:t>: zákon o myslivosti (449/2001 Sb.):</a:t>
            </a:r>
          </a:p>
          <a:p>
            <a:r>
              <a:rPr lang="cs-CZ" baseline="-25000" dirty="0"/>
              <a:t>„obnovitelné přírodní bohatství představované populacemi druhů volně žijících živočichů“</a:t>
            </a:r>
          </a:p>
          <a:p>
            <a:endParaRPr lang="cs-CZ" baseline="-25000" dirty="0"/>
          </a:p>
          <a:p>
            <a:endParaRPr lang="cs-CZ" baseline="-25000" dirty="0"/>
          </a:p>
          <a:p>
            <a:pPr marL="457200" indent="-457200">
              <a:buFontTx/>
              <a:buChar char="-"/>
            </a:pPr>
            <a:endParaRPr lang="cs-CZ" dirty="0"/>
          </a:p>
          <a:p>
            <a:endParaRPr lang="cs-CZ" sz="1050" dirty="0"/>
          </a:p>
        </p:txBody>
      </p:sp>
      <p:sp>
        <p:nvSpPr>
          <p:cNvPr id="8" name="Zástupný symbol pro obsah 7"/>
          <p:cNvSpPr txBox="1">
            <a:spLocks/>
          </p:cNvSpPr>
          <p:nvPr/>
        </p:nvSpPr>
        <p:spPr>
          <a:xfrm>
            <a:off x="5283702" y="1148856"/>
            <a:ext cx="3358888" cy="553978"/>
          </a:xfrm>
          <a:prstGeom prst="wedgeRectCallou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buFont typeface="Arial" pitchFamily="34" charset="0"/>
              <a:buNone/>
            </a:pPr>
            <a:r>
              <a:rPr lang="cs-CZ" sz="800" dirty="0"/>
              <a:t>Z vymezení níže je patrné, že ochrana před týráním se vztahuje i na volně žijící živočichy - obratlovce. Všimněte si také pojmu zvěř – volně žijící živočich podle ZOPK může být zároveň chráněný proti týrání a být i zvěří podle zákona o </a:t>
            </a:r>
            <a:r>
              <a:rPr lang="cs-CZ" sz="800" dirty="0" err="1"/>
              <a:t>myslivoasti</a:t>
            </a:r>
            <a:r>
              <a:rPr lang="cs-CZ" sz="800" dirty="0"/>
              <a:t>.</a:t>
            </a:r>
          </a:p>
        </p:txBody>
      </p:sp>
    </p:spTree>
    <p:extLst>
      <p:ext uri="{BB962C8B-B14F-4D97-AF65-F5344CB8AC3E}">
        <p14:creationId xmlns:p14="http://schemas.microsoft.com/office/powerpoint/2010/main" val="3418947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wipe(down)">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wipe(down)">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wipe(down)">
                                      <p:cBhvr>
                                        <p:cTn id="27" dur="500"/>
                                        <p:tgtEl>
                                          <p:spTgt spid="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xEl>
                                              <p:pRg st="7" end="7"/>
                                            </p:txEl>
                                          </p:spTgt>
                                        </p:tgtEl>
                                        <p:attrNameLst>
                                          <p:attrName>style.visibility</p:attrName>
                                        </p:attrNameLst>
                                      </p:cBhvr>
                                      <p:to>
                                        <p:strVal val="visible"/>
                                      </p:to>
                                    </p:set>
                                    <p:animEffect transition="in" filter="wipe(down)">
                                      <p:cBhvr>
                                        <p:cTn id="32" dur="500"/>
                                        <p:tgtEl>
                                          <p:spTgt spid="6">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
                                            <p:txEl>
                                              <p:pRg st="9" end="9"/>
                                            </p:txEl>
                                          </p:spTgt>
                                        </p:tgtEl>
                                        <p:attrNameLst>
                                          <p:attrName>style.visibility</p:attrName>
                                        </p:attrNameLst>
                                      </p:cBhvr>
                                      <p:to>
                                        <p:strVal val="visible"/>
                                      </p:to>
                                    </p:set>
                                    <p:animEffect transition="in" filter="wipe(down)">
                                      <p:cBhvr>
                                        <p:cTn id="37" dur="500"/>
                                        <p:tgtEl>
                                          <p:spTgt spid="6">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6">
                                            <p:txEl>
                                              <p:pRg st="12" end="12"/>
                                            </p:txEl>
                                          </p:spTgt>
                                        </p:tgtEl>
                                        <p:attrNameLst>
                                          <p:attrName>style.visibility</p:attrName>
                                        </p:attrNameLst>
                                      </p:cBhvr>
                                      <p:to>
                                        <p:strVal val="visible"/>
                                      </p:to>
                                    </p:set>
                                    <p:animEffect transition="in" filter="wipe(down)">
                                      <p:cBhvr>
                                        <p:cTn id="42" dur="500"/>
                                        <p:tgtEl>
                                          <p:spTgt spid="6">
                                            <p:txEl>
                                              <p:pRg st="12" end="1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6">
                                            <p:txEl>
                                              <p:pRg st="13" end="13"/>
                                            </p:txEl>
                                          </p:spTgt>
                                        </p:tgtEl>
                                        <p:attrNameLst>
                                          <p:attrName>style.visibility</p:attrName>
                                        </p:attrNameLst>
                                      </p:cBhvr>
                                      <p:to>
                                        <p:strVal val="visible"/>
                                      </p:to>
                                    </p:set>
                                    <p:animEffect transition="in" filter="wipe(down)">
                                      <p:cBhvr>
                                        <p:cTn id="47" dur="500"/>
                                        <p:tgtEl>
                                          <p:spTgt spid="6">
                                            <p:txEl>
                                              <p:pRg st="13" end="1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129580" y="2492896"/>
            <a:ext cx="7056784" cy="707886"/>
          </a:xfrm>
          <a:prstGeom prst="rect">
            <a:avLst/>
          </a:prstGeom>
          <a:noFill/>
        </p:spPr>
        <p:txBody>
          <a:bodyPr wrap="square" rtlCol="0">
            <a:spAutoFit/>
          </a:bodyPr>
          <a:lstStyle/>
          <a:p>
            <a:r>
              <a:rPr lang="cs-CZ" sz="4000" b="1" dirty="0"/>
              <a:t>Ochrana volně žijících živočichů</a:t>
            </a:r>
          </a:p>
        </p:txBody>
      </p:sp>
      <p:sp>
        <p:nvSpPr>
          <p:cNvPr id="5" name="Zástupný symbol pro obsah 4"/>
          <p:cNvSpPr>
            <a:spLocks noGrp="1"/>
          </p:cNvSpPr>
          <p:nvPr>
            <p:ph idx="1"/>
          </p:nvPr>
        </p:nvSpPr>
        <p:spPr/>
        <p:txBody>
          <a:bodyPr/>
          <a:lstStyle/>
          <a:p>
            <a:endParaRPr lang="cs-CZ"/>
          </a:p>
        </p:txBody>
      </p:sp>
    </p:spTree>
    <p:extLst>
      <p:ext uri="{BB962C8B-B14F-4D97-AF65-F5344CB8AC3E}">
        <p14:creationId xmlns:p14="http://schemas.microsoft.com/office/powerpoint/2010/main" val="4232737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691680" y="263058"/>
            <a:ext cx="6408712" cy="707886"/>
          </a:xfrm>
          <a:prstGeom prst="rect">
            <a:avLst/>
          </a:prstGeom>
          <a:noFill/>
        </p:spPr>
        <p:txBody>
          <a:bodyPr wrap="square" rtlCol="0">
            <a:spAutoFit/>
          </a:bodyPr>
          <a:lstStyle/>
          <a:p>
            <a:r>
              <a:rPr lang="cs-CZ" sz="4000" b="1" dirty="0">
                <a:solidFill>
                  <a:schemeClr val="accent6">
                    <a:lumMod val="75000"/>
                  </a:schemeClr>
                </a:solidFill>
              </a:rPr>
              <a:t>Osnova</a:t>
            </a:r>
          </a:p>
        </p:txBody>
      </p:sp>
      <p:pic>
        <p:nvPicPr>
          <p:cNvPr id="3074" name="Picture 2"/>
          <p:cNvPicPr>
            <a:picLocks noChangeAspect="1" noChangeArrowheads="1"/>
          </p:cNvPicPr>
          <p:nvPr/>
        </p:nvPicPr>
        <p:blipFill>
          <a:blip r:embed="rId4" cstate="print"/>
          <a:srcRect/>
          <a:stretch>
            <a:fillRect/>
          </a:stretch>
        </p:blipFill>
        <p:spPr bwMode="auto">
          <a:xfrm>
            <a:off x="3448" y="303844"/>
            <a:ext cx="7637487" cy="6554156"/>
          </a:xfrm>
          <a:prstGeom prst="rect">
            <a:avLst/>
          </a:prstGeom>
          <a:noFill/>
          <a:ln w="9525">
            <a:noFill/>
            <a:miter lim="800000"/>
            <a:headEnd/>
            <a:tailEnd/>
          </a:ln>
        </p:spPr>
      </p:pic>
      <p:sp>
        <p:nvSpPr>
          <p:cNvPr id="8" name="Zástupný symbol pro obsah 7"/>
          <p:cNvSpPr>
            <a:spLocks noGrp="1"/>
          </p:cNvSpPr>
          <p:nvPr>
            <p:ph idx="1"/>
          </p:nvPr>
        </p:nvSpPr>
        <p:spPr>
          <a:xfrm>
            <a:off x="6876256" y="1631207"/>
            <a:ext cx="2088232" cy="1800201"/>
          </a:xfrm>
          <a:prstGeom prst="wedgeRectCallout">
            <a:avLst/>
          </a:prstGeom>
        </p:spPr>
        <p:style>
          <a:lnRef idx="2">
            <a:schemeClr val="accent1"/>
          </a:lnRef>
          <a:fillRef idx="1">
            <a:schemeClr val="lt1"/>
          </a:fillRef>
          <a:effectRef idx="0">
            <a:schemeClr val="accent1"/>
          </a:effectRef>
          <a:fontRef idx="minor">
            <a:schemeClr val="dk1"/>
          </a:fontRef>
        </p:style>
        <p:txBody>
          <a:bodyPr rtlCol="0" anchor="ctr"/>
          <a:lstStyle/>
          <a:p>
            <a:pPr marL="0" indent="0">
              <a:buNone/>
            </a:pPr>
            <a:r>
              <a:rPr lang="cs-CZ" sz="800" dirty="0"/>
              <a:t>Ochranné režimy, které se týkají zvířat/živočichů, nejsou absolutní – a upravují různé odchylné režimy, výjimky přímo ze zákona či udělované na žádost. </a:t>
            </a:r>
          </a:p>
          <a:p>
            <a:pPr marL="0" indent="0">
              <a:buNone/>
            </a:pPr>
            <a:endParaRPr lang="cs-CZ" sz="800" dirty="0"/>
          </a:p>
          <a:p>
            <a:pPr marL="0" indent="0">
              <a:buNone/>
            </a:pPr>
            <a:r>
              <a:rPr lang="cs-CZ" sz="800" dirty="0"/>
              <a:t>Ochrana volně žijících živočichů, které se přednáška především věnuje, je založená na poměřování a vyvažování různých zájmů. Umožňuje uspokojivé  uspořádání poměrů v území, takže představa, že křeček, rak nebo čmelák brzdí dálnici, je velmi zjednodušující...</a:t>
            </a:r>
          </a:p>
        </p:txBody>
      </p:sp>
    </p:spTree>
    <p:extLst>
      <p:ext uri="{BB962C8B-B14F-4D97-AF65-F5344CB8AC3E}">
        <p14:creationId xmlns:p14="http://schemas.microsoft.com/office/powerpoint/2010/main" val="511275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500"/>
                                        <p:tgtEl>
                                          <p:spTgt spid="8">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F:\DATA\grafika\spodek.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cstate="print"/>
          <a:srcRect/>
          <a:stretch>
            <a:fillRect/>
          </a:stretch>
        </p:blipFill>
        <p:spPr bwMode="auto">
          <a:xfrm>
            <a:off x="539552" y="1464495"/>
            <a:ext cx="6214103" cy="3692697"/>
          </a:xfrm>
          <a:prstGeom prst="rect">
            <a:avLst/>
          </a:prstGeom>
          <a:noFill/>
          <a:ln w="9525">
            <a:noFill/>
            <a:miter lim="800000"/>
            <a:headEnd/>
            <a:tailEnd/>
          </a:ln>
        </p:spPr>
      </p:pic>
      <p:sp>
        <p:nvSpPr>
          <p:cNvPr id="4" name="Zástupný symbol pro obsah 7"/>
          <p:cNvSpPr>
            <a:spLocks noGrp="1"/>
          </p:cNvSpPr>
          <p:nvPr>
            <p:ph idx="1"/>
          </p:nvPr>
        </p:nvSpPr>
        <p:spPr>
          <a:xfrm>
            <a:off x="7020272" y="2060848"/>
            <a:ext cx="1944216" cy="1370560"/>
          </a:xfrm>
          <a:prstGeom prst="wedgeRectCallout">
            <a:avLst/>
          </a:prstGeom>
        </p:spPr>
        <p:style>
          <a:lnRef idx="2">
            <a:schemeClr val="accent1"/>
          </a:lnRef>
          <a:fillRef idx="1">
            <a:schemeClr val="lt1"/>
          </a:fillRef>
          <a:effectRef idx="0">
            <a:schemeClr val="accent1"/>
          </a:effectRef>
          <a:fontRef idx="minor">
            <a:schemeClr val="dk1"/>
          </a:fontRef>
        </p:style>
        <p:txBody>
          <a:bodyPr rtlCol="0" anchor="ctr"/>
          <a:lstStyle/>
          <a:p>
            <a:pPr marL="0" indent="0">
              <a:buNone/>
            </a:pPr>
            <a:r>
              <a:rPr lang="cs-CZ" sz="800" dirty="0"/>
              <a:t>Z minulé přednášky již víte, že ochrana přírody se dělí na ochranu územní a druhovou, která je – v rozsahu ochrany živočichů – předmětem této přednášky. </a:t>
            </a:r>
          </a:p>
        </p:txBody>
      </p:sp>
    </p:spTree>
    <p:extLst>
      <p:ext uri="{BB962C8B-B14F-4D97-AF65-F5344CB8AC3E}">
        <p14:creationId xmlns:p14="http://schemas.microsoft.com/office/powerpoint/2010/main" val="2805856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pPr>
              <a:buNone/>
            </a:pPr>
            <a:r>
              <a:rPr lang="cs-CZ" sz="2000" b="1" dirty="0">
                <a:solidFill>
                  <a:schemeClr val="accent1"/>
                </a:solidFill>
              </a:rPr>
              <a:t>Národní parky: </a:t>
            </a:r>
            <a:r>
              <a:rPr lang="cs-CZ" sz="2000" b="1" i="1" dirty="0"/>
              <a:t>Veškeré využití národních parků musí být podřízeno zachování jejich ekologicky stabilních přirozených ekosystémů odpovídajících danému stanovišti a </a:t>
            </a:r>
            <a:r>
              <a:rPr lang="cs-CZ" sz="2000" b="1" i="1" dirty="0">
                <a:solidFill>
                  <a:schemeClr val="accent2"/>
                </a:solidFill>
              </a:rPr>
              <a:t>dosažení jejich přirozené biologické rozmanitosti </a:t>
            </a:r>
            <a:r>
              <a:rPr lang="cs-CZ" sz="2000" b="1" i="1" dirty="0"/>
              <a:t>a musí být v souladu s cíli ochrany sledovanými jejich vyhlášením. </a:t>
            </a:r>
            <a:r>
              <a:rPr lang="cs-CZ" sz="2000" b="1" dirty="0"/>
              <a:t>(§ 15 odst. 2 ZOPK)</a:t>
            </a:r>
          </a:p>
          <a:p>
            <a:pPr>
              <a:buNone/>
            </a:pPr>
            <a:r>
              <a:rPr lang="cs-CZ" sz="2000" b="1" dirty="0">
                <a:solidFill>
                  <a:schemeClr val="accent1"/>
                </a:solidFill>
              </a:rPr>
              <a:t>CHKO</a:t>
            </a:r>
            <a:r>
              <a:rPr lang="cs-CZ" sz="2000" b="1" dirty="0"/>
              <a:t>:  </a:t>
            </a:r>
            <a:r>
              <a:rPr lang="cs-CZ" sz="2000" b="1" i="1" dirty="0"/>
              <a:t>Rozsáhlá území s harmonicky utvářenou krajinou, charakteristicky vyvinutým reliéfem, </a:t>
            </a:r>
            <a:r>
              <a:rPr lang="cs-CZ" sz="2000" b="1" i="1" dirty="0">
                <a:solidFill>
                  <a:schemeClr val="accent2"/>
                </a:solidFill>
              </a:rPr>
              <a:t>významným podílem přirozených ekosystémů lesních a trvalých travních porostů</a:t>
            </a:r>
            <a:r>
              <a:rPr lang="cs-CZ" sz="2000" b="1" i="1" dirty="0"/>
              <a:t>, s hojným zastoupením dřevin… </a:t>
            </a:r>
            <a:r>
              <a:rPr lang="cs-CZ" sz="2000" b="1" dirty="0"/>
              <a:t>(§ 25 odst. 1 ZOPK)</a:t>
            </a:r>
          </a:p>
          <a:p>
            <a:pPr>
              <a:buNone/>
            </a:pPr>
            <a:r>
              <a:rPr lang="cs-CZ" sz="2000" b="1" dirty="0">
                <a:solidFill>
                  <a:schemeClr val="accent1"/>
                </a:solidFill>
              </a:rPr>
              <a:t>NPR</a:t>
            </a:r>
            <a:r>
              <a:rPr lang="cs-CZ" sz="2000" b="1" dirty="0"/>
              <a:t>:  </a:t>
            </a:r>
            <a:r>
              <a:rPr lang="cs-CZ" sz="2000" b="1" i="1" dirty="0"/>
              <a:t>Menší území mimořádných přírodních hodnot, kde jsou na přirozený reliéf s typickou geologickou stavbou vázány </a:t>
            </a:r>
            <a:r>
              <a:rPr lang="cs-CZ" sz="2000" b="1" i="1" dirty="0">
                <a:solidFill>
                  <a:schemeClr val="accent2"/>
                </a:solidFill>
              </a:rPr>
              <a:t>ekosystémy významné a jedinečné v národním či mezinárodním měřítku</a:t>
            </a:r>
            <a:r>
              <a:rPr lang="cs-CZ" sz="2000" b="1" i="1" dirty="0"/>
              <a:t> </a:t>
            </a:r>
            <a:r>
              <a:rPr lang="cs-CZ" sz="2000" b="1" dirty="0"/>
              <a:t>(§ 28 odst. 1 ZOPK)</a:t>
            </a:r>
          </a:p>
          <a:p>
            <a:pPr>
              <a:buNone/>
            </a:pPr>
            <a:r>
              <a:rPr lang="cs-CZ" sz="2000" b="1" dirty="0">
                <a:solidFill>
                  <a:schemeClr val="accent1"/>
                </a:solidFill>
              </a:rPr>
              <a:t>PR</a:t>
            </a:r>
            <a:r>
              <a:rPr lang="cs-CZ" sz="2000" b="1" dirty="0"/>
              <a:t>: </a:t>
            </a:r>
            <a:r>
              <a:rPr lang="cs-CZ" sz="2000" b="1" i="1" dirty="0"/>
              <a:t>Menší území </a:t>
            </a:r>
            <a:r>
              <a:rPr lang="cs-CZ" sz="2000" b="1" i="1" dirty="0">
                <a:solidFill>
                  <a:schemeClr val="accent2"/>
                </a:solidFill>
              </a:rPr>
              <a:t>soustředěných přírodních hodnot se zastoupením ekosystémů </a:t>
            </a:r>
            <a:r>
              <a:rPr lang="cs-CZ" sz="2000" b="1" dirty="0"/>
              <a:t>(§ 33 odst. 1 ZOPK)</a:t>
            </a:r>
          </a:p>
          <a:p>
            <a:endParaRPr lang="cs-CZ" sz="2400" dirty="0"/>
          </a:p>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691680" y="263058"/>
            <a:ext cx="6408712" cy="707886"/>
          </a:xfrm>
          <a:prstGeom prst="rect">
            <a:avLst/>
          </a:prstGeom>
          <a:noFill/>
        </p:spPr>
        <p:txBody>
          <a:bodyPr wrap="square" rtlCol="0">
            <a:spAutoFit/>
          </a:bodyPr>
          <a:lstStyle/>
          <a:p>
            <a:r>
              <a:rPr lang="cs-CZ" sz="4000" b="1" dirty="0">
                <a:solidFill>
                  <a:schemeClr val="accent6">
                    <a:lumMod val="75000"/>
                  </a:schemeClr>
                </a:solidFill>
              </a:rPr>
              <a:t>Územní x druhová ochrana</a:t>
            </a:r>
          </a:p>
        </p:txBody>
      </p:sp>
    </p:spTree>
    <p:extLst>
      <p:ext uri="{BB962C8B-B14F-4D97-AF65-F5344CB8AC3E}">
        <p14:creationId xmlns:p14="http://schemas.microsoft.com/office/powerpoint/2010/main" val="26394025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a:xfrm>
            <a:off x="323528" y="1196752"/>
            <a:ext cx="8496944" cy="5328592"/>
          </a:xfrm>
        </p:spPr>
        <p:txBody>
          <a:bodyPr>
            <a:normAutofit/>
          </a:bodyPr>
          <a:lstStyle/>
          <a:p>
            <a:pPr>
              <a:buNone/>
            </a:pPr>
            <a:r>
              <a:rPr lang="cs-CZ" sz="2000" b="1" dirty="0">
                <a:solidFill>
                  <a:schemeClr val="accent1"/>
                </a:solidFill>
              </a:rPr>
              <a:t>NPP: </a:t>
            </a:r>
            <a:r>
              <a:rPr lang="cs-CZ" sz="2000" b="1" dirty="0"/>
              <a:t> </a:t>
            </a:r>
            <a:r>
              <a:rPr lang="cs-CZ" sz="2000" b="1" i="1" dirty="0"/>
              <a:t>Přírodní útvar menší rozlohy, zejména geologický či geomorfologický útvar, </a:t>
            </a:r>
            <a:r>
              <a:rPr lang="cs-CZ" sz="2000" b="1" i="1" dirty="0">
                <a:solidFill>
                  <a:schemeClr val="accent2"/>
                </a:solidFill>
              </a:rPr>
              <a:t>naleziště nerostů nebo vzácných či ohrožených druhů </a:t>
            </a:r>
            <a:r>
              <a:rPr lang="cs-CZ" sz="2000" b="1" i="1" dirty="0"/>
              <a:t>ve fragmentech ekosystémů, s národním nebo mezinárodním ekologickým, vědeckým či estetickým významem</a:t>
            </a:r>
            <a:r>
              <a:rPr lang="cs-CZ" sz="2000" b="1" dirty="0"/>
              <a:t> (§ 35 odst. 1 ZOPK)</a:t>
            </a:r>
          </a:p>
          <a:p>
            <a:pPr>
              <a:buNone/>
            </a:pPr>
            <a:r>
              <a:rPr lang="cs-CZ" sz="2000" b="1" dirty="0">
                <a:solidFill>
                  <a:schemeClr val="accent1"/>
                </a:solidFill>
              </a:rPr>
              <a:t>PP: </a:t>
            </a:r>
            <a:r>
              <a:rPr lang="cs-CZ" sz="2000" b="1" dirty="0"/>
              <a:t> </a:t>
            </a:r>
            <a:r>
              <a:rPr lang="cs-CZ" sz="2000" b="1" i="1" dirty="0"/>
              <a:t>Přírodní útvar menší rozlohy, zejména geologický či geomorfologický útvar, </a:t>
            </a:r>
            <a:r>
              <a:rPr lang="cs-CZ" sz="2000" b="1" i="1" dirty="0">
                <a:solidFill>
                  <a:schemeClr val="accent2"/>
                </a:solidFill>
              </a:rPr>
              <a:t>naleziště vzácných nerostů nebo ohrožených druhů </a:t>
            </a:r>
            <a:r>
              <a:rPr lang="cs-CZ" sz="2000" b="1" i="1" dirty="0"/>
              <a:t>ve fragmentech ekosystémů, s regionálním ekologickým, vědeckým či estetickým významem </a:t>
            </a:r>
            <a:r>
              <a:rPr lang="cs-CZ" sz="2000" b="1" dirty="0"/>
              <a:t>(§ 36 odst. 1 ZOPK)</a:t>
            </a:r>
          </a:p>
          <a:p>
            <a:pPr>
              <a:buNone/>
            </a:pPr>
            <a:endParaRPr lang="cs-CZ" sz="2000" b="1" i="1" dirty="0"/>
          </a:p>
          <a:p>
            <a:pPr>
              <a:buNone/>
            </a:pPr>
            <a:r>
              <a:rPr lang="cs-CZ" sz="2000" b="1" dirty="0">
                <a:solidFill>
                  <a:schemeClr val="accent6"/>
                </a:solidFill>
              </a:rPr>
              <a:t>NATURA 2000:</a:t>
            </a:r>
          </a:p>
          <a:p>
            <a:pPr>
              <a:buNone/>
            </a:pPr>
            <a:r>
              <a:rPr lang="cs-CZ" sz="2000" b="1" dirty="0">
                <a:solidFill>
                  <a:schemeClr val="accent1"/>
                </a:solidFill>
              </a:rPr>
              <a:t>Ptačí oblasti</a:t>
            </a:r>
            <a:r>
              <a:rPr lang="cs-CZ" sz="2000" b="1" dirty="0"/>
              <a:t>: </a:t>
            </a:r>
            <a:r>
              <a:rPr lang="cs-CZ" sz="2000" b="1" i="1" dirty="0"/>
              <a:t>území nejvhodnější pro ochranu z hlediska výskytu, stavu a početnosti </a:t>
            </a:r>
            <a:r>
              <a:rPr lang="cs-CZ" sz="2000" b="1" i="1" dirty="0">
                <a:solidFill>
                  <a:schemeClr val="accent2"/>
                </a:solidFill>
              </a:rPr>
              <a:t>populací  druhů ptáků</a:t>
            </a:r>
            <a:r>
              <a:rPr lang="cs-CZ" sz="2000" b="1" i="1" dirty="0"/>
              <a:t> </a:t>
            </a:r>
            <a:r>
              <a:rPr lang="cs-CZ" sz="2000" b="1" dirty="0"/>
              <a:t>(§ 45e odst. 1 ZOPK)</a:t>
            </a:r>
          </a:p>
          <a:p>
            <a:pPr>
              <a:buNone/>
            </a:pPr>
            <a:r>
              <a:rPr lang="cs-CZ" sz="2000" b="1" dirty="0">
                <a:solidFill>
                  <a:schemeClr val="accent1"/>
                </a:solidFill>
              </a:rPr>
              <a:t>EVL</a:t>
            </a:r>
            <a:r>
              <a:rPr lang="cs-CZ" sz="2000" b="1" dirty="0"/>
              <a:t>: </a:t>
            </a:r>
            <a:r>
              <a:rPr lang="cs-CZ" sz="2000" b="1" i="1" dirty="0"/>
              <a:t>udržení nebo obnova příznivého stavu </a:t>
            </a:r>
            <a:r>
              <a:rPr lang="cs-CZ" sz="2000" b="1" i="1" dirty="0">
                <a:solidFill>
                  <a:schemeClr val="accent2"/>
                </a:solidFill>
              </a:rPr>
              <a:t>alespoň jednoho typu evropských stanovišť</a:t>
            </a:r>
            <a:r>
              <a:rPr lang="cs-CZ" sz="2000" b="1" i="1" dirty="0"/>
              <a:t> </a:t>
            </a:r>
            <a:r>
              <a:rPr lang="cs-CZ" sz="2000" b="1" i="1" dirty="0">
                <a:solidFill>
                  <a:schemeClr val="accent2"/>
                </a:solidFill>
              </a:rPr>
              <a:t>nebo alespoň jednoho evropsky významného druhu</a:t>
            </a:r>
            <a:r>
              <a:rPr lang="cs-CZ" sz="2000" b="1" i="1" dirty="0"/>
              <a:t> z hlediska jejich ochrany, nebo udržení biologické rozmanitosti biogeografické oblasti </a:t>
            </a:r>
            <a:r>
              <a:rPr lang="cs-CZ" sz="2000" b="1" dirty="0"/>
              <a:t>(§ 45a ZOPK)</a:t>
            </a:r>
          </a:p>
          <a:p>
            <a:endParaRPr lang="cs-CZ" sz="2400" dirty="0"/>
          </a:p>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691680" y="263058"/>
            <a:ext cx="6408712" cy="707886"/>
          </a:xfrm>
          <a:prstGeom prst="rect">
            <a:avLst/>
          </a:prstGeom>
          <a:noFill/>
        </p:spPr>
        <p:txBody>
          <a:bodyPr wrap="square" rtlCol="0">
            <a:spAutoFit/>
          </a:bodyPr>
          <a:lstStyle/>
          <a:p>
            <a:r>
              <a:rPr lang="cs-CZ" sz="4000" b="1" dirty="0">
                <a:solidFill>
                  <a:schemeClr val="accent6">
                    <a:lumMod val="75000"/>
                  </a:schemeClr>
                </a:solidFill>
              </a:rPr>
              <a:t>Územní x druhová ochrana</a:t>
            </a:r>
          </a:p>
        </p:txBody>
      </p:sp>
    </p:spTree>
    <p:extLst>
      <p:ext uri="{BB962C8B-B14F-4D97-AF65-F5344CB8AC3E}">
        <p14:creationId xmlns:p14="http://schemas.microsoft.com/office/powerpoint/2010/main" val="26394025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F:\DATA\grafika\spodek.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691680" y="263058"/>
            <a:ext cx="7056784" cy="646331"/>
          </a:xfrm>
          <a:prstGeom prst="rect">
            <a:avLst/>
          </a:prstGeom>
          <a:noFill/>
        </p:spPr>
        <p:txBody>
          <a:bodyPr wrap="square" rtlCol="0">
            <a:spAutoFit/>
          </a:bodyPr>
          <a:lstStyle/>
          <a:p>
            <a:r>
              <a:rPr lang="cs-CZ" sz="3600" b="1" dirty="0"/>
              <a:t>Zvláště chráněná území</a:t>
            </a:r>
            <a:endParaRPr lang="cs-CZ" sz="3600" i="1" dirty="0"/>
          </a:p>
        </p:txBody>
      </p:sp>
      <p:pic>
        <p:nvPicPr>
          <p:cNvPr id="1026" name="Picture 2" descr="metyl, metanol, alkohol, etyl, vodka, otrava, pančovatvýrobce, placatka, kolek, drak, palírna, drak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etyl, metanol, alkohol, etyl, vodka, otrava, pančovatvýrobce, placatka, kolek, drak, palírna, drak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1587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etyl, metanol, alkohol, etyl, vodka, otrava, pančovatvýrobce, placatka, kolek, drak, palírna, drak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168275"/>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obsah 2"/>
          <p:cNvSpPr>
            <a:spLocks noGrp="1"/>
          </p:cNvSpPr>
          <p:nvPr>
            <p:ph idx="1"/>
          </p:nvPr>
        </p:nvSpPr>
        <p:spPr/>
        <p:txBody>
          <a:bodyPr>
            <a:normAutofit/>
          </a:bodyPr>
          <a:lstStyle/>
          <a:p>
            <a:pPr marL="0" indent="0" algn="just">
              <a:buNone/>
            </a:pPr>
            <a:endParaRPr lang="cs-CZ" b="1" dirty="0"/>
          </a:p>
          <a:p>
            <a:pPr marL="0" indent="0" algn="just">
              <a:buNone/>
            </a:pPr>
            <a:endParaRPr lang="cs-CZ" b="1" dirty="0"/>
          </a:p>
          <a:p>
            <a:pPr marL="0" indent="0" algn="just">
              <a:buNone/>
            </a:pPr>
            <a:endParaRPr lang="cs-CZ" b="1" dirty="0"/>
          </a:p>
        </p:txBody>
      </p:sp>
      <p:pic>
        <p:nvPicPr>
          <p:cNvPr id="6146" name="Picture 2" descr="http://upload.wikimedia.org/wikipedia/commons/e/ee/CHKO%2BNP_Czech_map.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1792" y="1085648"/>
            <a:ext cx="8432105" cy="5454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30367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r>
              <a:rPr lang="cs-CZ" b="1" dirty="0"/>
              <a:t>Obecné souvislosti</a:t>
            </a:r>
            <a:r>
              <a:rPr lang="cs-CZ" dirty="0"/>
              <a:t> </a:t>
            </a:r>
          </a:p>
          <a:p>
            <a:pPr lvl="1"/>
            <a:r>
              <a:rPr lang="cs-CZ" dirty="0"/>
              <a:t>zvíře v právu,</a:t>
            </a:r>
          </a:p>
          <a:p>
            <a:pPr lvl="1"/>
            <a:r>
              <a:rPr lang="cs-CZ" dirty="0"/>
              <a:t>pojem zvíře/živočich/zvěř</a:t>
            </a:r>
          </a:p>
          <a:p>
            <a:pPr marL="457200" lvl="1" indent="0">
              <a:buNone/>
            </a:pPr>
            <a:endParaRPr lang="cs-CZ" b="1" dirty="0"/>
          </a:p>
          <a:p>
            <a:r>
              <a:rPr lang="cs-CZ" b="1" dirty="0"/>
              <a:t>Civilněprávní ochrana?</a:t>
            </a:r>
          </a:p>
          <a:p>
            <a:r>
              <a:rPr lang="cs-CZ" b="1" dirty="0"/>
              <a:t>Ochrana volně žijících živočichů</a:t>
            </a:r>
          </a:p>
          <a:p>
            <a:r>
              <a:rPr lang="cs-CZ" b="1" dirty="0"/>
              <a:t>Obchodování s ohroženými druhy živočichů </a:t>
            </a:r>
          </a:p>
          <a:p>
            <a:endParaRPr lang="cs-CZ" sz="2400" dirty="0"/>
          </a:p>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763688" y="339667"/>
            <a:ext cx="6408712" cy="707886"/>
          </a:xfrm>
          <a:prstGeom prst="rect">
            <a:avLst/>
          </a:prstGeom>
          <a:noFill/>
        </p:spPr>
        <p:txBody>
          <a:bodyPr wrap="square" rtlCol="0">
            <a:spAutoFit/>
          </a:bodyPr>
          <a:lstStyle/>
          <a:p>
            <a:r>
              <a:rPr lang="cs-CZ" sz="4000" b="1" dirty="0">
                <a:solidFill>
                  <a:schemeClr val="accent6">
                    <a:lumMod val="75000"/>
                  </a:schemeClr>
                </a:solidFill>
              </a:rPr>
              <a:t>Osnova</a:t>
            </a:r>
          </a:p>
        </p:txBody>
      </p:sp>
    </p:spTree>
    <p:extLst>
      <p:ext uri="{BB962C8B-B14F-4D97-AF65-F5344CB8AC3E}">
        <p14:creationId xmlns:p14="http://schemas.microsoft.com/office/powerpoint/2010/main" val="2639402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691680" y="263058"/>
            <a:ext cx="7056784" cy="646331"/>
          </a:xfrm>
          <a:prstGeom prst="rect">
            <a:avLst/>
          </a:prstGeom>
          <a:noFill/>
        </p:spPr>
        <p:txBody>
          <a:bodyPr wrap="square" rtlCol="0">
            <a:spAutoFit/>
          </a:bodyPr>
          <a:lstStyle/>
          <a:p>
            <a:r>
              <a:rPr lang="cs-CZ" sz="3600" b="1" dirty="0"/>
              <a:t>Zvláště chráněná území</a:t>
            </a:r>
            <a:endParaRPr lang="cs-CZ" sz="3600" i="1" dirty="0"/>
          </a:p>
        </p:txBody>
      </p:sp>
      <p:pic>
        <p:nvPicPr>
          <p:cNvPr id="1026" name="Picture 2" descr="metyl, metanol, alkohol, etyl, vodka, otrava, pančovatvýrobce, placatka, kolek, drak, palírna, drak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etyl, metanol, alkohol, etyl, vodka, otrava, pančovatvýrobce, placatka, kolek, drak, palírna, drak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1587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etyl, metanol, alkohol, etyl, vodka, otrava, pančovatvýrobce, placatka, kolek, drak, palírna, drak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168275"/>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obsah 2"/>
          <p:cNvSpPr>
            <a:spLocks noGrp="1"/>
          </p:cNvSpPr>
          <p:nvPr>
            <p:ph idx="1"/>
          </p:nvPr>
        </p:nvSpPr>
        <p:spPr/>
        <p:txBody>
          <a:bodyPr>
            <a:normAutofit/>
          </a:bodyPr>
          <a:lstStyle/>
          <a:p>
            <a:pPr marL="0" indent="0" algn="just">
              <a:buNone/>
            </a:pPr>
            <a:endParaRPr lang="cs-CZ" b="1" dirty="0"/>
          </a:p>
          <a:p>
            <a:pPr marL="0" indent="0" algn="just">
              <a:buNone/>
            </a:pPr>
            <a:endParaRPr lang="cs-CZ" b="1" dirty="0"/>
          </a:p>
          <a:p>
            <a:pPr marL="0" indent="0" algn="just">
              <a:buNone/>
            </a:pPr>
            <a:endParaRPr lang="cs-CZ" b="1" dirty="0"/>
          </a:p>
        </p:txBody>
      </p:sp>
      <p:pic>
        <p:nvPicPr>
          <p:cNvPr id="7170" name="Picture 2"/>
          <p:cNvPicPr>
            <a:picLocks noChangeAspect="1" noChangeArrowheads="1"/>
          </p:cNvPicPr>
          <p:nvPr/>
        </p:nvPicPr>
        <p:blipFill>
          <a:blip r:embed="rId5" cstate="print"/>
          <a:srcRect/>
          <a:stretch>
            <a:fillRect/>
          </a:stretch>
        </p:blipFill>
        <p:spPr bwMode="auto">
          <a:xfrm>
            <a:off x="14288" y="271463"/>
            <a:ext cx="9115425" cy="6315075"/>
          </a:xfrm>
          <a:prstGeom prst="rect">
            <a:avLst/>
          </a:prstGeom>
          <a:noFill/>
          <a:ln w="9525">
            <a:noFill/>
            <a:miter lim="800000"/>
            <a:headEnd/>
            <a:tailEnd/>
          </a:ln>
        </p:spPr>
      </p:pic>
    </p:spTree>
    <p:extLst>
      <p:ext uri="{BB962C8B-B14F-4D97-AF65-F5344CB8AC3E}">
        <p14:creationId xmlns:p14="http://schemas.microsoft.com/office/powerpoint/2010/main" val="35050528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F:\DATA\grafika\spodek.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etyl, metanol, alkohol, etyl, vodka, otrava, pančovatvýrobce, placatka, kolek, drak, palírna, drak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etyl, metanol, alkohol, etyl, vodka, otrava, pančovatvýrobce, placatka, kolek, drak, palírna, drak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1587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etyl, metanol, alkohol, etyl, vodka, otrava, pančovatvýrobce, placatka, kolek, drak, palírna, drak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168275"/>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obsah 2"/>
          <p:cNvSpPr>
            <a:spLocks noGrp="1"/>
          </p:cNvSpPr>
          <p:nvPr>
            <p:ph idx="1"/>
          </p:nvPr>
        </p:nvSpPr>
        <p:spPr/>
        <p:txBody>
          <a:bodyPr>
            <a:normAutofit/>
          </a:bodyPr>
          <a:lstStyle/>
          <a:p>
            <a:pPr marL="0" indent="0" algn="just">
              <a:buNone/>
            </a:pPr>
            <a:endParaRPr lang="cs-CZ" b="1" dirty="0"/>
          </a:p>
          <a:p>
            <a:pPr marL="0" indent="0" algn="just">
              <a:buNone/>
            </a:pPr>
            <a:endParaRPr lang="cs-CZ" b="1" dirty="0"/>
          </a:p>
          <a:p>
            <a:pPr marL="0" indent="0" algn="just">
              <a:buNone/>
            </a:pPr>
            <a:endParaRPr lang="cs-CZ" b="1" dirty="0"/>
          </a:p>
        </p:txBody>
      </p:sp>
      <p:pic>
        <p:nvPicPr>
          <p:cNvPr id="5" name="Picture 2"/>
          <p:cNvPicPr>
            <a:picLocks noChangeAspect="1" noChangeArrowheads="1"/>
          </p:cNvPicPr>
          <p:nvPr/>
        </p:nvPicPr>
        <p:blipFill>
          <a:blip r:embed="rId4" cstate="print"/>
          <a:srcRect/>
          <a:stretch>
            <a:fillRect/>
          </a:stretch>
        </p:blipFill>
        <p:spPr bwMode="auto">
          <a:xfrm>
            <a:off x="0" y="476672"/>
            <a:ext cx="8739039" cy="5880276"/>
          </a:xfrm>
          <a:prstGeom prst="rect">
            <a:avLst/>
          </a:prstGeom>
          <a:noFill/>
          <a:ln w="9525">
            <a:noFill/>
            <a:miter lim="800000"/>
            <a:headEnd/>
            <a:tailEnd/>
          </a:ln>
        </p:spPr>
      </p:pic>
    </p:spTree>
    <p:extLst>
      <p:ext uri="{BB962C8B-B14F-4D97-AF65-F5344CB8AC3E}">
        <p14:creationId xmlns:p14="http://schemas.microsoft.com/office/powerpoint/2010/main" val="35050528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1026" name="Picture 2" descr="metyl, metanol, alkohol, etyl, vodka, otrava, pančovatvýrobce, placatka, kolek, drak, palírna, dra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etyl, metanol, alkohol, etyl, vodka, otrava, pančovatvýrobce, placatka, kolek, drak, palírna, dra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75" y="1587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etyl, metanol, alkohol, etyl, vodka, otrava, pančovatvýrobce, placatka, kolek, drak, palírna, dra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5" y="16827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3" cstate="print"/>
          <a:srcRect/>
          <a:stretch>
            <a:fillRect/>
          </a:stretch>
        </p:blipFill>
        <p:spPr bwMode="auto">
          <a:xfrm>
            <a:off x="1148606" y="183589"/>
            <a:ext cx="6768752" cy="5007930"/>
          </a:xfrm>
          <a:prstGeom prst="rect">
            <a:avLst/>
          </a:prstGeom>
          <a:noFill/>
          <a:ln w="9525">
            <a:noFill/>
            <a:miter lim="800000"/>
            <a:headEnd/>
            <a:tailEnd/>
          </a:ln>
        </p:spPr>
      </p:pic>
      <p:sp>
        <p:nvSpPr>
          <p:cNvPr id="3" name="TextovéPole 2"/>
          <p:cNvSpPr txBox="1"/>
          <p:nvPr/>
        </p:nvSpPr>
        <p:spPr>
          <a:xfrm>
            <a:off x="307975" y="5304419"/>
            <a:ext cx="8718996" cy="1477328"/>
          </a:xfrm>
          <a:prstGeom prst="rect">
            <a:avLst/>
          </a:prstGeom>
          <a:noFill/>
        </p:spPr>
        <p:txBody>
          <a:bodyPr wrap="square" rtlCol="0">
            <a:spAutoFit/>
          </a:bodyPr>
          <a:lstStyle/>
          <a:p>
            <a:r>
              <a:rPr lang="cs-CZ" dirty="0"/>
              <a:t>NSS 10 As 247/2021-44: </a:t>
            </a:r>
            <a:r>
              <a:rPr lang="cs-CZ" i="1" dirty="0"/>
              <a:t>Z ničeho však neplyne, že plocha biokoridoru musí být zalesněná: </a:t>
            </a:r>
            <a:r>
              <a:rPr lang="cs-CZ" b="1" i="1" dirty="0"/>
              <a:t>biokoridor je naopak územím, které zpravidla neumožňuje organismům dlouhodobou existenci, ale slouží právě jen k propojení biocenter, tedy míst, kde organismy trvale žijí </a:t>
            </a:r>
            <a:r>
              <a:rPr lang="cs-CZ" i="1" dirty="0"/>
              <a:t>[§ 1 písm. b) prováděcí vyhlášky č. 395/1992 Sb. k zákonu č. 114/1992 Sb., o ochraně přírody a krajiny].</a:t>
            </a:r>
          </a:p>
        </p:txBody>
      </p:sp>
    </p:spTree>
    <p:extLst>
      <p:ext uri="{BB962C8B-B14F-4D97-AF65-F5344CB8AC3E}">
        <p14:creationId xmlns:p14="http://schemas.microsoft.com/office/powerpoint/2010/main" val="32786008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979712" y="384547"/>
            <a:ext cx="6696744" cy="707886"/>
          </a:xfrm>
          <a:prstGeom prst="rect">
            <a:avLst/>
          </a:prstGeom>
          <a:noFill/>
        </p:spPr>
        <p:txBody>
          <a:bodyPr wrap="square" rtlCol="0">
            <a:spAutoFit/>
          </a:bodyPr>
          <a:lstStyle/>
          <a:p>
            <a:r>
              <a:rPr lang="cs-CZ" sz="4000" b="1" dirty="0"/>
              <a:t>Zajímavý fakt </a:t>
            </a:r>
            <a:r>
              <a:rPr lang="cs-CZ" altLang="cs-CZ" sz="4000" b="1" dirty="0"/>
              <a:t>#1</a:t>
            </a:r>
            <a:endParaRPr lang="cs-CZ" sz="4000" b="1" dirty="0"/>
          </a:p>
        </p:txBody>
      </p:sp>
      <p:sp>
        <p:nvSpPr>
          <p:cNvPr id="6" name="Obdélník 5"/>
          <p:cNvSpPr/>
          <p:nvPr/>
        </p:nvSpPr>
        <p:spPr>
          <a:xfrm>
            <a:off x="108149" y="1484783"/>
            <a:ext cx="8928347" cy="4616648"/>
          </a:xfrm>
          <a:prstGeom prst="rect">
            <a:avLst/>
          </a:prstGeom>
        </p:spPr>
        <p:txBody>
          <a:bodyPr wrap="square">
            <a:spAutoFit/>
          </a:bodyPr>
          <a:lstStyle/>
          <a:p>
            <a:r>
              <a:rPr lang="cs-CZ" sz="4000" i="1" dirty="0"/>
              <a:t>„Česká republika se vyznačuje velkým bohatstvím druhů rostlin a živočichů. Celkem bylo zaznamenáno více než 2 700 druhů vyšších rostlin, 2 400 druhů nižších rostlin, </a:t>
            </a:r>
            <a:r>
              <a:rPr lang="cs-CZ" sz="4000" b="1" i="1" dirty="0"/>
              <a:t>50 000 druhů bezobratlých a asi 380 druhů obratlovců </a:t>
            </a:r>
            <a:r>
              <a:rPr lang="cs-CZ" sz="4000" i="1" dirty="0"/>
              <a:t>(rozmnožujících se v ČR).“ </a:t>
            </a:r>
          </a:p>
          <a:p>
            <a:r>
              <a:rPr lang="cs-CZ" sz="1400" dirty="0"/>
              <a:t>                    (Agentura ochrany přírody a krajiny)</a:t>
            </a:r>
          </a:p>
        </p:txBody>
      </p:sp>
      <p:pic>
        <p:nvPicPr>
          <p:cNvPr id="7" name="Obrázek 3" descr="9019-1-1252192812.jpg"/>
          <p:cNvPicPr>
            <a:picLocks noGrp="1" noChangeAspect="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6264196" y="5390002"/>
            <a:ext cx="2948345" cy="2358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69397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979712" y="384547"/>
            <a:ext cx="6696744" cy="707886"/>
          </a:xfrm>
          <a:prstGeom prst="rect">
            <a:avLst/>
          </a:prstGeom>
          <a:noFill/>
        </p:spPr>
        <p:txBody>
          <a:bodyPr wrap="square" rtlCol="0">
            <a:spAutoFit/>
          </a:bodyPr>
          <a:lstStyle/>
          <a:p>
            <a:r>
              <a:rPr lang="cs-CZ" sz="4000" b="1" dirty="0"/>
              <a:t>Smutný fakt</a:t>
            </a:r>
          </a:p>
        </p:txBody>
      </p:sp>
      <p:sp>
        <p:nvSpPr>
          <p:cNvPr id="6" name="Obdélník 5"/>
          <p:cNvSpPr/>
          <p:nvPr/>
        </p:nvSpPr>
        <p:spPr>
          <a:xfrm>
            <a:off x="361800" y="1484783"/>
            <a:ext cx="8592343" cy="1538883"/>
          </a:xfrm>
          <a:prstGeom prst="rect">
            <a:avLst/>
          </a:prstGeom>
        </p:spPr>
        <p:txBody>
          <a:bodyPr wrap="square">
            <a:spAutoFit/>
          </a:bodyPr>
          <a:lstStyle/>
          <a:p>
            <a:r>
              <a:rPr lang="cs-CZ" sz="4000" i="1" dirty="0"/>
              <a:t>„Každých 60 vteřin na světě vymře jeden živočišný druh.“</a:t>
            </a:r>
          </a:p>
          <a:p>
            <a:r>
              <a:rPr lang="cs-CZ" sz="1400" dirty="0"/>
              <a:t>                    (BUND </a:t>
            </a:r>
            <a:r>
              <a:rPr lang="cs-CZ" sz="1400" dirty="0" err="1"/>
              <a:t>Deutschland</a:t>
            </a:r>
            <a:r>
              <a:rPr lang="cs-CZ" sz="1400" dirty="0"/>
              <a:t>)</a:t>
            </a:r>
          </a:p>
        </p:txBody>
      </p:sp>
      <p:pic>
        <p:nvPicPr>
          <p:cNvPr id="14338" name="Picture 2" descr="5 Brilliant Animal Ad Campaigns That Will Inspire You To Make A Chan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7664" y="3023666"/>
            <a:ext cx="5466080" cy="3860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98771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1" name="Picture 3" descr="F:\DATA\grafika\spodek.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DATA\grafika\pruh 5.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122" y="293440"/>
            <a:ext cx="9344470" cy="955685"/>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650114" y="1267927"/>
            <a:ext cx="8790478" cy="5940088"/>
          </a:xfrm>
          <a:prstGeom prst="rect">
            <a:avLst/>
          </a:prstGeom>
          <a:noFill/>
        </p:spPr>
        <p:txBody>
          <a:bodyPr wrap="square" rtlCol="0">
            <a:spAutoFit/>
          </a:bodyPr>
          <a:lstStyle/>
          <a:p>
            <a:r>
              <a:rPr lang="cs-CZ" sz="2800" b="1" dirty="0"/>
              <a:t>Zákon č. 114/1992 Sb., o ochraně přírody a krajiny</a:t>
            </a:r>
            <a:endParaRPr lang="cs-CZ" sz="2800" dirty="0"/>
          </a:p>
          <a:p>
            <a:pPr lvl="0"/>
            <a:endParaRPr lang="cs-CZ" sz="2800" b="1" dirty="0"/>
          </a:p>
          <a:p>
            <a:pPr marL="457200" lvl="0" indent="-457200">
              <a:buFont typeface="Arial" pitchFamily="34" charset="0"/>
              <a:buChar char="•"/>
            </a:pPr>
            <a:r>
              <a:rPr lang="cs-CZ" sz="2800" dirty="0"/>
              <a:t>ustanovení </a:t>
            </a:r>
            <a:r>
              <a:rPr lang="cs-CZ" sz="2800" b="1" dirty="0"/>
              <a:t>§ 3 odst. 1 písm. d)</a:t>
            </a:r>
            <a:r>
              <a:rPr lang="cs-CZ" sz="2800" dirty="0"/>
              <a:t> zákona za živočicha označuje </a:t>
            </a:r>
            <a:r>
              <a:rPr lang="cs-CZ" sz="2800" b="1" dirty="0">
                <a:solidFill>
                  <a:schemeClr val="accent6">
                    <a:lumMod val="75000"/>
                  </a:schemeClr>
                </a:solidFill>
              </a:rPr>
              <a:t>výhradně volně žijící živočichy.</a:t>
            </a:r>
          </a:p>
          <a:p>
            <a:pPr marL="457200" indent="-457200">
              <a:buFont typeface="Arial" pitchFamily="34" charset="0"/>
              <a:buChar char="•"/>
            </a:pPr>
            <a:r>
              <a:rPr lang="cs-CZ" sz="2800" dirty="0"/>
              <a:t>rozlišuje mezi </a:t>
            </a:r>
            <a:r>
              <a:rPr lang="cs-CZ" sz="2800" u="sng" dirty="0"/>
              <a:t>zvláště chráněnými živočichy </a:t>
            </a:r>
            <a:r>
              <a:rPr lang="cs-CZ" sz="2800" dirty="0"/>
              <a:t>a </a:t>
            </a:r>
            <a:r>
              <a:rPr lang="cs-CZ" sz="2800" u="sng" dirty="0"/>
              <a:t>živočichy, kteří nejsou zvláště chránění</a:t>
            </a:r>
            <a:r>
              <a:rPr lang="cs-CZ" sz="2800" dirty="0"/>
              <a:t>. </a:t>
            </a:r>
          </a:p>
          <a:p>
            <a:endParaRPr lang="cs-CZ" sz="2800" b="1" dirty="0"/>
          </a:p>
          <a:p>
            <a:r>
              <a:rPr lang="cs-CZ" sz="2800" b="1" dirty="0"/>
              <a:t>Zvláště chráněné druhy živočichů se dle stupně jejich ohrožení člení na</a:t>
            </a:r>
            <a:endParaRPr lang="cs-CZ" sz="2800" dirty="0"/>
          </a:p>
          <a:p>
            <a:r>
              <a:rPr lang="cs-CZ" sz="2800" b="1" dirty="0"/>
              <a:t>	a) kriticky ohrožené,</a:t>
            </a:r>
            <a:endParaRPr lang="cs-CZ" sz="2800" dirty="0"/>
          </a:p>
          <a:p>
            <a:r>
              <a:rPr lang="cs-CZ" sz="2800" b="1" dirty="0"/>
              <a:t> 	b) silně ohrožené,</a:t>
            </a:r>
            <a:endParaRPr lang="cs-CZ" sz="2800" dirty="0"/>
          </a:p>
          <a:p>
            <a:r>
              <a:rPr lang="cs-CZ" sz="2800" b="1" dirty="0"/>
              <a:t> 	c) ohrožené.</a:t>
            </a:r>
            <a:endParaRPr lang="cs-CZ" sz="2800" dirty="0"/>
          </a:p>
          <a:p>
            <a:pPr lvl="0"/>
            <a:endParaRPr lang="cs-CZ" sz="2800" dirty="0"/>
          </a:p>
          <a:p>
            <a:pPr lvl="0"/>
            <a:endParaRPr lang="cs-CZ" sz="1600" dirty="0"/>
          </a:p>
        </p:txBody>
      </p:sp>
    </p:spTree>
    <p:extLst>
      <p:ext uri="{BB962C8B-B14F-4D97-AF65-F5344CB8AC3E}">
        <p14:creationId xmlns:p14="http://schemas.microsoft.com/office/powerpoint/2010/main" val="35172790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619672" y="384547"/>
            <a:ext cx="7056784" cy="707886"/>
          </a:xfrm>
          <a:prstGeom prst="rect">
            <a:avLst/>
          </a:prstGeom>
          <a:noFill/>
        </p:spPr>
        <p:txBody>
          <a:bodyPr wrap="square" rtlCol="0">
            <a:spAutoFit/>
          </a:bodyPr>
          <a:lstStyle/>
          <a:p>
            <a:r>
              <a:rPr lang="cs-CZ" sz="4000" b="1" dirty="0"/>
              <a:t>Prameny právní úpravy</a:t>
            </a:r>
          </a:p>
        </p:txBody>
      </p:sp>
      <p:sp>
        <p:nvSpPr>
          <p:cNvPr id="5" name="Zástupný symbol pro obsah 4"/>
          <p:cNvSpPr>
            <a:spLocks noGrp="1"/>
          </p:cNvSpPr>
          <p:nvPr>
            <p:ph idx="1"/>
          </p:nvPr>
        </p:nvSpPr>
        <p:spPr>
          <a:xfrm>
            <a:off x="446856" y="1628800"/>
            <a:ext cx="8229600" cy="4525963"/>
          </a:xfrm>
        </p:spPr>
        <p:txBody>
          <a:bodyPr>
            <a:normAutofit fontScale="85000" lnSpcReduction="10000"/>
          </a:bodyPr>
          <a:lstStyle/>
          <a:p>
            <a:r>
              <a:rPr lang="cs-CZ" b="1" dirty="0"/>
              <a:t>Úmluva o ochraně světového kulturního a přírodního bohatství</a:t>
            </a:r>
            <a:r>
              <a:rPr lang="cs-CZ" dirty="0"/>
              <a:t> (sdělení FMZV č.159/1991 Sb.)</a:t>
            </a:r>
          </a:p>
          <a:p>
            <a:r>
              <a:rPr lang="cs-CZ" dirty="0"/>
              <a:t>Úmluva o ochraně stěhovavých druhů volně žijících živočichů (Bonnská úmluva, sdělení MZV č. 127/1994 Sb.) </a:t>
            </a:r>
          </a:p>
          <a:p>
            <a:r>
              <a:rPr lang="cs-CZ" b="1" dirty="0"/>
              <a:t>Úmluva o biologické rozmanitosti </a:t>
            </a:r>
            <a:r>
              <a:rPr lang="cs-CZ" dirty="0"/>
              <a:t>(sdělení č.134/1999 Sb.)</a:t>
            </a:r>
          </a:p>
          <a:p>
            <a:r>
              <a:rPr lang="cs-CZ" dirty="0"/>
              <a:t>Úmluva o ochraně evropské fauny a flóry a přírodních stanovišť (Bernská úmluva, sdělení MZV 107/2001 Sb.)</a:t>
            </a:r>
          </a:p>
          <a:p>
            <a:r>
              <a:rPr lang="cs-CZ" dirty="0"/>
              <a:t>EUROBATS</a:t>
            </a:r>
          </a:p>
        </p:txBody>
      </p:sp>
    </p:spTree>
    <p:extLst>
      <p:ext uri="{BB962C8B-B14F-4D97-AF65-F5344CB8AC3E}">
        <p14:creationId xmlns:p14="http://schemas.microsoft.com/office/powerpoint/2010/main" val="32508371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619672" y="384547"/>
            <a:ext cx="7056784" cy="707886"/>
          </a:xfrm>
          <a:prstGeom prst="rect">
            <a:avLst/>
          </a:prstGeom>
          <a:noFill/>
        </p:spPr>
        <p:txBody>
          <a:bodyPr wrap="square" rtlCol="0">
            <a:spAutoFit/>
          </a:bodyPr>
          <a:lstStyle/>
          <a:p>
            <a:r>
              <a:rPr lang="cs-CZ" sz="4000" b="1" dirty="0"/>
              <a:t>Prameny právní úpravy</a:t>
            </a:r>
          </a:p>
        </p:txBody>
      </p:sp>
      <p:sp>
        <p:nvSpPr>
          <p:cNvPr id="5" name="Zástupný symbol pro obsah 4"/>
          <p:cNvSpPr>
            <a:spLocks noGrp="1"/>
          </p:cNvSpPr>
          <p:nvPr>
            <p:ph idx="1"/>
          </p:nvPr>
        </p:nvSpPr>
        <p:spPr>
          <a:xfrm>
            <a:off x="446856" y="1628800"/>
            <a:ext cx="8229600" cy="4525963"/>
          </a:xfrm>
        </p:spPr>
        <p:txBody>
          <a:bodyPr>
            <a:normAutofit fontScale="77500" lnSpcReduction="20000"/>
          </a:bodyPr>
          <a:lstStyle/>
          <a:p>
            <a:r>
              <a:rPr lang="cs-CZ" b="1" dirty="0"/>
              <a:t>Úmluva o biologické rozmanitosti </a:t>
            </a:r>
            <a:r>
              <a:rPr lang="cs-CZ" dirty="0"/>
              <a:t>(1992, 196 stran)</a:t>
            </a:r>
          </a:p>
          <a:p>
            <a:pPr marL="0" indent="0">
              <a:buNone/>
            </a:pPr>
            <a:r>
              <a:rPr lang="cs-CZ" dirty="0"/>
              <a:t>Tři základní cíle:</a:t>
            </a:r>
          </a:p>
          <a:p>
            <a:r>
              <a:rPr lang="cs-CZ" dirty="0"/>
              <a:t>ochrana biologické rozmanitosti, která je chápána jako rozmanitost všech živých organismů a systémů, jichž jsou tyto organismy součástí,</a:t>
            </a:r>
          </a:p>
          <a:p>
            <a:r>
              <a:rPr lang="cs-CZ" dirty="0"/>
              <a:t>udržitelné využívání jejích složek,</a:t>
            </a:r>
          </a:p>
          <a:p>
            <a:r>
              <a:rPr lang="cs-CZ" dirty="0"/>
              <a:t>spravedlivé a rovnocenné rozdělování přínosů plynoucích z genetických zdrojů</a:t>
            </a:r>
          </a:p>
          <a:p>
            <a:pPr marL="0" indent="0">
              <a:buNone/>
            </a:pPr>
            <a:r>
              <a:rPr lang="cs-CZ" b="1" dirty="0">
                <a:solidFill>
                  <a:schemeClr val="accent6"/>
                </a:solidFill>
              </a:rPr>
              <a:t>Mechanismus: Rozvoj národních strategií k ochraně biodiversity</a:t>
            </a:r>
          </a:p>
          <a:p>
            <a:pPr marL="0" indent="0">
              <a:buNone/>
            </a:pPr>
            <a:r>
              <a:rPr lang="cs-CZ" b="1" dirty="0"/>
              <a:t>+ </a:t>
            </a:r>
            <a:r>
              <a:rPr lang="cs-CZ" b="1" dirty="0" err="1"/>
              <a:t>Cartagenský</a:t>
            </a:r>
            <a:r>
              <a:rPr lang="cs-CZ" b="1" dirty="0"/>
              <a:t> protokol o biologické bezpečnosti (GMO, 2000), Nagojský protokol (2010)</a:t>
            </a:r>
          </a:p>
        </p:txBody>
      </p:sp>
    </p:spTree>
    <p:extLst>
      <p:ext uri="{BB962C8B-B14F-4D97-AF65-F5344CB8AC3E}">
        <p14:creationId xmlns:p14="http://schemas.microsoft.com/office/powerpoint/2010/main" val="29509011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619672" y="384547"/>
            <a:ext cx="7056784" cy="707886"/>
          </a:xfrm>
          <a:prstGeom prst="rect">
            <a:avLst/>
          </a:prstGeom>
          <a:noFill/>
        </p:spPr>
        <p:txBody>
          <a:bodyPr wrap="square" rtlCol="0">
            <a:spAutoFit/>
          </a:bodyPr>
          <a:lstStyle/>
          <a:p>
            <a:r>
              <a:rPr lang="cs-CZ" sz="4000" b="1" dirty="0"/>
              <a:t>Prameny právní úpravy</a:t>
            </a:r>
          </a:p>
        </p:txBody>
      </p:sp>
      <p:sp>
        <p:nvSpPr>
          <p:cNvPr id="5" name="Zástupný symbol pro obsah 4"/>
          <p:cNvSpPr>
            <a:spLocks noGrp="1"/>
          </p:cNvSpPr>
          <p:nvPr>
            <p:ph idx="1"/>
          </p:nvPr>
        </p:nvSpPr>
        <p:spPr>
          <a:xfrm>
            <a:off x="446856" y="1359155"/>
            <a:ext cx="8229600" cy="4525963"/>
          </a:xfrm>
        </p:spPr>
        <p:txBody>
          <a:bodyPr>
            <a:normAutofit fontScale="92500" lnSpcReduction="10000"/>
          </a:bodyPr>
          <a:lstStyle/>
          <a:p>
            <a:pPr>
              <a:buNone/>
            </a:pPr>
            <a:r>
              <a:rPr lang="pl-PL" sz="2800" b="1" dirty="0">
                <a:solidFill>
                  <a:schemeClr val="accent6">
                    <a:lumMod val="75000"/>
                  </a:schemeClr>
                </a:solidFill>
              </a:rPr>
              <a:t>EU: tzv. naturové směrnice (NATURA 2000)</a:t>
            </a:r>
          </a:p>
          <a:p>
            <a:pPr>
              <a:buNone/>
            </a:pPr>
            <a:endParaRPr lang="pl-PL" sz="2800" b="1" dirty="0">
              <a:solidFill>
                <a:schemeClr val="accent6">
                  <a:lumMod val="75000"/>
                </a:schemeClr>
              </a:solidFill>
            </a:endParaRPr>
          </a:p>
          <a:p>
            <a:pPr>
              <a:buNone/>
            </a:pPr>
            <a:r>
              <a:rPr lang="cs-CZ" sz="2600" b="1" dirty="0"/>
              <a:t>Směrnice 2009/147/EHS o ochraně volně žijících ptáků</a:t>
            </a:r>
          </a:p>
          <a:p>
            <a:pPr>
              <a:buFontTx/>
              <a:buChar char="-"/>
            </a:pPr>
            <a:r>
              <a:rPr lang="cs-CZ" sz="2600" dirty="0"/>
              <a:t>Ochrana všech druhů ptáků</a:t>
            </a:r>
          </a:p>
          <a:p>
            <a:pPr>
              <a:buFontTx/>
              <a:buChar char="-"/>
            </a:pPr>
            <a:r>
              <a:rPr lang="cs-CZ" sz="2600" dirty="0"/>
              <a:t>Zvláštní ochrana některých druhů ptáků</a:t>
            </a:r>
          </a:p>
          <a:p>
            <a:pPr>
              <a:buFontTx/>
              <a:buChar char="-"/>
            </a:pPr>
            <a:r>
              <a:rPr lang="cs-CZ" sz="2600" dirty="0"/>
              <a:t>Ochrana ptačích oblastí </a:t>
            </a:r>
          </a:p>
          <a:p>
            <a:pPr>
              <a:buNone/>
            </a:pPr>
            <a:r>
              <a:rPr lang="cs-CZ" sz="2600" b="1" dirty="0"/>
              <a:t>Směrnice 92/43/EHS o ochraně přírodních stanovišť, volně žijících živočichů a planě rostoucích rostlin</a:t>
            </a:r>
          </a:p>
          <a:p>
            <a:pPr>
              <a:buFontTx/>
              <a:buChar char="-"/>
            </a:pPr>
            <a:r>
              <a:rPr lang="cs-CZ" sz="2600" dirty="0"/>
              <a:t>Zvláštní ochrana některých druhů živočichů a rostlin</a:t>
            </a:r>
          </a:p>
          <a:p>
            <a:pPr>
              <a:buFontTx/>
              <a:buChar char="-"/>
            </a:pPr>
            <a:r>
              <a:rPr lang="cs-CZ" sz="2600" dirty="0"/>
              <a:t>Ochrana stanovišť (EVL)</a:t>
            </a:r>
          </a:p>
          <a:p>
            <a:pPr>
              <a:buFontTx/>
              <a:buChar char="-"/>
            </a:pPr>
            <a:r>
              <a:rPr lang="cs-CZ" sz="2600" dirty="0"/>
              <a:t>Vymezení sítě NATURA 2000 (ptačí oblasti + EVL)</a:t>
            </a:r>
          </a:p>
          <a:p>
            <a:pPr>
              <a:buNone/>
            </a:pPr>
            <a:endParaRPr lang="cs-CZ" sz="2600" b="1" dirty="0"/>
          </a:p>
        </p:txBody>
      </p:sp>
      <p:sp>
        <p:nvSpPr>
          <p:cNvPr id="7" name="Zástupný symbol pro obsah 7"/>
          <p:cNvSpPr txBox="1">
            <a:spLocks/>
          </p:cNvSpPr>
          <p:nvPr/>
        </p:nvSpPr>
        <p:spPr>
          <a:xfrm>
            <a:off x="6909928" y="316232"/>
            <a:ext cx="2088232" cy="1800201"/>
          </a:xfrm>
          <a:prstGeom prst="wedgeRectCallou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buFont typeface="Arial" pitchFamily="34" charset="0"/>
              <a:buNone/>
            </a:pPr>
            <a:r>
              <a:rPr lang="cs-CZ" sz="800" dirty="0"/>
              <a:t>Česká úprava provádí  požadavky na ochranu živočichů vyplývající z práva EU ve dvou směrech – jednak vytvořením systému územní ochrany, do kterého spadají ptačí oblasti a evropsky významné lokality, což jsou stanoviště chráněných druhů unijního významu), a jednak ochranou samotných živočichů. Takže nejde jen o ochranu sítě NATURA 2000, ale také zejm. o ustanovení § 5a a 5b (ochrana ptáků) a § 47 a násl. (zvláštní ochrana živočichů a rostlin). </a:t>
            </a:r>
          </a:p>
        </p:txBody>
      </p:sp>
    </p:spTree>
    <p:extLst>
      <p:ext uri="{BB962C8B-B14F-4D97-AF65-F5344CB8AC3E}">
        <p14:creationId xmlns:p14="http://schemas.microsoft.com/office/powerpoint/2010/main" val="137325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down)">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wipe(down)">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wipe(down)">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wipe(down)">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wipe(down)">
                                      <p:cBhvr>
                                        <p:cTn id="32" dur="500"/>
                                        <p:tgtEl>
                                          <p:spTgt spid="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wipe(down)">
                                      <p:cBhvr>
                                        <p:cTn id="37" dur="500"/>
                                        <p:tgtEl>
                                          <p:spTgt spid="5">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5">
                                            <p:txEl>
                                              <p:pRg st="8" end="8"/>
                                            </p:txEl>
                                          </p:spTgt>
                                        </p:tgtEl>
                                        <p:attrNameLst>
                                          <p:attrName>style.visibility</p:attrName>
                                        </p:attrNameLst>
                                      </p:cBhvr>
                                      <p:to>
                                        <p:strVal val="visible"/>
                                      </p:to>
                                    </p:set>
                                    <p:animEffect transition="in" filter="wipe(down)">
                                      <p:cBhvr>
                                        <p:cTn id="42" dur="500"/>
                                        <p:tgtEl>
                                          <p:spTgt spid="5">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5">
                                            <p:txEl>
                                              <p:pRg st="9" end="9"/>
                                            </p:txEl>
                                          </p:spTgt>
                                        </p:tgtEl>
                                        <p:attrNameLst>
                                          <p:attrName>style.visibility</p:attrName>
                                        </p:attrNameLst>
                                      </p:cBhvr>
                                      <p:to>
                                        <p:strVal val="visible"/>
                                      </p:to>
                                    </p:set>
                                    <p:animEffect transition="in" filter="wipe(down)">
                                      <p:cBhvr>
                                        <p:cTn id="47" dur="500"/>
                                        <p:tgtEl>
                                          <p:spTgt spid="5">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ka 1"/>
          <p:cNvGraphicFramePr>
            <a:graphicFrameLocks noGrp="1"/>
          </p:cNvGraphicFramePr>
          <p:nvPr>
            <p:extLst>
              <p:ext uri="{D42A27DB-BD31-4B8C-83A1-F6EECF244321}">
                <p14:modId xmlns:p14="http://schemas.microsoft.com/office/powerpoint/2010/main" val="1352413722"/>
              </p:ext>
            </p:extLst>
          </p:nvPr>
        </p:nvGraphicFramePr>
        <p:xfrm>
          <a:off x="611560" y="0"/>
          <a:ext cx="8145378" cy="10094976"/>
        </p:xfrm>
        <a:graphic>
          <a:graphicData uri="http://schemas.openxmlformats.org/drawingml/2006/table">
            <a:tbl>
              <a:tblPr firstRow="1" firstCol="1" bandRow="1"/>
              <a:tblGrid>
                <a:gridCol w="1733925">
                  <a:extLst>
                    <a:ext uri="{9D8B030D-6E8A-4147-A177-3AD203B41FA5}">
                      <a16:colId xmlns:a16="http://schemas.microsoft.com/office/drawing/2014/main" val="20000"/>
                    </a:ext>
                  </a:extLst>
                </a:gridCol>
                <a:gridCol w="1275311">
                  <a:extLst>
                    <a:ext uri="{9D8B030D-6E8A-4147-A177-3AD203B41FA5}">
                      <a16:colId xmlns:a16="http://schemas.microsoft.com/office/drawing/2014/main" val="20001"/>
                    </a:ext>
                  </a:extLst>
                </a:gridCol>
                <a:gridCol w="1668292">
                  <a:extLst>
                    <a:ext uri="{9D8B030D-6E8A-4147-A177-3AD203B41FA5}">
                      <a16:colId xmlns:a16="http://schemas.microsoft.com/office/drawing/2014/main" val="20002"/>
                    </a:ext>
                  </a:extLst>
                </a:gridCol>
                <a:gridCol w="1733925">
                  <a:extLst>
                    <a:ext uri="{9D8B030D-6E8A-4147-A177-3AD203B41FA5}">
                      <a16:colId xmlns:a16="http://schemas.microsoft.com/office/drawing/2014/main" val="20003"/>
                    </a:ext>
                  </a:extLst>
                </a:gridCol>
                <a:gridCol w="1733925">
                  <a:extLst>
                    <a:ext uri="{9D8B030D-6E8A-4147-A177-3AD203B41FA5}">
                      <a16:colId xmlns:a16="http://schemas.microsoft.com/office/drawing/2014/main" val="20004"/>
                    </a:ext>
                  </a:extLst>
                </a:gridCol>
              </a:tblGrid>
              <a:tr h="90157">
                <a:tc gridSpan="5">
                  <a:txBody>
                    <a:bodyPr/>
                    <a:lstStyle/>
                    <a:p>
                      <a:pPr algn="ctr">
                        <a:lnSpc>
                          <a:spcPct val="115000"/>
                        </a:lnSpc>
                        <a:spcAft>
                          <a:spcPts val="0"/>
                        </a:spcAft>
                      </a:pPr>
                      <a:r>
                        <a:rPr lang="cs-CZ" sz="1400" b="1" dirty="0">
                          <a:effectLst/>
                        </a:rPr>
                        <a:t>Podmínky uplatňování odchylných režimů podle unijních směrnic a jejich provedení v ZOPK</a:t>
                      </a:r>
                      <a:endParaRPr lang="cs-CZ"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243420">
                <a:tc>
                  <a:txBody>
                    <a:bodyPr/>
                    <a:lstStyle/>
                    <a:p>
                      <a:pPr>
                        <a:lnSpc>
                          <a:spcPct val="115000"/>
                        </a:lnSpc>
                        <a:spcAft>
                          <a:spcPts val="0"/>
                        </a:spcAft>
                      </a:pPr>
                      <a:r>
                        <a:rPr lang="cs-CZ" sz="1000" b="1" dirty="0">
                          <a:effectLst/>
                        </a:rPr>
                        <a:t>Ustanovení práva EU </a:t>
                      </a:r>
                      <a:endParaRPr lang="cs-CZ"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tc>
                  <a:txBody>
                    <a:bodyPr/>
                    <a:lstStyle/>
                    <a:p>
                      <a:pPr>
                        <a:lnSpc>
                          <a:spcPct val="115000"/>
                        </a:lnSpc>
                        <a:spcAft>
                          <a:spcPts val="0"/>
                        </a:spcAft>
                      </a:pPr>
                      <a:r>
                        <a:rPr lang="cs-CZ" sz="1000" b="1" dirty="0">
                          <a:effectLst/>
                        </a:rPr>
                        <a:t>Ochranný režim</a:t>
                      </a:r>
                      <a:endParaRPr lang="cs-CZ"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tc>
                  <a:txBody>
                    <a:bodyPr/>
                    <a:lstStyle/>
                    <a:p>
                      <a:pPr>
                        <a:lnSpc>
                          <a:spcPct val="115000"/>
                        </a:lnSpc>
                        <a:spcAft>
                          <a:spcPts val="0"/>
                        </a:spcAft>
                      </a:pPr>
                      <a:r>
                        <a:rPr lang="cs-CZ" sz="1000" b="1" dirty="0">
                          <a:effectLst/>
                        </a:rPr>
                        <a:t>Podmínky uplatnění odchylného režimu</a:t>
                      </a:r>
                      <a:endParaRPr lang="cs-CZ"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tc>
                  <a:txBody>
                    <a:bodyPr/>
                    <a:lstStyle/>
                    <a:p>
                      <a:pPr>
                        <a:lnSpc>
                          <a:spcPct val="115000"/>
                        </a:lnSpc>
                        <a:spcAft>
                          <a:spcPts val="0"/>
                        </a:spcAft>
                      </a:pPr>
                      <a:r>
                        <a:rPr lang="cs-CZ" sz="1000" b="1" dirty="0">
                          <a:effectLst/>
                        </a:rPr>
                        <a:t>Vymezení veřejného zájmu</a:t>
                      </a:r>
                      <a:endParaRPr lang="cs-CZ"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tc>
                  <a:txBody>
                    <a:bodyPr/>
                    <a:lstStyle/>
                    <a:p>
                      <a:pPr>
                        <a:lnSpc>
                          <a:spcPct val="115000"/>
                        </a:lnSpc>
                        <a:spcAft>
                          <a:spcPts val="0"/>
                        </a:spcAft>
                      </a:pPr>
                      <a:r>
                        <a:rPr lang="cs-CZ" sz="1000" b="1" dirty="0">
                          <a:effectLst/>
                        </a:rPr>
                        <a:t>Prováděcí ustanovení ZOPK</a:t>
                      </a:r>
                      <a:endParaRPr lang="cs-CZ"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extLst>
                  <a:ext uri="{0D108BD9-81ED-4DB2-BD59-A6C34878D82A}">
                    <a16:rowId xmlns:a16="http://schemas.microsoft.com/office/drawing/2014/main" val="10001"/>
                  </a:ext>
                </a:extLst>
              </a:tr>
              <a:tr h="1298238">
                <a:tc rowSpan="2">
                  <a:txBody>
                    <a:bodyPr/>
                    <a:lstStyle/>
                    <a:p>
                      <a:pPr>
                        <a:lnSpc>
                          <a:spcPct val="115000"/>
                        </a:lnSpc>
                        <a:spcAft>
                          <a:spcPts val="0"/>
                        </a:spcAft>
                      </a:pPr>
                      <a:r>
                        <a:rPr lang="cs-CZ" sz="1200" b="1">
                          <a:effectLst/>
                        </a:rPr>
                        <a:t>Čl. 9 směrnice o ochraně volně žijících ptáků</a:t>
                      </a:r>
                      <a:endParaRPr lang="cs-CZ" sz="1200" b="1">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tc rowSpan="2">
                  <a:txBody>
                    <a:bodyPr/>
                    <a:lstStyle/>
                    <a:p>
                      <a:pPr>
                        <a:lnSpc>
                          <a:spcPct val="115000"/>
                        </a:lnSpc>
                        <a:spcAft>
                          <a:spcPts val="0"/>
                        </a:spcAft>
                      </a:pPr>
                      <a:r>
                        <a:rPr lang="cs-CZ" sz="1000">
                          <a:effectLst/>
                        </a:rPr>
                        <a:t>Čl. 5 – 8 směrnice (zákaz usmrcování, odchytu, ničení hnízd, sběru vajec, vyrušování, držení, prodeje, omezení lovu)</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tc rowSpan="2">
                  <a:txBody>
                    <a:bodyPr/>
                    <a:lstStyle/>
                    <a:p>
                      <a:pPr marL="342900" lvl="0" indent="-342900">
                        <a:lnSpc>
                          <a:spcPct val="115000"/>
                        </a:lnSpc>
                        <a:spcAft>
                          <a:spcPts val="0"/>
                        </a:spcAft>
                        <a:buFont typeface="Symbol" panose="05050102010706020507" pitchFamily="18" charset="2"/>
                        <a:buChar char=""/>
                      </a:pPr>
                      <a:r>
                        <a:rPr lang="cs-CZ" sz="1000" dirty="0">
                          <a:effectLst/>
                        </a:rPr>
                        <a:t>Neexistuje jiné uspokojivé řešení,</a:t>
                      </a:r>
                    </a:p>
                    <a:p>
                      <a:pPr marL="342900" lvl="0" indent="-342900">
                        <a:lnSpc>
                          <a:spcPct val="115000"/>
                        </a:lnSpc>
                        <a:spcAft>
                          <a:spcPts val="0"/>
                        </a:spcAft>
                        <a:buFont typeface="Symbol" panose="05050102010706020507" pitchFamily="18" charset="2"/>
                        <a:buChar char=""/>
                      </a:pPr>
                      <a:r>
                        <a:rPr lang="cs-CZ" sz="1000" dirty="0">
                          <a:effectLst/>
                        </a:rPr>
                        <a:t>existence specifikovaného veřejného zájmu nebo rozumné a výběrové, kontrolované využití v malém množství,</a:t>
                      </a:r>
                    </a:p>
                    <a:p>
                      <a:pPr marL="342900" lvl="0" indent="-342900">
                        <a:lnSpc>
                          <a:spcPct val="115000"/>
                        </a:lnSpc>
                        <a:spcAft>
                          <a:spcPts val="0"/>
                        </a:spcAft>
                        <a:buFont typeface="Symbol" panose="05050102010706020507" pitchFamily="18" charset="2"/>
                        <a:buChar char=""/>
                      </a:pPr>
                      <a:r>
                        <a:rPr lang="cs-CZ" sz="1000" dirty="0">
                          <a:effectLst/>
                        </a:rPr>
                        <a:t>nedojde k oslabení ochrany volně žijících ptáků,</a:t>
                      </a:r>
                    </a:p>
                    <a:p>
                      <a:pPr marL="342900" lvl="0" indent="-342900">
                        <a:lnSpc>
                          <a:spcPct val="115000"/>
                        </a:lnSpc>
                        <a:spcAft>
                          <a:spcPts val="0"/>
                        </a:spcAft>
                        <a:buFont typeface="Symbol" panose="05050102010706020507" pitchFamily="18" charset="2"/>
                        <a:buChar char=""/>
                      </a:pPr>
                      <a:r>
                        <a:rPr lang="cs-CZ" sz="1000" dirty="0">
                          <a:effectLst/>
                        </a:rPr>
                        <a:t>vymezení podmínek provádění výjimky musí být přesné.</a:t>
                      </a:r>
                    </a:p>
                    <a:p>
                      <a:pPr marL="6985">
                        <a:lnSpc>
                          <a:spcPct val="115000"/>
                        </a:lnSpc>
                        <a:spcAft>
                          <a:spcPts val="0"/>
                        </a:spcAft>
                      </a:pPr>
                      <a:r>
                        <a:rPr lang="cs-CZ" sz="1000" dirty="0">
                          <a:effectLst/>
                        </a:rPr>
                        <a:t> </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tc rowSpan="2">
                  <a:txBody>
                    <a:bodyPr/>
                    <a:lstStyle/>
                    <a:p>
                      <a:pPr>
                        <a:lnSpc>
                          <a:spcPct val="115000"/>
                        </a:lnSpc>
                        <a:spcAft>
                          <a:spcPts val="0"/>
                        </a:spcAft>
                      </a:pPr>
                      <a:r>
                        <a:rPr lang="cs-CZ" sz="1000">
                          <a:effectLst/>
                        </a:rPr>
                        <a:t>Veřejné zdraví a bezpečnost; bezpečnost leteckého provozu; předcházení závažným škodám na úrodě, dobytku, lesích, rybářství a vodním hospodářství; ochrana rostlin a živočichů; výzkum a výuka, opětovné osídlení určitého území populací druhu nebo vysazení v původním areálu výskytu druhu a chov v zajetí pro tyto účely.</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tc>
                  <a:txBody>
                    <a:bodyPr/>
                    <a:lstStyle/>
                    <a:p>
                      <a:pPr>
                        <a:lnSpc>
                          <a:spcPct val="115000"/>
                        </a:lnSpc>
                        <a:spcAft>
                          <a:spcPts val="0"/>
                        </a:spcAft>
                      </a:pPr>
                      <a:r>
                        <a:rPr lang="cs-CZ" sz="1400" b="1" dirty="0">
                          <a:effectLst/>
                        </a:rPr>
                        <a:t>§ 5b ZOPK:</a:t>
                      </a:r>
                    </a:p>
                    <a:p>
                      <a:pPr>
                        <a:lnSpc>
                          <a:spcPct val="115000"/>
                        </a:lnSpc>
                        <a:spcAft>
                          <a:spcPts val="0"/>
                        </a:spcAft>
                      </a:pPr>
                      <a:r>
                        <a:rPr lang="cs-CZ" sz="1000" dirty="0">
                          <a:effectLst/>
                        </a:rPr>
                        <a:t>- ochrana před závažnými škodami doplněna o škody na domácích zvířatech,</a:t>
                      </a:r>
                    </a:p>
                    <a:p>
                      <a:pPr>
                        <a:lnSpc>
                          <a:spcPct val="115000"/>
                        </a:lnSpc>
                        <a:spcAft>
                          <a:spcPts val="0"/>
                        </a:spcAft>
                      </a:pPr>
                      <a:r>
                        <a:rPr lang="cs-CZ" sz="1000" dirty="0">
                          <a:effectLst/>
                        </a:rPr>
                        <a:t>- ochrana rostlin a živočichů omezena na ochranu volně žijících živočichů a planě rostoucích rostlin,</a:t>
                      </a:r>
                    </a:p>
                    <a:p>
                      <a:pPr>
                        <a:lnSpc>
                          <a:spcPct val="115000"/>
                        </a:lnSpc>
                        <a:spcAft>
                          <a:spcPts val="0"/>
                        </a:spcAft>
                      </a:pPr>
                      <a:r>
                        <a:rPr lang="cs-CZ" sz="1000" dirty="0">
                          <a:effectLst/>
                        </a:rPr>
                        <a:t>- absentuje dílčí podmínka, že využití v malém množství musí být rozumné a povolené na základě výběru.</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extLst>
                  <a:ext uri="{0D108BD9-81ED-4DB2-BD59-A6C34878D82A}">
                    <a16:rowId xmlns:a16="http://schemas.microsoft.com/office/drawing/2014/main" val="10002"/>
                  </a:ext>
                </a:extLst>
              </a:tr>
              <a:tr h="892540">
                <a:tc vMerge="1">
                  <a:txBody>
                    <a:bodyPr/>
                    <a:lstStyle/>
                    <a:p>
                      <a:endParaRPr lang="cs-CZ"/>
                    </a:p>
                  </a:txBody>
                  <a:tcPr/>
                </a:tc>
                <a:tc vMerge="1">
                  <a:txBody>
                    <a:bodyPr/>
                    <a:lstStyle/>
                    <a:p>
                      <a:endParaRPr lang="cs-CZ"/>
                    </a:p>
                  </a:txBody>
                  <a:tcPr/>
                </a:tc>
                <a:tc vMerge="1">
                  <a:txBody>
                    <a:bodyPr/>
                    <a:lstStyle/>
                    <a:p>
                      <a:endParaRPr lang="cs-CZ"/>
                    </a:p>
                  </a:txBody>
                  <a:tcPr/>
                </a:tc>
                <a:tc vMerge="1">
                  <a:txBody>
                    <a:bodyPr/>
                    <a:lstStyle/>
                    <a:p>
                      <a:endParaRPr lang="cs-CZ"/>
                    </a:p>
                  </a:txBody>
                  <a:tcPr/>
                </a:tc>
                <a:tc>
                  <a:txBody>
                    <a:bodyPr/>
                    <a:lstStyle/>
                    <a:p>
                      <a:pPr>
                        <a:lnSpc>
                          <a:spcPct val="115000"/>
                        </a:lnSpc>
                        <a:spcAft>
                          <a:spcPts val="0"/>
                        </a:spcAft>
                      </a:pPr>
                      <a:r>
                        <a:rPr lang="cs-CZ" sz="1400" b="1" dirty="0">
                          <a:effectLst/>
                        </a:rPr>
                        <a:t>§ 56 ZOPK:</a:t>
                      </a:r>
                    </a:p>
                    <a:p>
                      <a:pPr>
                        <a:lnSpc>
                          <a:spcPct val="115000"/>
                        </a:lnSpc>
                        <a:spcAft>
                          <a:spcPts val="0"/>
                        </a:spcAft>
                      </a:pPr>
                      <a:r>
                        <a:rPr lang="cs-CZ" sz="1000" dirty="0">
                          <a:effectLst/>
                        </a:rPr>
                        <a:t>- odchylné důvody provádějící čl. 16 odst. 1 směrnice o stanovištích</a:t>
                      </a:r>
                    </a:p>
                    <a:p>
                      <a:pPr>
                        <a:lnSpc>
                          <a:spcPct val="115000"/>
                        </a:lnSpc>
                        <a:spcAft>
                          <a:spcPts val="0"/>
                        </a:spcAft>
                      </a:pPr>
                      <a:r>
                        <a:rPr lang="cs-CZ" sz="1000" dirty="0">
                          <a:effectLst/>
                        </a:rPr>
                        <a:t>- absentuje dílčí podmínka, že využití v malém množství musí být rozumné a povolené na základě výběru.</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extLst>
                  <a:ext uri="{0D108BD9-81ED-4DB2-BD59-A6C34878D82A}">
                    <a16:rowId xmlns:a16="http://schemas.microsoft.com/office/drawing/2014/main" val="10003"/>
                  </a:ext>
                </a:extLst>
              </a:tr>
              <a:tr h="567980">
                <a:tc rowSpan="2">
                  <a:txBody>
                    <a:bodyPr/>
                    <a:lstStyle/>
                    <a:p>
                      <a:pPr>
                        <a:lnSpc>
                          <a:spcPct val="115000"/>
                        </a:lnSpc>
                        <a:spcAft>
                          <a:spcPts val="0"/>
                        </a:spcAft>
                      </a:pPr>
                      <a:r>
                        <a:rPr lang="cs-CZ" sz="1200" b="1" dirty="0">
                          <a:effectLst/>
                        </a:rPr>
                        <a:t>Čl. 6 odst. 4 směrnice o stanovištích</a:t>
                      </a:r>
                      <a:endParaRPr lang="cs-CZ"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tc rowSpan="2">
                  <a:txBody>
                    <a:bodyPr/>
                    <a:lstStyle/>
                    <a:p>
                      <a:pPr>
                        <a:lnSpc>
                          <a:spcPct val="115000"/>
                        </a:lnSpc>
                        <a:spcAft>
                          <a:spcPts val="0"/>
                        </a:spcAft>
                      </a:pPr>
                      <a:r>
                        <a:rPr lang="cs-CZ" sz="1000">
                          <a:effectLst/>
                        </a:rPr>
                        <a:t>Zejm. čl. 6 odst. 2 směrnice (ochrana stanovišť před negativními zásahy).</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tc rowSpan="2">
                  <a:txBody>
                    <a:bodyPr/>
                    <a:lstStyle/>
                    <a:p>
                      <a:pPr marL="342900" lvl="0" indent="-342900">
                        <a:lnSpc>
                          <a:spcPct val="115000"/>
                        </a:lnSpc>
                        <a:spcAft>
                          <a:spcPts val="0"/>
                        </a:spcAft>
                        <a:buFont typeface="Symbol" panose="05050102010706020507" pitchFamily="18" charset="2"/>
                        <a:buChar char=""/>
                      </a:pPr>
                      <a:r>
                        <a:rPr lang="cs-CZ" sz="1000" dirty="0">
                          <a:effectLst/>
                        </a:rPr>
                        <a:t>Negativní výsledek posouzení,</a:t>
                      </a:r>
                    </a:p>
                    <a:p>
                      <a:pPr marL="342900" lvl="0" indent="-342900">
                        <a:lnSpc>
                          <a:spcPct val="115000"/>
                        </a:lnSpc>
                        <a:spcAft>
                          <a:spcPts val="0"/>
                        </a:spcAft>
                        <a:buFont typeface="Symbol" panose="05050102010706020507" pitchFamily="18" charset="2"/>
                        <a:buChar char=""/>
                      </a:pPr>
                      <a:r>
                        <a:rPr lang="cs-CZ" sz="1000" dirty="0">
                          <a:effectLst/>
                        </a:rPr>
                        <a:t>existence naléhavých důvodů převažujícího veřejného zájmu,</a:t>
                      </a:r>
                    </a:p>
                    <a:p>
                      <a:pPr marL="342900" lvl="0" indent="-342900">
                        <a:lnSpc>
                          <a:spcPct val="115000"/>
                        </a:lnSpc>
                        <a:spcAft>
                          <a:spcPts val="0"/>
                        </a:spcAft>
                        <a:buFont typeface="Symbol" panose="05050102010706020507" pitchFamily="18" charset="2"/>
                        <a:buChar char=""/>
                      </a:pPr>
                      <a:r>
                        <a:rPr lang="cs-CZ" sz="1000" dirty="0">
                          <a:effectLst/>
                        </a:rPr>
                        <a:t>není k dispozici žádné alternativní řešení.</a:t>
                      </a:r>
                    </a:p>
                    <a:p>
                      <a:pPr marL="120015">
                        <a:lnSpc>
                          <a:spcPct val="115000"/>
                        </a:lnSpc>
                        <a:spcAft>
                          <a:spcPts val="0"/>
                        </a:spcAft>
                      </a:pPr>
                      <a:r>
                        <a:rPr lang="cs-CZ" sz="1000" dirty="0">
                          <a:effectLst/>
                        </a:rPr>
                        <a:t> </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tc>
                  <a:txBody>
                    <a:bodyPr/>
                    <a:lstStyle/>
                    <a:p>
                      <a:pPr>
                        <a:lnSpc>
                          <a:spcPct val="115000"/>
                        </a:lnSpc>
                        <a:spcAft>
                          <a:spcPts val="0"/>
                        </a:spcAft>
                      </a:pPr>
                      <a:r>
                        <a:rPr lang="cs-CZ" sz="1000">
                          <a:effectLst/>
                        </a:rPr>
                        <a:t>Naléhavé důvody převažujícího veřejného zájmu včetně důvodů sociálního a ekonomického charakteru.</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tc>
                  <a:txBody>
                    <a:bodyPr/>
                    <a:lstStyle/>
                    <a:p>
                      <a:pPr>
                        <a:lnSpc>
                          <a:spcPct val="115000"/>
                        </a:lnSpc>
                        <a:spcAft>
                          <a:spcPts val="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extLst>
                  <a:ext uri="{0D108BD9-81ED-4DB2-BD59-A6C34878D82A}">
                    <a16:rowId xmlns:a16="http://schemas.microsoft.com/office/drawing/2014/main" val="10004"/>
                  </a:ext>
                </a:extLst>
              </a:tr>
              <a:tr h="1379379">
                <a:tc vMerge="1">
                  <a:txBody>
                    <a:bodyPr/>
                    <a:lstStyle/>
                    <a:p>
                      <a:endParaRPr lang="cs-CZ"/>
                    </a:p>
                  </a:txBody>
                  <a:tcPr/>
                </a:tc>
                <a:tc vMerge="1">
                  <a:txBody>
                    <a:bodyPr/>
                    <a:lstStyle/>
                    <a:p>
                      <a:endParaRPr lang="cs-CZ"/>
                    </a:p>
                  </a:txBody>
                  <a:tcPr/>
                </a:tc>
                <a:tc vMerge="1">
                  <a:txBody>
                    <a:bodyPr/>
                    <a:lstStyle/>
                    <a:p>
                      <a:endParaRPr lang="cs-CZ"/>
                    </a:p>
                  </a:txBody>
                  <a:tcPr/>
                </a:tc>
                <a:tc>
                  <a:txBody>
                    <a:bodyPr/>
                    <a:lstStyle/>
                    <a:p>
                      <a:pPr>
                        <a:lnSpc>
                          <a:spcPct val="115000"/>
                        </a:lnSpc>
                        <a:spcAft>
                          <a:spcPts val="0"/>
                        </a:spcAft>
                      </a:pPr>
                      <a:r>
                        <a:rPr lang="cs-CZ" sz="1000">
                          <a:effectLst/>
                        </a:rPr>
                        <a:t>V případě prioritního stanoviště nebo výskytu prioritního druhu pouze důvody související s ochranou lidského zdraví a veřejné bezpečnosti s nesporně příznivými důsledky mimořádného významu pro životní prostředí nebo jiné naléhavé důvody převažujícího veřejného zájmu podle stanoviska Komise.</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tc>
                  <a:txBody>
                    <a:bodyPr/>
                    <a:lstStyle/>
                    <a:p>
                      <a:pPr>
                        <a:lnSpc>
                          <a:spcPct val="115000"/>
                        </a:lnSpc>
                        <a:spcAft>
                          <a:spcPts val="0"/>
                        </a:spcAft>
                      </a:pPr>
                      <a:r>
                        <a:rPr lang="cs-CZ" sz="1400" b="1" dirty="0">
                          <a:effectLst/>
                        </a:rPr>
                        <a:t>§ 45i odst. 10 ZOPK</a:t>
                      </a:r>
                      <a:r>
                        <a:rPr lang="cs-CZ" sz="1000" dirty="0">
                          <a:effectLst/>
                        </a:rPr>
                        <a:t>:</a:t>
                      </a:r>
                    </a:p>
                    <a:p>
                      <a:pPr>
                        <a:lnSpc>
                          <a:spcPct val="115000"/>
                        </a:lnSpc>
                        <a:spcAft>
                          <a:spcPts val="0"/>
                        </a:spcAft>
                      </a:pPr>
                      <a:r>
                        <a:rPr lang="cs-CZ" sz="1000" dirty="0">
                          <a:effectLst/>
                        </a:rPr>
                        <a:t>V případě prioritního stanoviště nebo výskytu prioritního druhu lze koncepci nebo záměr schválit jen z důvodů týkajících se veřejného zdraví, veřejné bezpečnosti nebo příznivých důsledků nesporného významu pro životní prostředí.</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extLst>
                  <a:ext uri="{0D108BD9-81ED-4DB2-BD59-A6C34878D82A}">
                    <a16:rowId xmlns:a16="http://schemas.microsoft.com/office/drawing/2014/main" val="10005"/>
                  </a:ext>
                </a:extLst>
              </a:tr>
              <a:tr h="2758759">
                <a:tc>
                  <a:txBody>
                    <a:bodyPr/>
                    <a:lstStyle/>
                    <a:p>
                      <a:pPr>
                        <a:lnSpc>
                          <a:spcPct val="115000"/>
                        </a:lnSpc>
                        <a:spcAft>
                          <a:spcPts val="0"/>
                        </a:spcAft>
                      </a:pPr>
                      <a:endParaRPr lang="cs-CZ" sz="800" b="1" dirty="0">
                        <a:effectLst/>
                      </a:endParaRPr>
                    </a:p>
                    <a:p>
                      <a:pPr>
                        <a:lnSpc>
                          <a:spcPct val="115000"/>
                        </a:lnSpc>
                        <a:spcAft>
                          <a:spcPts val="0"/>
                        </a:spcAft>
                      </a:pPr>
                      <a:endParaRPr lang="cs-CZ" sz="800" b="1" dirty="0">
                        <a:effectLst/>
                      </a:endParaRPr>
                    </a:p>
                    <a:p>
                      <a:pPr>
                        <a:lnSpc>
                          <a:spcPct val="115000"/>
                        </a:lnSpc>
                        <a:spcAft>
                          <a:spcPts val="0"/>
                        </a:spcAft>
                      </a:pPr>
                      <a:endParaRPr lang="cs-CZ" sz="800" b="1" dirty="0">
                        <a:effectLst/>
                      </a:endParaRPr>
                    </a:p>
                    <a:p>
                      <a:pPr>
                        <a:lnSpc>
                          <a:spcPct val="115000"/>
                        </a:lnSpc>
                        <a:spcAft>
                          <a:spcPts val="0"/>
                        </a:spcAft>
                      </a:pPr>
                      <a:endParaRPr lang="cs-CZ" sz="800" b="1" dirty="0">
                        <a:effectLst/>
                      </a:endParaRPr>
                    </a:p>
                    <a:p>
                      <a:pPr>
                        <a:lnSpc>
                          <a:spcPct val="115000"/>
                        </a:lnSpc>
                        <a:spcAft>
                          <a:spcPts val="0"/>
                        </a:spcAft>
                      </a:pPr>
                      <a:endParaRPr lang="cs-CZ" sz="800" b="1" dirty="0">
                        <a:effectLst/>
                      </a:endParaRPr>
                    </a:p>
                    <a:p>
                      <a:pPr>
                        <a:lnSpc>
                          <a:spcPct val="115000"/>
                        </a:lnSpc>
                        <a:spcAft>
                          <a:spcPts val="0"/>
                        </a:spcAft>
                      </a:pPr>
                      <a:endParaRPr lang="cs-CZ" sz="800" b="1" dirty="0">
                        <a:effectLst/>
                      </a:endParaRPr>
                    </a:p>
                    <a:p>
                      <a:pPr>
                        <a:lnSpc>
                          <a:spcPct val="115000"/>
                        </a:lnSpc>
                        <a:spcAft>
                          <a:spcPts val="0"/>
                        </a:spcAft>
                      </a:pPr>
                      <a:r>
                        <a:rPr lang="cs-CZ" sz="800" b="1" dirty="0">
                          <a:effectLst/>
                        </a:rPr>
                        <a:t>Čl. 16 odst. 1 směrnice o stanovištích</a:t>
                      </a:r>
                      <a:endParaRPr lang="cs-CZ" sz="800" b="1" dirty="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tc>
                  <a:txBody>
                    <a:bodyPr/>
                    <a:lstStyle/>
                    <a:p>
                      <a:pPr>
                        <a:lnSpc>
                          <a:spcPct val="115000"/>
                        </a:lnSpc>
                        <a:spcAft>
                          <a:spcPts val="0"/>
                        </a:spcAft>
                      </a:pPr>
                      <a:endParaRPr lang="cs-CZ" sz="800" dirty="0">
                        <a:effectLst/>
                      </a:endParaRPr>
                    </a:p>
                    <a:p>
                      <a:pPr>
                        <a:lnSpc>
                          <a:spcPct val="115000"/>
                        </a:lnSpc>
                        <a:spcAft>
                          <a:spcPts val="0"/>
                        </a:spcAft>
                      </a:pPr>
                      <a:endParaRPr lang="cs-CZ" sz="800" dirty="0">
                        <a:effectLst/>
                      </a:endParaRPr>
                    </a:p>
                    <a:p>
                      <a:pPr>
                        <a:lnSpc>
                          <a:spcPct val="115000"/>
                        </a:lnSpc>
                        <a:spcAft>
                          <a:spcPts val="0"/>
                        </a:spcAft>
                      </a:pPr>
                      <a:endParaRPr lang="cs-CZ" sz="800" dirty="0">
                        <a:effectLst/>
                      </a:endParaRPr>
                    </a:p>
                    <a:p>
                      <a:pPr>
                        <a:lnSpc>
                          <a:spcPct val="115000"/>
                        </a:lnSpc>
                        <a:spcAft>
                          <a:spcPts val="0"/>
                        </a:spcAft>
                      </a:pPr>
                      <a:endParaRPr lang="cs-CZ" sz="800" dirty="0">
                        <a:effectLst/>
                      </a:endParaRPr>
                    </a:p>
                    <a:p>
                      <a:pPr>
                        <a:lnSpc>
                          <a:spcPct val="115000"/>
                        </a:lnSpc>
                        <a:spcAft>
                          <a:spcPts val="0"/>
                        </a:spcAft>
                      </a:pPr>
                      <a:endParaRPr lang="cs-CZ" sz="800" dirty="0">
                        <a:effectLst/>
                      </a:endParaRPr>
                    </a:p>
                    <a:p>
                      <a:pPr>
                        <a:lnSpc>
                          <a:spcPct val="115000"/>
                        </a:lnSpc>
                        <a:spcAft>
                          <a:spcPts val="0"/>
                        </a:spcAft>
                      </a:pPr>
                      <a:r>
                        <a:rPr lang="cs-CZ" sz="800" dirty="0">
                          <a:effectLst/>
                        </a:rPr>
                        <a:t>Čl. 12, 13, 14 a čl. 15 písm. a) a b) směrnice [přísná ochrana živočišných druhů uvedených v příloze IV a) a IV b), odebírání živočichů a rostlin uvedených v příloze V, omezení nevýběrových prostředků odchytu nebo usmrcování).</a:t>
                      </a:r>
                      <a:endParaRPr lang="cs-CZ"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tc>
                  <a:txBody>
                    <a:bodyPr/>
                    <a:lstStyle/>
                    <a:p>
                      <a:pPr marL="342900" lvl="0" indent="-342900">
                        <a:lnSpc>
                          <a:spcPct val="115000"/>
                        </a:lnSpc>
                        <a:spcAft>
                          <a:spcPts val="0"/>
                        </a:spcAft>
                        <a:buFont typeface="Symbol" panose="05050102010706020507" pitchFamily="18" charset="2"/>
                        <a:buChar char=""/>
                      </a:pPr>
                      <a:endParaRPr lang="cs-CZ" sz="800" dirty="0">
                        <a:effectLst/>
                      </a:endParaRPr>
                    </a:p>
                    <a:p>
                      <a:pPr marL="342900" lvl="0" indent="-342900">
                        <a:lnSpc>
                          <a:spcPct val="115000"/>
                        </a:lnSpc>
                        <a:spcAft>
                          <a:spcPts val="0"/>
                        </a:spcAft>
                        <a:buFont typeface="Symbol" panose="05050102010706020507" pitchFamily="18" charset="2"/>
                        <a:buChar char=""/>
                      </a:pPr>
                      <a:endParaRPr lang="cs-CZ" sz="800" dirty="0">
                        <a:effectLst/>
                      </a:endParaRPr>
                    </a:p>
                    <a:p>
                      <a:pPr marL="342900" lvl="0" indent="-342900">
                        <a:lnSpc>
                          <a:spcPct val="115000"/>
                        </a:lnSpc>
                        <a:spcAft>
                          <a:spcPts val="0"/>
                        </a:spcAft>
                        <a:buFont typeface="Symbol" panose="05050102010706020507" pitchFamily="18" charset="2"/>
                        <a:buChar char=""/>
                      </a:pPr>
                      <a:endParaRPr lang="cs-CZ" sz="800" dirty="0">
                        <a:effectLst/>
                      </a:endParaRPr>
                    </a:p>
                    <a:p>
                      <a:pPr marL="342900" lvl="0" indent="-342900">
                        <a:lnSpc>
                          <a:spcPct val="115000"/>
                        </a:lnSpc>
                        <a:spcAft>
                          <a:spcPts val="0"/>
                        </a:spcAft>
                        <a:buFont typeface="Symbol" panose="05050102010706020507" pitchFamily="18" charset="2"/>
                        <a:buChar char=""/>
                      </a:pPr>
                      <a:endParaRPr lang="cs-CZ" sz="800" dirty="0">
                        <a:effectLst/>
                      </a:endParaRPr>
                    </a:p>
                    <a:p>
                      <a:pPr marL="342900" lvl="0" indent="-342900">
                        <a:lnSpc>
                          <a:spcPct val="115000"/>
                        </a:lnSpc>
                        <a:spcAft>
                          <a:spcPts val="0"/>
                        </a:spcAft>
                        <a:buFont typeface="Symbol" panose="05050102010706020507" pitchFamily="18" charset="2"/>
                        <a:buChar char=""/>
                      </a:pPr>
                      <a:endParaRPr lang="cs-CZ" sz="800" dirty="0">
                        <a:effectLst/>
                      </a:endParaRPr>
                    </a:p>
                    <a:p>
                      <a:pPr marL="342900" lvl="0" indent="-342900">
                        <a:lnSpc>
                          <a:spcPct val="115000"/>
                        </a:lnSpc>
                        <a:spcAft>
                          <a:spcPts val="0"/>
                        </a:spcAft>
                        <a:buFont typeface="Symbol" panose="05050102010706020507" pitchFamily="18" charset="2"/>
                        <a:buChar char=""/>
                      </a:pPr>
                      <a:endParaRPr lang="cs-CZ" sz="800" dirty="0">
                        <a:effectLst/>
                      </a:endParaRPr>
                    </a:p>
                    <a:p>
                      <a:pPr marL="342900" lvl="0" indent="-342900">
                        <a:lnSpc>
                          <a:spcPct val="115000"/>
                        </a:lnSpc>
                        <a:spcAft>
                          <a:spcPts val="0"/>
                        </a:spcAft>
                        <a:buFont typeface="Symbol" panose="05050102010706020507" pitchFamily="18" charset="2"/>
                        <a:buChar char=""/>
                      </a:pPr>
                      <a:r>
                        <a:rPr lang="cs-CZ" sz="800" dirty="0">
                          <a:effectLst/>
                        </a:rPr>
                        <a:t>Neexistuje jiné uspokojivé řešení,</a:t>
                      </a:r>
                    </a:p>
                    <a:p>
                      <a:pPr marL="342900" lvl="0" indent="-342900">
                        <a:lnSpc>
                          <a:spcPct val="115000"/>
                        </a:lnSpc>
                        <a:spcAft>
                          <a:spcPts val="0"/>
                        </a:spcAft>
                        <a:buFont typeface="Symbol" panose="05050102010706020507" pitchFamily="18" charset="2"/>
                        <a:buChar char=""/>
                      </a:pPr>
                      <a:r>
                        <a:rPr lang="cs-CZ" sz="800" dirty="0">
                          <a:effectLst/>
                        </a:rPr>
                        <a:t>zachování populace v dobrém stavu v přirozeném areálu rozšíření,</a:t>
                      </a:r>
                    </a:p>
                    <a:p>
                      <a:pPr marL="342900" lvl="0" indent="-342900">
                        <a:lnSpc>
                          <a:spcPct val="115000"/>
                        </a:lnSpc>
                        <a:spcAft>
                          <a:spcPts val="0"/>
                        </a:spcAft>
                        <a:buFont typeface="Symbol" panose="05050102010706020507" pitchFamily="18" charset="2"/>
                        <a:buChar char=""/>
                      </a:pPr>
                      <a:r>
                        <a:rPr lang="cs-CZ" sz="800" dirty="0">
                          <a:effectLst/>
                        </a:rPr>
                        <a:t>existence specifikovaného veřejného zájmu nebo výběrové, kontrolované využití v omezeném rozsahu státními orgány stanoveného počtu jedinců určitých druhů uvedených v příloze IV.</a:t>
                      </a:r>
                    </a:p>
                    <a:p>
                      <a:pPr marL="96520">
                        <a:lnSpc>
                          <a:spcPct val="115000"/>
                        </a:lnSpc>
                        <a:spcAft>
                          <a:spcPts val="0"/>
                        </a:spcAft>
                      </a:pPr>
                      <a:r>
                        <a:rPr lang="cs-CZ" sz="800" dirty="0">
                          <a:effectLst/>
                        </a:rPr>
                        <a:t> </a:t>
                      </a:r>
                      <a:endParaRPr lang="cs-CZ"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tc>
                  <a:txBody>
                    <a:bodyPr/>
                    <a:lstStyle/>
                    <a:p>
                      <a:pPr>
                        <a:lnSpc>
                          <a:spcPct val="115000"/>
                        </a:lnSpc>
                        <a:spcAft>
                          <a:spcPts val="0"/>
                        </a:spcAft>
                      </a:pPr>
                      <a:endParaRPr lang="cs-CZ" sz="800" dirty="0">
                        <a:effectLst/>
                      </a:endParaRPr>
                    </a:p>
                    <a:p>
                      <a:pPr>
                        <a:lnSpc>
                          <a:spcPct val="115000"/>
                        </a:lnSpc>
                        <a:spcAft>
                          <a:spcPts val="0"/>
                        </a:spcAft>
                      </a:pPr>
                      <a:endParaRPr lang="cs-CZ" sz="800" dirty="0">
                        <a:effectLst/>
                      </a:endParaRPr>
                    </a:p>
                    <a:p>
                      <a:pPr>
                        <a:lnSpc>
                          <a:spcPct val="115000"/>
                        </a:lnSpc>
                        <a:spcAft>
                          <a:spcPts val="0"/>
                        </a:spcAft>
                      </a:pPr>
                      <a:endParaRPr lang="cs-CZ" sz="800" dirty="0">
                        <a:effectLst/>
                      </a:endParaRPr>
                    </a:p>
                    <a:p>
                      <a:pPr>
                        <a:lnSpc>
                          <a:spcPct val="115000"/>
                        </a:lnSpc>
                        <a:spcAft>
                          <a:spcPts val="0"/>
                        </a:spcAft>
                      </a:pPr>
                      <a:endParaRPr lang="cs-CZ" sz="800" dirty="0">
                        <a:effectLst/>
                      </a:endParaRPr>
                    </a:p>
                    <a:p>
                      <a:pPr>
                        <a:lnSpc>
                          <a:spcPct val="115000"/>
                        </a:lnSpc>
                        <a:spcAft>
                          <a:spcPts val="0"/>
                        </a:spcAft>
                      </a:pPr>
                      <a:endParaRPr lang="cs-CZ" sz="800" dirty="0">
                        <a:effectLst/>
                      </a:endParaRPr>
                    </a:p>
                    <a:p>
                      <a:pPr>
                        <a:lnSpc>
                          <a:spcPct val="115000"/>
                        </a:lnSpc>
                        <a:spcAft>
                          <a:spcPts val="0"/>
                        </a:spcAft>
                      </a:pPr>
                      <a:endParaRPr lang="cs-CZ" sz="800" dirty="0">
                        <a:effectLst/>
                      </a:endParaRPr>
                    </a:p>
                    <a:p>
                      <a:pPr>
                        <a:lnSpc>
                          <a:spcPct val="115000"/>
                        </a:lnSpc>
                        <a:spcAft>
                          <a:spcPts val="0"/>
                        </a:spcAft>
                      </a:pPr>
                      <a:r>
                        <a:rPr lang="cs-CZ" sz="800" dirty="0">
                          <a:effectLst/>
                        </a:rPr>
                        <a:t>Zájem ochrany volně žijících živočichů, planě rostoucích rostlin a ochrany přírodních stanovišť; zájem prevence závažných škod, zejména na úrodě, dobytku, lesích, rybolovu, vodách a ostatních typech majetku; zájem zdraví lidí a veřejné bezpečnosti nebo jiné naléhavé důvody převažujícího veřejného zájmu, včetně důvodů sociálního a ekonomického charakteru a s nesporně příznivými důsledky pro životní prostředí; účely výzkumu a vzdělání, opětovného osídlení určitého území populací druhu nebo vysazení v původním areálu druhu a chovu a pěstování nezbytných pro tyto účely, včetně umělého rozmnožování rostlin.</a:t>
                      </a:r>
                      <a:endParaRPr lang="cs-CZ"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tc>
                  <a:txBody>
                    <a:bodyPr/>
                    <a:lstStyle/>
                    <a:p>
                      <a:pPr>
                        <a:lnSpc>
                          <a:spcPct val="115000"/>
                        </a:lnSpc>
                        <a:spcAft>
                          <a:spcPts val="0"/>
                        </a:spcAft>
                      </a:pPr>
                      <a:r>
                        <a:rPr lang="cs-CZ" sz="800" dirty="0">
                          <a:effectLst/>
                        </a:rPr>
                        <a:t> </a:t>
                      </a:r>
                    </a:p>
                    <a:p>
                      <a:pPr>
                        <a:lnSpc>
                          <a:spcPct val="115000"/>
                        </a:lnSpc>
                        <a:spcAft>
                          <a:spcPts val="0"/>
                        </a:spcAft>
                      </a:pPr>
                      <a:endParaRPr lang="cs-CZ"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023552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979712" y="384547"/>
            <a:ext cx="6696744" cy="707886"/>
          </a:xfrm>
          <a:prstGeom prst="rect">
            <a:avLst/>
          </a:prstGeom>
          <a:noFill/>
        </p:spPr>
        <p:txBody>
          <a:bodyPr wrap="square" rtlCol="0">
            <a:spAutoFit/>
          </a:bodyPr>
          <a:lstStyle/>
          <a:p>
            <a:r>
              <a:rPr lang="cs-CZ" sz="4000" b="1" dirty="0">
                <a:solidFill>
                  <a:schemeClr val="accent6">
                    <a:lumMod val="75000"/>
                  </a:schemeClr>
                </a:solidFill>
              </a:rPr>
              <a:t>Zvíře v právu</a:t>
            </a:r>
          </a:p>
        </p:txBody>
      </p:sp>
      <p:sp>
        <p:nvSpPr>
          <p:cNvPr id="3" name="Zástupný symbol pro obsah 2"/>
          <p:cNvSpPr>
            <a:spLocks noGrp="1"/>
          </p:cNvSpPr>
          <p:nvPr>
            <p:ph idx="1"/>
          </p:nvPr>
        </p:nvSpPr>
        <p:spPr>
          <a:xfrm>
            <a:off x="683568" y="1812605"/>
            <a:ext cx="8229600" cy="4525963"/>
          </a:xfrm>
        </p:spPr>
        <p:txBody>
          <a:bodyPr/>
          <a:lstStyle/>
          <a:p>
            <a:endParaRPr lang="cs-CZ" dirty="0"/>
          </a:p>
          <a:p>
            <a:endParaRPr lang="cs-CZ" dirty="0"/>
          </a:p>
        </p:txBody>
      </p:sp>
      <p:sp>
        <p:nvSpPr>
          <p:cNvPr id="5" name="TextovéPole 4"/>
          <p:cNvSpPr txBox="1"/>
          <p:nvPr/>
        </p:nvSpPr>
        <p:spPr>
          <a:xfrm>
            <a:off x="364628" y="1230323"/>
            <a:ext cx="6804248" cy="5478423"/>
          </a:xfrm>
          <a:prstGeom prst="rect">
            <a:avLst/>
          </a:prstGeom>
          <a:noFill/>
        </p:spPr>
        <p:txBody>
          <a:bodyPr wrap="square" rtlCol="0">
            <a:spAutoFit/>
          </a:bodyPr>
          <a:lstStyle/>
          <a:p>
            <a:pPr marL="457200" indent="-457200">
              <a:lnSpc>
                <a:spcPct val="150000"/>
              </a:lnSpc>
              <a:buFont typeface="Arial" pitchFamily="34" charset="0"/>
              <a:buChar char="•"/>
            </a:pPr>
            <a:r>
              <a:rPr lang="cs-CZ" sz="2000" b="1" dirty="0"/>
              <a:t>Historický a náboženský kontext</a:t>
            </a:r>
          </a:p>
          <a:p>
            <a:pPr marL="914400" lvl="1" indent="-457200">
              <a:buFont typeface="Arial" pitchFamily="34" charset="0"/>
              <a:buChar char="•"/>
            </a:pPr>
            <a:r>
              <a:rPr lang="cs-CZ" sz="1600" i="1" dirty="0"/>
              <a:t>Římské právo, Karteziánská koncepce, </a:t>
            </a:r>
            <a:r>
              <a:rPr lang="cs-CZ" sz="1600" i="1" dirty="0" err="1"/>
              <a:t>Comte</a:t>
            </a:r>
            <a:r>
              <a:rPr lang="cs-CZ" sz="1600" i="1" dirty="0"/>
              <a:t>, Schopenhauer, Nietzsche, Schweitzer </a:t>
            </a:r>
          </a:p>
          <a:p>
            <a:pPr marL="914400" lvl="1" indent="-457200">
              <a:buFont typeface="Arial" pitchFamily="34" charset="0"/>
              <a:buChar char="•"/>
            </a:pPr>
            <a:r>
              <a:rPr lang="cs-CZ" sz="1600" i="1" dirty="0"/>
              <a:t>Regulace animal </a:t>
            </a:r>
            <a:r>
              <a:rPr lang="cs-CZ" sz="1600" i="1" dirty="0" err="1"/>
              <a:t>welfare</a:t>
            </a:r>
            <a:r>
              <a:rPr lang="cs-CZ" sz="1600" i="1" dirty="0"/>
              <a:t> v Anglii, Francii, USA</a:t>
            </a:r>
          </a:p>
          <a:p>
            <a:pPr marL="457200" indent="-457200">
              <a:buFont typeface="Arial" pitchFamily="34" charset="0"/>
              <a:buChar char="•"/>
            </a:pPr>
            <a:r>
              <a:rPr lang="cs-CZ" sz="2000" b="1" dirty="0"/>
              <a:t>Status zvířete - zvíře předmět vlastnických vztahů, zvíře jako ne(věc)?</a:t>
            </a:r>
          </a:p>
          <a:p>
            <a:pPr marL="457200" indent="-457200">
              <a:lnSpc>
                <a:spcPct val="150000"/>
              </a:lnSpc>
              <a:buFont typeface="Arial" pitchFamily="34" charset="0"/>
              <a:buChar char="•"/>
            </a:pPr>
            <a:r>
              <a:rPr lang="cs-CZ" sz="2000" b="1" dirty="0"/>
              <a:t>Zvíře jako obnovitelný přírodní zdroj?</a:t>
            </a:r>
          </a:p>
          <a:p>
            <a:pPr marL="457200" indent="-457200">
              <a:buFont typeface="Arial" pitchFamily="34" charset="0"/>
              <a:buChar char="•"/>
            </a:pPr>
            <a:r>
              <a:rPr lang="cs-CZ" sz="2000" i="1" dirty="0"/>
              <a:t>Využívání zvířat\ochrana zvířat při jejich využívání\ochrana zvířat</a:t>
            </a:r>
          </a:p>
          <a:p>
            <a:pPr marL="457200" indent="-457200">
              <a:lnSpc>
                <a:spcPct val="150000"/>
              </a:lnSpc>
              <a:buFont typeface="Arial" pitchFamily="34" charset="0"/>
              <a:buChar char="•"/>
            </a:pPr>
            <a:r>
              <a:rPr lang="cs-CZ" sz="2000" b="1" dirty="0"/>
              <a:t>Ochranné režimy zvířat (živočichů)</a:t>
            </a:r>
          </a:p>
          <a:p>
            <a:pPr marL="914400" lvl="1" indent="-457200">
              <a:buFont typeface="Arial" pitchFamily="34" charset="0"/>
              <a:buChar char="•"/>
            </a:pPr>
            <a:r>
              <a:rPr lang="cs-CZ" i="1" dirty="0"/>
              <a:t>hierarchické\stojící vedle sebe</a:t>
            </a:r>
          </a:p>
          <a:p>
            <a:pPr marL="457200" indent="-457200">
              <a:buFont typeface="Arial" pitchFamily="34" charset="0"/>
              <a:buChar char="•"/>
            </a:pPr>
            <a:endParaRPr lang="cs-CZ" sz="2000" b="1" dirty="0"/>
          </a:p>
          <a:p>
            <a:pPr marL="457200" indent="-457200">
              <a:buFont typeface="Arial" pitchFamily="34" charset="0"/>
              <a:buChar char="•"/>
            </a:pPr>
            <a:endParaRPr lang="cs-CZ" sz="2000" b="1" dirty="0"/>
          </a:p>
          <a:p>
            <a:endParaRPr lang="cs-CZ" sz="2000" b="1" dirty="0"/>
          </a:p>
          <a:p>
            <a:endParaRPr lang="cs-CZ" sz="2000" dirty="0"/>
          </a:p>
          <a:p>
            <a:endParaRPr lang="cs-CZ" sz="2000" b="1" dirty="0"/>
          </a:p>
          <a:p>
            <a:endParaRPr lang="cs-CZ" sz="1200" dirty="0"/>
          </a:p>
        </p:txBody>
      </p:sp>
      <p:pic>
        <p:nvPicPr>
          <p:cNvPr id="9" name="Picture 2" descr="Výsledek obrázku pro kapitoly o právech zvířa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41852" y="3959140"/>
            <a:ext cx="1758506" cy="270254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Výsledek obrázku pro ochrana zvířat v právu"/>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04808" y="3193836"/>
            <a:ext cx="1894044" cy="2774554"/>
          </a:xfrm>
          <a:prstGeom prst="rect">
            <a:avLst/>
          </a:prstGeom>
          <a:noFill/>
          <a:extLst>
            <a:ext uri="{909E8E84-426E-40DD-AFC4-6F175D3DCCD1}">
              <a14:hiddenFill xmlns:a14="http://schemas.microsoft.com/office/drawing/2010/main">
                <a:solidFill>
                  <a:srgbClr val="FFFFFF"/>
                </a:solidFill>
              </a14:hiddenFill>
            </a:ext>
          </a:extLst>
        </p:spPr>
      </p:pic>
      <p:sp>
        <p:nvSpPr>
          <p:cNvPr id="11" name="Obdélníkový bublinový popisek 10"/>
          <p:cNvSpPr/>
          <p:nvPr/>
        </p:nvSpPr>
        <p:spPr>
          <a:xfrm>
            <a:off x="7168876" y="1527547"/>
            <a:ext cx="1619386" cy="1269635"/>
          </a:xfrm>
          <a:prstGeom prst="wedgeRectCallout">
            <a:avLst/>
          </a:prstGeom>
        </p:spPr>
        <p:style>
          <a:lnRef idx="2">
            <a:schemeClr val="accent1"/>
          </a:lnRef>
          <a:fillRef idx="1">
            <a:schemeClr val="lt1"/>
          </a:fillRef>
          <a:effectRef idx="0">
            <a:schemeClr val="accent1"/>
          </a:effectRef>
          <a:fontRef idx="minor">
            <a:schemeClr val="dk1"/>
          </a:fontRef>
        </p:style>
        <p:txBody>
          <a:bodyPr rtlCol="0" anchor="ctr"/>
          <a:lstStyle/>
          <a:p>
            <a:r>
              <a:rPr lang="cs-CZ" sz="800" dirty="0"/>
              <a:t>Právní úpravě postavení zvířat není věnována velká pozornost. Častěji se setkáte s pracemi zaměřenými na dílčí režim ochrany/nakládání se zvířaty podle konkrétního zákona, celistvější pohled představují publikace z poslední doby, které vidíte.</a:t>
            </a:r>
          </a:p>
        </p:txBody>
      </p:sp>
      <p:pic>
        <p:nvPicPr>
          <p:cNvPr id="7" name="Picture 6">
            <a:extLst>
              <a:ext uri="{FF2B5EF4-FFF2-40B4-BE49-F238E27FC236}">
                <a16:creationId xmlns:a16="http://schemas.microsoft.com/office/drawing/2014/main" id="{F00D0F49-4E81-4CD5-8A73-B0CAFA5C5ABC}"/>
              </a:ext>
            </a:extLst>
          </p:cNvPr>
          <p:cNvPicPr>
            <a:picLocks noChangeAspect="1"/>
          </p:cNvPicPr>
          <p:nvPr/>
        </p:nvPicPr>
        <p:blipFill>
          <a:blip r:embed="rId6"/>
          <a:stretch>
            <a:fillRect/>
          </a:stretch>
        </p:blipFill>
        <p:spPr>
          <a:xfrm>
            <a:off x="5796281" y="3446273"/>
            <a:ext cx="2255549" cy="3353839"/>
          </a:xfrm>
          <a:prstGeom prst="rect">
            <a:avLst/>
          </a:prstGeom>
        </p:spPr>
      </p:pic>
    </p:spTree>
    <p:extLst>
      <p:ext uri="{BB962C8B-B14F-4D97-AF65-F5344CB8AC3E}">
        <p14:creationId xmlns:p14="http://schemas.microsoft.com/office/powerpoint/2010/main" val="22647665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500"/>
                                        <p:tgtEl>
                                          <p:spTgt spid="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fade">
                                      <p:cBhvr>
                                        <p:cTn id="28" dur="500"/>
                                        <p:tgtEl>
                                          <p:spTgt spid="5">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animEffect transition="in" filter="fade">
                                      <p:cBhvr>
                                        <p:cTn id="33" dur="500"/>
                                        <p:tgtEl>
                                          <p:spTgt spid="5">
                                            <p:txEl>
                                              <p:pRg st="6" end="6"/>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
                                            <p:txEl>
                                              <p:pRg st="7" end="7"/>
                                            </p:txEl>
                                          </p:spTgt>
                                        </p:tgtEl>
                                        <p:attrNameLst>
                                          <p:attrName>style.visibility</p:attrName>
                                        </p:attrNameLst>
                                      </p:cBhvr>
                                      <p:to>
                                        <p:strVal val="visible"/>
                                      </p:to>
                                    </p:set>
                                    <p:animEffect transition="in" filter="fade">
                                      <p:cBhvr>
                                        <p:cTn id="36" dur="500"/>
                                        <p:tgtEl>
                                          <p:spTgt spid="5">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ka 1"/>
          <p:cNvGraphicFramePr>
            <a:graphicFrameLocks noGrp="1"/>
          </p:cNvGraphicFramePr>
          <p:nvPr/>
        </p:nvGraphicFramePr>
        <p:xfrm>
          <a:off x="539552" y="-6148064"/>
          <a:ext cx="8145378" cy="11654790"/>
        </p:xfrm>
        <a:graphic>
          <a:graphicData uri="http://schemas.openxmlformats.org/drawingml/2006/table">
            <a:tbl>
              <a:tblPr firstRow="1" firstCol="1" bandRow="1"/>
              <a:tblGrid>
                <a:gridCol w="1733925">
                  <a:extLst>
                    <a:ext uri="{9D8B030D-6E8A-4147-A177-3AD203B41FA5}">
                      <a16:colId xmlns:a16="http://schemas.microsoft.com/office/drawing/2014/main" val="20000"/>
                    </a:ext>
                  </a:extLst>
                </a:gridCol>
                <a:gridCol w="1275311">
                  <a:extLst>
                    <a:ext uri="{9D8B030D-6E8A-4147-A177-3AD203B41FA5}">
                      <a16:colId xmlns:a16="http://schemas.microsoft.com/office/drawing/2014/main" val="20001"/>
                    </a:ext>
                  </a:extLst>
                </a:gridCol>
                <a:gridCol w="1668292">
                  <a:extLst>
                    <a:ext uri="{9D8B030D-6E8A-4147-A177-3AD203B41FA5}">
                      <a16:colId xmlns:a16="http://schemas.microsoft.com/office/drawing/2014/main" val="20002"/>
                    </a:ext>
                  </a:extLst>
                </a:gridCol>
                <a:gridCol w="1733925">
                  <a:extLst>
                    <a:ext uri="{9D8B030D-6E8A-4147-A177-3AD203B41FA5}">
                      <a16:colId xmlns:a16="http://schemas.microsoft.com/office/drawing/2014/main" val="20003"/>
                    </a:ext>
                  </a:extLst>
                </a:gridCol>
                <a:gridCol w="1733925">
                  <a:extLst>
                    <a:ext uri="{9D8B030D-6E8A-4147-A177-3AD203B41FA5}">
                      <a16:colId xmlns:a16="http://schemas.microsoft.com/office/drawing/2014/main" val="20004"/>
                    </a:ext>
                  </a:extLst>
                </a:gridCol>
              </a:tblGrid>
              <a:tr h="90157">
                <a:tc gridSpan="5">
                  <a:txBody>
                    <a:bodyPr/>
                    <a:lstStyle/>
                    <a:p>
                      <a:pPr algn="ctr">
                        <a:lnSpc>
                          <a:spcPct val="115000"/>
                        </a:lnSpc>
                        <a:spcAft>
                          <a:spcPts val="0"/>
                        </a:spcAft>
                      </a:pPr>
                      <a:r>
                        <a:rPr lang="cs-CZ" sz="900" b="1" dirty="0">
                          <a:effectLst/>
                        </a:rPr>
                        <a:t>Podmínky uplatňování odchylných režimů podle unijních směrnic a jejich provedení v ZOPK</a:t>
                      </a:r>
                      <a:endParaRPr lang="cs-CZ"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243420">
                <a:tc>
                  <a:txBody>
                    <a:bodyPr/>
                    <a:lstStyle/>
                    <a:p>
                      <a:pPr>
                        <a:lnSpc>
                          <a:spcPct val="115000"/>
                        </a:lnSpc>
                        <a:spcAft>
                          <a:spcPts val="0"/>
                        </a:spcAft>
                      </a:pPr>
                      <a:r>
                        <a:rPr lang="cs-CZ" sz="900" b="1" dirty="0">
                          <a:effectLst/>
                        </a:rPr>
                        <a:t>Ustanovení práva EU </a:t>
                      </a:r>
                      <a:endParaRPr lang="cs-CZ"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tc>
                  <a:txBody>
                    <a:bodyPr/>
                    <a:lstStyle/>
                    <a:p>
                      <a:pPr>
                        <a:lnSpc>
                          <a:spcPct val="115000"/>
                        </a:lnSpc>
                        <a:spcAft>
                          <a:spcPts val="0"/>
                        </a:spcAft>
                      </a:pPr>
                      <a:r>
                        <a:rPr lang="cs-CZ" sz="900" b="1" dirty="0">
                          <a:effectLst/>
                        </a:rPr>
                        <a:t>Ochranný režim</a:t>
                      </a:r>
                      <a:endParaRPr lang="cs-CZ"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tc>
                  <a:txBody>
                    <a:bodyPr/>
                    <a:lstStyle/>
                    <a:p>
                      <a:pPr>
                        <a:lnSpc>
                          <a:spcPct val="115000"/>
                        </a:lnSpc>
                        <a:spcAft>
                          <a:spcPts val="0"/>
                        </a:spcAft>
                      </a:pPr>
                      <a:r>
                        <a:rPr lang="cs-CZ" sz="900" b="1" dirty="0">
                          <a:effectLst/>
                        </a:rPr>
                        <a:t>Podmínky uplatnění odchylného režimu</a:t>
                      </a:r>
                      <a:endParaRPr lang="cs-CZ"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tc>
                  <a:txBody>
                    <a:bodyPr/>
                    <a:lstStyle/>
                    <a:p>
                      <a:pPr>
                        <a:lnSpc>
                          <a:spcPct val="115000"/>
                        </a:lnSpc>
                        <a:spcAft>
                          <a:spcPts val="0"/>
                        </a:spcAft>
                      </a:pPr>
                      <a:r>
                        <a:rPr lang="cs-CZ" sz="900" b="1" dirty="0">
                          <a:effectLst/>
                        </a:rPr>
                        <a:t>Vymezení veřejného zájmu</a:t>
                      </a:r>
                      <a:endParaRPr lang="cs-CZ"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tc>
                  <a:txBody>
                    <a:bodyPr/>
                    <a:lstStyle/>
                    <a:p>
                      <a:pPr>
                        <a:lnSpc>
                          <a:spcPct val="115000"/>
                        </a:lnSpc>
                        <a:spcAft>
                          <a:spcPts val="0"/>
                        </a:spcAft>
                      </a:pPr>
                      <a:r>
                        <a:rPr lang="cs-CZ" sz="900" b="1" dirty="0">
                          <a:effectLst/>
                        </a:rPr>
                        <a:t>Prováděcí ustanovení ZOPK</a:t>
                      </a:r>
                      <a:endParaRPr lang="cs-CZ"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extLst>
                  <a:ext uri="{0D108BD9-81ED-4DB2-BD59-A6C34878D82A}">
                    <a16:rowId xmlns:a16="http://schemas.microsoft.com/office/drawing/2014/main" val="10001"/>
                  </a:ext>
                </a:extLst>
              </a:tr>
              <a:tr h="1298238">
                <a:tc rowSpan="2">
                  <a:txBody>
                    <a:bodyPr/>
                    <a:lstStyle/>
                    <a:p>
                      <a:pPr>
                        <a:lnSpc>
                          <a:spcPct val="115000"/>
                        </a:lnSpc>
                        <a:spcAft>
                          <a:spcPts val="0"/>
                        </a:spcAft>
                      </a:pPr>
                      <a:r>
                        <a:rPr lang="cs-CZ" sz="900" b="1">
                          <a:effectLst/>
                        </a:rPr>
                        <a:t>Čl. 9 směrnice o ochraně volně žijících ptáků</a:t>
                      </a:r>
                      <a:endParaRPr lang="cs-CZ" sz="900" b="1">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tc rowSpan="2">
                  <a:txBody>
                    <a:bodyPr/>
                    <a:lstStyle/>
                    <a:p>
                      <a:pPr>
                        <a:lnSpc>
                          <a:spcPct val="115000"/>
                        </a:lnSpc>
                        <a:spcAft>
                          <a:spcPts val="0"/>
                        </a:spcAft>
                      </a:pPr>
                      <a:r>
                        <a:rPr lang="cs-CZ" sz="900">
                          <a:effectLst/>
                        </a:rPr>
                        <a:t>Čl. 5 – 8 směrnice (zákaz usmrcování, odchytu, ničení hnízd, sběru vajec, vyrušování, držení, prodeje, omezení lovu)</a:t>
                      </a:r>
                      <a:endParaRPr lang="cs-CZ" sz="90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tc rowSpan="2">
                  <a:txBody>
                    <a:bodyPr/>
                    <a:lstStyle/>
                    <a:p>
                      <a:pPr marL="342900" lvl="0" indent="-342900">
                        <a:lnSpc>
                          <a:spcPct val="115000"/>
                        </a:lnSpc>
                        <a:spcAft>
                          <a:spcPts val="0"/>
                        </a:spcAft>
                        <a:buFont typeface="Symbol" panose="05050102010706020507" pitchFamily="18" charset="2"/>
                        <a:buChar char=""/>
                      </a:pPr>
                      <a:r>
                        <a:rPr lang="cs-CZ" sz="900">
                          <a:effectLst/>
                        </a:rPr>
                        <a:t>Neexistuje jiné uspokojivé řešení,</a:t>
                      </a:r>
                    </a:p>
                    <a:p>
                      <a:pPr marL="342900" lvl="0" indent="-342900">
                        <a:lnSpc>
                          <a:spcPct val="115000"/>
                        </a:lnSpc>
                        <a:spcAft>
                          <a:spcPts val="0"/>
                        </a:spcAft>
                        <a:buFont typeface="Symbol" panose="05050102010706020507" pitchFamily="18" charset="2"/>
                        <a:buChar char=""/>
                      </a:pPr>
                      <a:r>
                        <a:rPr lang="cs-CZ" sz="900">
                          <a:effectLst/>
                        </a:rPr>
                        <a:t>existence specifikovaného veřejného zájmu nebo rozumné a výběrové, kontrolované využití v malém množství,</a:t>
                      </a:r>
                    </a:p>
                    <a:p>
                      <a:pPr marL="342900" lvl="0" indent="-342900">
                        <a:lnSpc>
                          <a:spcPct val="115000"/>
                        </a:lnSpc>
                        <a:spcAft>
                          <a:spcPts val="0"/>
                        </a:spcAft>
                        <a:buFont typeface="Symbol" panose="05050102010706020507" pitchFamily="18" charset="2"/>
                        <a:buChar char=""/>
                      </a:pPr>
                      <a:r>
                        <a:rPr lang="cs-CZ" sz="900">
                          <a:effectLst/>
                        </a:rPr>
                        <a:t>nedojde k oslabení ochrany volně žijících ptáků,</a:t>
                      </a:r>
                    </a:p>
                    <a:p>
                      <a:pPr marL="342900" lvl="0" indent="-342900">
                        <a:lnSpc>
                          <a:spcPct val="115000"/>
                        </a:lnSpc>
                        <a:spcAft>
                          <a:spcPts val="0"/>
                        </a:spcAft>
                        <a:buFont typeface="Symbol" panose="05050102010706020507" pitchFamily="18" charset="2"/>
                        <a:buChar char=""/>
                      </a:pPr>
                      <a:r>
                        <a:rPr lang="cs-CZ" sz="900">
                          <a:effectLst/>
                        </a:rPr>
                        <a:t>vymezení podmínek provádění výjimky musí být přesné.</a:t>
                      </a:r>
                    </a:p>
                    <a:p>
                      <a:pPr marL="6985">
                        <a:lnSpc>
                          <a:spcPct val="115000"/>
                        </a:lnSpc>
                        <a:spcAft>
                          <a:spcPts val="0"/>
                        </a:spcAft>
                      </a:pPr>
                      <a:r>
                        <a:rPr lang="cs-CZ" sz="900">
                          <a:effectLst/>
                        </a:rPr>
                        <a:t> </a:t>
                      </a:r>
                      <a:endParaRPr lang="cs-CZ" sz="90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tc rowSpan="2">
                  <a:txBody>
                    <a:bodyPr/>
                    <a:lstStyle/>
                    <a:p>
                      <a:pPr>
                        <a:lnSpc>
                          <a:spcPct val="115000"/>
                        </a:lnSpc>
                        <a:spcAft>
                          <a:spcPts val="0"/>
                        </a:spcAft>
                      </a:pPr>
                      <a:r>
                        <a:rPr lang="cs-CZ" sz="900">
                          <a:effectLst/>
                        </a:rPr>
                        <a:t>Veřejné zdraví a bezpečnost; bezpečnost leteckého provozu; předcházení závažným škodám na úrodě, dobytku, lesích, rybářství a vodním hospodářství; ochrana rostlin a živočichů; výzkum a výuka, opětovné osídlení určitého území populací druhu nebo vysazení v původním areálu výskytu druhu a chov v zajetí pro tyto účely.</a:t>
                      </a:r>
                      <a:endParaRPr lang="cs-CZ" sz="90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tc>
                  <a:txBody>
                    <a:bodyPr/>
                    <a:lstStyle/>
                    <a:p>
                      <a:pPr>
                        <a:lnSpc>
                          <a:spcPct val="115000"/>
                        </a:lnSpc>
                        <a:spcAft>
                          <a:spcPts val="0"/>
                        </a:spcAft>
                      </a:pPr>
                      <a:r>
                        <a:rPr lang="cs-CZ" sz="900">
                          <a:effectLst/>
                        </a:rPr>
                        <a:t>§ 5b ZOPK:</a:t>
                      </a:r>
                    </a:p>
                    <a:p>
                      <a:pPr>
                        <a:lnSpc>
                          <a:spcPct val="115000"/>
                        </a:lnSpc>
                        <a:spcAft>
                          <a:spcPts val="0"/>
                        </a:spcAft>
                      </a:pPr>
                      <a:r>
                        <a:rPr lang="cs-CZ" sz="900">
                          <a:effectLst/>
                        </a:rPr>
                        <a:t>- ochrana před závažnými škodami doplněna o škody na domácích zvířatech,</a:t>
                      </a:r>
                    </a:p>
                    <a:p>
                      <a:pPr>
                        <a:lnSpc>
                          <a:spcPct val="115000"/>
                        </a:lnSpc>
                        <a:spcAft>
                          <a:spcPts val="0"/>
                        </a:spcAft>
                      </a:pPr>
                      <a:r>
                        <a:rPr lang="cs-CZ" sz="900">
                          <a:effectLst/>
                        </a:rPr>
                        <a:t>- ochrana rostlin a živočichů omezena na ochranu volně žijících živočichů a planě rostoucích rostlin,</a:t>
                      </a:r>
                    </a:p>
                    <a:p>
                      <a:pPr>
                        <a:lnSpc>
                          <a:spcPct val="115000"/>
                        </a:lnSpc>
                        <a:spcAft>
                          <a:spcPts val="0"/>
                        </a:spcAft>
                      </a:pPr>
                      <a:r>
                        <a:rPr lang="cs-CZ" sz="900">
                          <a:effectLst/>
                        </a:rPr>
                        <a:t>- absentuje dílčí podmínka, že využití v malém množství musí být rozumné a povolené na základě výběru.</a:t>
                      </a:r>
                      <a:endParaRPr lang="cs-CZ" sz="90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extLst>
                  <a:ext uri="{0D108BD9-81ED-4DB2-BD59-A6C34878D82A}">
                    <a16:rowId xmlns:a16="http://schemas.microsoft.com/office/drawing/2014/main" val="10002"/>
                  </a:ext>
                </a:extLst>
              </a:tr>
              <a:tr h="892540">
                <a:tc vMerge="1">
                  <a:txBody>
                    <a:bodyPr/>
                    <a:lstStyle/>
                    <a:p>
                      <a:endParaRPr lang="cs-CZ"/>
                    </a:p>
                  </a:txBody>
                  <a:tcPr/>
                </a:tc>
                <a:tc vMerge="1">
                  <a:txBody>
                    <a:bodyPr/>
                    <a:lstStyle/>
                    <a:p>
                      <a:endParaRPr lang="cs-CZ"/>
                    </a:p>
                  </a:txBody>
                  <a:tcPr/>
                </a:tc>
                <a:tc vMerge="1">
                  <a:txBody>
                    <a:bodyPr/>
                    <a:lstStyle/>
                    <a:p>
                      <a:endParaRPr lang="cs-CZ"/>
                    </a:p>
                  </a:txBody>
                  <a:tcPr/>
                </a:tc>
                <a:tc vMerge="1">
                  <a:txBody>
                    <a:bodyPr/>
                    <a:lstStyle/>
                    <a:p>
                      <a:endParaRPr lang="cs-CZ"/>
                    </a:p>
                  </a:txBody>
                  <a:tcPr/>
                </a:tc>
                <a:tc>
                  <a:txBody>
                    <a:bodyPr/>
                    <a:lstStyle/>
                    <a:p>
                      <a:pPr>
                        <a:lnSpc>
                          <a:spcPct val="115000"/>
                        </a:lnSpc>
                        <a:spcAft>
                          <a:spcPts val="0"/>
                        </a:spcAft>
                      </a:pPr>
                      <a:r>
                        <a:rPr lang="cs-CZ" sz="900" dirty="0">
                          <a:effectLst/>
                        </a:rPr>
                        <a:t>§ 56 ZOPK:</a:t>
                      </a:r>
                    </a:p>
                    <a:p>
                      <a:pPr>
                        <a:lnSpc>
                          <a:spcPct val="115000"/>
                        </a:lnSpc>
                        <a:spcAft>
                          <a:spcPts val="0"/>
                        </a:spcAft>
                      </a:pPr>
                      <a:r>
                        <a:rPr lang="cs-CZ" sz="900" dirty="0">
                          <a:effectLst/>
                        </a:rPr>
                        <a:t>- odchylné důvody provádějící čl. 16 odst. 1 směrnice o stanovištích</a:t>
                      </a:r>
                    </a:p>
                    <a:p>
                      <a:pPr marL="171450" indent="-171450">
                        <a:lnSpc>
                          <a:spcPct val="115000"/>
                        </a:lnSpc>
                        <a:spcAft>
                          <a:spcPts val="0"/>
                        </a:spcAft>
                        <a:buFontTx/>
                        <a:buChar char="-"/>
                      </a:pPr>
                      <a:r>
                        <a:rPr lang="cs-CZ" sz="900" dirty="0">
                          <a:effectLst/>
                        </a:rPr>
                        <a:t>absentuje dílčí podmínka, že využití v malém množství musí být rozumné a povolené na základě výběru.</a:t>
                      </a:r>
                    </a:p>
                    <a:p>
                      <a:pPr marL="171450" indent="-171450">
                        <a:lnSpc>
                          <a:spcPct val="115000"/>
                        </a:lnSpc>
                        <a:spcAft>
                          <a:spcPts val="0"/>
                        </a:spcAft>
                        <a:buFontTx/>
                        <a:buChar char="-"/>
                      </a:pPr>
                      <a:endParaRPr lang="cs-CZ" sz="9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15000"/>
                        </a:lnSpc>
                        <a:spcAft>
                          <a:spcPts val="0"/>
                        </a:spcAft>
                        <a:buFontTx/>
                        <a:buChar char="-"/>
                      </a:pPr>
                      <a:endParaRPr lang="cs-CZ" sz="9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15000"/>
                        </a:lnSpc>
                        <a:spcAft>
                          <a:spcPts val="0"/>
                        </a:spcAft>
                        <a:buFontTx/>
                        <a:buChar char="-"/>
                      </a:pPr>
                      <a:endParaRPr lang="cs-CZ" sz="9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15000"/>
                        </a:lnSpc>
                        <a:spcAft>
                          <a:spcPts val="0"/>
                        </a:spcAft>
                        <a:buFontTx/>
                        <a:buChar char="-"/>
                      </a:pPr>
                      <a:endParaRPr lang="cs-CZ"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extLst>
                  <a:ext uri="{0D108BD9-81ED-4DB2-BD59-A6C34878D82A}">
                    <a16:rowId xmlns:a16="http://schemas.microsoft.com/office/drawing/2014/main" val="10003"/>
                  </a:ext>
                </a:extLst>
              </a:tr>
              <a:tr h="567980">
                <a:tc rowSpan="2">
                  <a:txBody>
                    <a:bodyPr/>
                    <a:lstStyle/>
                    <a:p>
                      <a:pPr>
                        <a:lnSpc>
                          <a:spcPct val="115000"/>
                        </a:lnSpc>
                        <a:spcAft>
                          <a:spcPts val="0"/>
                        </a:spcAft>
                      </a:pPr>
                      <a:r>
                        <a:rPr lang="cs-CZ" sz="900" b="1" dirty="0">
                          <a:effectLst/>
                        </a:rPr>
                        <a:t>Čl. 6 odst. 4 směrnice o stanovištích</a:t>
                      </a:r>
                      <a:endParaRPr lang="cs-CZ"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tc rowSpan="2">
                  <a:txBody>
                    <a:bodyPr/>
                    <a:lstStyle/>
                    <a:p>
                      <a:pPr>
                        <a:lnSpc>
                          <a:spcPct val="115000"/>
                        </a:lnSpc>
                        <a:spcAft>
                          <a:spcPts val="0"/>
                        </a:spcAft>
                      </a:pPr>
                      <a:r>
                        <a:rPr lang="cs-CZ" sz="900">
                          <a:effectLst/>
                        </a:rPr>
                        <a:t>Zejm. čl. 6 odst. 2 směrnice (ochrana stanovišť před negativními zásahy).</a:t>
                      </a:r>
                      <a:endParaRPr lang="cs-CZ" sz="90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tc rowSpan="2">
                  <a:txBody>
                    <a:bodyPr/>
                    <a:lstStyle/>
                    <a:p>
                      <a:pPr marL="342900" lvl="0" indent="-342900">
                        <a:lnSpc>
                          <a:spcPct val="115000"/>
                        </a:lnSpc>
                        <a:spcAft>
                          <a:spcPts val="0"/>
                        </a:spcAft>
                        <a:buFont typeface="Symbol" panose="05050102010706020507" pitchFamily="18" charset="2"/>
                        <a:buChar char=""/>
                      </a:pPr>
                      <a:r>
                        <a:rPr lang="cs-CZ" sz="900" dirty="0">
                          <a:effectLst/>
                        </a:rPr>
                        <a:t>Negativní výsledek posouzení,</a:t>
                      </a:r>
                    </a:p>
                    <a:p>
                      <a:pPr marL="342900" lvl="0" indent="-342900">
                        <a:lnSpc>
                          <a:spcPct val="115000"/>
                        </a:lnSpc>
                        <a:spcAft>
                          <a:spcPts val="0"/>
                        </a:spcAft>
                        <a:buFont typeface="Symbol" panose="05050102010706020507" pitchFamily="18" charset="2"/>
                        <a:buChar char=""/>
                      </a:pPr>
                      <a:r>
                        <a:rPr lang="cs-CZ" sz="900" dirty="0">
                          <a:effectLst/>
                        </a:rPr>
                        <a:t>existence naléhavých důvodů převažujícího veřejného zájmu,</a:t>
                      </a:r>
                    </a:p>
                    <a:p>
                      <a:pPr marL="342900" lvl="0" indent="-342900">
                        <a:lnSpc>
                          <a:spcPct val="115000"/>
                        </a:lnSpc>
                        <a:spcAft>
                          <a:spcPts val="0"/>
                        </a:spcAft>
                        <a:buFont typeface="Symbol" panose="05050102010706020507" pitchFamily="18" charset="2"/>
                        <a:buChar char=""/>
                      </a:pPr>
                      <a:r>
                        <a:rPr lang="cs-CZ" sz="900" dirty="0">
                          <a:effectLst/>
                        </a:rPr>
                        <a:t>není k dispozici žádné alternativní řešení.</a:t>
                      </a:r>
                    </a:p>
                    <a:p>
                      <a:pPr marL="120015">
                        <a:lnSpc>
                          <a:spcPct val="115000"/>
                        </a:lnSpc>
                        <a:spcAft>
                          <a:spcPts val="0"/>
                        </a:spcAft>
                      </a:pPr>
                      <a:r>
                        <a:rPr lang="cs-CZ" sz="900" dirty="0">
                          <a:effectLst/>
                        </a:rPr>
                        <a:t> </a:t>
                      </a:r>
                      <a:endParaRPr lang="cs-CZ"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tc>
                  <a:txBody>
                    <a:bodyPr/>
                    <a:lstStyle/>
                    <a:p>
                      <a:pPr>
                        <a:lnSpc>
                          <a:spcPct val="115000"/>
                        </a:lnSpc>
                        <a:spcAft>
                          <a:spcPts val="0"/>
                        </a:spcAft>
                      </a:pPr>
                      <a:r>
                        <a:rPr lang="cs-CZ" sz="900">
                          <a:effectLst/>
                        </a:rPr>
                        <a:t>Naléhavé důvody převažujícího veřejného zájmu včetně důvodů sociálního a ekonomického charakteru.</a:t>
                      </a:r>
                      <a:endParaRPr lang="cs-CZ" sz="90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tc>
                  <a:txBody>
                    <a:bodyPr/>
                    <a:lstStyle/>
                    <a:p>
                      <a:pPr>
                        <a:lnSpc>
                          <a:spcPct val="115000"/>
                        </a:lnSpc>
                        <a:spcAft>
                          <a:spcPts val="0"/>
                        </a:spcAft>
                      </a:pPr>
                      <a:r>
                        <a:rPr lang="cs-CZ" sz="900">
                          <a:effectLst/>
                        </a:rPr>
                        <a:t> </a:t>
                      </a:r>
                      <a:endParaRPr lang="cs-CZ" sz="90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extLst>
                  <a:ext uri="{0D108BD9-81ED-4DB2-BD59-A6C34878D82A}">
                    <a16:rowId xmlns:a16="http://schemas.microsoft.com/office/drawing/2014/main" val="10004"/>
                  </a:ext>
                </a:extLst>
              </a:tr>
              <a:tr h="1379379">
                <a:tc vMerge="1">
                  <a:txBody>
                    <a:bodyPr/>
                    <a:lstStyle/>
                    <a:p>
                      <a:endParaRPr lang="cs-CZ"/>
                    </a:p>
                  </a:txBody>
                  <a:tcPr/>
                </a:tc>
                <a:tc vMerge="1">
                  <a:txBody>
                    <a:bodyPr/>
                    <a:lstStyle/>
                    <a:p>
                      <a:endParaRPr lang="cs-CZ"/>
                    </a:p>
                  </a:txBody>
                  <a:tcPr/>
                </a:tc>
                <a:tc vMerge="1">
                  <a:txBody>
                    <a:bodyPr/>
                    <a:lstStyle/>
                    <a:p>
                      <a:endParaRPr lang="cs-CZ"/>
                    </a:p>
                  </a:txBody>
                  <a:tcPr/>
                </a:tc>
                <a:tc>
                  <a:txBody>
                    <a:bodyPr/>
                    <a:lstStyle/>
                    <a:p>
                      <a:pPr>
                        <a:lnSpc>
                          <a:spcPct val="115000"/>
                        </a:lnSpc>
                        <a:spcAft>
                          <a:spcPts val="0"/>
                        </a:spcAft>
                      </a:pPr>
                      <a:r>
                        <a:rPr lang="cs-CZ" sz="900" dirty="0">
                          <a:effectLst/>
                        </a:rPr>
                        <a:t>V případě prioritního stanoviště nebo výskytu prioritního druhu pouze důvody související s ochranou lidského zdraví a veřejné bezpečnosti s nesporně příznivými důsledky mimořádného významu pro životní prostředí nebo jiné naléhavé důvody převažujícího veřejného zájmu podle stanoviska Komise.</a:t>
                      </a:r>
                    </a:p>
                    <a:p>
                      <a:pPr>
                        <a:lnSpc>
                          <a:spcPct val="115000"/>
                        </a:lnSpc>
                        <a:spcAft>
                          <a:spcPts val="0"/>
                        </a:spcAft>
                      </a:pPr>
                      <a:endParaRPr lang="cs-CZ"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endParaRPr lang="cs-CZ"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endParaRPr lang="cs-CZ"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endParaRPr lang="cs-CZ"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endParaRPr lang="cs-CZ"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endParaRPr lang="cs-CZ"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tc>
                  <a:txBody>
                    <a:bodyPr/>
                    <a:lstStyle/>
                    <a:p>
                      <a:pPr>
                        <a:lnSpc>
                          <a:spcPct val="115000"/>
                        </a:lnSpc>
                        <a:spcAft>
                          <a:spcPts val="0"/>
                        </a:spcAft>
                      </a:pPr>
                      <a:r>
                        <a:rPr lang="cs-CZ" sz="900" dirty="0">
                          <a:effectLst/>
                        </a:rPr>
                        <a:t>§ 45i odst. 10 ZOPK:</a:t>
                      </a:r>
                    </a:p>
                    <a:p>
                      <a:pPr>
                        <a:lnSpc>
                          <a:spcPct val="115000"/>
                        </a:lnSpc>
                        <a:spcAft>
                          <a:spcPts val="0"/>
                        </a:spcAft>
                      </a:pPr>
                      <a:r>
                        <a:rPr lang="cs-CZ" sz="900" dirty="0">
                          <a:effectLst/>
                        </a:rPr>
                        <a:t>V případě prioritního stanoviště nebo výskytu prioritního druhu lze koncepci nebo záměr schválit jen z důvodů týkajících se veřejného zdraví, veřejné bezpečnosti nebo příznivých důsledků nesporného významu pro životní prostředí.</a:t>
                      </a:r>
                      <a:endParaRPr lang="cs-CZ"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extLst>
                  <a:ext uri="{0D108BD9-81ED-4DB2-BD59-A6C34878D82A}">
                    <a16:rowId xmlns:a16="http://schemas.microsoft.com/office/drawing/2014/main" val="10005"/>
                  </a:ext>
                </a:extLst>
              </a:tr>
              <a:tr h="2758759">
                <a:tc>
                  <a:txBody>
                    <a:bodyPr/>
                    <a:lstStyle/>
                    <a:p>
                      <a:pPr>
                        <a:lnSpc>
                          <a:spcPct val="115000"/>
                        </a:lnSpc>
                        <a:spcAft>
                          <a:spcPts val="0"/>
                        </a:spcAft>
                      </a:pPr>
                      <a:endParaRPr lang="cs-CZ" sz="1000" b="1" dirty="0">
                        <a:effectLst/>
                      </a:endParaRPr>
                    </a:p>
                    <a:p>
                      <a:pPr>
                        <a:lnSpc>
                          <a:spcPct val="115000"/>
                        </a:lnSpc>
                        <a:spcAft>
                          <a:spcPts val="0"/>
                        </a:spcAft>
                      </a:pPr>
                      <a:endParaRPr lang="cs-CZ" sz="1000" b="1" dirty="0">
                        <a:effectLst/>
                      </a:endParaRPr>
                    </a:p>
                    <a:p>
                      <a:pPr>
                        <a:lnSpc>
                          <a:spcPct val="115000"/>
                        </a:lnSpc>
                        <a:spcAft>
                          <a:spcPts val="0"/>
                        </a:spcAft>
                      </a:pPr>
                      <a:endParaRPr lang="cs-CZ" sz="1000" b="1" dirty="0">
                        <a:effectLst/>
                      </a:endParaRPr>
                    </a:p>
                    <a:p>
                      <a:pPr>
                        <a:lnSpc>
                          <a:spcPct val="115000"/>
                        </a:lnSpc>
                        <a:spcAft>
                          <a:spcPts val="0"/>
                        </a:spcAft>
                      </a:pPr>
                      <a:endParaRPr lang="cs-CZ" sz="1000" b="1" dirty="0">
                        <a:effectLst/>
                      </a:endParaRPr>
                    </a:p>
                    <a:p>
                      <a:pPr>
                        <a:lnSpc>
                          <a:spcPct val="115000"/>
                        </a:lnSpc>
                        <a:spcAft>
                          <a:spcPts val="0"/>
                        </a:spcAft>
                      </a:pPr>
                      <a:r>
                        <a:rPr lang="cs-CZ" sz="1200" b="1" dirty="0">
                          <a:effectLst/>
                        </a:rPr>
                        <a:t>Čl. 16 odst. 1 směrnice o stanovištích</a:t>
                      </a:r>
                      <a:endParaRPr lang="cs-CZ"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tc>
                  <a:txBody>
                    <a:bodyPr/>
                    <a:lstStyle/>
                    <a:p>
                      <a:pPr>
                        <a:lnSpc>
                          <a:spcPct val="115000"/>
                        </a:lnSpc>
                        <a:spcAft>
                          <a:spcPts val="0"/>
                        </a:spcAft>
                      </a:pPr>
                      <a:endParaRPr lang="cs-CZ" sz="1000" dirty="0">
                        <a:effectLst/>
                      </a:endParaRPr>
                    </a:p>
                    <a:p>
                      <a:pPr>
                        <a:lnSpc>
                          <a:spcPct val="115000"/>
                        </a:lnSpc>
                        <a:spcAft>
                          <a:spcPts val="0"/>
                        </a:spcAft>
                      </a:pPr>
                      <a:endParaRPr lang="cs-CZ" sz="1000" dirty="0">
                        <a:effectLst/>
                      </a:endParaRPr>
                    </a:p>
                    <a:p>
                      <a:pPr>
                        <a:lnSpc>
                          <a:spcPct val="115000"/>
                        </a:lnSpc>
                        <a:spcAft>
                          <a:spcPts val="0"/>
                        </a:spcAft>
                      </a:pPr>
                      <a:endParaRPr lang="cs-CZ" sz="1000" dirty="0">
                        <a:effectLst/>
                      </a:endParaRPr>
                    </a:p>
                    <a:p>
                      <a:pPr>
                        <a:lnSpc>
                          <a:spcPct val="115000"/>
                        </a:lnSpc>
                        <a:spcAft>
                          <a:spcPts val="0"/>
                        </a:spcAft>
                      </a:pPr>
                      <a:r>
                        <a:rPr lang="cs-CZ" sz="1000" dirty="0">
                          <a:effectLst/>
                        </a:rPr>
                        <a:t>Čl. 12, 13, 14 a čl. 15 písm. a) a b) směrnice [přísná ochrana živočišných druhů uvedených v příloze IV a) a IV b), odebírání živočichů a rostlin uvedených v příloze V, omezení nevýběrových prostředků odchytu nebo usmrcování).</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tc>
                  <a:txBody>
                    <a:bodyPr/>
                    <a:lstStyle/>
                    <a:p>
                      <a:pPr marL="342900" lvl="0" indent="-342900">
                        <a:lnSpc>
                          <a:spcPct val="115000"/>
                        </a:lnSpc>
                        <a:spcAft>
                          <a:spcPts val="0"/>
                        </a:spcAft>
                        <a:buFont typeface="Symbol" panose="05050102010706020507" pitchFamily="18" charset="2"/>
                        <a:buChar char=""/>
                      </a:pPr>
                      <a:endParaRPr lang="cs-CZ" sz="1000" dirty="0">
                        <a:effectLst/>
                      </a:endParaRPr>
                    </a:p>
                    <a:p>
                      <a:pPr marL="342900" lvl="0" indent="-342900">
                        <a:lnSpc>
                          <a:spcPct val="115000"/>
                        </a:lnSpc>
                        <a:spcAft>
                          <a:spcPts val="0"/>
                        </a:spcAft>
                        <a:buFont typeface="Symbol" panose="05050102010706020507" pitchFamily="18" charset="2"/>
                        <a:buChar char=""/>
                      </a:pPr>
                      <a:endParaRPr lang="cs-CZ" sz="1000" dirty="0">
                        <a:effectLst/>
                      </a:endParaRPr>
                    </a:p>
                    <a:p>
                      <a:pPr marL="342900" lvl="0" indent="-342900">
                        <a:lnSpc>
                          <a:spcPct val="115000"/>
                        </a:lnSpc>
                        <a:spcAft>
                          <a:spcPts val="0"/>
                        </a:spcAft>
                        <a:buFont typeface="Symbol" panose="05050102010706020507" pitchFamily="18" charset="2"/>
                        <a:buChar char=""/>
                      </a:pPr>
                      <a:endParaRPr lang="cs-CZ" sz="1000" dirty="0">
                        <a:effectLst/>
                      </a:endParaRPr>
                    </a:p>
                    <a:p>
                      <a:pPr marL="342900" lvl="0" indent="-342900">
                        <a:lnSpc>
                          <a:spcPct val="115000"/>
                        </a:lnSpc>
                        <a:spcAft>
                          <a:spcPts val="0"/>
                        </a:spcAft>
                        <a:buFont typeface="Symbol" panose="05050102010706020507" pitchFamily="18" charset="2"/>
                        <a:buChar char=""/>
                      </a:pPr>
                      <a:endParaRPr lang="cs-CZ" sz="1000" dirty="0">
                        <a:effectLst/>
                      </a:endParaRPr>
                    </a:p>
                    <a:p>
                      <a:pPr marL="342900" lvl="0" indent="-342900">
                        <a:lnSpc>
                          <a:spcPct val="115000"/>
                        </a:lnSpc>
                        <a:spcAft>
                          <a:spcPts val="0"/>
                        </a:spcAft>
                        <a:buFont typeface="Symbol" panose="05050102010706020507" pitchFamily="18" charset="2"/>
                        <a:buChar char=""/>
                      </a:pPr>
                      <a:r>
                        <a:rPr lang="cs-CZ" sz="1000" dirty="0">
                          <a:effectLst/>
                        </a:rPr>
                        <a:t>Neexistuje jiné uspokojivé řešení,</a:t>
                      </a:r>
                    </a:p>
                    <a:p>
                      <a:pPr marL="342900" lvl="0" indent="-342900">
                        <a:lnSpc>
                          <a:spcPct val="115000"/>
                        </a:lnSpc>
                        <a:spcAft>
                          <a:spcPts val="0"/>
                        </a:spcAft>
                        <a:buFont typeface="Symbol" panose="05050102010706020507" pitchFamily="18" charset="2"/>
                        <a:buChar char=""/>
                      </a:pPr>
                      <a:r>
                        <a:rPr lang="cs-CZ" sz="1000" dirty="0">
                          <a:effectLst/>
                        </a:rPr>
                        <a:t>zachování populace v dobrém stavu v přirozeném areálu rozšíření,</a:t>
                      </a:r>
                    </a:p>
                    <a:p>
                      <a:pPr marL="342900" lvl="0" indent="-342900">
                        <a:lnSpc>
                          <a:spcPct val="115000"/>
                        </a:lnSpc>
                        <a:spcAft>
                          <a:spcPts val="0"/>
                        </a:spcAft>
                        <a:buFont typeface="Symbol" panose="05050102010706020507" pitchFamily="18" charset="2"/>
                        <a:buChar char=""/>
                      </a:pPr>
                      <a:r>
                        <a:rPr lang="cs-CZ" sz="1000" dirty="0">
                          <a:effectLst/>
                        </a:rPr>
                        <a:t>existence specifikovaného veřejného zájmu nebo výběrové, kontrolované využití v omezeném rozsahu státními orgány stanoveného počtu jedinců určitých druhů uvedených v příloze IV.</a:t>
                      </a:r>
                    </a:p>
                    <a:p>
                      <a:pPr marL="96520">
                        <a:lnSpc>
                          <a:spcPct val="115000"/>
                        </a:lnSpc>
                        <a:spcAft>
                          <a:spcPts val="0"/>
                        </a:spcAft>
                      </a:pPr>
                      <a:r>
                        <a:rPr lang="cs-CZ" sz="1000" dirty="0">
                          <a:effectLst/>
                        </a:rPr>
                        <a:t> </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tc>
                  <a:txBody>
                    <a:bodyPr/>
                    <a:lstStyle/>
                    <a:p>
                      <a:pPr>
                        <a:lnSpc>
                          <a:spcPct val="115000"/>
                        </a:lnSpc>
                        <a:spcAft>
                          <a:spcPts val="0"/>
                        </a:spcAft>
                      </a:pPr>
                      <a:endParaRPr lang="cs-CZ" sz="1000" dirty="0">
                        <a:effectLst/>
                      </a:endParaRPr>
                    </a:p>
                    <a:p>
                      <a:pPr>
                        <a:lnSpc>
                          <a:spcPct val="115000"/>
                        </a:lnSpc>
                        <a:spcAft>
                          <a:spcPts val="0"/>
                        </a:spcAft>
                      </a:pPr>
                      <a:endParaRPr lang="cs-CZ" sz="1000" dirty="0">
                        <a:effectLst/>
                      </a:endParaRPr>
                    </a:p>
                    <a:p>
                      <a:pPr>
                        <a:lnSpc>
                          <a:spcPct val="115000"/>
                        </a:lnSpc>
                        <a:spcAft>
                          <a:spcPts val="0"/>
                        </a:spcAft>
                      </a:pPr>
                      <a:endParaRPr lang="cs-CZ" sz="1000" dirty="0">
                        <a:effectLst/>
                      </a:endParaRPr>
                    </a:p>
                    <a:p>
                      <a:pPr>
                        <a:lnSpc>
                          <a:spcPct val="115000"/>
                        </a:lnSpc>
                        <a:spcAft>
                          <a:spcPts val="0"/>
                        </a:spcAft>
                      </a:pPr>
                      <a:endParaRPr lang="cs-CZ" sz="1000" dirty="0">
                        <a:effectLst/>
                      </a:endParaRPr>
                    </a:p>
                    <a:p>
                      <a:pPr>
                        <a:lnSpc>
                          <a:spcPct val="115000"/>
                        </a:lnSpc>
                        <a:spcAft>
                          <a:spcPts val="0"/>
                        </a:spcAft>
                      </a:pPr>
                      <a:r>
                        <a:rPr lang="cs-CZ" sz="1000" dirty="0">
                          <a:effectLst/>
                        </a:rPr>
                        <a:t>Zájem ochrany volně žijících živočichů, planě rostoucích rostlin a ochrany přírodních stanovišť; zájem prevence závažných škod, zejména na úrodě, dobytku, lesích, rybolovu, vodách a ostatních typech majetku; zájem zdraví lidí a veřejné bezpečnosti nebo jiné naléhavé důvody převažujícího veřejného zájmu, včetně důvodů sociálního a ekonomického charakteru a s nesporně příznivými důsledky pro životní prostředí; účely výzkumu a vzdělání, opětovného osídlení určitého území populací druhu nebo vysazení v původním areálu druhu a chovu a pěstování nezbytných pro tyto účely, včetně umělého rozmnožování rostlin.</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tc>
                  <a:txBody>
                    <a:bodyPr/>
                    <a:lstStyle/>
                    <a:p>
                      <a:r>
                        <a:rPr lang="cs-CZ" sz="1000" dirty="0">
                          <a:effectLst/>
                        </a:rPr>
                        <a:t> </a:t>
                      </a:r>
                      <a:endParaRPr lang="cs-CZ" sz="1000" kern="1200" baseline="0" dirty="0">
                        <a:solidFill>
                          <a:schemeClr val="tx1"/>
                        </a:solidFill>
                        <a:latin typeface="+mn-lt"/>
                        <a:ea typeface="+mn-ea"/>
                        <a:cs typeface="+mn-cs"/>
                      </a:endParaRPr>
                    </a:p>
                    <a:p>
                      <a:r>
                        <a:rPr lang="cs-CZ" sz="1400" b="1" kern="1200" baseline="0" dirty="0">
                          <a:solidFill>
                            <a:schemeClr val="tx1"/>
                          </a:solidFill>
                          <a:latin typeface="+mn-lt"/>
                          <a:ea typeface="+mn-ea"/>
                          <a:cs typeface="+mn-cs"/>
                        </a:rPr>
                        <a:t>§ 56 ZOPK: </a:t>
                      </a:r>
                    </a:p>
                    <a:p>
                      <a:r>
                        <a:rPr lang="cs-CZ" sz="1000" kern="1200" baseline="0" dirty="0">
                          <a:solidFill>
                            <a:schemeClr val="tx1"/>
                          </a:solidFill>
                          <a:latin typeface="+mn-lt"/>
                          <a:ea typeface="+mn-ea"/>
                          <a:cs typeface="+mn-cs"/>
                        </a:rPr>
                        <a:t>Problém: Neodpovídající seznam ohrožených druhů podle vyhlášky č. 395/1992 Sb. </a:t>
                      </a:r>
                    </a:p>
                    <a:p>
                      <a:r>
                        <a:rPr lang="cs-CZ" sz="1000" kern="1200" baseline="0" dirty="0">
                          <a:solidFill>
                            <a:schemeClr val="tx1"/>
                          </a:solidFill>
                          <a:latin typeface="+mn-lt"/>
                          <a:ea typeface="+mn-ea"/>
                          <a:cs typeface="+mn-cs"/>
                        </a:rPr>
                        <a:t>Absentuje důvod odebírání nebo držení omezeného počtu jedinců uvedených v příloze IV směrnice o stanovištích. 	</a:t>
                      </a:r>
                    </a:p>
                    <a:p>
                      <a:pPr>
                        <a:lnSpc>
                          <a:spcPct val="115000"/>
                        </a:lnSpc>
                        <a:spcAft>
                          <a:spcPts val="0"/>
                        </a:spcAft>
                      </a:pP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9235162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619672" y="384547"/>
            <a:ext cx="7056784" cy="707886"/>
          </a:xfrm>
          <a:prstGeom prst="rect">
            <a:avLst/>
          </a:prstGeom>
          <a:noFill/>
        </p:spPr>
        <p:txBody>
          <a:bodyPr wrap="square" rtlCol="0">
            <a:spAutoFit/>
          </a:bodyPr>
          <a:lstStyle/>
          <a:p>
            <a:r>
              <a:rPr lang="cs-CZ" sz="4000" b="1" dirty="0"/>
              <a:t>Prameny právní úpravy</a:t>
            </a:r>
          </a:p>
        </p:txBody>
      </p:sp>
      <p:sp>
        <p:nvSpPr>
          <p:cNvPr id="5" name="Zástupný symbol pro obsah 4"/>
          <p:cNvSpPr>
            <a:spLocks noGrp="1"/>
          </p:cNvSpPr>
          <p:nvPr>
            <p:ph idx="1"/>
          </p:nvPr>
        </p:nvSpPr>
        <p:spPr>
          <a:xfrm>
            <a:off x="446856" y="1628800"/>
            <a:ext cx="8229600" cy="4525963"/>
          </a:xfrm>
        </p:spPr>
        <p:txBody>
          <a:bodyPr>
            <a:normAutofit fontScale="85000" lnSpcReduction="20000"/>
          </a:bodyPr>
          <a:lstStyle/>
          <a:p>
            <a:r>
              <a:rPr lang="pl-PL" sz="2800" b="1" dirty="0">
                <a:solidFill>
                  <a:schemeClr val="accent6">
                    <a:lumMod val="75000"/>
                  </a:schemeClr>
                </a:solidFill>
              </a:rPr>
              <a:t>Zákon č. 114/1992 Sb., o ochraně přírody a krajiny</a:t>
            </a:r>
          </a:p>
          <a:p>
            <a:r>
              <a:rPr lang="cs-CZ" sz="2800" dirty="0"/>
              <a:t>Zákon č. 115/2000Sb., o poskytování náhrad škod způsobených vybranými zvláště chráněnými živočichy</a:t>
            </a:r>
          </a:p>
          <a:p>
            <a:r>
              <a:rPr lang="cs-CZ" sz="2800" dirty="0"/>
              <a:t>Zákon č. 167/2008 Sb., o předcházení ekologické újmě a její nápravě a o změně některých zákonů</a:t>
            </a:r>
          </a:p>
          <a:p>
            <a:pPr marL="0" indent="0">
              <a:buNone/>
            </a:pPr>
            <a:endParaRPr lang="pl-PL" sz="2800" b="1" dirty="0">
              <a:solidFill>
                <a:schemeClr val="accent6">
                  <a:lumMod val="75000"/>
                </a:schemeClr>
              </a:solidFill>
            </a:endParaRPr>
          </a:p>
          <a:p>
            <a:pPr marL="0" indent="0">
              <a:buNone/>
            </a:pPr>
            <a:r>
              <a:rPr lang="pl-PL" sz="2800" b="1" dirty="0">
                <a:solidFill>
                  <a:schemeClr val="accent1"/>
                </a:solidFill>
              </a:rPr>
              <a:t>Obecná ochrana druhová</a:t>
            </a:r>
          </a:p>
          <a:p>
            <a:r>
              <a:rPr lang="pl-PL" sz="2800" b="1" dirty="0"/>
              <a:t>Ochrana volně žijících živočichů (a rostlin)</a:t>
            </a:r>
          </a:p>
          <a:p>
            <a:pPr lvl="1"/>
            <a:r>
              <a:rPr lang="pl-PL" sz="2400" b="1" dirty="0"/>
              <a:t>včetně handicapovaných </a:t>
            </a:r>
          </a:p>
          <a:p>
            <a:r>
              <a:rPr lang="pl-PL" sz="2800" b="1" dirty="0"/>
              <a:t>Ochrana volně žijících ptáků</a:t>
            </a:r>
          </a:p>
          <a:p>
            <a:endParaRPr lang="pl-PL" sz="2800" b="1" dirty="0"/>
          </a:p>
          <a:p>
            <a:pPr marL="0" indent="0">
              <a:buNone/>
            </a:pPr>
            <a:r>
              <a:rPr lang="pl-PL" sz="2800" b="1" dirty="0">
                <a:solidFill>
                  <a:schemeClr val="accent1"/>
                </a:solidFill>
              </a:rPr>
              <a:t>Zvláštní ochrana druhová </a:t>
            </a:r>
            <a:r>
              <a:rPr lang="pl-PL" sz="2800" b="1" dirty="0"/>
              <a:t>– ohrožené druhy živočichů (a rostlin 						+ památné stromy)</a:t>
            </a:r>
          </a:p>
        </p:txBody>
      </p:sp>
    </p:spTree>
    <p:extLst>
      <p:ext uri="{BB962C8B-B14F-4D97-AF65-F5344CB8AC3E}">
        <p14:creationId xmlns:p14="http://schemas.microsoft.com/office/powerpoint/2010/main" val="13398289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619672" y="384547"/>
            <a:ext cx="7056784" cy="707886"/>
          </a:xfrm>
          <a:prstGeom prst="rect">
            <a:avLst/>
          </a:prstGeom>
          <a:noFill/>
        </p:spPr>
        <p:txBody>
          <a:bodyPr wrap="square" rtlCol="0">
            <a:spAutoFit/>
          </a:bodyPr>
          <a:lstStyle/>
          <a:p>
            <a:r>
              <a:rPr lang="cs-CZ" sz="4000" b="1" dirty="0"/>
              <a:t>Obecná ochrana druhová</a:t>
            </a:r>
          </a:p>
        </p:txBody>
      </p:sp>
      <p:sp>
        <p:nvSpPr>
          <p:cNvPr id="5" name="Zástupný symbol pro obsah 4"/>
          <p:cNvSpPr>
            <a:spLocks noGrp="1"/>
          </p:cNvSpPr>
          <p:nvPr>
            <p:ph idx="1"/>
          </p:nvPr>
        </p:nvSpPr>
        <p:spPr>
          <a:xfrm>
            <a:off x="446856" y="1628800"/>
            <a:ext cx="8445624" cy="5171312"/>
          </a:xfrm>
        </p:spPr>
        <p:txBody>
          <a:bodyPr>
            <a:normAutofit fontScale="77500" lnSpcReduction="20000"/>
          </a:bodyPr>
          <a:lstStyle/>
          <a:p>
            <a:pPr marL="0" indent="0">
              <a:buNone/>
            </a:pPr>
            <a:r>
              <a:rPr lang="pl-PL" sz="3800" b="1" dirty="0"/>
              <a:t>§ 5 ZoPK</a:t>
            </a:r>
          </a:p>
          <a:p>
            <a:pPr marL="0" indent="0">
              <a:buNone/>
            </a:pPr>
            <a:r>
              <a:rPr lang="pl-PL" sz="3400" b="1" dirty="0"/>
              <a:t>Všechny druhy </a:t>
            </a:r>
            <a:r>
              <a:rPr lang="pl-PL" sz="3400" b="1" dirty="0">
                <a:solidFill>
                  <a:schemeClr val="accent6">
                    <a:lumMod val="75000"/>
                  </a:schemeClr>
                </a:solidFill>
              </a:rPr>
              <a:t>rostlin a živočichů chráněny před</a:t>
            </a:r>
          </a:p>
          <a:p>
            <a:pPr lvl="1"/>
            <a:r>
              <a:rPr lang="pl-PL" sz="2600" b="1" dirty="0"/>
              <a:t>Zničením</a:t>
            </a:r>
          </a:p>
          <a:p>
            <a:pPr lvl="1"/>
            <a:r>
              <a:rPr lang="pl-PL" sz="2600" b="1" dirty="0"/>
              <a:t>Poškozováním</a:t>
            </a:r>
          </a:p>
          <a:p>
            <a:pPr lvl="1"/>
            <a:r>
              <a:rPr lang="pl-PL" sz="2600" b="1" dirty="0"/>
              <a:t>Sběrem či odchytem, </a:t>
            </a:r>
            <a:r>
              <a:rPr lang="pl-PL" sz="2600" b="1" dirty="0">
                <a:solidFill>
                  <a:schemeClr val="accent6">
                    <a:lumMod val="75000"/>
                  </a:schemeClr>
                </a:solidFill>
              </a:rPr>
              <a:t>který vede nebo mohl by vést k jejich</a:t>
            </a:r>
            <a:endParaRPr lang="pl-PL" sz="3400" b="1" dirty="0">
              <a:solidFill>
                <a:schemeClr val="accent6">
                  <a:lumMod val="75000"/>
                </a:schemeClr>
              </a:solidFill>
            </a:endParaRPr>
          </a:p>
          <a:p>
            <a:pPr lvl="2"/>
            <a:r>
              <a:rPr lang="pl-PL" sz="2600" b="1" dirty="0">
                <a:solidFill>
                  <a:schemeClr val="accent6">
                    <a:lumMod val="75000"/>
                  </a:schemeClr>
                </a:solidFill>
              </a:rPr>
              <a:t>ohrožení na bytí nebo  </a:t>
            </a:r>
          </a:p>
          <a:p>
            <a:pPr lvl="2"/>
            <a:r>
              <a:rPr lang="pl-PL" sz="2600" b="1" dirty="0">
                <a:solidFill>
                  <a:schemeClr val="accent6">
                    <a:lumMod val="75000"/>
                  </a:schemeClr>
                </a:solidFill>
              </a:rPr>
              <a:t>vést k degeneraci nebo </a:t>
            </a:r>
          </a:p>
          <a:p>
            <a:pPr lvl="2"/>
            <a:r>
              <a:rPr lang="pl-PL" sz="2600" b="1" dirty="0">
                <a:solidFill>
                  <a:schemeClr val="accent6">
                    <a:lumMod val="75000"/>
                  </a:schemeClr>
                </a:solidFill>
              </a:rPr>
              <a:t>zničení ekosystému, jehož jsou součástí </a:t>
            </a:r>
          </a:p>
          <a:p>
            <a:pPr lvl="2"/>
            <a:r>
              <a:rPr lang="pl-PL" sz="2600" b="1" dirty="0">
                <a:solidFill>
                  <a:schemeClr val="accent6">
                    <a:lumMod val="75000"/>
                  </a:schemeClr>
                </a:solidFill>
              </a:rPr>
              <a:t>k narušení rozmnožovacích schopností druhů </a:t>
            </a:r>
          </a:p>
          <a:p>
            <a:pPr lvl="2"/>
            <a:r>
              <a:rPr lang="pl-PL" sz="2600" b="1" dirty="0">
                <a:solidFill>
                  <a:schemeClr val="accent6">
                    <a:lumMod val="75000"/>
                  </a:schemeClr>
                </a:solidFill>
              </a:rPr>
              <a:t>k zániku populace druhů</a:t>
            </a:r>
          </a:p>
          <a:p>
            <a:pPr lvl="2"/>
            <a:r>
              <a:rPr lang="pl-PL" sz="2300" b="1" dirty="0">
                <a:solidFill>
                  <a:schemeClr val="accent6">
                    <a:lumMod val="75000"/>
                  </a:schemeClr>
                </a:solidFill>
              </a:rPr>
              <a:t>zničení ekosystému, jehož jsou součástí </a:t>
            </a:r>
          </a:p>
          <a:p>
            <a:r>
              <a:rPr lang="pl-PL" sz="2800" b="1" dirty="0"/>
              <a:t>nevztahuje se na zásahy při hubení rostlin a živočichů podle zvláštních předpisů </a:t>
            </a:r>
          </a:p>
          <a:p>
            <a:r>
              <a:rPr lang="pl-PL" sz="2800" b="1" dirty="0"/>
              <a:t>Při porušení podmínek  -  orgán ochrany přírody je oprávněn omezit rušivou činnost </a:t>
            </a:r>
          </a:p>
        </p:txBody>
      </p:sp>
      <p:sp>
        <p:nvSpPr>
          <p:cNvPr id="7" name="Zástupný symbol pro obsah 7"/>
          <p:cNvSpPr txBox="1">
            <a:spLocks/>
          </p:cNvSpPr>
          <p:nvPr/>
        </p:nvSpPr>
        <p:spPr>
          <a:xfrm>
            <a:off x="4582344" y="1092434"/>
            <a:ext cx="4426160" cy="737672"/>
          </a:xfrm>
          <a:prstGeom prst="wedgeRectCallou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buFont typeface="Arial" pitchFamily="34" charset="0"/>
              <a:buNone/>
            </a:pPr>
            <a:r>
              <a:rPr lang="cs-CZ" sz="800" dirty="0"/>
              <a:t>Veškerá flora a fauna ve volné přírodě požívá určitou ochranu. Pokud však nejde o příslušníky zvláště chráněných druhů nebo ptáků, jedná se o ochranu obecnou, která se zaměřuje na celou populaci (i lokální). Živočichové, kteří do této ochrany spadají, tak nejsou chráněni jako každý kus – ale plošně. Vedle toho se samozřejmě na ně může vztahovat i ochrana před týráním, která se uplatní vůči každému jedinci (je-li obratlovec).</a:t>
            </a:r>
          </a:p>
        </p:txBody>
      </p:sp>
    </p:spTree>
    <p:extLst>
      <p:ext uri="{BB962C8B-B14F-4D97-AF65-F5344CB8AC3E}">
        <p14:creationId xmlns:p14="http://schemas.microsoft.com/office/powerpoint/2010/main" val="550458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619672" y="384547"/>
            <a:ext cx="7056784" cy="707886"/>
          </a:xfrm>
          <a:prstGeom prst="rect">
            <a:avLst/>
          </a:prstGeom>
          <a:noFill/>
        </p:spPr>
        <p:txBody>
          <a:bodyPr wrap="square" rtlCol="0">
            <a:spAutoFit/>
          </a:bodyPr>
          <a:lstStyle/>
          <a:p>
            <a:r>
              <a:rPr lang="cs-CZ" sz="4000" b="1" dirty="0"/>
              <a:t>Obecná ochrana druhová</a:t>
            </a:r>
          </a:p>
        </p:txBody>
      </p:sp>
      <p:sp>
        <p:nvSpPr>
          <p:cNvPr id="5" name="Zástupný symbol pro obsah 4"/>
          <p:cNvSpPr>
            <a:spLocks noGrp="1"/>
          </p:cNvSpPr>
          <p:nvPr>
            <p:ph idx="1"/>
          </p:nvPr>
        </p:nvSpPr>
        <p:spPr>
          <a:xfrm>
            <a:off x="251520" y="1326242"/>
            <a:ext cx="8640960" cy="5473870"/>
          </a:xfrm>
        </p:spPr>
        <p:txBody>
          <a:bodyPr>
            <a:noAutofit/>
          </a:bodyPr>
          <a:lstStyle/>
          <a:p>
            <a:pPr marL="0" indent="0">
              <a:buNone/>
            </a:pPr>
            <a:r>
              <a:rPr lang="pl-PL" sz="1800" b="1" dirty="0">
                <a:solidFill>
                  <a:schemeClr val="accent6"/>
                </a:solidFill>
              </a:rPr>
              <a:t>Povinnosti při provádění zemědělských, lesnických pracích, stavebních a dalších činnostech </a:t>
            </a:r>
            <a:r>
              <a:rPr lang="pl-PL" sz="1800" b="1" dirty="0"/>
              <a:t>(§ 5/3 ZoPK)</a:t>
            </a:r>
          </a:p>
          <a:p>
            <a:r>
              <a:rPr lang="pl-PL" sz="1600" b="1" dirty="0"/>
              <a:t>Postupovat tak, aby nedocházelo k nadměrnému úhynu rostlin a zraňování živočichů, ničení jejich biotopů</a:t>
            </a:r>
          </a:p>
          <a:p>
            <a:r>
              <a:rPr lang="pl-PL" sz="1600" b="1" dirty="0"/>
              <a:t>Povinnost používat technicky a ekonomicky dostupné prostředky</a:t>
            </a:r>
          </a:p>
          <a:p>
            <a:r>
              <a:rPr lang="pl-PL" sz="1600" b="1" dirty="0"/>
              <a:t>Oprávnění orgánu ochrany přírody uložit zajištění nebo použití takovýchto prostředků, neučiní-li tak povinná osoba sama.</a:t>
            </a:r>
          </a:p>
          <a:p>
            <a:pPr marL="0" indent="0">
              <a:buNone/>
            </a:pPr>
            <a:r>
              <a:rPr lang="pl-PL" sz="1600" b="1" dirty="0"/>
              <a:t> </a:t>
            </a:r>
          </a:p>
          <a:p>
            <a:pPr marL="0" indent="0">
              <a:buNone/>
            </a:pPr>
            <a:endParaRPr lang="pl-PL" sz="1600" b="1" dirty="0"/>
          </a:p>
          <a:p>
            <a:pPr marL="0" indent="0">
              <a:buNone/>
            </a:pPr>
            <a:endParaRPr lang="pl-PL" sz="1600" b="1" dirty="0"/>
          </a:p>
          <a:p>
            <a:pPr marL="0" indent="0">
              <a:buNone/>
            </a:pPr>
            <a:endParaRPr lang="pl-PL" sz="1600" b="1" dirty="0"/>
          </a:p>
        </p:txBody>
      </p:sp>
      <p:sp>
        <p:nvSpPr>
          <p:cNvPr id="7" name="Zástupný symbol pro obsah 7"/>
          <p:cNvSpPr txBox="1">
            <a:spLocks/>
          </p:cNvSpPr>
          <p:nvPr/>
        </p:nvSpPr>
        <p:spPr>
          <a:xfrm>
            <a:off x="4511196" y="487188"/>
            <a:ext cx="4426160" cy="737672"/>
          </a:xfrm>
          <a:prstGeom prst="wedgeRectCallou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buNone/>
            </a:pPr>
            <a:r>
              <a:rPr lang="cs-CZ" sz="800" dirty="0"/>
              <a:t>Pro doplnění viz § 66 ZOPK:</a:t>
            </a:r>
          </a:p>
          <a:p>
            <a:pPr marL="0" indent="0">
              <a:buNone/>
            </a:pPr>
            <a:r>
              <a:rPr lang="cs-CZ" sz="800" dirty="0"/>
              <a:t>(1) Orgán ochrany přírody je oprávněn stanovit fyzickým a právnickým osobám podmínky pro výkon činnosti, která by mohla způsobit nedovolenou změnu obecně nebo zvláště chráněných částí přírody, popřípadě takovou činnost zakázat.</a:t>
            </a:r>
          </a:p>
          <a:p>
            <a:pPr marL="0" indent="0">
              <a:buNone/>
            </a:pPr>
            <a:r>
              <a:rPr lang="cs-CZ" sz="800" dirty="0"/>
              <a:t>(2) Ustanovení odstavce 1 nelze uplatnit v případě již vydaného platného pravomocného rozhodnutí.</a:t>
            </a:r>
          </a:p>
        </p:txBody>
      </p:sp>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28" y="3339583"/>
            <a:ext cx="9051355" cy="3518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Zástupný symbol pro obsah 7"/>
          <p:cNvSpPr txBox="1">
            <a:spLocks/>
          </p:cNvSpPr>
          <p:nvPr/>
        </p:nvSpPr>
        <p:spPr>
          <a:xfrm>
            <a:off x="4657972" y="3140967"/>
            <a:ext cx="4124164" cy="567451"/>
          </a:xfrm>
          <a:prstGeom prst="wedgeRectCallou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buNone/>
            </a:pPr>
            <a:r>
              <a:rPr lang="cs-CZ" sz="900" dirty="0"/>
              <a:t>Povinnost provést na své náklady hodnocení před realizací závažných zásahů podle § 67 ZOPK se týká i části druhé zákona, tedy i obecné druhové ochrany.</a:t>
            </a:r>
          </a:p>
        </p:txBody>
      </p:sp>
    </p:spTree>
    <p:extLst>
      <p:ext uri="{BB962C8B-B14F-4D97-AF65-F5344CB8AC3E}">
        <p14:creationId xmlns:p14="http://schemas.microsoft.com/office/powerpoint/2010/main" val="1833919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619672" y="384547"/>
            <a:ext cx="7056784" cy="707886"/>
          </a:xfrm>
          <a:prstGeom prst="rect">
            <a:avLst/>
          </a:prstGeom>
          <a:noFill/>
        </p:spPr>
        <p:txBody>
          <a:bodyPr wrap="square" rtlCol="0">
            <a:spAutoFit/>
          </a:bodyPr>
          <a:lstStyle/>
          <a:p>
            <a:r>
              <a:rPr lang="cs-CZ" sz="4000" b="1" dirty="0"/>
              <a:t>Obecná ochrana druhová</a:t>
            </a:r>
          </a:p>
        </p:txBody>
      </p:sp>
      <p:sp>
        <p:nvSpPr>
          <p:cNvPr id="5" name="Zástupný symbol pro obsah 4"/>
          <p:cNvSpPr>
            <a:spLocks noGrp="1"/>
          </p:cNvSpPr>
          <p:nvPr>
            <p:ph idx="1"/>
          </p:nvPr>
        </p:nvSpPr>
        <p:spPr>
          <a:xfrm>
            <a:off x="297307" y="1384130"/>
            <a:ext cx="8622827" cy="5473870"/>
          </a:xfrm>
        </p:spPr>
        <p:txBody>
          <a:bodyPr>
            <a:noAutofit/>
          </a:bodyPr>
          <a:lstStyle/>
          <a:p>
            <a:pPr marL="0" indent="0">
              <a:buNone/>
            </a:pPr>
            <a:r>
              <a:rPr lang="pl-PL" sz="2000" b="1" dirty="0">
                <a:solidFill>
                  <a:schemeClr val="accent6"/>
                </a:solidFill>
              </a:rPr>
              <a:t>Ochrana handicapovaných živočichů</a:t>
            </a:r>
          </a:p>
          <a:p>
            <a:pPr marL="0" indent="0">
              <a:buNone/>
            </a:pPr>
            <a:endParaRPr lang="pl-PL" sz="1400" b="1" dirty="0">
              <a:solidFill>
                <a:schemeClr val="accent6"/>
              </a:solidFill>
            </a:endParaRPr>
          </a:p>
          <a:p>
            <a:pPr algn="just"/>
            <a:r>
              <a:rPr lang="pl-PL" sz="1800" b="1" dirty="0"/>
              <a:t>Každý, kdo se ujal živočicha neschopného v důsledku zranění, nemoci nebo jiných okolností </a:t>
            </a:r>
            <a:r>
              <a:rPr lang="pl-PL" sz="1800" b="1" dirty="0">
                <a:solidFill>
                  <a:srgbClr val="FF0000"/>
                </a:solidFill>
              </a:rPr>
              <a:t>dočasně nebo trvale přežít ve volné přírodě</a:t>
            </a:r>
            <a:r>
              <a:rPr lang="pl-PL" sz="1800" b="1" dirty="0"/>
              <a:t>, zajistí jeho nezbytné ošetření, nebo ho za tímto účelem předá provozovateli záchranné stanice.</a:t>
            </a:r>
          </a:p>
          <a:p>
            <a:pPr algn="just"/>
            <a:r>
              <a:rPr lang="pl-PL" sz="1800" b="1" dirty="0"/>
              <a:t>Jde-li o živočicha dočasně neschopného přežít ve volné přírodě, osoba, která se ho ujala, přijme opatření k zamezení takových tělesných změn nebo změn chování, které by následně znemožnily jeho návrat do přírody a jeho zapojení do volně žijící populace. </a:t>
            </a:r>
            <a:r>
              <a:rPr lang="pl-PL" sz="1800" b="1" dirty="0">
                <a:solidFill>
                  <a:srgbClr val="FF0000"/>
                </a:solidFill>
              </a:rPr>
              <a:t>Jde-li o zvláště chráněného živočicha, je nutné jej předat do záchranné stanice</a:t>
            </a:r>
            <a:r>
              <a:rPr lang="pl-PL" sz="1800" b="1" dirty="0"/>
              <a:t>.</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4478" y="1216333"/>
            <a:ext cx="7907172" cy="5353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3053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619672" y="384547"/>
            <a:ext cx="7056784" cy="707886"/>
          </a:xfrm>
          <a:prstGeom prst="rect">
            <a:avLst/>
          </a:prstGeom>
          <a:noFill/>
        </p:spPr>
        <p:txBody>
          <a:bodyPr wrap="square" rtlCol="0">
            <a:spAutoFit/>
          </a:bodyPr>
          <a:lstStyle/>
          <a:p>
            <a:r>
              <a:rPr lang="cs-CZ" sz="4000" b="1" dirty="0"/>
              <a:t>Invazní nepůvodní druhy</a:t>
            </a:r>
          </a:p>
        </p:txBody>
      </p:sp>
      <p:sp>
        <p:nvSpPr>
          <p:cNvPr id="5" name="Zástupný symbol pro obsah 4"/>
          <p:cNvSpPr>
            <a:spLocks noGrp="1"/>
          </p:cNvSpPr>
          <p:nvPr>
            <p:ph idx="1"/>
          </p:nvPr>
        </p:nvSpPr>
        <p:spPr>
          <a:xfrm>
            <a:off x="337492" y="1245886"/>
            <a:ext cx="8640960" cy="5473870"/>
          </a:xfrm>
        </p:spPr>
        <p:txBody>
          <a:bodyPr>
            <a:normAutofit/>
          </a:bodyPr>
          <a:lstStyle/>
          <a:p>
            <a:pPr marL="0" indent="0" algn="just">
              <a:buNone/>
            </a:pPr>
            <a:r>
              <a:rPr lang="pl-PL" sz="1800" b="1" dirty="0"/>
              <a:t>§ 5 odst. 4 </a:t>
            </a:r>
            <a:r>
              <a:rPr lang="pl-PL" sz="1800" b="1" i="1" dirty="0"/>
              <a:t>Záměrné rozšíření geograficky nepůvodního druhu rostliny či živočicha do krajiny je možné </a:t>
            </a:r>
            <a:r>
              <a:rPr lang="pl-PL" sz="1800" b="1" i="1" dirty="0">
                <a:solidFill>
                  <a:schemeClr val="accent2"/>
                </a:solidFill>
              </a:rPr>
              <a:t>jen s povolením orgánu ochrany přírody</a:t>
            </a:r>
            <a:r>
              <a:rPr lang="pl-PL" sz="1800" b="1" i="1" dirty="0"/>
              <a:t>; to neplatí pro nepůvodní druhy rostlin, pokud se hospodaří podle schváleného lesního hospodářského plánu nebo vlastníkem lesa převzaté lesní hospodářské osnovy. Geograficky nepůvodní druh rostliny nebo živočicha je </a:t>
            </a:r>
            <a:r>
              <a:rPr lang="pl-PL" sz="1800" b="1" i="1" dirty="0">
                <a:solidFill>
                  <a:schemeClr val="accent1"/>
                </a:solidFill>
              </a:rPr>
              <a:t>druh, který není součástí přirozených společenstev určitého regionu</a:t>
            </a:r>
            <a:r>
              <a:rPr lang="pl-PL" sz="1800" b="1" i="1" dirty="0"/>
              <a:t>.</a:t>
            </a:r>
          </a:p>
          <a:p>
            <a:pPr marL="0" indent="0">
              <a:buNone/>
            </a:pPr>
            <a:endParaRPr lang="pl-PL" sz="1100" b="1" dirty="0"/>
          </a:p>
          <a:p>
            <a:pPr marL="0" indent="0"/>
            <a:r>
              <a:rPr lang="pl-PL" sz="1800" b="1" dirty="0"/>
              <a:t>Záměrné rozšiřování </a:t>
            </a:r>
            <a:r>
              <a:rPr lang="pl-PL" sz="1800" b="1" dirty="0">
                <a:solidFill>
                  <a:schemeClr val="accent6"/>
                </a:solidFill>
              </a:rPr>
              <a:t>křížence druhů rostlin či živočichů </a:t>
            </a:r>
            <a:r>
              <a:rPr lang="pl-PL" sz="1800" b="1" dirty="0"/>
              <a:t>do krajiny je možné jen s povolením orgánů ochrany přírody.</a:t>
            </a:r>
          </a:p>
          <a:p>
            <a:pPr marL="0" indent="0"/>
            <a:r>
              <a:rPr lang="pl-PL" sz="1800" b="1" dirty="0"/>
              <a:t>Orgán ochrany přírody </a:t>
            </a:r>
            <a:r>
              <a:rPr lang="pl-PL" sz="1800" b="1" dirty="0">
                <a:solidFill>
                  <a:schemeClr val="accent2"/>
                </a:solidFill>
              </a:rPr>
              <a:t>může rozhodnout o odlovu geograficky nepůvodních živočichů</a:t>
            </a:r>
            <a:r>
              <a:rPr lang="pl-PL" sz="1800" b="1" dirty="0"/>
              <a:t>, včetně stanovení podmínek.</a:t>
            </a:r>
          </a:p>
          <a:p>
            <a:pPr marL="0" indent="0"/>
            <a:endParaRPr lang="pl-PL" sz="1800" b="1" dirty="0"/>
          </a:p>
        </p:txBody>
      </p:sp>
      <p:pic>
        <p:nvPicPr>
          <p:cNvPr id="2052" name="Picture 4" descr="Mýval, Show, Mývalové, Mangrovových Lesů"/>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944" y="3929503"/>
            <a:ext cx="4176464" cy="2784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39195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619672" y="384547"/>
            <a:ext cx="7056784" cy="707886"/>
          </a:xfrm>
          <a:prstGeom prst="rect">
            <a:avLst/>
          </a:prstGeom>
          <a:noFill/>
        </p:spPr>
        <p:txBody>
          <a:bodyPr wrap="square" rtlCol="0">
            <a:spAutoFit/>
          </a:bodyPr>
          <a:lstStyle/>
          <a:p>
            <a:r>
              <a:rPr lang="cs-CZ" sz="4000" b="1" dirty="0"/>
              <a:t>Invazní nepůvodní druhy</a:t>
            </a:r>
          </a:p>
        </p:txBody>
      </p:sp>
      <p:sp>
        <p:nvSpPr>
          <p:cNvPr id="5" name="Zástupný symbol pro obsah 4"/>
          <p:cNvSpPr>
            <a:spLocks noGrp="1"/>
          </p:cNvSpPr>
          <p:nvPr>
            <p:ph idx="1"/>
          </p:nvPr>
        </p:nvSpPr>
        <p:spPr>
          <a:xfrm>
            <a:off x="337492" y="1095470"/>
            <a:ext cx="8640960" cy="5473870"/>
          </a:xfrm>
        </p:spPr>
        <p:txBody>
          <a:bodyPr>
            <a:normAutofit/>
          </a:bodyPr>
          <a:lstStyle/>
          <a:p>
            <a:pPr marL="0" indent="0"/>
            <a:endParaRPr lang="pl-PL" sz="1800" b="1" dirty="0"/>
          </a:p>
          <a:p>
            <a:pPr marL="0" indent="0">
              <a:buNone/>
            </a:pPr>
            <a:r>
              <a:rPr lang="pl-PL" sz="1800" b="1" dirty="0">
                <a:solidFill>
                  <a:schemeClr val="accent6"/>
                </a:solidFill>
              </a:rPr>
              <a:t>„INVAZNÍ NOVELA” ZOPK (ZÁKON Č. 364/2021 Sb.)</a:t>
            </a:r>
          </a:p>
          <a:p>
            <a:pPr marL="0" indent="0">
              <a:buNone/>
            </a:pPr>
            <a:r>
              <a:rPr lang="pl-PL" sz="1600" b="1" dirty="0"/>
              <a:t>Vychází zejm. z požadavků nařízení Evropského parlamentu a Rady (EU) č. 1143/2014 </a:t>
            </a:r>
          </a:p>
          <a:p>
            <a:pPr marL="0" indent="0">
              <a:buNone/>
            </a:pPr>
            <a:r>
              <a:rPr lang="pl-PL" sz="1600" b="1" dirty="0"/>
              <a:t>- seznam invazních druhů s významným dopadem na Unii (automaticky přísná</a:t>
            </a:r>
          </a:p>
          <a:p>
            <a:pPr marL="0" indent="0">
              <a:buNone/>
            </a:pPr>
            <a:r>
              <a:rPr lang="pl-PL" sz="1600" b="1" dirty="0"/>
              <a:t>preventivní opatření omezující nakládání s těmito druhy na území EU)</a:t>
            </a:r>
          </a:p>
          <a:p>
            <a:pPr>
              <a:buFontTx/>
              <a:buChar char="-"/>
            </a:pPr>
            <a:r>
              <a:rPr lang="pl-PL" sz="1600" b="1" dirty="0"/>
              <a:t>aktualizace minimálně každých šest let</a:t>
            </a:r>
          </a:p>
          <a:p>
            <a:pPr>
              <a:buFontTx/>
              <a:buChar char="-"/>
            </a:pPr>
            <a:r>
              <a:rPr lang="pl-PL" sz="1600" b="1" dirty="0"/>
              <a:t>počítá s tvorbou tzv. národních seznamů</a:t>
            </a:r>
          </a:p>
          <a:p>
            <a:pPr>
              <a:buFontTx/>
              <a:buChar char="-"/>
            </a:pPr>
            <a:endParaRPr lang="pl-PL" sz="1800" b="1" dirty="0"/>
          </a:p>
          <a:p>
            <a:pPr marL="0" indent="0">
              <a:buNone/>
            </a:pPr>
            <a:r>
              <a:rPr lang="pl-PL" sz="1800" b="1" dirty="0">
                <a:solidFill>
                  <a:schemeClr val="accent1"/>
                </a:solidFill>
              </a:rPr>
              <a:t>Hlavní změny </a:t>
            </a:r>
          </a:p>
          <a:p>
            <a:pPr marL="0" indent="0">
              <a:buNone/>
            </a:pPr>
            <a:r>
              <a:rPr lang="pl-PL" sz="1800" b="1" dirty="0"/>
              <a:t>- Úprava definic</a:t>
            </a:r>
          </a:p>
          <a:p>
            <a:pPr>
              <a:buFontTx/>
              <a:buChar char="-"/>
            </a:pPr>
            <a:r>
              <a:rPr lang="pl-PL" sz="1800" b="1" dirty="0"/>
              <a:t>Vynětí z obecné ochrany</a:t>
            </a:r>
          </a:p>
          <a:p>
            <a:pPr>
              <a:buFontTx/>
              <a:buChar char="-"/>
            </a:pPr>
            <a:r>
              <a:rPr lang="pl-PL" sz="1800" b="1" dirty="0"/>
              <a:t>Nová ustanovení upravující postup přijímání nezbytných regulačních opatření vedoucích k eliminaci šíření, či eradikaci nepůvodních druhů (včetně jejich kříženců) na našem území – </a:t>
            </a:r>
            <a:r>
              <a:rPr lang="pl-PL" sz="1800" b="1" dirty="0">
                <a:solidFill>
                  <a:schemeClr val="accent3"/>
                </a:solidFill>
              </a:rPr>
              <a:t>rozhodnutí /OOP orgánu ochrany přírody, je-li to s ohledem na místní dopady na přírodu a krajinu nezbytné</a:t>
            </a:r>
            <a:r>
              <a:rPr lang="pl-PL" sz="1800" b="1" dirty="0"/>
              <a:t>.</a:t>
            </a:r>
          </a:p>
          <a:p>
            <a:pPr>
              <a:buFontTx/>
              <a:buChar char="-"/>
            </a:pPr>
            <a:r>
              <a:rPr lang="pl-PL" sz="1800" b="1" dirty="0"/>
              <a:t>Primárně v rámci </a:t>
            </a:r>
            <a:r>
              <a:rPr lang="pl-PL" sz="1800" b="1" dirty="0">
                <a:solidFill>
                  <a:schemeClr val="accent2"/>
                </a:solidFill>
              </a:rPr>
              <a:t>běžné péče </a:t>
            </a:r>
            <a:r>
              <a:rPr lang="pl-PL" sz="1800" b="1" dirty="0"/>
              <a:t>o pozemek (přípradně provede orgán ochrany přírody podle § 68 odst. 4)</a:t>
            </a:r>
          </a:p>
          <a:p>
            <a:pPr marL="0" indent="0">
              <a:buNone/>
            </a:pPr>
            <a:endParaRPr lang="pl-PL" sz="1800" b="1" dirty="0"/>
          </a:p>
        </p:txBody>
      </p:sp>
    </p:spTree>
    <p:extLst>
      <p:ext uri="{BB962C8B-B14F-4D97-AF65-F5344CB8AC3E}">
        <p14:creationId xmlns:p14="http://schemas.microsoft.com/office/powerpoint/2010/main" val="41825566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619672" y="384547"/>
            <a:ext cx="7056784" cy="707886"/>
          </a:xfrm>
          <a:prstGeom prst="rect">
            <a:avLst/>
          </a:prstGeom>
          <a:noFill/>
        </p:spPr>
        <p:txBody>
          <a:bodyPr wrap="square" rtlCol="0">
            <a:spAutoFit/>
          </a:bodyPr>
          <a:lstStyle/>
          <a:p>
            <a:r>
              <a:rPr lang="cs-CZ" sz="4000" b="1" dirty="0"/>
              <a:t>Ochrana volně žijících ptáků</a:t>
            </a:r>
          </a:p>
        </p:txBody>
      </p:sp>
      <p:sp>
        <p:nvSpPr>
          <p:cNvPr id="5" name="Zástupný symbol pro obsah 4"/>
          <p:cNvSpPr>
            <a:spLocks noGrp="1"/>
          </p:cNvSpPr>
          <p:nvPr>
            <p:ph idx="1"/>
          </p:nvPr>
        </p:nvSpPr>
        <p:spPr>
          <a:xfrm>
            <a:off x="349188" y="1398028"/>
            <a:ext cx="8445624" cy="5171312"/>
          </a:xfrm>
        </p:spPr>
        <p:txBody>
          <a:bodyPr>
            <a:noAutofit/>
          </a:bodyPr>
          <a:lstStyle/>
          <a:p>
            <a:pPr marL="0" indent="0">
              <a:buNone/>
            </a:pPr>
            <a:r>
              <a:rPr lang="pl-PL" sz="1600" b="1" dirty="0">
                <a:solidFill>
                  <a:schemeClr val="accent6"/>
                </a:solidFill>
              </a:rPr>
              <a:t>§ 5a, § 5b ZOPK – všechny druhy!</a:t>
            </a:r>
          </a:p>
          <a:p>
            <a:pPr marL="0" indent="0">
              <a:buNone/>
            </a:pPr>
            <a:r>
              <a:rPr lang="pl-PL" sz="1600" b="1" dirty="0"/>
              <a:t>Zákazy</a:t>
            </a:r>
          </a:p>
          <a:p>
            <a:r>
              <a:rPr lang="pl-PL" sz="1400" b="1" dirty="0"/>
              <a:t>Úmyslného usmrcování nebo odchytu</a:t>
            </a:r>
          </a:p>
          <a:p>
            <a:r>
              <a:rPr lang="pl-PL" sz="1400" b="1" dirty="0"/>
              <a:t>Úmyslného poškozování, ničení hnízd</a:t>
            </a:r>
          </a:p>
          <a:p>
            <a:r>
              <a:rPr lang="pl-PL" sz="1400" b="1" dirty="0"/>
              <a:t>Sběru vajec</a:t>
            </a:r>
          </a:p>
          <a:p>
            <a:r>
              <a:rPr lang="pl-PL" sz="1400" b="1" dirty="0"/>
              <a:t>Úmyslného vyrušování ptáků</a:t>
            </a:r>
          </a:p>
          <a:p>
            <a:r>
              <a:rPr lang="pl-PL" sz="1400" b="1" dirty="0"/>
              <a:t>Držení ptáků, jejichž lov a odchyt jsou zakázány</a:t>
            </a:r>
          </a:p>
          <a:p>
            <a:pPr lvl="1"/>
            <a:r>
              <a:rPr lang="pl-PL" sz="1400" b="1" dirty="0"/>
              <a:t>výluka pro druhy ptáků dle zákona o myslivosti </a:t>
            </a:r>
          </a:p>
          <a:p>
            <a:pPr marL="0" indent="0">
              <a:buNone/>
            </a:pPr>
            <a:r>
              <a:rPr lang="pl-PL" sz="1400" b="1" dirty="0"/>
              <a:t>Zákaz prodeje, držení za účelem prodeje</a:t>
            </a:r>
          </a:p>
          <a:p>
            <a:pPr lvl="1"/>
            <a:r>
              <a:rPr lang="pl-PL" sz="1400" b="1" dirty="0"/>
              <a:t>Povinnost prokázat původ</a:t>
            </a:r>
          </a:p>
          <a:p>
            <a:pPr lvl="1"/>
            <a:endParaRPr lang="pl-PL" sz="1400" b="1" dirty="0"/>
          </a:p>
          <a:p>
            <a:pPr marL="0" indent="0">
              <a:buNone/>
            </a:pPr>
            <a:r>
              <a:rPr lang="pl-PL" sz="1600" b="1" dirty="0">
                <a:solidFill>
                  <a:schemeClr val="accent6"/>
                </a:solidFill>
              </a:rPr>
              <a:t>Odchylný postup při ochraně ptáků (§ 5b)</a:t>
            </a:r>
          </a:p>
          <a:p>
            <a:pPr marL="0" indent="0">
              <a:buNone/>
            </a:pPr>
            <a:r>
              <a:rPr lang="pl-PL" sz="1600" b="1" dirty="0">
                <a:solidFill>
                  <a:schemeClr val="accent6"/>
                </a:solidFill>
              </a:rPr>
              <a:t>(v případě zvláště chráněných podle § 56 ZOPK):</a:t>
            </a:r>
          </a:p>
          <a:p>
            <a:pPr marL="0" indent="0">
              <a:buNone/>
            </a:pPr>
            <a:r>
              <a:rPr lang="pl-PL" sz="1600" b="1" dirty="0"/>
              <a:t>V zájmu (§ 5b odst. 1 ZoPK)</a:t>
            </a:r>
          </a:p>
          <a:p>
            <a:r>
              <a:rPr lang="pl-PL" sz="1400" b="1" dirty="0"/>
              <a:t>Veřejného zdraví</a:t>
            </a:r>
          </a:p>
          <a:p>
            <a:r>
              <a:rPr lang="pl-PL" sz="1400" b="1" dirty="0"/>
              <a:t>Veřejné bezpečnosti</a:t>
            </a:r>
          </a:p>
          <a:p>
            <a:r>
              <a:rPr lang="pl-PL" sz="1400" b="1" dirty="0"/>
              <a:t>Bezpečnosti leteckého provozu</a:t>
            </a:r>
          </a:p>
          <a:p>
            <a:r>
              <a:rPr lang="pl-PL" sz="1400" b="1" dirty="0"/>
              <a:t>Prevence závažných škod na úrodě, domácích zvířatech, lesích, rybářství, vodním hospodářství</a:t>
            </a:r>
          </a:p>
          <a:p>
            <a:r>
              <a:rPr lang="pl-PL" sz="1400" b="1" dirty="0"/>
              <a:t>Ochrany volně žijících živočichů, rostlin</a:t>
            </a:r>
            <a:endParaRPr lang="pl-PL" sz="1100" b="1" dirty="0"/>
          </a:p>
          <a:p>
            <a:pPr lvl="1"/>
            <a:r>
              <a:rPr lang="pl-PL" sz="1400" b="1" dirty="0"/>
              <a:t>rozhodnutím/opatřením obecné povahy</a:t>
            </a:r>
          </a:p>
        </p:txBody>
      </p:sp>
      <p:pic>
        <p:nvPicPr>
          <p:cNvPr id="3" name="Obrázek 2"/>
          <p:cNvPicPr>
            <a:picLocks noChangeAspect="1"/>
          </p:cNvPicPr>
          <p:nvPr/>
        </p:nvPicPr>
        <p:blipFill>
          <a:blip r:embed="rId4"/>
          <a:stretch>
            <a:fillRect/>
          </a:stretch>
        </p:blipFill>
        <p:spPr>
          <a:xfrm>
            <a:off x="5039781" y="1218892"/>
            <a:ext cx="3632445" cy="2755518"/>
          </a:xfrm>
          <a:prstGeom prst="rect">
            <a:avLst/>
          </a:prstGeom>
        </p:spPr>
      </p:pic>
      <p:sp>
        <p:nvSpPr>
          <p:cNvPr id="6" name="TextovéPole 5"/>
          <p:cNvSpPr txBox="1"/>
          <p:nvPr/>
        </p:nvSpPr>
        <p:spPr>
          <a:xfrm>
            <a:off x="5652120" y="4076436"/>
            <a:ext cx="3168352" cy="461665"/>
          </a:xfrm>
          <a:prstGeom prst="rect">
            <a:avLst/>
          </a:prstGeom>
          <a:noFill/>
        </p:spPr>
        <p:txBody>
          <a:bodyPr wrap="square" rtlCol="0">
            <a:spAutoFit/>
          </a:bodyPr>
          <a:lstStyle/>
          <a:p>
            <a:r>
              <a:rPr lang="cs-CZ" sz="1200" dirty="0"/>
              <a:t>Holub hlídá hnízdo s vejci na balkóně Nejvyššího správního soudu </a:t>
            </a:r>
          </a:p>
        </p:txBody>
      </p:sp>
    </p:spTree>
    <p:extLst>
      <p:ext uri="{BB962C8B-B14F-4D97-AF65-F5344CB8AC3E}">
        <p14:creationId xmlns:p14="http://schemas.microsoft.com/office/powerpoint/2010/main" val="9267886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799184" y="404664"/>
            <a:ext cx="7344816" cy="523220"/>
          </a:xfrm>
          <a:prstGeom prst="rect">
            <a:avLst/>
          </a:prstGeom>
          <a:noFill/>
        </p:spPr>
        <p:txBody>
          <a:bodyPr wrap="square" rtlCol="0">
            <a:spAutoFit/>
          </a:bodyPr>
          <a:lstStyle/>
          <a:p>
            <a:r>
              <a:rPr lang="cs-CZ" sz="2800" b="1" dirty="0"/>
              <a:t>Zvláště chráněné druhy živočichů (a rostlin)</a:t>
            </a:r>
          </a:p>
        </p:txBody>
      </p:sp>
      <p:sp>
        <p:nvSpPr>
          <p:cNvPr id="5" name="Zástupný symbol pro obsah 4"/>
          <p:cNvSpPr>
            <a:spLocks noGrp="1"/>
          </p:cNvSpPr>
          <p:nvPr>
            <p:ph idx="1"/>
          </p:nvPr>
        </p:nvSpPr>
        <p:spPr>
          <a:xfrm>
            <a:off x="435160" y="1385597"/>
            <a:ext cx="8445624" cy="5171312"/>
          </a:xfrm>
        </p:spPr>
        <p:txBody>
          <a:bodyPr>
            <a:normAutofit fontScale="70000" lnSpcReduction="20000"/>
          </a:bodyPr>
          <a:lstStyle/>
          <a:p>
            <a:pPr marL="0" indent="0">
              <a:buNone/>
            </a:pPr>
            <a:r>
              <a:rPr lang="pl-PL" b="1" dirty="0">
                <a:solidFill>
                  <a:schemeClr val="accent6"/>
                </a:solidFill>
              </a:rPr>
              <a:t>Kategorizace:</a:t>
            </a:r>
          </a:p>
          <a:p>
            <a:pPr marL="0" indent="0">
              <a:buNone/>
            </a:pPr>
            <a:r>
              <a:rPr lang="pl-PL" b="1" dirty="0"/>
              <a:t>a) kriticky ohrožené</a:t>
            </a:r>
          </a:p>
          <a:p>
            <a:pPr marL="0" indent="0">
              <a:buNone/>
            </a:pPr>
            <a:r>
              <a:rPr lang="pl-PL" b="1" dirty="0"/>
              <a:t>b) silně ohrožené</a:t>
            </a:r>
          </a:p>
          <a:p>
            <a:pPr marL="0" indent="0">
              <a:buNone/>
            </a:pPr>
            <a:r>
              <a:rPr lang="pl-PL" b="1" dirty="0"/>
              <a:t>c) ohrožené</a:t>
            </a:r>
          </a:p>
          <a:p>
            <a:pPr marL="0" indent="0">
              <a:buNone/>
            </a:pPr>
            <a:r>
              <a:rPr lang="pl-PL" b="1" dirty="0"/>
              <a:t> - Příloha vyhlášky č. 395/1992 Sb. </a:t>
            </a:r>
            <a:r>
              <a:rPr lang="pl-PL" sz="2300" dirty="0">
                <a:hlinkClick r:id="rId4"/>
              </a:rPr>
              <a:t>https://cs.wikipedia.org/wiki/Seznam_ohro%C5%BEen%C3%BDch_%C5%BEivo%C4%8Dich%C5%AF_v_%C4%8Cesku</a:t>
            </a:r>
            <a:r>
              <a:rPr lang="pl-PL" sz="2300" dirty="0"/>
              <a:t> </a:t>
            </a:r>
          </a:p>
          <a:p>
            <a:pPr marL="0" indent="0">
              <a:buNone/>
            </a:pPr>
            <a:endParaRPr lang="pl-PL" dirty="0"/>
          </a:p>
          <a:p>
            <a:pPr marL="0" indent="0">
              <a:buNone/>
            </a:pPr>
            <a:r>
              <a:rPr lang="pl-PL" b="1" dirty="0">
                <a:solidFill>
                  <a:schemeClr val="accent6"/>
                </a:solidFill>
              </a:rPr>
              <a:t>Ochrana: </a:t>
            </a:r>
          </a:p>
          <a:p>
            <a:r>
              <a:rPr lang="pl-PL" sz="3400" b="1" dirty="0"/>
              <a:t>ve všech podzemních a nadzemních částech ve všech vývojových stádiích, i „mrtvé“ – uhynulé</a:t>
            </a:r>
          </a:p>
          <a:p>
            <a:r>
              <a:rPr lang="pl-PL" sz="3400" b="1" dirty="0"/>
              <a:t>zákaz sbírat, trhat,vykopávat, poškozovat, ničit jinak rušit ve vývoji</a:t>
            </a:r>
          </a:p>
          <a:p>
            <a:r>
              <a:rPr lang="pl-PL" sz="3400" b="1" dirty="0"/>
              <a:t>zákaz držet, pěstovat, dopravovat, prodávat, vyměňovat nebo nabízet za účelem prodeje nebo výměny</a:t>
            </a:r>
          </a:p>
        </p:txBody>
      </p:sp>
    </p:spTree>
    <p:extLst>
      <p:ext uri="{BB962C8B-B14F-4D97-AF65-F5344CB8AC3E}">
        <p14:creationId xmlns:p14="http://schemas.microsoft.com/office/powerpoint/2010/main" val="3820455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down)">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down)">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wipe(down)">
                                      <p:cBhvr>
                                        <p:cTn id="32" dur="500"/>
                                        <p:tgtEl>
                                          <p:spTgt spid="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wipe(down)">
                                      <p:cBhvr>
                                        <p:cTn id="37" dur="500"/>
                                        <p:tgtEl>
                                          <p:spTgt spid="5">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5">
                                            <p:txEl>
                                              <p:pRg st="8" end="8"/>
                                            </p:txEl>
                                          </p:spTgt>
                                        </p:tgtEl>
                                        <p:attrNameLst>
                                          <p:attrName>style.visibility</p:attrName>
                                        </p:attrNameLst>
                                      </p:cBhvr>
                                      <p:to>
                                        <p:strVal val="visible"/>
                                      </p:to>
                                    </p:set>
                                    <p:animEffect transition="in" filter="wipe(down)">
                                      <p:cBhvr>
                                        <p:cTn id="42" dur="500"/>
                                        <p:tgtEl>
                                          <p:spTgt spid="5">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5">
                                            <p:txEl>
                                              <p:pRg st="9" end="9"/>
                                            </p:txEl>
                                          </p:spTgt>
                                        </p:tgtEl>
                                        <p:attrNameLst>
                                          <p:attrName>style.visibility</p:attrName>
                                        </p:attrNameLst>
                                      </p:cBhvr>
                                      <p:to>
                                        <p:strVal val="visible"/>
                                      </p:to>
                                    </p:set>
                                    <p:animEffect transition="in" filter="wipe(down)">
                                      <p:cBhvr>
                                        <p:cTn id="47"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619672" y="384547"/>
            <a:ext cx="7344816" cy="707886"/>
          </a:xfrm>
          <a:prstGeom prst="rect">
            <a:avLst/>
          </a:prstGeom>
          <a:noFill/>
        </p:spPr>
        <p:txBody>
          <a:bodyPr wrap="square" rtlCol="0">
            <a:spAutoFit/>
          </a:bodyPr>
          <a:lstStyle/>
          <a:p>
            <a:r>
              <a:rPr lang="cs-CZ" sz="4000" b="1" dirty="0"/>
              <a:t>Zvláště chráněné druhy živočichů</a:t>
            </a:r>
          </a:p>
        </p:txBody>
      </p:sp>
      <p:sp>
        <p:nvSpPr>
          <p:cNvPr id="5" name="Zástupný symbol pro obsah 4"/>
          <p:cNvSpPr>
            <a:spLocks noGrp="1"/>
          </p:cNvSpPr>
          <p:nvPr>
            <p:ph idx="1"/>
          </p:nvPr>
        </p:nvSpPr>
        <p:spPr>
          <a:xfrm>
            <a:off x="446856" y="1628800"/>
            <a:ext cx="8445624" cy="5171312"/>
          </a:xfrm>
        </p:spPr>
        <p:txBody>
          <a:bodyPr>
            <a:normAutofit lnSpcReduction="10000"/>
          </a:bodyPr>
          <a:lstStyle/>
          <a:p>
            <a:pPr marL="0" indent="0">
              <a:buNone/>
            </a:pPr>
            <a:r>
              <a:rPr lang="pl-PL" sz="2000" b="1" dirty="0">
                <a:solidFill>
                  <a:schemeClr val="accent6"/>
                </a:solidFill>
              </a:rPr>
              <a:t>Ochrana II: Záchranné programy (§ 52 ZoPK):</a:t>
            </a:r>
          </a:p>
          <a:p>
            <a:r>
              <a:rPr lang="pl-PL" sz="2000" b="1" dirty="0"/>
              <a:t>Koncepční nástroje krátkodobé povahy</a:t>
            </a:r>
          </a:p>
          <a:p>
            <a:r>
              <a:rPr lang="pl-PL" sz="2000" b="1" dirty="0"/>
              <a:t>Určené pro 1) druhy ohrožené vyhynutím a 2) druhy, které nejsou ohroženy vyhynutím bezprostředně, ale patří k tzv. "konfliktním druhům".</a:t>
            </a:r>
          </a:p>
          <a:p>
            <a:r>
              <a:rPr lang="pl-PL" sz="2000" b="1" dirty="0"/>
              <a:t>Oba typy programů jsou připravovány obdobným způsobem a jsou i podobně zajišťovány organizačně. Liší se zejména v typu navrhovaných opatření (větší podíl administrativních, výzkumných a osvětových typů opatření u programů péče).</a:t>
            </a:r>
          </a:p>
          <a:p>
            <a:pPr marL="0" indent="0">
              <a:buNone/>
            </a:pPr>
            <a:r>
              <a:rPr lang="pl-PL" sz="2000" b="1" dirty="0">
                <a:solidFill>
                  <a:schemeClr val="accent6"/>
                </a:solidFill>
              </a:rPr>
              <a:t>Záchranné centrum:</a:t>
            </a:r>
            <a:endParaRPr lang="pl-PL" sz="2000" b="1" dirty="0"/>
          </a:p>
          <a:p>
            <a:r>
              <a:rPr lang="pl-PL" sz="2000" b="1" dirty="0"/>
              <a:t>trvalé zařízení, v němž jsou chovány nebo pěstovány zadržené nebo zabavené živé exempláře,</a:t>
            </a:r>
          </a:p>
          <a:p>
            <a:r>
              <a:rPr lang="pl-PL" sz="2000" b="1" dirty="0"/>
              <a:t>může být provozováno pouze na základě povolení MŽP. Na základě pověření ministerstva může být záchranné centrum provozováno rovněž organizační složkou státu,</a:t>
            </a:r>
          </a:p>
          <a:p>
            <a:r>
              <a:rPr lang="pl-PL" sz="2000" b="1" dirty="0"/>
              <a:t>Provozovatel ZC má rozsáhlé povinnosti srovnatelné s chovatelem chráněných druhů</a:t>
            </a:r>
          </a:p>
          <a:p>
            <a:endParaRPr lang="pl-PL" sz="2000" b="1" dirty="0"/>
          </a:p>
        </p:txBody>
      </p:sp>
    </p:spTree>
    <p:extLst>
      <p:ext uri="{BB962C8B-B14F-4D97-AF65-F5344CB8AC3E}">
        <p14:creationId xmlns:p14="http://schemas.microsoft.com/office/powerpoint/2010/main" val="32754459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979712" y="384547"/>
            <a:ext cx="6696744" cy="707886"/>
          </a:xfrm>
          <a:prstGeom prst="rect">
            <a:avLst/>
          </a:prstGeom>
          <a:noFill/>
        </p:spPr>
        <p:txBody>
          <a:bodyPr wrap="square" rtlCol="0">
            <a:spAutoFit/>
          </a:bodyPr>
          <a:lstStyle/>
          <a:p>
            <a:r>
              <a:rPr lang="cs-CZ" sz="4000" b="1" dirty="0">
                <a:solidFill>
                  <a:schemeClr val="accent6">
                    <a:lumMod val="75000"/>
                  </a:schemeClr>
                </a:solidFill>
              </a:rPr>
              <a:t>Zvíře v právu</a:t>
            </a:r>
          </a:p>
        </p:txBody>
      </p:sp>
      <p:sp>
        <p:nvSpPr>
          <p:cNvPr id="3" name="Zástupný symbol pro obsah 2"/>
          <p:cNvSpPr>
            <a:spLocks noGrp="1"/>
          </p:cNvSpPr>
          <p:nvPr>
            <p:ph idx="1"/>
          </p:nvPr>
        </p:nvSpPr>
        <p:spPr>
          <a:xfrm>
            <a:off x="683568" y="1812605"/>
            <a:ext cx="8229600" cy="4525963"/>
          </a:xfrm>
        </p:spPr>
        <p:txBody>
          <a:bodyPr/>
          <a:lstStyle/>
          <a:p>
            <a:endParaRPr lang="cs-CZ" dirty="0"/>
          </a:p>
          <a:p>
            <a:endParaRPr lang="cs-CZ" dirty="0"/>
          </a:p>
        </p:txBody>
      </p:sp>
      <p:pic>
        <p:nvPicPr>
          <p:cNvPr id="6" name="Picture 2" descr="http://assets.atlasobscura.com/article_images/800x/17437/imag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3025" y="1408546"/>
            <a:ext cx="6311657" cy="4536504"/>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1835696" y="6021288"/>
            <a:ext cx="8229600" cy="369332"/>
          </a:xfrm>
          <a:prstGeom prst="rect">
            <a:avLst/>
          </a:prstGeom>
          <a:noFill/>
        </p:spPr>
        <p:txBody>
          <a:bodyPr wrap="square" rtlCol="0">
            <a:spAutoFit/>
          </a:bodyPr>
          <a:lstStyle/>
          <a:p>
            <a:r>
              <a:rPr lang="en-US" dirty="0"/>
              <a:t> </a:t>
            </a:r>
            <a:r>
              <a:rPr lang="en-US" i="1" dirty="0">
                <a:hlinkClick r:id="rId5" tooltip="Chambers Book of Days"/>
              </a:rPr>
              <a:t>Chambers Book of Days</a:t>
            </a:r>
            <a:r>
              <a:rPr lang="cs-CZ" i="1" dirty="0"/>
              <a:t> </a:t>
            </a:r>
            <a:r>
              <a:rPr lang="cs-CZ" sz="1400" dirty="0"/>
              <a:t>(</a:t>
            </a:r>
            <a:r>
              <a:rPr lang="cs-CZ" sz="1400" dirty="0">
                <a:hlinkClick r:id="rId6"/>
              </a:rPr>
              <a:t>https://en.wikipedia.org/wiki/Animal_trial</a:t>
            </a:r>
            <a:r>
              <a:rPr lang="cs-CZ" sz="1400" dirty="0"/>
              <a:t>) </a:t>
            </a:r>
            <a:endParaRPr lang="cs-CZ" dirty="0"/>
          </a:p>
        </p:txBody>
      </p:sp>
      <p:sp>
        <p:nvSpPr>
          <p:cNvPr id="10" name="Zástupný symbol pro obsah 7"/>
          <p:cNvSpPr txBox="1">
            <a:spLocks/>
          </p:cNvSpPr>
          <p:nvPr/>
        </p:nvSpPr>
        <p:spPr>
          <a:xfrm>
            <a:off x="6872694" y="1576365"/>
            <a:ext cx="2199806" cy="2201085"/>
          </a:xfrm>
          <a:prstGeom prst="wedgeRectCallou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buFont typeface="Arial" pitchFamily="34" charset="0"/>
              <a:buNone/>
            </a:pPr>
            <a:r>
              <a:rPr lang="cs-CZ" sz="800" dirty="0"/>
              <a:t>Zvířata pochopitelně nejsou subjektem práv, alespoň podle českého právního řádu. V jiných státech je možné se setkat s pokusy o subjektivizaci částí životního prostředí, z nichž medializované jsou zejména případy trpících zvířat, často šimpanzů nebo ledních medvědů. Naprostá většina těchto pokusů je neúspěšná.</a:t>
            </a:r>
          </a:p>
          <a:p>
            <a:pPr marL="0" indent="0">
              <a:buFont typeface="Arial" pitchFamily="34" charset="0"/>
              <a:buNone/>
            </a:pPr>
            <a:endParaRPr lang="cs-CZ" sz="800" dirty="0"/>
          </a:p>
          <a:p>
            <a:pPr marL="0" indent="0">
              <a:buFont typeface="Arial" pitchFamily="34" charset="0"/>
              <a:buNone/>
            </a:pPr>
            <a:r>
              <a:rPr lang="cs-CZ" sz="800" dirty="0"/>
              <a:t>Pojetí zvířete jako nositele práv a povinností však není cizí ani západní civilizaci, i když zejména ve vztahu k trestní odpovědnosti. Historických případů zvířat souzených za způsobenou škodu, je celá řada (viz odkaz). I v současnosti se sem tam objeví zpráva z nějaké rozvojové země o zvířeti, které odvezla policie (většinou jde o kozy). Pokud na takovou zprávu narazíte, nebojte se o ni podělit.</a:t>
            </a:r>
          </a:p>
        </p:txBody>
      </p:sp>
    </p:spTree>
    <p:extLst>
      <p:ext uri="{BB962C8B-B14F-4D97-AF65-F5344CB8AC3E}">
        <p14:creationId xmlns:p14="http://schemas.microsoft.com/office/powerpoint/2010/main" val="2807089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619672" y="384547"/>
            <a:ext cx="7344816" cy="707886"/>
          </a:xfrm>
          <a:prstGeom prst="rect">
            <a:avLst/>
          </a:prstGeom>
          <a:noFill/>
        </p:spPr>
        <p:txBody>
          <a:bodyPr wrap="square" rtlCol="0">
            <a:spAutoFit/>
          </a:bodyPr>
          <a:lstStyle/>
          <a:p>
            <a:r>
              <a:rPr lang="cs-CZ" sz="4000" b="1" dirty="0"/>
              <a:t>Zvláště chráněné druhy živočichů</a:t>
            </a:r>
          </a:p>
        </p:txBody>
      </p:sp>
      <p:sp>
        <p:nvSpPr>
          <p:cNvPr id="5" name="Zástupný symbol pro obsah 4"/>
          <p:cNvSpPr>
            <a:spLocks noGrp="1"/>
          </p:cNvSpPr>
          <p:nvPr>
            <p:ph idx="1"/>
          </p:nvPr>
        </p:nvSpPr>
        <p:spPr>
          <a:xfrm>
            <a:off x="446856" y="1628800"/>
            <a:ext cx="8517632" cy="5328592"/>
          </a:xfrm>
        </p:spPr>
        <p:txBody>
          <a:bodyPr>
            <a:normAutofit fontScale="85000" lnSpcReduction="20000"/>
          </a:bodyPr>
          <a:lstStyle/>
          <a:p>
            <a:pPr marL="0" indent="0">
              <a:buNone/>
            </a:pPr>
            <a:r>
              <a:rPr lang="pl-PL" sz="2800" b="1" dirty="0">
                <a:solidFill>
                  <a:schemeClr val="accent6"/>
                </a:solidFill>
              </a:rPr>
              <a:t>Ochrana III: Povinnost prokázání původu  - § 54 ZoPK (přesah do CITES)</a:t>
            </a:r>
          </a:p>
          <a:p>
            <a:r>
              <a:rPr lang="pl-PL" sz="2800" b="1" dirty="0"/>
              <a:t>Kdo drží, chová, pěstuje, dopravuje, prodává, vyměňuje, nabízí za účelem prodeje nebo výměny nebo zpracovává </a:t>
            </a:r>
            <a:r>
              <a:rPr lang="pl-PL" sz="2800" b="1" dirty="0">
                <a:solidFill>
                  <a:srgbClr val="FF0000"/>
                </a:solidFill>
              </a:rPr>
              <a:t>zvláště chráněnou rostlinu, zvláště chráněného živočicha </a:t>
            </a:r>
            <a:r>
              <a:rPr lang="pl-PL" sz="2800" b="1" dirty="0"/>
              <a:t>nebo </a:t>
            </a:r>
            <a:r>
              <a:rPr lang="pl-PL" sz="2800" b="1" dirty="0">
                <a:solidFill>
                  <a:srgbClr val="00B050"/>
                </a:solidFill>
              </a:rPr>
              <a:t>rostlinu a živočicha chráněného podle mezinárodních úmluv nebo podle zvláštního právního předpisu o dovozu a vývozu ohrožených druhů</a:t>
            </a:r>
            <a:r>
              <a:rPr lang="pl-PL" sz="2800" b="1" dirty="0"/>
              <a:t>, je povinen na výzvu orgánu ochrany přírody </a:t>
            </a:r>
            <a:r>
              <a:rPr lang="pl-PL" sz="2800" b="1" dirty="0">
                <a:solidFill>
                  <a:schemeClr val="accent6"/>
                </a:solidFill>
              </a:rPr>
              <a:t>prokázat jejich zákonný původ </a:t>
            </a:r>
            <a:r>
              <a:rPr lang="pl-PL" sz="2800" b="1" dirty="0"/>
              <a:t>(povoleným dovozem, povoleným odebráním z přírody nebo sběrem, pěstováním v kultuře nebo povoleným odchovem z jedinců s původem prokázaným podle tohoto ustanovení a podobně).</a:t>
            </a:r>
          </a:p>
          <a:p>
            <a:r>
              <a:rPr lang="pl-PL" sz="2800" b="1" dirty="0"/>
              <a:t>Dále je povinen na vyžádání orgánů ochrany přírody nebo stráže přírody </a:t>
            </a:r>
            <a:r>
              <a:rPr lang="pl-PL" sz="2800" b="1" dirty="0">
                <a:solidFill>
                  <a:srgbClr val="FF0000"/>
                </a:solidFill>
              </a:rPr>
              <a:t>prokázat svoji totožnost</a:t>
            </a:r>
            <a:r>
              <a:rPr lang="pl-PL" sz="2800" b="1" dirty="0"/>
              <a:t>.</a:t>
            </a:r>
          </a:p>
          <a:p>
            <a:r>
              <a:rPr lang="pl-PL" sz="2800" b="1" dirty="0"/>
              <a:t>Orgány ochrany přírody vydávají </a:t>
            </a:r>
            <a:r>
              <a:rPr lang="pl-PL" sz="2800" b="1" dirty="0">
                <a:solidFill>
                  <a:schemeClr val="accent6"/>
                </a:solidFill>
              </a:rPr>
              <a:t>rozhodnutí o tom, že se jedná o živočicha odchovaného v lidské péči</a:t>
            </a:r>
            <a:r>
              <a:rPr lang="pl-PL" sz="2800" b="1" dirty="0"/>
              <a:t>. Osvědčení je veřejnou listinou. </a:t>
            </a:r>
          </a:p>
        </p:txBody>
      </p:sp>
    </p:spTree>
    <p:extLst>
      <p:ext uri="{BB962C8B-B14F-4D97-AF65-F5344CB8AC3E}">
        <p14:creationId xmlns:p14="http://schemas.microsoft.com/office/powerpoint/2010/main" val="2422503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619672" y="384547"/>
            <a:ext cx="7344816" cy="707886"/>
          </a:xfrm>
          <a:prstGeom prst="rect">
            <a:avLst/>
          </a:prstGeom>
          <a:noFill/>
        </p:spPr>
        <p:txBody>
          <a:bodyPr wrap="square" rtlCol="0">
            <a:spAutoFit/>
          </a:bodyPr>
          <a:lstStyle/>
          <a:p>
            <a:r>
              <a:rPr lang="cs-CZ" sz="4000" b="1" dirty="0"/>
              <a:t>Výjimky na žádost - § 56</a:t>
            </a:r>
          </a:p>
        </p:txBody>
      </p:sp>
      <p:sp>
        <p:nvSpPr>
          <p:cNvPr id="5" name="Zástupný symbol pro obsah 4"/>
          <p:cNvSpPr>
            <a:spLocks noGrp="1"/>
          </p:cNvSpPr>
          <p:nvPr>
            <p:ph idx="1"/>
          </p:nvPr>
        </p:nvSpPr>
        <p:spPr>
          <a:xfrm>
            <a:off x="435160" y="1219533"/>
            <a:ext cx="8445624" cy="5171312"/>
          </a:xfrm>
        </p:spPr>
        <p:txBody>
          <a:bodyPr>
            <a:normAutofit fontScale="70000" lnSpcReduction="20000"/>
          </a:bodyPr>
          <a:lstStyle/>
          <a:p>
            <a:pPr marL="0" indent="0">
              <a:buNone/>
            </a:pPr>
            <a:r>
              <a:rPr lang="pl-PL" sz="2800" b="1" u="sng" dirty="0"/>
              <a:t>Právní forma:</a:t>
            </a:r>
          </a:p>
          <a:p>
            <a:r>
              <a:rPr lang="pl-PL" sz="2800" b="1" dirty="0"/>
              <a:t>Rozhodnutí (řízení včetně účasti veřejnosti dle § 70 ZOPK), OOP, dohoda ve stanovených případech (nahrazuje výjimku) nebo závazné stanovisko (viz dále)</a:t>
            </a:r>
          </a:p>
          <a:p>
            <a:r>
              <a:rPr lang="pl-PL" sz="2800" b="1" dirty="0"/>
              <a:t>Předchozí souhlas k činnostem - v bližších ochranných podmínkách (§ 57 ZoPK)</a:t>
            </a:r>
          </a:p>
          <a:p>
            <a:pPr marL="0" indent="0">
              <a:buNone/>
            </a:pPr>
            <a:r>
              <a:rPr lang="pl-PL" sz="3400" b="1" u="sng" dirty="0"/>
              <a:t>Podmínky:</a:t>
            </a:r>
          </a:p>
          <a:p>
            <a:pPr>
              <a:buFontTx/>
              <a:buChar char="-"/>
            </a:pPr>
            <a:r>
              <a:rPr lang="cs-CZ" sz="3400" b="1" dirty="0">
                <a:solidFill>
                  <a:schemeClr val="accent2"/>
                </a:solidFill>
              </a:rPr>
              <a:t>jiný veřejný zájem převažuje</a:t>
            </a:r>
            <a:r>
              <a:rPr lang="cs-CZ" sz="3400" b="1" dirty="0"/>
              <a:t> nad zájmem ochrany přírody, nebo v zájmu ochrany přírody</a:t>
            </a:r>
            <a:endParaRPr lang="pl-PL" sz="4000" b="1" dirty="0"/>
          </a:p>
          <a:p>
            <a:pPr marL="0" indent="0">
              <a:buNone/>
            </a:pPr>
            <a:r>
              <a:rPr lang="pl-PL" sz="3600" b="1" dirty="0">
                <a:solidFill>
                  <a:srgbClr val="FF0000"/>
                </a:solidFill>
              </a:rPr>
              <a:t>U zvláště chráněných druhů chráněných právem EU </a:t>
            </a:r>
            <a:endParaRPr lang="pl-PL" sz="3400" b="1" dirty="0"/>
          </a:p>
          <a:p>
            <a:r>
              <a:rPr lang="pl-PL" sz="3400" b="1" dirty="0"/>
              <a:t>jde o zájem ochrany živočichů nebo rostlin, prevenci závažných škod, ochranu veřejného zdraví nebo veřejné bezpečnosti </a:t>
            </a:r>
            <a:r>
              <a:rPr lang="pl-PL" sz="3400" b="1" dirty="0">
                <a:solidFill>
                  <a:srgbClr val="00B050"/>
                </a:solidFill>
              </a:rPr>
              <a:t>nebo jiné důvody převažujícího veřejného zájmu (včetně důvodů sociálního a ekonomického charakteru)</a:t>
            </a:r>
            <a:r>
              <a:rPr lang="pl-PL" sz="3400" b="1" dirty="0"/>
              <a:t>, o výzkum a vzdělávání, opětovné osídlení a pod.</a:t>
            </a:r>
          </a:p>
          <a:p>
            <a:r>
              <a:rPr lang="pl-PL" sz="2800" b="1" dirty="0">
                <a:solidFill>
                  <a:schemeClr val="accent6"/>
                </a:solidFill>
              </a:rPr>
              <a:t>neexistuje jiné uspokojivé řešení a povolovaná činnost neovlivní dosažení či udržení příznivého stavu druhu z hlediska ochrany</a:t>
            </a:r>
            <a:endParaRPr lang="pl-PL" sz="2800" b="1" dirty="0"/>
          </a:p>
          <a:p>
            <a:endParaRPr lang="pl-PL" sz="3400" dirty="0"/>
          </a:p>
          <a:p>
            <a:endParaRPr lang="pl-PL" sz="2800" b="1" dirty="0"/>
          </a:p>
        </p:txBody>
      </p:sp>
    </p:spTree>
    <p:extLst>
      <p:ext uri="{BB962C8B-B14F-4D97-AF65-F5344CB8AC3E}">
        <p14:creationId xmlns:p14="http://schemas.microsoft.com/office/powerpoint/2010/main" val="39252600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4544" y="-50567"/>
            <a:ext cx="8229600" cy="1143000"/>
          </a:xfrm>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8" name="Shape 119"/>
          <p:cNvSpPr txBox="1"/>
          <p:nvPr/>
        </p:nvSpPr>
        <p:spPr>
          <a:xfrm>
            <a:off x="323528" y="2094699"/>
            <a:ext cx="8280920" cy="3758453"/>
          </a:xfrm>
          <a:prstGeom prst="rect">
            <a:avLst/>
          </a:prstGeom>
          <a:noFill/>
          <a:ln>
            <a:noFill/>
          </a:ln>
        </p:spPr>
        <p:txBody>
          <a:bodyPr lIns="91425" tIns="91425" rIns="91425" bIns="91425" anchor="t" anchorCtr="0">
            <a:noAutofit/>
          </a:bodyPr>
          <a:lstStyle/>
          <a:p>
            <a:pPr lvl="0" algn="just"/>
            <a:r>
              <a:rPr lang="cs-CZ" sz="1600" b="1" dirty="0">
                <a:latin typeface="Cambria" panose="02040503050406030204" pitchFamily="18" charset="0"/>
              </a:rPr>
              <a:t>Odst. 6: </a:t>
            </a:r>
            <a:r>
              <a:rPr lang="cs-CZ" sz="1600" b="1" dirty="0">
                <a:solidFill>
                  <a:srgbClr val="FF0000"/>
                </a:solidFill>
                <a:latin typeface="Cambria" panose="02040503050406030204" pitchFamily="18" charset="0"/>
              </a:rPr>
              <a:t>Zjistí-li se až po zahájení </a:t>
            </a:r>
            <a:r>
              <a:rPr lang="cs-CZ" sz="1600" b="1" dirty="0">
                <a:latin typeface="Cambria" panose="02040503050406030204" pitchFamily="18" charset="0"/>
              </a:rPr>
              <a:t>územního řízení, územního řízení s posouzením vlivů na životní prostředí, společného územního a stavebního řízení, společného územního a stavebního řízení s posouzením vlivů na životní prostředí nebo stavebního řízení</a:t>
            </a:r>
            <a:r>
              <a:rPr lang="cs-CZ" sz="1600" dirty="0">
                <a:latin typeface="Cambria" panose="02040503050406030204" pitchFamily="18" charset="0"/>
              </a:rPr>
              <a:t>, že stavebním záměrem povolovaným v tomto řízení </a:t>
            </a:r>
            <a:r>
              <a:rPr lang="cs-CZ" sz="1600" b="1" dirty="0">
                <a:solidFill>
                  <a:schemeClr val="accent5"/>
                </a:solidFill>
                <a:latin typeface="Cambria" panose="02040503050406030204" pitchFamily="18" charset="0"/>
              </a:rPr>
              <a:t>budou dotčeny ochranné podmínky zvláště chráněného druhu rostliny nebo živočicha</a:t>
            </a:r>
            <a:r>
              <a:rPr lang="cs-CZ" sz="1600" dirty="0">
                <a:latin typeface="Cambria" panose="02040503050406030204" pitchFamily="18" charset="0"/>
              </a:rPr>
              <a:t> stanovené v § 49 nebo 50</a:t>
            </a:r>
            <a:r>
              <a:rPr lang="cs-CZ" sz="1600" dirty="0">
                <a:solidFill>
                  <a:schemeClr val="tx1"/>
                </a:solidFill>
                <a:latin typeface="Cambria" panose="02040503050406030204" pitchFamily="18" charset="0"/>
              </a:rPr>
              <a:t>,</a:t>
            </a:r>
            <a:r>
              <a:rPr lang="cs-CZ" sz="1600" b="1" dirty="0">
                <a:solidFill>
                  <a:srgbClr val="FF0000"/>
                </a:solidFill>
                <a:latin typeface="Cambria" panose="02040503050406030204" pitchFamily="18" charset="0"/>
              </a:rPr>
              <a:t> a tato skutečnost nebyla před zahájením tohoto řízení známa</a:t>
            </a:r>
            <a:r>
              <a:rPr lang="cs-CZ" sz="1600" dirty="0">
                <a:latin typeface="Cambria" panose="02040503050406030204" pitchFamily="18" charset="0"/>
              </a:rPr>
              <a:t>, </a:t>
            </a:r>
            <a:r>
              <a:rPr lang="cs-CZ" sz="1600" b="1" dirty="0">
                <a:solidFill>
                  <a:srgbClr val="92D050"/>
                </a:solidFill>
                <a:latin typeface="Cambria" panose="02040503050406030204" pitchFamily="18" charset="0"/>
              </a:rPr>
              <a:t>lze rozhodnutí v tomto řízení vydat pouze na základě závazného stanoviska orgánu ochrany přírody</a:t>
            </a:r>
            <a:r>
              <a:rPr lang="cs-CZ" sz="1600" dirty="0">
                <a:latin typeface="Cambria" panose="02040503050406030204" pitchFamily="18" charset="0"/>
              </a:rPr>
              <a:t> příslušného k povolení výjimky ze zákazů u zvláště chráněných druhů rostlin a živočichů, v němž orgán ochrany přírody posoudí splnění podmínek pro povolení výjimky uvedených v odstavcích 1 a 2 a může stanovit případné další podmínky povolení výjimky podle odstavce 3. </a:t>
            </a:r>
            <a:r>
              <a:rPr lang="cs-CZ" sz="1600" b="1" dirty="0">
                <a:solidFill>
                  <a:srgbClr val="00B0F0"/>
                </a:solidFill>
                <a:latin typeface="Cambria" panose="02040503050406030204" pitchFamily="18" charset="0"/>
              </a:rPr>
              <a:t>Povolení výjimky ze zákazů u zvláště chráněných druhů rostlin a živočichů včetně stanovení dalších podmínek podle odstavce 3 je součástí výrokové části rozhodnutí </a:t>
            </a:r>
            <a:r>
              <a:rPr lang="cs-CZ" sz="1600" dirty="0">
                <a:latin typeface="Cambria" panose="02040503050406030204" pitchFamily="18" charset="0"/>
              </a:rPr>
              <a:t>vydávaného v územním řízení, v územním řízení s posouzením vlivů na životní prostředí, ve společném územním a stavebním řízení, ve společném územním a stavebním řízení s posouzením vlivů na životní prostředí nebo ve stavebním řízení.</a:t>
            </a:r>
          </a:p>
        </p:txBody>
      </p:sp>
      <p:sp>
        <p:nvSpPr>
          <p:cNvPr id="9" name="Shape 111"/>
          <p:cNvSpPr txBox="1">
            <a:spLocks/>
          </p:cNvSpPr>
          <p:nvPr/>
        </p:nvSpPr>
        <p:spPr>
          <a:xfrm>
            <a:off x="-972616" y="1141166"/>
            <a:ext cx="9678504" cy="1028700"/>
          </a:xfrm>
          <a:prstGeom prst="rect">
            <a:avLst/>
          </a:prstGeom>
        </p:spPr>
        <p:txBody>
          <a:bodyPr lIns="91425" tIns="91425" rIns="91425" bIns="91425" anchor="ctr" anchorCtr="0">
            <a:noAutofit/>
          </a:bodyPr>
          <a:lstStyle/>
          <a:p>
            <a:pPr lvl="3">
              <a:spcBef>
                <a:spcPts val="600"/>
              </a:spcBef>
            </a:pPr>
            <a:r>
              <a:rPr lang="cs-CZ" b="1" dirty="0">
                <a:solidFill>
                  <a:schemeClr val="accent3"/>
                </a:solidFill>
                <a:latin typeface="Cambria" panose="02040503050406030204" pitchFamily="18" charset="0"/>
                <a:ea typeface="Roboto Slab" panose="020B0604020202020204" charset="0"/>
                <a:cs typeface="Nixie One"/>
                <a:sym typeface="Nixie One"/>
              </a:rPr>
              <a:t>§ 56: zpravidla se výjimka uděluje rozhodnutím, závazné stanovisko se vydává při povolování výstavby, ale jedině pokud nebyl výskyt znám</a:t>
            </a:r>
            <a:endParaRPr lang="en-GB" b="1" dirty="0">
              <a:solidFill>
                <a:schemeClr val="accent3"/>
              </a:solidFill>
              <a:latin typeface="Cambria" panose="02040503050406030204" pitchFamily="18" charset="0"/>
              <a:ea typeface="Roboto Slab" panose="020B0604020202020204" charset="0"/>
              <a:cs typeface="Nixie One"/>
              <a:sym typeface="Nixie One"/>
            </a:endParaRPr>
          </a:p>
        </p:txBody>
      </p:sp>
      <p:sp>
        <p:nvSpPr>
          <p:cNvPr id="10" name="TextovéPole 9"/>
          <p:cNvSpPr txBox="1"/>
          <p:nvPr/>
        </p:nvSpPr>
        <p:spPr>
          <a:xfrm>
            <a:off x="1619672" y="384547"/>
            <a:ext cx="7344816" cy="707886"/>
          </a:xfrm>
          <a:prstGeom prst="rect">
            <a:avLst/>
          </a:prstGeom>
          <a:noFill/>
        </p:spPr>
        <p:txBody>
          <a:bodyPr wrap="square" rtlCol="0">
            <a:spAutoFit/>
          </a:bodyPr>
          <a:lstStyle/>
          <a:p>
            <a:r>
              <a:rPr lang="cs-CZ" sz="4000" b="1" dirty="0"/>
              <a:t>Výjimky na žádost - § 56</a:t>
            </a:r>
          </a:p>
        </p:txBody>
      </p:sp>
    </p:spTree>
    <p:extLst>
      <p:ext uri="{BB962C8B-B14F-4D97-AF65-F5344CB8AC3E}">
        <p14:creationId xmlns:p14="http://schemas.microsoft.com/office/powerpoint/2010/main" val="15059900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619672" y="384547"/>
            <a:ext cx="7416824" cy="646331"/>
          </a:xfrm>
          <a:prstGeom prst="rect">
            <a:avLst/>
          </a:prstGeom>
          <a:noFill/>
        </p:spPr>
        <p:txBody>
          <a:bodyPr wrap="square" rtlCol="0">
            <a:spAutoFit/>
          </a:bodyPr>
          <a:lstStyle/>
          <a:p>
            <a:r>
              <a:rPr lang="cs-CZ" sz="3600" b="1" dirty="0"/>
              <a:t>Příklad: krkavci a větrná elektrárna </a:t>
            </a:r>
          </a:p>
        </p:txBody>
      </p:sp>
      <p:pic>
        <p:nvPicPr>
          <p:cNvPr id="6" name="Obrázek 5"/>
          <p:cNvPicPr>
            <a:picLocks noChangeAspect="1"/>
          </p:cNvPicPr>
          <p:nvPr/>
        </p:nvPicPr>
        <p:blipFill>
          <a:blip r:embed="rId4" cstate="print"/>
          <a:stretch>
            <a:fillRect/>
          </a:stretch>
        </p:blipFill>
        <p:spPr>
          <a:xfrm>
            <a:off x="1475656" y="1030877"/>
            <a:ext cx="5832648" cy="4671951"/>
          </a:xfrm>
          <a:prstGeom prst="rect">
            <a:avLst/>
          </a:prstGeom>
        </p:spPr>
      </p:pic>
      <p:sp>
        <p:nvSpPr>
          <p:cNvPr id="7" name="Shape 111"/>
          <p:cNvSpPr txBox="1">
            <a:spLocks/>
          </p:cNvSpPr>
          <p:nvPr/>
        </p:nvSpPr>
        <p:spPr>
          <a:xfrm>
            <a:off x="-972616" y="5753629"/>
            <a:ext cx="9678504" cy="1028700"/>
          </a:xfrm>
          <a:prstGeom prst="rect">
            <a:avLst/>
          </a:prstGeom>
        </p:spPr>
        <p:txBody>
          <a:bodyPr lIns="91425" tIns="91425" rIns="91425" bIns="91425" anchor="ctr" anchorCtr="0">
            <a:noAutofit/>
          </a:bodyPr>
          <a:lstStyle/>
          <a:p>
            <a:pPr lvl="3">
              <a:spcBef>
                <a:spcPts val="600"/>
              </a:spcBef>
            </a:pPr>
            <a:r>
              <a:rPr lang="cs-CZ" b="1" dirty="0">
                <a:solidFill>
                  <a:schemeClr val="accent3"/>
                </a:solidFill>
                <a:latin typeface="Cambria" panose="02040503050406030204" pitchFamily="18" charset="0"/>
                <a:ea typeface="Roboto Slab" panose="020B0604020202020204" charset="0"/>
                <a:cs typeface="Nixie One"/>
                <a:sym typeface="Nixie One"/>
              </a:rPr>
              <a:t>Zákon nestanoví, KDY se vydává výjimka. Soudy: Pro výstavbu před vydáním územního rozhodnutí.</a:t>
            </a:r>
            <a:endParaRPr lang="en-GB" b="1" dirty="0">
              <a:solidFill>
                <a:schemeClr val="accent3"/>
              </a:solidFill>
              <a:latin typeface="Cambria" panose="02040503050406030204" pitchFamily="18" charset="0"/>
              <a:ea typeface="Roboto Slab" panose="020B0604020202020204" charset="0"/>
              <a:cs typeface="Nixie One"/>
              <a:sym typeface="Nixie One"/>
            </a:endParaRPr>
          </a:p>
        </p:txBody>
      </p:sp>
    </p:spTree>
    <p:extLst>
      <p:ext uri="{BB962C8B-B14F-4D97-AF65-F5344CB8AC3E}">
        <p14:creationId xmlns:p14="http://schemas.microsoft.com/office/powerpoint/2010/main" val="16544392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4544" y="-50567"/>
            <a:ext cx="8229600" cy="1143000"/>
          </a:xfrm>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619672" y="384547"/>
            <a:ext cx="7344816" cy="707886"/>
          </a:xfrm>
          <a:prstGeom prst="rect">
            <a:avLst/>
          </a:prstGeom>
          <a:noFill/>
        </p:spPr>
        <p:txBody>
          <a:bodyPr wrap="square" rtlCol="0">
            <a:spAutoFit/>
          </a:bodyPr>
          <a:lstStyle/>
          <a:p>
            <a:r>
              <a:rPr lang="cs-CZ" sz="4000" b="1" dirty="0"/>
              <a:t>Výjimky ze zákona - rostliny</a:t>
            </a:r>
          </a:p>
        </p:txBody>
      </p:sp>
      <p:pic>
        <p:nvPicPr>
          <p:cNvPr id="6" name="Picture 5">
            <a:extLst>
              <a:ext uri="{FF2B5EF4-FFF2-40B4-BE49-F238E27FC236}">
                <a16:creationId xmlns:a16="http://schemas.microsoft.com/office/drawing/2014/main" id="{E179C27C-3EAF-4403-A29B-836A27E36D38}"/>
              </a:ext>
            </a:extLst>
          </p:cNvPr>
          <p:cNvPicPr>
            <a:picLocks noChangeAspect="1"/>
          </p:cNvPicPr>
          <p:nvPr/>
        </p:nvPicPr>
        <p:blipFill>
          <a:blip r:embed="rId4"/>
          <a:stretch>
            <a:fillRect/>
          </a:stretch>
        </p:blipFill>
        <p:spPr>
          <a:xfrm>
            <a:off x="-24135" y="1340768"/>
            <a:ext cx="9144000" cy="4394791"/>
          </a:xfrm>
          <a:prstGeom prst="rect">
            <a:avLst/>
          </a:prstGeom>
        </p:spPr>
      </p:pic>
    </p:spTree>
    <p:extLst>
      <p:ext uri="{BB962C8B-B14F-4D97-AF65-F5344CB8AC3E}">
        <p14:creationId xmlns:p14="http://schemas.microsoft.com/office/powerpoint/2010/main" val="18672495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4544" y="-50567"/>
            <a:ext cx="8229600" cy="1143000"/>
          </a:xfrm>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619672" y="384547"/>
            <a:ext cx="7344816" cy="707886"/>
          </a:xfrm>
          <a:prstGeom prst="rect">
            <a:avLst/>
          </a:prstGeom>
          <a:noFill/>
        </p:spPr>
        <p:txBody>
          <a:bodyPr wrap="square" rtlCol="0">
            <a:spAutoFit/>
          </a:bodyPr>
          <a:lstStyle/>
          <a:p>
            <a:r>
              <a:rPr lang="cs-CZ" sz="4000" b="1" dirty="0"/>
              <a:t>Výjimky ze zákona - živočichové</a:t>
            </a:r>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00" y="1412776"/>
            <a:ext cx="8839278"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76024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691680" y="263058"/>
            <a:ext cx="7540152" cy="707886"/>
          </a:xfrm>
          <a:prstGeom prst="rect">
            <a:avLst/>
          </a:prstGeom>
          <a:noFill/>
        </p:spPr>
        <p:txBody>
          <a:bodyPr wrap="square" rtlCol="0">
            <a:spAutoFit/>
          </a:bodyPr>
          <a:lstStyle/>
          <a:p>
            <a:r>
              <a:rPr lang="cs-CZ" sz="4000" b="1" dirty="0" err="1">
                <a:solidFill>
                  <a:schemeClr val="accent6"/>
                </a:solidFill>
              </a:rPr>
              <a:t>Správněprávní</a:t>
            </a:r>
            <a:r>
              <a:rPr lang="cs-CZ" sz="4000" b="1" dirty="0">
                <a:solidFill>
                  <a:schemeClr val="accent6"/>
                </a:solidFill>
              </a:rPr>
              <a:t> odpovědnost</a:t>
            </a:r>
          </a:p>
        </p:txBody>
      </p:sp>
      <p:pic>
        <p:nvPicPr>
          <p:cNvPr id="1026" name="Picture 2" descr="metyl, metanol, alkohol, etyl, vodka, otrava, pančovatvýrobce, placatka, kolek, drak, palírna, drak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etyl, metanol, alkohol, etyl, vodka, otrava, pančovatvýrobce, placatka, kolek, drak, palírna, drak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1587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etyl, metanol, alkohol, etyl, vodka, otrava, pančovatvýrobce, placatka, kolek, drak, palírna, drak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168275"/>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obsah 2"/>
          <p:cNvSpPr>
            <a:spLocks noGrp="1"/>
          </p:cNvSpPr>
          <p:nvPr>
            <p:ph idx="1"/>
          </p:nvPr>
        </p:nvSpPr>
        <p:spPr>
          <a:xfrm>
            <a:off x="307975" y="1124744"/>
            <a:ext cx="8440489" cy="5675368"/>
          </a:xfrm>
        </p:spPr>
        <p:txBody>
          <a:bodyPr>
            <a:normAutofit fontScale="55000" lnSpcReduction="20000"/>
          </a:bodyPr>
          <a:lstStyle/>
          <a:p>
            <a:pPr marL="0" indent="0">
              <a:buNone/>
            </a:pPr>
            <a:r>
              <a:rPr lang="cs-CZ" b="1" dirty="0"/>
              <a:t>Přestupky dle § 87 (např.):</a:t>
            </a:r>
          </a:p>
          <a:p>
            <a:pPr marL="0" indent="0">
              <a:buNone/>
            </a:pPr>
            <a:endParaRPr lang="cs-CZ" b="1" dirty="0"/>
          </a:p>
          <a:p>
            <a:pPr marL="0" indent="0">
              <a:buNone/>
            </a:pPr>
            <a:r>
              <a:rPr lang="cs-CZ" sz="3600" b="1" dirty="0">
                <a:solidFill>
                  <a:srgbClr val="00B050"/>
                </a:solidFill>
              </a:rPr>
              <a:t>Až 10.000 Kč:</a:t>
            </a:r>
          </a:p>
          <a:p>
            <a:pPr marL="0" indent="0">
              <a:buNone/>
            </a:pPr>
            <a:r>
              <a:rPr lang="cs-CZ" b="1" i="1" dirty="0"/>
              <a:t>…nedovoleně zasahuje do přirozeného vývoje zvláště chráněných druhů rostlin,</a:t>
            </a:r>
          </a:p>
          <a:p>
            <a:pPr marL="0" indent="0">
              <a:buNone/>
            </a:pPr>
            <a:r>
              <a:rPr lang="cs-CZ" b="1" i="1" dirty="0"/>
              <a:t> …zraňuje, chová bez povolení zvláště chráněné živočichy nebo ptáky nebo jinak nedovoleně zasahuje do jejich přirozeného vývoje,</a:t>
            </a:r>
          </a:p>
          <a:p>
            <a:pPr marL="0" indent="0">
              <a:buNone/>
            </a:pPr>
            <a:r>
              <a:rPr lang="cs-CZ" sz="3600" b="1" dirty="0">
                <a:solidFill>
                  <a:srgbClr val="00B050"/>
                </a:solidFill>
              </a:rPr>
              <a:t>Až 20.000 Kč:</a:t>
            </a:r>
          </a:p>
          <a:p>
            <a:pPr marL="0" indent="0">
              <a:buNone/>
            </a:pPr>
            <a:r>
              <a:rPr lang="cs-CZ" b="1" i="1" dirty="0"/>
              <a:t>…usmrcuje ptáky s výjimkou těch, kteří mohou být loveni, nebo zvláště chráněné živočichy zařazené do kategorie ohrožených přímo nebo způsobí jejich úhyn nedovoleným zásahem do jejich životního prostředí nebo chytá zvláště chráněné živočichy,</a:t>
            </a:r>
          </a:p>
          <a:p>
            <a:pPr marL="0" indent="0">
              <a:buNone/>
            </a:pPr>
            <a:r>
              <a:rPr lang="cs-CZ" b="1" dirty="0">
                <a:solidFill>
                  <a:srgbClr val="00B050"/>
                </a:solidFill>
              </a:rPr>
              <a:t>Až 100.000 Kč:</a:t>
            </a:r>
          </a:p>
          <a:p>
            <a:pPr marL="0" indent="0">
              <a:buNone/>
            </a:pPr>
            <a:r>
              <a:rPr lang="cs-CZ" b="1" i="1" dirty="0"/>
              <a:t>…usmrtí zvláště chráněného živočicha kriticky nebo silně ohroženého druhu nebo způsobí jeho úhyn zásahem do jeho životního prostředí,</a:t>
            </a:r>
          </a:p>
          <a:p>
            <a:pPr marL="0" indent="0">
              <a:buNone/>
            </a:pPr>
            <a:r>
              <a:rPr lang="cs-CZ" b="1" i="1" dirty="0"/>
              <a:t>…zničí zvláště chráněnou rostlinu kriticky nebo silně ohroženého druhu nebo způsobí její úhyn zásahem do jejího životního prostředí,</a:t>
            </a:r>
          </a:p>
          <a:p>
            <a:pPr marL="0" indent="0">
              <a:buNone/>
            </a:pPr>
            <a:endParaRPr lang="cs-CZ" b="1" i="1" dirty="0"/>
          </a:p>
          <a:p>
            <a:pPr marL="0" indent="0">
              <a:buNone/>
            </a:pPr>
            <a:r>
              <a:rPr lang="cs-CZ" sz="3800" b="1" dirty="0">
                <a:solidFill>
                  <a:schemeClr val="accent6"/>
                </a:solidFill>
              </a:rPr>
              <a:t>Přestupky PO a podnikajících FO - obdobně (§ 88), pokuty až 1 milion Kč/2 miliony Kč</a:t>
            </a:r>
          </a:p>
          <a:p>
            <a:pPr marL="0" indent="0">
              <a:buNone/>
            </a:pPr>
            <a:r>
              <a:rPr lang="cs-CZ" sz="3800" b="1" dirty="0">
                <a:solidFill>
                  <a:schemeClr val="accent6"/>
                </a:solidFill>
              </a:rPr>
              <a:t>+ možné další tresty (typicky zabrání věci)</a:t>
            </a:r>
            <a:br>
              <a:rPr lang="cs-CZ" dirty="0"/>
            </a:br>
            <a:endParaRPr lang="cs-CZ" dirty="0"/>
          </a:p>
        </p:txBody>
      </p:sp>
    </p:spTree>
    <p:extLst>
      <p:ext uri="{BB962C8B-B14F-4D97-AF65-F5344CB8AC3E}">
        <p14:creationId xmlns:p14="http://schemas.microsoft.com/office/powerpoint/2010/main" val="36706075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799184" y="404664"/>
            <a:ext cx="7344816" cy="523220"/>
          </a:xfrm>
          <a:prstGeom prst="rect">
            <a:avLst/>
          </a:prstGeom>
          <a:noFill/>
        </p:spPr>
        <p:txBody>
          <a:bodyPr wrap="square" rtlCol="0">
            <a:spAutoFit/>
          </a:bodyPr>
          <a:lstStyle/>
          <a:p>
            <a:r>
              <a:rPr lang="cs-CZ" sz="2800" b="1" dirty="0"/>
              <a:t>Zvláště chráněné druhy živočichů (a rostlin)</a:t>
            </a:r>
          </a:p>
        </p:txBody>
      </p:sp>
      <p:sp>
        <p:nvSpPr>
          <p:cNvPr id="5" name="Zástupný symbol pro obsah 4"/>
          <p:cNvSpPr>
            <a:spLocks noGrp="1"/>
          </p:cNvSpPr>
          <p:nvPr>
            <p:ph idx="1"/>
          </p:nvPr>
        </p:nvSpPr>
        <p:spPr>
          <a:xfrm>
            <a:off x="435160" y="1686688"/>
            <a:ext cx="8445624" cy="5171312"/>
          </a:xfrm>
        </p:spPr>
        <p:txBody>
          <a:bodyPr>
            <a:normAutofit fontScale="85000" lnSpcReduction="20000"/>
          </a:bodyPr>
          <a:lstStyle/>
          <a:p>
            <a:pPr marL="0" indent="0">
              <a:buNone/>
            </a:pPr>
            <a:r>
              <a:rPr lang="pl-PL" sz="2800" b="1" dirty="0">
                <a:solidFill>
                  <a:schemeClr val="accent6"/>
                </a:solidFill>
              </a:rPr>
              <a:t>Ochrana - příklad:</a:t>
            </a:r>
          </a:p>
          <a:p>
            <a:pPr marL="0" indent="0">
              <a:buNone/>
            </a:pPr>
            <a:r>
              <a:rPr lang="pl-PL" sz="2400" b="1" dirty="0">
                <a:solidFill>
                  <a:schemeClr val="accent2"/>
                </a:solidFill>
              </a:rPr>
              <a:t>NSS 10 As 486/2021-52</a:t>
            </a:r>
          </a:p>
          <a:p>
            <a:pPr marL="0" indent="0">
              <a:buNone/>
            </a:pPr>
            <a:r>
              <a:rPr lang="pl-PL" sz="2000" b="1" dirty="0"/>
              <a:t>ČIŽP uložila Ředitelství silnic a dálnic pokutu 200 000 Kč za dva přestupky: </a:t>
            </a:r>
          </a:p>
          <a:p>
            <a:r>
              <a:rPr lang="pl-PL" sz="2000" dirty="0"/>
              <a:t>kácení bez povolení prostřednictvím společnosti KNAP Praha, s. r. o., dvou stromů (lip)</a:t>
            </a:r>
          </a:p>
          <a:p>
            <a:r>
              <a:rPr lang="pl-PL" sz="2000" dirty="0"/>
              <a:t>pokácení sedmi stromů </a:t>
            </a:r>
            <a:r>
              <a:rPr lang="pl-PL" sz="2000" b="1" dirty="0">
                <a:solidFill>
                  <a:schemeClr val="accent5"/>
                </a:solidFill>
              </a:rPr>
              <a:t>a tím zasáhnutí do přirozeného vývoje dvou zvlášť chráněných druhů </a:t>
            </a:r>
            <a:r>
              <a:rPr lang="pl-PL" sz="2000" dirty="0"/>
              <a:t>(páchníka hnědého a kovaříka rezavého) bez výjimky ze zákazu u zvláště chráněných živočichů</a:t>
            </a:r>
          </a:p>
          <a:p>
            <a:endParaRPr lang="pl-PL" sz="2000" b="1" dirty="0"/>
          </a:p>
          <a:p>
            <a:pPr marL="0" indent="0">
              <a:buNone/>
            </a:pPr>
            <a:r>
              <a:rPr lang="pl-PL" sz="2000" b="1" dirty="0"/>
              <a:t>Námitky: </a:t>
            </a:r>
            <a:r>
              <a:rPr lang="pl-PL" sz="2000" dirty="0"/>
              <a:t>kácela firma, není splněna materiální nebezpečnost</a:t>
            </a:r>
          </a:p>
          <a:p>
            <a:pPr marL="0" indent="0">
              <a:buNone/>
            </a:pPr>
            <a:r>
              <a:rPr lang="pl-PL" sz="2000" dirty="0"/>
              <a:t>NSS: </a:t>
            </a:r>
          </a:p>
          <a:p>
            <a:r>
              <a:rPr lang="pl-PL" sz="2000" i="1" dirty="0"/>
              <a:t>...technický pracovník stěžovatele před zahájením kácení označil dřeviny pro pracovníky společnosti KNAP Praha. Mezi označenými dřevinami byly i stromy, jejichž pokácení založilo přestupek dle § 88 odst. 1 písm. e) téhož zákona. Stěžovatel v průběhu kácení prováděl na místě kontrolu pracovníků zhotovitele a měl tak kontrolu nad tím, jak kácení probíhá.</a:t>
            </a:r>
          </a:p>
          <a:p>
            <a:r>
              <a:rPr lang="pl-PL" sz="2000" i="1" dirty="0"/>
              <a:t> námitka stěžovatele směřující proti závěru o naplnění materiální stránky druhého přestupku je zcela obecná. Stěžovatel ji nedoplnil žádnými argumenty, proč jeho jednání nebylo společensky škodlivé. NSS proto stěžovatele odkazuje na odůvodnění napadeného rozsudku, v jehož bodě 47 je podrobně popsáno, proč byla materiální stránka přestupku naplněna</a:t>
            </a:r>
          </a:p>
        </p:txBody>
      </p:sp>
      <p:sp>
        <p:nvSpPr>
          <p:cNvPr id="3" name="AutoShape 2" descr="Páchník hnědý – Wikipedi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6" name="AutoShape 4" descr="Páchník hnědý – Wikipedi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3928" y="937085"/>
            <a:ext cx="1901710" cy="1275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8184" y="1031270"/>
            <a:ext cx="2022045" cy="1086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3261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down)">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down)">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wipe(down)">
                                      <p:cBhvr>
                                        <p:cTn id="32" dur="500"/>
                                        <p:tgtEl>
                                          <p:spTgt spid="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wipe(down)">
                                      <p:cBhvr>
                                        <p:cTn id="37" dur="500"/>
                                        <p:tgtEl>
                                          <p:spTgt spid="5">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5">
                                            <p:txEl>
                                              <p:pRg st="8" end="8"/>
                                            </p:txEl>
                                          </p:spTgt>
                                        </p:tgtEl>
                                        <p:attrNameLst>
                                          <p:attrName>style.visibility</p:attrName>
                                        </p:attrNameLst>
                                      </p:cBhvr>
                                      <p:to>
                                        <p:strVal val="visible"/>
                                      </p:to>
                                    </p:set>
                                    <p:animEffect transition="in" filter="wipe(down)">
                                      <p:cBhvr>
                                        <p:cTn id="42" dur="500"/>
                                        <p:tgtEl>
                                          <p:spTgt spid="5">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5">
                                            <p:txEl>
                                              <p:pRg st="9" end="9"/>
                                            </p:txEl>
                                          </p:spTgt>
                                        </p:tgtEl>
                                        <p:attrNameLst>
                                          <p:attrName>style.visibility</p:attrName>
                                        </p:attrNameLst>
                                      </p:cBhvr>
                                      <p:to>
                                        <p:strVal val="visible"/>
                                      </p:to>
                                    </p:set>
                                    <p:animEffect transition="in" filter="wipe(down)">
                                      <p:cBhvr>
                                        <p:cTn id="47"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799184" y="404664"/>
            <a:ext cx="7344816" cy="523220"/>
          </a:xfrm>
          <a:prstGeom prst="rect">
            <a:avLst/>
          </a:prstGeom>
          <a:noFill/>
        </p:spPr>
        <p:txBody>
          <a:bodyPr wrap="square" rtlCol="0">
            <a:spAutoFit/>
          </a:bodyPr>
          <a:lstStyle/>
          <a:p>
            <a:r>
              <a:rPr lang="cs-CZ" sz="2800" b="1" dirty="0"/>
              <a:t>Zvláště chráněné druhy živočichů (a rostlin)</a:t>
            </a:r>
          </a:p>
        </p:txBody>
      </p:sp>
      <p:sp>
        <p:nvSpPr>
          <p:cNvPr id="5" name="Zástupný symbol pro obsah 4"/>
          <p:cNvSpPr>
            <a:spLocks noGrp="1"/>
          </p:cNvSpPr>
          <p:nvPr>
            <p:ph idx="1"/>
          </p:nvPr>
        </p:nvSpPr>
        <p:spPr>
          <a:xfrm>
            <a:off x="435160" y="1686688"/>
            <a:ext cx="8445624" cy="5171312"/>
          </a:xfrm>
        </p:spPr>
        <p:txBody>
          <a:bodyPr>
            <a:normAutofit fontScale="55000" lnSpcReduction="20000"/>
          </a:bodyPr>
          <a:lstStyle/>
          <a:p>
            <a:pPr marL="0" indent="0">
              <a:buNone/>
            </a:pPr>
            <a:r>
              <a:rPr lang="pl-PL" sz="2800" b="1" dirty="0">
                <a:solidFill>
                  <a:schemeClr val="accent6"/>
                </a:solidFill>
              </a:rPr>
              <a:t>Ochrana - příklad:</a:t>
            </a:r>
          </a:p>
          <a:p>
            <a:pPr marL="0" indent="0">
              <a:buNone/>
            </a:pPr>
            <a:r>
              <a:rPr lang="pl-PL" sz="2800" b="1" dirty="0"/>
              <a:t>MS v Praze 6 A 97/2019‑ 49:</a:t>
            </a:r>
          </a:p>
          <a:p>
            <a:pPr marL="0" indent="0">
              <a:buNone/>
            </a:pPr>
            <a:endParaRPr lang="pl-PL" sz="2800" b="1" dirty="0">
              <a:solidFill>
                <a:schemeClr val="accent6"/>
              </a:solidFill>
            </a:endParaRPr>
          </a:p>
          <a:p>
            <a:pPr marL="0" indent="0" algn="just">
              <a:buNone/>
            </a:pPr>
            <a:r>
              <a:rPr lang="pl-PL" sz="2900" i="1" dirty="0"/>
              <a:t>§ 50 zákona o ochraně přírody a krajiny chrání volně žijící živočichy na principu komplexní ochrany jejich stanovišť, a </a:t>
            </a:r>
            <a:r>
              <a:rPr lang="pl-PL" sz="2900" b="1" i="1" dirty="0">
                <a:solidFill>
                  <a:schemeClr val="accent2"/>
                </a:solidFill>
              </a:rPr>
              <a:t>podle názoru soudu společenský zájem na jejich ochraně není namístě bagatelizovat</a:t>
            </a:r>
            <a:r>
              <a:rPr lang="pl-PL" sz="2900" i="1" dirty="0"/>
              <a:t>. Aby byla společenská nebezpečnost snížena, musely by existovat specifické okolnosti případu, které by ji zásadním způsobem snižovaly na nepatrný stupeň (srovnej: rozsudek Nejvyššího správního soudu ze dne 9. 4. 2015 č.j. 7 As 63/2015). </a:t>
            </a:r>
            <a:r>
              <a:rPr lang="pl-PL" sz="2900" b="1" i="1" dirty="0">
                <a:solidFill>
                  <a:schemeClr val="accent2"/>
                </a:solidFill>
              </a:rPr>
              <a:t>V posuzované věci však městský soud žádné takové specifické okolnosti případu neshledal, a ani žalobce takové okolnosti soudu nenabídl</a:t>
            </a:r>
            <a:r>
              <a:rPr lang="pl-PL" sz="2900" i="1" dirty="0"/>
              <a:t>. Má-li žalobce za to, že společenskou nebezpečnost snížila jeho následná spolupráce s Inspekcí, jmenovitě přemístění kmenů pokácených dřevin na vhodnou určenou lokalitu pro dokončení vývoje zvláště chráněných druhů brouků, pak soud s jeho názorem nesouhlasí. </a:t>
            </a:r>
            <a:r>
              <a:rPr lang="pl-PL" sz="2900" b="1" i="1" dirty="0">
                <a:solidFill>
                  <a:schemeClr val="accent6"/>
                </a:solidFill>
              </a:rPr>
              <a:t>Dodatečné částečné zmírnění dopadu zásahu proti zvláště chráněným druhům poté, co protiprávní jednání vyjde najevo, nemůže být okolností, která snižuje protiprávnost jednání. Ani existence povolení ke kácení dřevin a existence veřejného zájmu na kácení dřevin (zajištění bezpečnosti silničního provozu) nejsou okolnostmi, které by mohly snížit společenskou nebezpečnost žalobcova jednání</a:t>
            </a:r>
            <a:r>
              <a:rPr lang="pl-PL" sz="2900" i="1" dirty="0"/>
              <a:t>. Soud připomíná, že, jak zjistil z obsahu správního spisu, veřejný zájem spočívající v zajištění bezpečnosti silničního provozu bylo s nejvyšší pravděpodobností možné zajistit i při současném zajištění ochrany zvlášť ohrožených druhů brouků, neboť bylo možné zajistit bezpečnost okolí předmětných dřevin například jejich ořezem na torzo, případně alespoň ponecháním kmenů na místě, což je řešení pro ochranu obou zvlášť ohrožených druhů výhodnější. I přes udělení povolení ke kácení a existenci veřejného zájmu na bezpečnosti silničního provozu tedy soud považuje jednání spočívající v pokácení stromů bez vyžádání si příslušné výjimky za jednání se závažným následkem pro zvláště chráněný druh.</a:t>
            </a:r>
          </a:p>
        </p:txBody>
      </p:sp>
      <p:sp>
        <p:nvSpPr>
          <p:cNvPr id="3" name="AutoShape 2" descr="Páchník hnědý – Wikipedi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6" name="AutoShape 4" descr="Páchník hnědý – Wikipedi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3928" y="937085"/>
            <a:ext cx="1901710" cy="1275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8184" y="1031270"/>
            <a:ext cx="2022045" cy="1086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9021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wipe(down)">
                                      <p:cBhvr>
                                        <p:cTn id="1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691680" y="263058"/>
            <a:ext cx="7540152" cy="707886"/>
          </a:xfrm>
          <a:prstGeom prst="rect">
            <a:avLst/>
          </a:prstGeom>
          <a:noFill/>
        </p:spPr>
        <p:txBody>
          <a:bodyPr wrap="square" rtlCol="0">
            <a:spAutoFit/>
          </a:bodyPr>
          <a:lstStyle/>
          <a:p>
            <a:r>
              <a:rPr lang="cs-CZ" sz="4000" b="1" dirty="0">
                <a:solidFill>
                  <a:schemeClr val="accent6"/>
                </a:solidFill>
              </a:rPr>
              <a:t>Trestněprávní odpovědnost</a:t>
            </a:r>
          </a:p>
        </p:txBody>
      </p:sp>
      <p:pic>
        <p:nvPicPr>
          <p:cNvPr id="1026" name="Picture 2" descr="metyl, metanol, alkohol, etyl, vodka, otrava, pančovatvýrobce, placatka, kolek, drak, palírna, drak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etyl, metanol, alkohol, etyl, vodka, otrava, pančovatvýrobce, placatka, kolek, drak, palírna, drak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1587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etyl, metanol, alkohol, etyl, vodka, otrava, pančovatvýrobce, placatka, kolek, drak, palírna, drak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168275"/>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obsah 2"/>
          <p:cNvSpPr>
            <a:spLocks noGrp="1"/>
          </p:cNvSpPr>
          <p:nvPr>
            <p:ph idx="1"/>
          </p:nvPr>
        </p:nvSpPr>
        <p:spPr>
          <a:xfrm>
            <a:off x="465676" y="1451581"/>
            <a:ext cx="8507288" cy="5069160"/>
          </a:xfrm>
        </p:spPr>
        <p:txBody>
          <a:bodyPr>
            <a:normAutofit fontScale="70000" lnSpcReduction="20000"/>
          </a:bodyPr>
          <a:lstStyle/>
          <a:p>
            <a:pPr marL="0" indent="0">
              <a:buNone/>
            </a:pPr>
            <a:r>
              <a:rPr lang="cs-CZ" sz="2200" b="1" dirty="0"/>
              <a:t>§ 299 Neoprávněné nakládání s chráněnými volně žijícími živočichy a planě rostoucími rostlinami</a:t>
            </a:r>
          </a:p>
          <a:p>
            <a:pPr marL="0" indent="0">
              <a:buNone/>
            </a:pPr>
            <a:endParaRPr lang="cs-CZ" sz="2200" b="1" dirty="0"/>
          </a:p>
          <a:p>
            <a:pPr marL="0" indent="0">
              <a:buNone/>
            </a:pPr>
            <a:r>
              <a:rPr lang="cs-CZ" sz="2200" b="1" dirty="0"/>
              <a:t>1)</a:t>
            </a:r>
            <a:r>
              <a:rPr lang="cs-CZ" sz="2200" dirty="0"/>
              <a:t> …usmrtí, zničí, poškodí, odejme z přírody, zpracovává, doveze, vyveze, proveze, přechovává, nabízí, zprostředkuje, sobě nebo jinému opatří jedince zvláště chráněného druhu živočicha nebo rostliny nebo exemplář </a:t>
            </a:r>
            <a:r>
              <a:rPr lang="cs-CZ" sz="2200" b="1" dirty="0">
                <a:solidFill>
                  <a:srgbClr val="00B050"/>
                </a:solidFill>
              </a:rPr>
              <a:t>chráněného druhu </a:t>
            </a:r>
            <a:r>
              <a:rPr lang="cs-CZ" sz="2200" dirty="0"/>
              <a:t>a spáchá takový čin </a:t>
            </a:r>
            <a:r>
              <a:rPr lang="cs-CZ" sz="2200" b="1" dirty="0">
                <a:solidFill>
                  <a:srgbClr val="00B050"/>
                </a:solidFill>
              </a:rPr>
              <a:t>na více než dvaceti pěti kusech </a:t>
            </a:r>
            <a:r>
              <a:rPr lang="cs-CZ" sz="2200" dirty="0"/>
              <a:t>živočichů, rostlin nebo exemplářů, bude potrestán odnětím svobody až na tři léta, zákazem činnosti nebo propadnutím věci nebo jiné majetkové hodnoty.</a:t>
            </a:r>
          </a:p>
          <a:p>
            <a:pPr marL="0" indent="0">
              <a:buNone/>
            </a:pPr>
            <a:br>
              <a:rPr lang="cs-CZ" sz="2200" dirty="0"/>
            </a:br>
            <a:r>
              <a:rPr lang="cs-CZ" sz="2200" b="1" dirty="0"/>
              <a:t>(2)</a:t>
            </a:r>
            <a:r>
              <a:rPr lang="cs-CZ" sz="2200" dirty="0"/>
              <a:t> Stejně bude potrestán, kdo v rozporu s jiným právním předpisem usmrtí, zničí, poškodí, odejme z přírody, zpracovává, doveze, vyveze, proveze, přechovává, nabízí, zprostředkuje, sobě nebo jinému </a:t>
            </a:r>
            <a:r>
              <a:rPr lang="cs-CZ" sz="2200" b="1" dirty="0">
                <a:solidFill>
                  <a:srgbClr val="00B050"/>
                </a:solidFill>
              </a:rPr>
              <a:t>opatří jedince silně nebo kriticky ohroženého druhu živočicha nebo rostliny nebo exemplář druhu přímo ohroženého vyhubením nebo vyhynutím</a:t>
            </a:r>
            <a:r>
              <a:rPr lang="cs-CZ" sz="2200" dirty="0"/>
              <a:t>.</a:t>
            </a:r>
          </a:p>
          <a:p>
            <a:pPr marL="0" indent="0">
              <a:buNone/>
            </a:pPr>
            <a:endParaRPr lang="cs-CZ" sz="2200" dirty="0"/>
          </a:p>
          <a:p>
            <a:pPr marL="0" indent="0">
              <a:buNone/>
            </a:pPr>
            <a:r>
              <a:rPr lang="cs-CZ" sz="2200" b="1" dirty="0"/>
              <a:t>§ 300 Neoprávněné nakládání s chráněnými volně žijícími živočichy a planě rostoucími rostlinami z nedbalosti</a:t>
            </a:r>
          </a:p>
          <a:p>
            <a:pPr marL="0" indent="0">
              <a:buNone/>
            </a:pPr>
            <a:endParaRPr lang="cs-CZ" sz="2200" b="1" dirty="0"/>
          </a:p>
          <a:p>
            <a:pPr marL="0" indent="0">
              <a:buNone/>
            </a:pPr>
            <a:r>
              <a:rPr lang="cs-CZ" sz="2200" dirty="0"/>
              <a:t>Kdo z hrubé nedbalosti poruší jiný právní předpis tím, že </a:t>
            </a:r>
            <a:r>
              <a:rPr lang="cs-CZ" sz="2200" b="1" dirty="0">
                <a:solidFill>
                  <a:schemeClr val="accent6"/>
                </a:solidFill>
              </a:rPr>
              <a:t>usmrtí, zničí, poškodí, odejme z přírody, zpracovává, opakovaně doveze, vyveze nebo proveze, přechovává, nabízí, zprostředkuje nebo sobě nebo jinému opatří </a:t>
            </a:r>
            <a:r>
              <a:rPr lang="cs-CZ" sz="2200" b="1" dirty="0"/>
              <a:t>jedince zvláště chráněného druhu živočicha nebo rostliny nebo exemplář chráněného druhu ve větším rozsahu než dvaceti pěti kusů nebo jedince kriticky ohroženého druhu živočicha nebo rostliny nebo exemplář druhu přímo ohroženého vyhubením nebo vyhynutím</a:t>
            </a:r>
            <a:r>
              <a:rPr lang="cs-CZ" sz="2200" dirty="0"/>
              <a:t>, bude potrestán odnětím svobody až na jeden rok, zákazem činnosti nebo propadnutím věci.</a:t>
            </a:r>
          </a:p>
          <a:p>
            <a:pPr marL="0" indent="0">
              <a:buNone/>
            </a:pPr>
            <a:br>
              <a:rPr lang="cs-CZ" dirty="0"/>
            </a:br>
            <a:endParaRPr lang="cs-CZ" dirty="0"/>
          </a:p>
        </p:txBody>
      </p:sp>
    </p:spTree>
    <p:extLst>
      <p:ext uri="{BB962C8B-B14F-4D97-AF65-F5344CB8AC3E}">
        <p14:creationId xmlns:p14="http://schemas.microsoft.com/office/powerpoint/2010/main" val="22355841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61" y="219583"/>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547664" y="367265"/>
            <a:ext cx="6696744" cy="584775"/>
          </a:xfrm>
          <a:prstGeom prst="rect">
            <a:avLst/>
          </a:prstGeom>
          <a:noFill/>
        </p:spPr>
        <p:txBody>
          <a:bodyPr wrap="square" rtlCol="0">
            <a:spAutoFit/>
          </a:bodyPr>
          <a:lstStyle/>
          <a:p>
            <a:r>
              <a:rPr lang="cs-CZ" sz="3200" b="1" dirty="0">
                <a:solidFill>
                  <a:schemeClr val="accent6">
                    <a:lumMod val="75000"/>
                  </a:schemeClr>
                </a:solidFill>
                <a:latin typeface="+mj-lt"/>
              </a:rPr>
              <a:t>Ochrana volně žijících živočichů</a:t>
            </a:r>
          </a:p>
        </p:txBody>
      </p:sp>
      <p:sp>
        <p:nvSpPr>
          <p:cNvPr id="3" name="Zástupný symbol pro obsah 2"/>
          <p:cNvSpPr>
            <a:spLocks noGrp="1"/>
          </p:cNvSpPr>
          <p:nvPr>
            <p:ph idx="1"/>
          </p:nvPr>
        </p:nvSpPr>
        <p:spPr>
          <a:xfrm>
            <a:off x="683568" y="1812605"/>
            <a:ext cx="8229600" cy="4525963"/>
          </a:xfrm>
        </p:spPr>
        <p:txBody>
          <a:bodyPr/>
          <a:lstStyle/>
          <a:p>
            <a:endParaRPr lang="cs-CZ" dirty="0"/>
          </a:p>
          <a:p>
            <a:endParaRPr lang="cs-CZ" dirty="0"/>
          </a:p>
        </p:txBody>
      </p:sp>
      <p:sp>
        <p:nvSpPr>
          <p:cNvPr id="5" name="TextovéPole 4"/>
          <p:cNvSpPr txBox="1"/>
          <p:nvPr/>
        </p:nvSpPr>
        <p:spPr>
          <a:xfrm>
            <a:off x="164704" y="988621"/>
            <a:ext cx="8748464" cy="3508653"/>
          </a:xfrm>
          <a:prstGeom prst="rect">
            <a:avLst/>
          </a:prstGeom>
          <a:noFill/>
        </p:spPr>
        <p:txBody>
          <a:bodyPr wrap="square" rtlCol="0">
            <a:spAutoFit/>
          </a:bodyPr>
          <a:lstStyle/>
          <a:p>
            <a:pPr marL="457200" indent="-457200">
              <a:buFont typeface="Arial" pitchFamily="34" charset="0"/>
              <a:buChar char="•"/>
            </a:pPr>
            <a:r>
              <a:rPr lang="cs-CZ" sz="2000" b="1" dirty="0"/>
              <a:t>Ochrana přírody a krajiny</a:t>
            </a:r>
          </a:p>
          <a:p>
            <a:pPr marL="914400" lvl="1" indent="-457200">
              <a:buFont typeface="Arial" pitchFamily="34" charset="0"/>
              <a:buChar char="•"/>
            </a:pPr>
            <a:r>
              <a:rPr lang="cs-CZ" sz="2000" i="1" dirty="0"/>
              <a:t>Obecná ochrana volně žijících živočichů</a:t>
            </a:r>
          </a:p>
          <a:p>
            <a:pPr marL="914400" lvl="1" indent="-457200">
              <a:buFont typeface="Arial" pitchFamily="34" charset="0"/>
              <a:buChar char="•"/>
            </a:pPr>
            <a:r>
              <a:rPr lang="cs-CZ" sz="2000" i="1" dirty="0"/>
              <a:t>Ochrana zvláště chráněných druhů živočichů</a:t>
            </a:r>
          </a:p>
          <a:p>
            <a:pPr marL="914400" lvl="1" indent="-457200">
              <a:buFont typeface="Arial" pitchFamily="34" charset="0"/>
              <a:buChar char="•"/>
            </a:pPr>
            <a:r>
              <a:rPr lang="cs-CZ" sz="2000" i="1" dirty="0"/>
              <a:t>Ochrana stanovišť (území)</a:t>
            </a:r>
          </a:p>
          <a:p>
            <a:pPr lvl="1" indent="-457200">
              <a:buFont typeface="Arial" pitchFamily="34" charset="0"/>
              <a:buChar char="•"/>
            </a:pPr>
            <a:r>
              <a:rPr lang="cs-CZ" sz="2000" b="1" dirty="0"/>
              <a:t>Obchodování s ohroženými druhy živočichů (a rostlin)</a:t>
            </a:r>
            <a:endParaRPr lang="en-US" sz="2000" b="1" dirty="0"/>
          </a:p>
          <a:p>
            <a:pPr lvl="1" indent="-457200">
              <a:buFont typeface="Arial" pitchFamily="34" charset="0"/>
              <a:buChar char="•"/>
            </a:pPr>
            <a:r>
              <a:rPr lang="cs-CZ" sz="2000" b="1" dirty="0"/>
              <a:t>Ochrana zvířat před týráním (SP i TP)</a:t>
            </a:r>
            <a:endParaRPr lang="en-US" sz="2000" b="1" dirty="0"/>
          </a:p>
          <a:p>
            <a:pPr marL="457200" indent="-457200">
              <a:buFont typeface="Arial" pitchFamily="34" charset="0"/>
              <a:buChar char="•"/>
            </a:pPr>
            <a:r>
              <a:rPr lang="cs-CZ" sz="2000" b="1" dirty="0"/>
              <a:t>Dílčí ochrana: lesní zákon, vodní zákon, zákon o myslivosti...</a:t>
            </a:r>
            <a:endParaRPr lang="cs-CZ" sz="3200" b="1" dirty="0"/>
          </a:p>
          <a:p>
            <a:endParaRPr lang="cs-CZ" sz="3200" dirty="0"/>
          </a:p>
          <a:p>
            <a:endParaRPr lang="cs-CZ" sz="3200" b="1" dirty="0"/>
          </a:p>
          <a:p>
            <a:endParaRPr lang="cs-CZ" dirty="0"/>
          </a:p>
        </p:txBody>
      </p:sp>
      <p:sp>
        <p:nvSpPr>
          <p:cNvPr id="8" name="TextovéPole 7"/>
          <p:cNvSpPr txBox="1"/>
          <p:nvPr/>
        </p:nvSpPr>
        <p:spPr>
          <a:xfrm>
            <a:off x="315347" y="4155015"/>
            <a:ext cx="8748464" cy="4370427"/>
          </a:xfrm>
          <a:prstGeom prst="rect">
            <a:avLst/>
          </a:prstGeom>
          <a:noFill/>
        </p:spPr>
        <p:txBody>
          <a:bodyPr wrap="square" rtlCol="0">
            <a:spAutoFit/>
          </a:bodyPr>
          <a:lstStyle/>
          <a:p>
            <a:pPr marL="457200" indent="-457200">
              <a:buFont typeface="Arial" pitchFamily="34" charset="0"/>
              <a:buChar char="•"/>
            </a:pPr>
            <a:r>
              <a:rPr lang="cs-CZ" sz="1600" b="1" dirty="0"/>
              <a:t>Ochrana zvířat proti týrání</a:t>
            </a:r>
          </a:p>
          <a:p>
            <a:pPr marL="914400" lvl="1" indent="-457200">
              <a:buFont typeface="Arial" pitchFamily="34" charset="0"/>
              <a:buChar char="•"/>
            </a:pPr>
            <a:r>
              <a:rPr lang="cs-CZ" sz="1600" i="1" dirty="0"/>
              <a:t>zájmové chovy, </a:t>
            </a:r>
          </a:p>
          <a:p>
            <a:pPr marL="914400" lvl="1" indent="-457200">
              <a:buFont typeface="Arial" pitchFamily="34" charset="0"/>
              <a:buChar char="•"/>
            </a:pPr>
            <a:r>
              <a:rPr lang="cs-CZ" sz="1600" i="1" dirty="0"/>
              <a:t>hospodářská zvířata,</a:t>
            </a:r>
          </a:p>
          <a:p>
            <a:pPr marL="914400" lvl="1" indent="-457200">
              <a:buFont typeface="Arial" pitchFamily="34" charset="0"/>
              <a:buChar char="•"/>
            </a:pPr>
            <a:r>
              <a:rPr lang="cs-CZ" sz="1600" i="1" dirty="0"/>
              <a:t>zvířata určená k vědeckým pokusům</a:t>
            </a:r>
          </a:p>
          <a:p>
            <a:pPr marL="457200" indent="-457200">
              <a:buFont typeface="Arial" pitchFamily="34" charset="0"/>
              <a:buChar char="•"/>
            </a:pPr>
            <a:r>
              <a:rPr lang="cs-CZ" sz="1600" b="1" dirty="0"/>
              <a:t>Veterinární péče </a:t>
            </a:r>
          </a:p>
          <a:p>
            <a:pPr marL="457200" indent="-457200">
              <a:buFont typeface="Arial" pitchFamily="34" charset="0"/>
              <a:buChar char="•"/>
            </a:pPr>
            <a:r>
              <a:rPr lang="cs-CZ" sz="1600" b="1" dirty="0"/>
              <a:t>Zoologické zahrady, cirkusy,…</a:t>
            </a:r>
          </a:p>
          <a:p>
            <a:pPr marL="457200" indent="-457200">
              <a:buFont typeface="Arial" pitchFamily="34" charset="0"/>
              <a:buChar char="•"/>
            </a:pPr>
            <a:r>
              <a:rPr lang="cs-CZ" sz="1600" b="1" dirty="0"/>
              <a:t>Myslivost, rybářství</a:t>
            </a:r>
          </a:p>
          <a:p>
            <a:pPr marL="457200" indent="-457200">
              <a:buFont typeface="Arial" pitchFamily="34" charset="0"/>
              <a:buChar char="•"/>
            </a:pPr>
            <a:endParaRPr lang="cs-CZ" sz="1600" b="1" dirty="0"/>
          </a:p>
          <a:p>
            <a:pPr marL="457200" indent="-457200">
              <a:buFont typeface="Arial" pitchFamily="34" charset="0"/>
              <a:buChar char="•"/>
            </a:pPr>
            <a:r>
              <a:rPr lang="cs-CZ" sz="1600" b="1" dirty="0"/>
              <a:t>Občanskoprávní ochrana, stavební zákon, zákon o obcích,...</a:t>
            </a:r>
          </a:p>
          <a:p>
            <a:pPr marL="457200" indent="-457200">
              <a:buFont typeface="Arial" pitchFamily="34" charset="0"/>
              <a:buChar char="•"/>
            </a:pPr>
            <a:endParaRPr lang="cs-CZ" sz="1600" b="1" dirty="0"/>
          </a:p>
          <a:p>
            <a:endParaRPr lang="cs-CZ" sz="3200" b="1" dirty="0"/>
          </a:p>
          <a:p>
            <a:endParaRPr lang="cs-CZ" sz="3200" dirty="0"/>
          </a:p>
          <a:p>
            <a:endParaRPr lang="cs-CZ" sz="3200" b="1" dirty="0"/>
          </a:p>
          <a:p>
            <a:endParaRPr lang="cs-CZ" dirty="0"/>
          </a:p>
        </p:txBody>
      </p:sp>
      <p:sp>
        <p:nvSpPr>
          <p:cNvPr id="9" name="Obdélníkový bublinový popisek 8"/>
          <p:cNvSpPr/>
          <p:nvPr/>
        </p:nvSpPr>
        <p:spPr>
          <a:xfrm>
            <a:off x="7002208" y="1889251"/>
            <a:ext cx="1744982" cy="2723987"/>
          </a:xfrm>
          <a:prstGeom prst="wedgeRectCallout">
            <a:avLst/>
          </a:prstGeom>
        </p:spPr>
        <p:style>
          <a:lnRef idx="2">
            <a:schemeClr val="accent1"/>
          </a:lnRef>
          <a:fillRef idx="1">
            <a:schemeClr val="lt1"/>
          </a:fillRef>
          <a:effectRef idx="0">
            <a:schemeClr val="accent1"/>
          </a:effectRef>
          <a:fontRef idx="minor">
            <a:schemeClr val="dk1"/>
          </a:fontRef>
        </p:style>
        <p:txBody>
          <a:bodyPr rtlCol="0" anchor="ctr"/>
          <a:lstStyle/>
          <a:p>
            <a:r>
              <a:rPr lang="cs-CZ" sz="800" dirty="0"/>
              <a:t>VELMI zjednodušeně je možné právní regulaci rozlišit podle účelu, zda směřuje spíše k zachování druhové rozmanitosti, nebo zda slouží  především využívání zvířat člověkem.</a:t>
            </a:r>
          </a:p>
          <a:p>
            <a:endParaRPr lang="cs-CZ" sz="800" dirty="0"/>
          </a:p>
          <a:p>
            <a:r>
              <a:rPr lang="cs-CZ" sz="800" dirty="0"/>
              <a:t>Ačkoliv se nejedná o příliš praktickou kategorizaci )a jednotlivé režimy se výrazně překrývají), naznačuje, nakolik je způsob ochrany podle nich odlišný: Jakmile zvíře představuje pro člověka surovinu vhodnou k průmyslovému využití, zajišťuje právní úprava minimální ochranu. U volně žijících – biologicky však podobných - živočichů je přístup často velmi odlišný. Stručně řečeno: Vrabce je zakázáno vyrušovat, kohout je v velkochovu po narození zplynován nebo rozdrcen.</a:t>
            </a:r>
          </a:p>
        </p:txBody>
      </p:sp>
      <p:sp>
        <p:nvSpPr>
          <p:cNvPr id="10" name="TextovéPole 9"/>
          <p:cNvSpPr txBox="1"/>
          <p:nvPr/>
        </p:nvSpPr>
        <p:spPr>
          <a:xfrm>
            <a:off x="1193908" y="3423267"/>
            <a:ext cx="5808300" cy="523220"/>
          </a:xfrm>
          <a:prstGeom prst="rect">
            <a:avLst/>
          </a:prstGeom>
          <a:noFill/>
        </p:spPr>
        <p:txBody>
          <a:bodyPr wrap="square" rtlCol="0">
            <a:spAutoFit/>
          </a:bodyPr>
          <a:lstStyle/>
          <a:p>
            <a:r>
              <a:rPr lang="cs-CZ" sz="2800" b="1" dirty="0">
                <a:solidFill>
                  <a:schemeClr val="accent6">
                    <a:lumMod val="75000"/>
                  </a:schemeClr>
                </a:solidFill>
                <a:latin typeface="+mj-lt"/>
              </a:rPr>
              <a:t>Ochrana zvířat při jejich „využívání“</a:t>
            </a:r>
          </a:p>
        </p:txBody>
      </p:sp>
    </p:spTree>
    <p:extLst>
      <p:ext uri="{BB962C8B-B14F-4D97-AF65-F5344CB8AC3E}">
        <p14:creationId xmlns:p14="http://schemas.microsoft.com/office/powerpoint/2010/main" val="8093022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ipe(down)">
                                      <p:cBhvr>
                                        <p:cTn id="10" dur="500"/>
                                        <p:tgtEl>
                                          <p:spTgt spid="5">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wipe(down)">
                                      <p:cBhvr>
                                        <p:cTn id="13" dur="500"/>
                                        <p:tgtEl>
                                          <p:spTgt spid="5">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wipe(down)">
                                      <p:cBhvr>
                                        <p:cTn id="16" dur="500"/>
                                        <p:tgtEl>
                                          <p:spTgt spid="5">
                                            <p:txEl>
                                              <p:pRg st="3" end="3"/>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wipe(down)">
                                      <p:cBhvr>
                                        <p:cTn id="19" dur="500"/>
                                        <p:tgtEl>
                                          <p:spTgt spid="5">
                                            <p:txEl>
                                              <p:pRg st="4" end="4"/>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wipe(down)">
                                      <p:cBhvr>
                                        <p:cTn id="22" dur="500"/>
                                        <p:tgtEl>
                                          <p:spTgt spid="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wipe(down)">
                                      <p:cBhvr>
                                        <p:cTn id="27" dur="500"/>
                                        <p:tgtEl>
                                          <p:spTgt spid="5">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wipe(down)">
                                      <p:cBhvr>
                                        <p:cTn id="32" dur="500"/>
                                        <p:tgtEl>
                                          <p:spTgt spid="8">
                                            <p:txEl>
                                              <p:pRg st="0" end="0"/>
                                            </p:txEl>
                                          </p:spTgt>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8">
                                            <p:txEl>
                                              <p:pRg st="1" end="1"/>
                                            </p:txEl>
                                          </p:spTgt>
                                        </p:tgtEl>
                                        <p:attrNameLst>
                                          <p:attrName>style.visibility</p:attrName>
                                        </p:attrNameLst>
                                      </p:cBhvr>
                                      <p:to>
                                        <p:strVal val="visible"/>
                                      </p:to>
                                    </p:set>
                                    <p:animEffect transition="in" filter="wipe(down)">
                                      <p:cBhvr>
                                        <p:cTn id="35" dur="500"/>
                                        <p:tgtEl>
                                          <p:spTgt spid="8">
                                            <p:txEl>
                                              <p:pRg st="1" end="1"/>
                                            </p:txEl>
                                          </p:spTgt>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8">
                                            <p:txEl>
                                              <p:pRg st="2" end="2"/>
                                            </p:txEl>
                                          </p:spTgt>
                                        </p:tgtEl>
                                        <p:attrNameLst>
                                          <p:attrName>style.visibility</p:attrName>
                                        </p:attrNameLst>
                                      </p:cBhvr>
                                      <p:to>
                                        <p:strVal val="visible"/>
                                      </p:to>
                                    </p:set>
                                    <p:animEffect transition="in" filter="wipe(down)">
                                      <p:cBhvr>
                                        <p:cTn id="38" dur="500"/>
                                        <p:tgtEl>
                                          <p:spTgt spid="8">
                                            <p:txEl>
                                              <p:pRg st="2" end="2"/>
                                            </p:txEl>
                                          </p:spTgt>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8">
                                            <p:txEl>
                                              <p:pRg st="3" end="3"/>
                                            </p:txEl>
                                          </p:spTgt>
                                        </p:tgtEl>
                                        <p:attrNameLst>
                                          <p:attrName>style.visibility</p:attrName>
                                        </p:attrNameLst>
                                      </p:cBhvr>
                                      <p:to>
                                        <p:strVal val="visible"/>
                                      </p:to>
                                    </p:set>
                                    <p:animEffect transition="in" filter="wipe(down)">
                                      <p:cBhvr>
                                        <p:cTn id="41" dur="500"/>
                                        <p:tgtEl>
                                          <p:spTgt spid="8">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8">
                                            <p:txEl>
                                              <p:pRg st="4" end="4"/>
                                            </p:txEl>
                                          </p:spTgt>
                                        </p:tgtEl>
                                        <p:attrNameLst>
                                          <p:attrName>style.visibility</p:attrName>
                                        </p:attrNameLst>
                                      </p:cBhvr>
                                      <p:to>
                                        <p:strVal val="visible"/>
                                      </p:to>
                                    </p:set>
                                    <p:animEffect transition="in" filter="wipe(down)">
                                      <p:cBhvr>
                                        <p:cTn id="46" dur="500"/>
                                        <p:tgtEl>
                                          <p:spTgt spid="8">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8">
                                            <p:txEl>
                                              <p:pRg st="5" end="5"/>
                                            </p:txEl>
                                          </p:spTgt>
                                        </p:tgtEl>
                                        <p:attrNameLst>
                                          <p:attrName>style.visibility</p:attrName>
                                        </p:attrNameLst>
                                      </p:cBhvr>
                                      <p:to>
                                        <p:strVal val="visible"/>
                                      </p:to>
                                    </p:set>
                                    <p:animEffect transition="in" filter="wipe(down)">
                                      <p:cBhvr>
                                        <p:cTn id="51" dur="500"/>
                                        <p:tgtEl>
                                          <p:spTgt spid="8">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8">
                                            <p:txEl>
                                              <p:pRg st="6" end="6"/>
                                            </p:txEl>
                                          </p:spTgt>
                                        </p:tgtEl>
                                        <p:attrNameLst>
                                          <p:attrName>style.visibility</p:attrName>
                                        </p:attrNameLst>
                                      </p:cBhvr>
                                      <p:to>
                                        <p:strVal val="visible"/>
                                      </p:to>
                                    </p:set>
                                    <p:animEffect transition="in" filter="wipe(down)">
                                      <p:cBhvr>
                                        <p:cTn id="56" dur="500"/>
                                        <p:tgtEl>
                                          <p:spTgt spid="8">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8">
                                            <p:txEl>
                                              <p:pRg st="8" end="8"/>
                                            </p:txEl>
                                          </p:spTgt>
                                        </p:tgtEl>
                                        <p:attrNameLst>
                                          <p:attrName>style.visibility</p:attrName>
                                        </p:attrNameLst>
                                      </p:cBhvr>
                                      <p:to>
                                        <p:strVal val="visible"/>
                                      </p:to>
                                    </p:set>
                                    <p:animEffect transition="in" filter="wipe(down)">
                                      <p:cBhvr>
                                        <p:cTn id="61" dur="500"/>
                                        <p:tgtEl>
                                          <p:spTgt spid="8">
                                            <p:txEl>
                                              <p:pRg st="8" end="8"/>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build="p"/>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691680" y="2608281"/>
            <a:ext cx="7200800" cy="1323439"/>
          </a:xfrm>
          <a:prstGeom prst="rect">
            <a:avLst/>
          </a:prstGeom>
          <a:noFill/>
        </p:spPr>
        <p:txBody>
          <a:bodyPr wrap="square" rtlCol="0">
            <a:spAutoFit/>
          </a:bodyPr>
          <a:lstStyle/>
          <a:p>
            <a:r>
              <a:rPr lang="cs-CZ" sz="4000" b="1" dirty="0"/>
              <a:t>Obchodování </a:t>
            </a:r>
            <a:r>
              <a:rPr lang="en-US" sz="4000" b="1" dirty="0"/>
              <a:t>s </a:t>
            </a:r>
            <a:r>
              <a:rPr lang="en-US" sz="4000" b="1" dirty="0" err="1"/>
              <a:t>ohroženými</a:t>
            </a:r>
            <a:r>
              <a:rPr lang="en-US" sz="4000" b="1" dirty="0"/>
              <a:t> </a:t>
            </a:r>
            <a:r>
              <a:rPr lang="en-US" sz="4000" b="1" dirty="0" err="1"/>
              <a:t>druhy</a:t>
            </a:r>
            <a:r>
              <a:rPr lang="en-US" sz="4000" b="1" dirty="0"/>
              <a:t> </a:t>
            </a:r>
            <a:r>
              <a:rPr lang="en-US" sz="4000" b="1" dirty="0" err="1"/>
              <a:t>živočichů</a:t>
            </a:r>
            <a:r>
              <a:rPr lang="en-US" sz="4000" b="1" dirty="0"/>
              <a:t> a </a:t>
            </a:r>
            <a:r>
              <a:rPr lang="en-US" sz="4000" b="1" dirty="0" err="1"/>
              <a:t>rostlin</a:t>
            </a:r>
            <a:endParaRPr lang="cs-CZ" sz="4000" b="1" dirty="0"/>
          </a:p>
        </p:txBody>
      </p:sp>
    </p:spTree>
    <p:extLst>
      <p:ext uri="{BB962C8B-B14F-4D97-AF65-F5344CB8AC3E}">
        <p14:creationId xmlns:p14="http://schemas.microsoft.com/office/powerpoint/2010/main" val="5788868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5667436" y="621749"/>
            <a:ext cx="7128792" cy="584775"/>
          </a:xfrm>
          <a:prstGeom prst="rect">
            <a:avLst/>
          </a:prstGeom>
          <a:noFill/>
        </p:spPr>
        <p:txBody>
          <a:bodyPr wrap="square" rtlCol="0">
            <a:spAutoFit/>
          </a:bodyPr>
          <a:lstStyle/>
          <a:p>
            <a:pPr>
              <a:buNone/>
            </a:pPr>
            <a:r>
              <a:rPr lang="cs-CZ" sz="3200" b="1" dirty="0">
                <a:solidFill>
                  <a:schemeClr val="accent6"/>
                </a:solidFill>
              </a:rPr>
              <a:t>???</a:t>
            </a:r>
          </a:p>
        </p:txBody>
      </p:sp>
      <p:sp>
        <p:nvSpPr>
          <p:cNvPr id="5" name="Zástupný symbol pro obsah 4"/>
          <p:cNvSpPr>
            <a:spLocks noGrp="1"/>
          </p:cNvSpPr>
          <p:nvPr>
            <p:ph idx="1"/>
          </p:nvPr>
        </p:nvSpPr>
        <p:spPr/>
        <p:txBody>
          <a:bodyPr/>
          <a:lstStyle/>
          <a:p>
            <a:endParaRPr lang="cs-CZ" dirty="0"/>
          </a:p>
        </p:txBody>
      </p:sp>
      <p:pic>
        <p:nvPicPr>
          <p:cNvPr id="1026" name="Picture 2" descr="http://opilcovorano.cz/wp-content/uploads/2013/10/5953522-andrej-babis-s-tigre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834" y="757744"/>
            <a:ext cx="5165324" cy="344600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oidnes.cz/05/093/maxi/PATddc52_zralok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58660" y="1772816"/>
            <a:ext cx="3869743" cy="23762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img.mf.cz/176/317/3-P2013082904855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59095" y="4149080"/>
            <a:ext cx="3888886" cy="230425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012" y="3401616"/>
            <a:ext cx="5349507"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10422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710762" y="459114"/>
            <a:ext cx="7128792" cy="584775"/>
          </a:xfrm>
          <a:prstGeom prst="rect">
            <a:avLst/>
          </a:prstGeom>
          <a:noFill/>
        </p:spPr>
        <p:txBody>
          <a:bodyPr wrap="square" rtlCol="0">
            <a:spAutoFit/>
          </a:bodyPr>
          <a:lstStyle/>
          <a:p>
            <a:pPr>
              <a:buNone/>
            </a:pPr>
            <a:r>
              <a:rPr lang="cs-CZ" sz="3200" b="1" dirty="0">
                <a:solidFill>
                  <a:schemeClr val="accent6"/>
                </a:solidFill>
              </a:rPr>
              <a:t>???</a:t>
            </a:r>
          </a:p>
        </p:txBody>
      </p:sp>
      <p:pic>
        <p:nvPicPr>
          <p:cNvPr id="7170" name="Picture 2" descr="Výsledek obrázku pro chová pumu"/>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9563" y="167260"/>
            <a:ext cx="4512501" cy="3384376"/>
          </a:xfrm>
          <a:prstGeom prst="rect">
            <a:avLst/>
          </a:prstGeom>
          <a:noFill/>
          <a:extLst>
            <a:ext uri="{909E8E84-426E-40DD-AFC4-6F175D3DCCD1}">
              <a14:hiddenFill xmlns:a14="http://schemas.microsoft.com/office/drawing/2010/main">
                <a:solidFill>
                  <a:srgbClr val="FFFFFF"/>
                </a:solidFill>
              </a14:hiddenFill>
            </a:ext>
          </a:extLst>
        </p:spPr>
      </p:pic>
      <p:pic>
        <p:nvPicPr>
          <p:cNvPr id="11" name="Obrázek 10"/>
          <p:cNvPicPr>
            <a:picLocks noChangeAspect="1"/>
          </p:cNvPicPr>
          <p:nvPr/>
        </p:nvPicPr>
        <p:blipFill rotWithShape="1">
          <a:blip r:embed="rId5" cstate="print"/>
          <a:srcRect l="12037" t="45875" r="41218" b="12249"/>
          <a:stretch/>
        </p:blipFill>
        <p:spPr>
          <a:xfrm>
            <a:off x="4847582" y="4149080"/>
            <a:ext cx="4320481" cy="3096345"/>
          </a:xfrm>
          <a:prstGeom prst="rect">
            <a:avLst/>
          </a:prstGeom>
        </p:spPr>
      </p:pic>
      <p:pic>
        <p:nvPicPr>
          <p:cNvPr id="7172" name="Picture 4" descr="Výsledek obrázku pro chová pumu"/>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898" y="3731576"/>
            <a:ext cx="4627795" cy="2606992"/>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Výsledek obrázku pro chová pumu"/>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02875" y="528788"/>
            <a:ext cx="4104451" cy="3078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95620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F:\DATA\grafika\spodek.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146" y="260648"/>
            <a:ext cx="3891790" cy="2900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5936" y="260648"/>
            <a:ext cx="4987679" cy="374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3166652"/>
            <a:ext cx="4829108" cy="3705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5936" y="2562303"/>
            <a:ext cx="4680924" cy="3776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ovéPole 2"/>
          <p:cNvSpPr txBox="1"/>
          <p:nvPr/>
        </p:nvSpPr>
        <p:spPr>
          <a:xfrm>
            <a:off x="5292080" y="6045470"/>
            <a:ext cx="3691535" cy="830997"/>
          </a:xfrm>
          <a:prstGeom prst="rect">
            <a:avLst/>
          </a:prstGeom>
          <a:noFill/>
        </p:spPr>
        <p:txBody>
          <a:bodyPr wrap="square" rtlCol="0">
            <a:spAutoFit/>
          </a:bodyPr>
          <a:lstStyle/>
          <a:p>
            <a:r>
              <a:rPr lang="cs-CZ" sz="1200" dirty="0"/>
              <a:t>Blíže viz </a:t>
            </a:r>
            <a:r>
              <a:rPr lang="cs-CZ" sz="1200" dirty="0">
                <a:hlinkClick r:id="rId7"/>
              </a:rPr>
              <a:t>https://ekolist.cz/cz/publicistika/rozhovory/odhalovani-paseraku-zvirat-se-budu-venovat-dal-rika-byvala-inspektorka-pavla-rihova</a:t>
            </a:r>
            <a:r>
              <a:rPr lang="cs-CZ" sz="1200" dirty="0"/>
              <a:t> </a:t>
            </a:r>
          </a:p>
        </p:txBody>
      </p:sp>
    </p:spTree>
    <p:extLst>
      <p:ext uri="{BB962C8B-B14F-4D97-AF65-F5344CB8AC3E}">
        <p14:creationId xmlns:p14="http://schemas.microsoft.com/office/powerpoint/2010/main" val="29241084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979712" y="384547"/>
            <a:ext cx="6696744" cy="707886"/>
          </a:xfrm>
          <a:prstGeom prst="rect">
            <a:avLst/>
          </a:prstGeom>
          <a:noFill/>
        </p:spPr>
        <p:txBody>
          <a:bodyPr wrap="square" rtlCol="0">
            <a:spAutoFit/>
          </a:bodyPr>
          <a:lstStyle/>
          <a:p>
            <a:r>
              <a:rPr lang="cs-CZ" sz="4000" b="1" dirty="0"/>
              <a:t>Zajímavý fakt </a:t>
            </a:r>
            <a:r>
              <a:rPr lang="cs-CZ" altLang="cs-CZ" sz="4000" b="1" dirty="0"/>
              <a:t>#2</a:t>
            </a:r>
            <a:endParaRPr lang="cs-CZ" sz="4000" b="1" dirty="0"/>
          </a:p>
        </p:txBody>
      </p:sp>
      <p:pic>
        <p:nvPicPr>
          <p:cNvPr id="7" name="Obrázek 3" descr="9019-1-1252192812.jpg"/>
          <p:cNvPicPr>
            <a:picLocks noGrp="1" noChangeAspect="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6381862" y="4653136"/>
            <a:ext cx="2948345" cy="2358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bdélník 5"/>
          <p:cNvSpPr/>
          <p:nvPr/>
        </p:nvSpPr>
        <p:spPr>
          <a:xfrm>
            <a:off x="611560" y="2573605"/>
            <a:ext cx="7704856" cy="1754326"/>
          </a:xfrm>
          <a:prstGeom prst="rect">
            <a:avLst/>
          </a:prstGeom>
        </p:spPr>
        <p:txBody>
          <a:bodyPr wrap="square">
            <a:spAutoFit/>
          </a:bodyPr>
          <a:lstStyle/>
          <a:p>
            <a:r>
              <a:rPr lang="cs-CZ" sz="3600" dirty="0"/>
              <a:t>„</a:t>
            </a:r>
            <a:r>
              <a:rPr lang="cs-CZ" sz="3600" b="1" i="1" dirty="0"/>
              <a:t>V České republice je okolo 30 tisíc chovatelů chráněných druhů živočichů, v Polsku 3 tisíce, v Portugalsku 300.</a:t>
            </a:r>
            <a:r>
              <a:rPr lang="cs-CZ" sz="3600" dirty="0"/>
              <a:t>“</a:t>
            </a:r>
          </a:p>
        </p:txBody>
      </p:sp>
    </p:spTree>
    <p:extLst>
      <p:ext uri="{BB962C8B-B14F-4D97-AF65-F5344CB8AC3E}">
        <p14:creationId xmlns:p14="http://schemas.microsoft.com/office/powerpoint/2010/main" val="29900715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3" cstate="print"/>
          <a:stretch>
            <a:fillRect/>
          </a:stretch>
        </p:blipFill>
        <p:spPr>
          <a:xfrm>
            <a:off x="467544" y="332656"/>
            <a:ext cx="8443283" cy="6214328"/>
          </a:xfrm>
          <a:prstGeom prst="rect">
            <a:avLst/>
          </a:prstGeom>
        </p:spPr>
      </p:pic>
      <p:sp>
        <p:nvSpPr>
          <p:cNvPr id="4" name="Zástupný symbol pro obsah 7"/>
          <p:cNvSpPr txBox="1">
            <a:spLocks/>
          </p:cNvSpPr>
          <p:nvPr/>
        </p:nvSpPr>
        <p:spPr>
          <a:xfrm>
            <a:off x="436123" y="5733256"/>
            <a:ext cx="4426160" cy="737672"/>
          </a:xfrm>
          <a:prstGeom prst="wedgeRectCallou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buFont typeface="Arial" pitchFamily="34" charset="0"/>
              <a:buNone/>
            </a:pPr>
            <a:r>
              <a:rPr lang="cs-CZ" sz="1050" dirty="0"/>
              <a:t>ČR patří mezi velmoci v obchodování s ohroženými druhy živočichů a rostlin. Všimněte si např. zde údajů o vývozu chráněných ptáků z Německa...</a:t>
            </a:r>
          </a:p>
        </p:txBody>
      </p:sp>
    </p:spTree>
    <p:extLst>
      <p:ext uri="{BB962C8B-B14F-4D97-AF65-F5344CB8AC3E}">
        <p14:creationId xmlns:p14="http://schemas.microsoft.com/office/powerpoint/2010/main" val="850237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cstate="print"/>
          <a:stretch>
            <a:fillRect/>
          </a:stretch>
        </p:blipFill>
        <p:spPr>
          <a:xfrm>
            <a:off x="395536" y="476672"/>
            <a:ext cx="8005093" cy="6048672"/>
          </a:xfrm>
          <a:prstGeom prst="rect">
            <a:avLst/>
          </a:prstGeom>
        </p:spPr>
      </p:pic>
      <p:sp>
        <p:nvSpPr>
          <p:cNvPr id="3" name="Zástupný symbol pro obsah 7"/>
          <p:cNvSpPr txBox="1">
            <a:spLocks/>
          </p:cNvSpPr>
          <p:nvPr/>
        </p:nvSpPr>
        <p:spPr>
          <a:xfrm>
            <a:off x="395536" y="5733256"/>
            <a:ext cx="4426160" cy="737672"/>
          </a:xfrm>
          <a:prstGeom prst="wedgeRectCallou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buFont typeface="Arial" pitchFamily="34" charset="0"/>
              <a:buNone/>
            </a:pPr>
            <a:r>
              <a:rPr lang="cs-CZ" sz="1050" dirty="0"/>
              <a:t>...a české statistiky, které jsou násobně vyšší. Zároveň je patrný rozpor mezi hlášeným počtem vývozů a hlášeným počtem dovozů ve státech, kam ptáci míří.</a:t>
            </a:r>
          </a:p>
        </p:txBody>
      </p:sp>
    </p:spTree>
    <p:extLst>
      <p:ext uri="{BB962C8B-B14F-4D97-AF65-F5344CB8AC3E}">
        <p14:creationId xmlns:p14="http://schemas.microsoft.com/office/powerpoint/2010/main" val="44816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F:\DATA\grafika\spodek.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929" y="692696"/>
            <a:ext cx="7534085" cy="5139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ástupný symbol pro obsah 7"/>
          <p:cNvSpPr txBox="1">
            <a:spLocks/>
          </p:cNvSpPr>
          <p:nvPr/>
        </p:nvSpPr>
        <p:spPr>
          <a:xfrm>
            <a:off x="3707904" y="5969732"/>
            <a:ext cx="4426160" cy="737672"/>
          </a:xfrm>
          <a:prstGeom prst="wedgeRectCallou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buFont typeface="Arial" pitchFamily="34" charset="0"/>
              <a:buNone/>
            </a:pPr>
            <a:r>
              <a:rPr lang="cs-CZ" sz="1050" dirty="0"/>
              <a:t>Druhy vývoz/dovoz ČR za 2016-2020.</a:t>
            </a:r>
          </a:p>
        </p:txBody>
      </p:sp>
    </p:spTree>
    <p:extLst>
      <p:ext uri="{BB962C8B-B14F-4D97-AF65-F5344CB8AC3E}">
        <p14:creationId xmlns:p14="http://schemas.microsoft.com/office/powerpoint/2010/main" val="2476393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F:\DATA\grafika\spodek.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724866"/>
            <a:ext cx="7384604" cy="5046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ástupný symbol pro obsah 7"/>
          <p:cNvSpPr txBox="1">
            <a:spLocks/>
          </p:cNvSpPr>
          <p:nvPr/>
        </p:nvSpPr>
        <p:spPr>
          <a:xfrm>
            <a:off x="3707904" y="5969732"/>
            <a:ext cx="4426160" cy="737672"/>
          </a:xfrm>
          <a:prstGeom prst="wedgeRectCallou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buFont typeface="Arial" pitchFamily="34" charset="0"/>
              <a:buNone/>
            </a:pPr>
            <a:r>
              <a:rPr lang="cs-CZ" sz="1050" dirty="0"/>
              <a:t>Druhy vývoz/dovoz Německo za 2016-2020.</a:t>
            </a:r>
          </a:p>
        </p:txBody>
      </p:sp>
    </p:spTree>
    <p:extLst>
      <p:ext uri="{BB962C8B-B14F-4D97-AF65-F5344CB8AC3E}">
        <p14:creationId xmlns:p14="http://schemas.microsoft.com/office/powerpoint/2010/main" val="257360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F:\DATA\grafika\spodek.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12" y="620688"/>
            <a:ext cx="9014958" cy="4776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Zástupný symbol pro obsah 7"/>
          <p:cNvSpPr txBox="1">
            <a:spLocks/>
          </p:cNvSpPr>
          <p:nvPr/>
        </p:nvSpPr>
        <p:spPr>
          <a:xfrm>
            <a:off x="3707904" y="5969732"/>
            <a:ext cx="4426160" cy="737672"/>
          </a:xfrm>
          <a:prstGeom prst="wedgeRectCallou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buFont typeface="Arial" pitchFamily="34" charset="0"/>
              <a:buNone/>
            </a:pPr>
            <a:r>
              <a:rPr lang="cs-CZ" sz="1050" dirty="0"/>
              <a:t>Typ exemplářů vývoz/dovoz ČR za 2016-2020.</a:t>
            </a:r>
          </a:p>
        </p:txBody>
      </p:sp>
    </p:spTree>
    <p:extLst>
      <p:ext uri="{BB962C8B-B14F-4D97-AF65-F5344CB8AC3E}">
        <p14:creationId xmlns:p14="http://schemas.microsoft.com/office/powerpoint/2010/main" val="2531075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691680" y="263058"/>
            <a:ext cx="7540152" cy="707886"/>
          </a:xfrm>
          <a:prstGeom prst="rect">
            <a:avLst/>
          </a:prstGeom>
          <a:noFill/>
        </p:spPr>
        <p:txBody>
          <a:bodyPr wrap="square" rtlCol="0">
            <a:spAutoFit/>
          </a:bodyPr>
          <a:lstStyle/>
          <a:p>
            <a:r>
              <a:rPr lang="cs-CZ" sz="4000" b="1" dirty="0">
                <a:solidFill>
                  <a:schemeClr val="accent6"/>
                </a:solidFill>
              </a:rPr>
              <a:t>Překrývající se ochrana - příklad</a:t>
            </a:r>
          </a:p>
        </p:txBody>
      </p:sp>
      <p:pic>
        <p:nvPicPr>
          <p:cNvPr id="1026" name="Picture 2" descr="metyl, metanol, alkohol, etyl, vodka, otrava, pančovatvýrobce, placatka, kolek, drak, palírna, drak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etyl, metanol, alkohol, etyl, vodka, otrava, pančovatvýrobce, placatka, kolek, drak, palírna, drak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1587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etyl, metanol, alkohol, etyl, vodka, otrava, pančovatvýrobce, placatka, kolek, drak, palírna, drak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16827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Související obrázek"/>
          <p:cNvPicPr>
            <a:picLocks noChangeAspect="1" noChangeArrowheads="1"/>
          </p:cNvPicPr>
          <p:nvPr/>
        </p:nvPicPr>
        <p:blipFill>
          <a:blip r:embed="rId5" cstate="print"/>
          <a:srcRect/>
          <a:stretch>
            <a:fillRect/>
          </a:stretch>
        </p:blipFill>
        <p:spPr bwMode="auto">
          <a:xfrm>
            <a:off x="611560" y="2276353"/>
            <a:ext cx="6494177" cy="3861048"/>
          </a:xfrm>
          <a:prstGeom prst="rect">
            <a:avLst/>
          </a:prstGeom>
          <a:noFill/>
        </p:spPr>
      </p:pic>
      <p:sp>
        <p:nvSpPr>
          <p:cNvPr id="10" name="Obdélníkový bublinový popisek 9"/>
          <p:cNvSpPr/>
          <p:nvPr/>
        </p:nvSpPr>
        <p:spPr>
          <a:xfrm>
            <a:off x="7380312" y="1299181"/>
            <a:ext cx="1579004" cy="1625763"/>
          </a:xfrm>
          <a:prstGeom prst="wedgeRectCallout">
            <a:avLst/>
          </a:prstGeom>
        </p:spPr>
        <p:style>
          <a:lnRef idx="2">
            <a:schemeClr val="accent1"/>
          </a:lnRef>
          <a:fillRef idx="1">
            <a:schemeClr val="lt1"/>
          </a:fillRef>
          <a:effectRef idx="0">
            <a:schemeClr val="accent1"/>
          </a:effectRef>
          <a:fontRef idx="minor">
            <a:schemeClr val="dk1"/>
          </a:fontRef>
        </p:style>
        <p:txBody>
          <a:bodyPr rtlCol="0" anchor="ctr"/>
          <a:lstStyle/>
          <a:p>
            <a:r>
              <a:rPr lang="cs-CZ" sz="800" dirty="0"/>
              <a:t>Podstatné je uvědomit si, že se režimy podle jednotlivých zákonů někdy doplňují či překrývají. Vždy tak záleží na tom, o jakého konkrétního živočicha se jedná a v jakém prostředí se vyskytuje – tedy především zda je to živočich v lidské péči nebo volně žijící, zda jde o obratlovce, zda spadá do některé z kategorií zvláště chráněných druhů apod. </a:t>
            </a:r>
          </a:p>
        </p:txBody>
      </p:sp>
    </p:spTree>
    <p:extLst>
      <p:ext uri="{BB962C8B-B14F-4D97-AF65-F5344CB8AC3E}">
        <p14:creationId xmlns:p14="http://schemas.microsoft.com/office/powerpoint/2010/main" val="2594536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475656" y="384547"/>
            <a:ext cx="7200800" cy="1077218"/>
          </a:xfrm>
          <a:prstGeom prst="rect">
            <a:avLst/>
          </a:prstGeom>
          <a:noFill/>
        </p:spPr>
        <p:txBody>
          <a:bodyPr wrap="square" rtlCol="0">
            <a:spAutoFit/>
          </a:bodyPr>
          <a:lstStyle/>
          <a:p>
            <a:r>
              <a:rPr lang="cs-CZ" sz="3200" b="1" dirty="0">
                <a:solidFill>
                  <a:schemeClr val="accent6"/>
                </a:solidFill>
              </a:rPr>
              <a:t>Obchodování </a:t>
            </a:r>
            <a:r>
              <a:rPr lang="en-US" sz="3200" b="1" dirty="0">
                <a:solidFill>
                  <a:schemeClr val="accent6"/>
                </a:solidFill>
              </a:rPr>
              <a:t>s </a:t>
            </a:r>
            <a:r>
              <a:rPr lang="en-US" sz="3200" b="1" dirty="0" err="1">
                <a:solidFill>
                  <a:schemeClr val="accent6"/>
                </a:solidFill>
              </a:rPr>
              <a:t>ohroženými</a:t>
            </a:r>
            <a:r>
              <a:rPr lang="en-US" sz="3200" b="1" dirty="0">
                <a:solidFill>
                  <a:schemeClr val="accent6"/>
                </a:solidFill>
              </a:rPr>
              <a:t> </a:t>
            </a:r>
            <a:r>
              <a:rPr lang="en-US" sz="3200" b="1" dirty="0" err="1">
                <a:solidFill>
                  <a:schemeClr val="accent6"/>
                </a:solidFill>
              </a:rPr>
              <a:t>druhy</a:t>
            </a:r>
            <a:r>
              <a:rPr lang="en-US" sz="3200" b="1" dirty="0">
                <a:solidFill>
                  <a:schemeClr val="accent6"/>
                </a:solidFill>
              </a:rPr>
              <a:t> </a:t>
            </a:r>
            <a:r>
              <a:rPr lang="en-US" sz="3200" b="1" dirty="0" err="1">
                <a:solidFill>
                  <a:schemeClr val="accent6"/>
                </a:solidFill>
              </a:rPr>
              <a:t>živočichů</a:t>
            </a:r>
            <a:r>
              <a:rPr lang="en-US" sz="3200" b="1" dirty="0">
                <a:solidFill>
                  <a:schemeClr val="accent6"/>
                </a:solidFill>
              </a:rPr>
              <a:t> a </a:t>
            </a:r>
            <a:r>
              <a:rPr lang="en-US" sz="3200" b="1" dirty="0" err="1">
                <a:solidFill>
                  <a:schemeClr val="accent6"/>
                </a:solidFill>
              </a:rPr>
              <a:t>rostlin</a:t>
            </a:r>
            <a:endParaRPr lang="cs-CZ" sz="3200" b="1" dirty="0">
              <a:solidFill>
                <a:schemeClr val="accent6"/>
              </a:solidFill>
            </a:endParaRPr>
          </a:p>
        </p:txBody>
      </p:sp>
      <p:sp>
        <p:nvSpPr>
          <p:cNvPr id="3" name="Zástupný symbol pro obsah 2"/>
          <p:cNvSpPr>
            <a:spLocks noGrp="1"/>
          </p:cNvSpPr>
          <p:nvPr>
            <p:ph idx="1"/>
          </p:nvPr>
        </p:nvSpPr>
        <p:spPr>
          <a:xfrm>
            <a:off x="683568" y="1812605"/>
            <a:ext cx="8229600" cy="4525963"/>
          </a:xfrm>
        </p:spPr>
        <p:txBody>
          <a:bodyPr>
            <a:normAutofit/>
          </a:bodyPr>
          <a:lstStyle/>
          <a:p>
            <a:pPr marL="0" indent="0">
              <a:buNone/>
            </a:pPr>
            <a:r>
              <a:rPr lang="cs-CZ" sz="1800" b="1" dirty="0">
                <a:solidFill>
                  <a:schemeClr val="accent6"/>
                </a:solidFill>
              </a:rPr>
              <a:t>Cíle</a:t>
            </a:r>
            <a:r>
              <a:rPr lang="cs-CZ" sz="1800" b="1" dirty="0"/>
              <a:t> právní regulace:</a:t>
            </a:r>
          </a:p>
          <a:p>
            <a:r>
              <a:rPr lang="cs-CZ" sz="1800" dirty="0"/>
              <a:t>Minimalizovat využívání volné přírody (rostlin, živočichů) pro účely „obchodu“ </a:t>
            </a:r>
          </a:p>
          <a:p>
            <a:r>
              <a:rPr lang="cs-CZ" sz="1800" dirty="0"/>
              <a:t>Kontrola a regulace mezinárodního obchodu (a pohybu vůbec) </a:t>
            </a:r>
          </a:p>
          <a:p>
            <a:pPr lvl="1"/>
            <a:r>
              <a:rPr lang="cs-CZ" sz="1600" dirty="0"/>
              <a:t>se samotnými druhy </a:t>
            </a:r>
          </a:p>
          <a:p>
            <a:pPr lvl="1"/>
            <a:r>
              <a:rPr lang="cs-CZ" sz="1600" dirty="0"/>
              <a:t>s jejich částmi </a:t>
            </a:r>
          </a:p>
          <a:p>
            <a:pPr lvl="1"/>
            <a:r>
              <a:rPr lang="cs-CZ" sz="1600" dirty="0"/>
              <a:t>s výrobky z nich</a:t>
            </a:r>
            <a:endParaRPr lang="cs-CZ" sz="1600" b="1" u="sng" dirty="0"/>
          </a:p>
          <a:p>
            <a:pPr marL="0" indent="0">
              <a:buNone/>
            </a:pPr>
            <a:endParaRPr lang="cs-CZ" b="1" u="sng" dirty="0"/>
          </a:p>
        </p:txBody>
      </p:sp>
      <p:sp>
        <p:nvSpPr>
          <p:cNvPr id="7" name="Zástupný symbol pro obsah 7"/>
          <p:cNvSpPr txBox="1">
            <a:spLocks/>
          </p:cNvSpPr>
          <p:nvPr/>
        </p:nvSpPr>
        <p:spPr>
          <a:xfrm>
            <a:off x="4492186" y="2902150"/>
            <a:ext cx="4426160" cy="737672"/>
          </a:xfrm>
          <a:prstGeom prst="wedgeRectCallou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buFont typeface="Arial" pitchFamily="34" charset="0"/>
              <a:buNone/>
            </a:pPr>
            <a:r>
              <a:rPr lang="cs-CZ" sz="1050" dirty="0"/>
              <a:t>Cílem právní úpravy není zcela zamezit trhu s ohroženými druhy, ale sledovat ho – a případně bránit vývozu nejcennějších druhů ze států, kde se ztrácejí ve volné přírodě.</a:t>
            </a:r>
          </a:p>
        </p:txBody>
      </p:sp>
      <p:pic>
        <p:nvPicPr>
          <p:cNvPr id="8" name="Picture 2" descr="http://cites.org/sites/default/files/i/trade_record_eng.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7624" y="3978756"/>
            <a:ext cx="5102269" cy="2665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7169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down)">
                                      <p:cBhvr>
                                        <p:cTn id="20" dur="500"/>
                                        <p:tgtEl>
                                          <p:spTgt spid="3">
                                            <p:txEl>
                                              <p:pRg st="3" end="3"/>
                                            </p:txEl>
                                          </p:spTgt>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down)">
                                      <p:cBhvr>
                                        <p:cTn id="23" dur="500"/>
                                        <p:tgtEl>
                                          <p:spTgt spid="3">
                                            <p:txEl>
                                              <p:pRg st="4" end="4"/>
                                            </p:txEl>
                                          </p:spTgt>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wipe(down)">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475656" y="384547"/>
            <a:ext cx="7200800" cy="584775"/>
          </a:xfrm>
          <a:prstGeom prst="rect">
            <a:avLst/>
          </a:prstGeom>
          <a:noFill/>
        </p:spPr>
        <p:txBody>
          <a:bodyPr wrap="square" rtlCol="0">
            <a:spAutoFit/>
          </a:bodyPr>
          <a:lstStyle/>
          <a:p>
            <a:r>
              <a:rPr lang="cs-CZ" sz="3200" b="1" dirty="0">
                <a:solidFill>
                  <a:schemeClr val="accent6"/>
                </a:solidFill>
              </a:rPr>
              <a:t>Prameny právní úpravy</a:t>
            </a:r>
          </a:p>
        </p:txBody>
      </p:sp>
      <p:sp>
        <p:nvSpPr>
          <p:cNvPr id="3" name="Zástupný symbol pro obsah 2"/>
          <p:cNvSpPr>
            <a:spLocks noGrp="1"/>
          </p:cNvSpPr>
          <p:nvPr>
            <p:ph idx="1"/>
          </p:nvPr>
        </p:nvSpPr>
        <p:spPr>
          <a:xfrm>
            <a:off x="543172" y="1492076"/>
            <a:ext cx="8277300" cy="5308036"/>
          </a:xfrm>
        </p:spPr>
        <p:txBody>
          <a:bodyPr>
            <a:noAutofit/>
          </a:bodyPr>
          <a:lstStyle/>
          <a:p>
            <a:r>
              <a:rPr lang="cs-CZ" sz="2000" b="1" u="sng" dirty="0"/>
              <a:t>Úmluva</a:t>
            </a:r>
            <a:r>
              <a:rPr lang="cs-CZ" sz="2000" b="1" dirty="0"/>
              <a:t> o mezinárodním obchodu ohroženými druhy volně žijících živočichů a planě rostoucích rostlin</a:t>
            </a:r>
            <a:r>
              <a:rPr lang="cs-CZ" sz="2000" dirty="0"/>
              <a:t> (</a:t>
            </a:r>
            <a:r>
              <a:rPr lang="cs-CZ" sz="2000" dirty="0" err="1"/>
              <a:t>Convention</a:t>
            </a:r>
            <a:r>
              <a:rPr lang="cs-CZ" sz="2000" dirty="0"/>
              <a:t> on International </a:t>
            </a:r>
            <a:r>
              <a:rPr lang="cs-CZ" sz="2000" dirty="0" err="1"/>
              <a:t>Trade</a:t>
            </a:r>
            <a:r>
              <a:rPr lang="cs-CZ" sz="2000" dirty="0"/>
              <a:t> in </a:t>
            </a:r>
            <a:r>
              <a:rPr lang="cs-CZ" sz="2000" dirty="0" err="1"/>
              <a:t>Endangered</a:t>
            </a:r>
            <a:r>
              <a:rPr lang="cs-CZ" sz="2000" dirty="0"/>
              <a:t> Species </a:t>
            </a:r>
            <a:r>
              <a:rPr lang="cs-CZ" sz="2000" dirty="0" err="1"/>
              <a:t>of</a:t>
            </a:r>
            <a:r>
              <a:rPr lang="cs-CZ" sz="2000" dirty="0"/>
              <a:t> </a:t>
            </a:r>
            <a:r>
              <a:rPr lang="cs-CZ" sz="2000" dirty="0" err="1"/>
              <a:t>Wild</a:t>
            </a:r>
            <a:r>
              <a:rPr lang="cs-CZ" sz="2000" dirty="0"/>
              <a:t> Fauna and Flora – </a:t>
            </a:r>
            <a:r>
              <a:rPr lang="cs-CZ" sz="2000" b="1" dirty="0">
                <a:solidFill>
                  <a:schemeClr val="accent6"/>
                </a:solidFill>
                <a:hlinkClick r:id="rId4"/>
              </a:rPr>
              <a:t>CITES</a:t>
            </a:r>
            <a:r>
              <a:rPr lang="cs-CZ" sz="2000" b="1" dirty="0"/>
              <a:t> - 1975</a:t>
            </a:r>
            <a:r>
              <a:rPr lang="cs-CZ" sz="2000" dirty="0"/>
              <a:t>)</a:t>
            </a:r>
          </a:p>
          <a:p>
            <a:r>
              <a:rPr lang="cs-CZ" sz="2000" b="1" u="sng" dirty="0"/>
              <a:t>Nařízení</a:t>
            </a:r>
            <a:r>
              <a:rPr lang="cs-CZ" sz="2000" b="1" dirty="0"/>
              <a:t> Rady (ES) č. </a:t>
            </a:r>
            <a:r>
              <a:rPr lang="cs-CZ" sz="2000" b="1" dirty="0">
                <a:hlinkClick r:id="rId5" tooltip="338/97"/>
              </a:rPr>
              <a:t>338/97</a:t>
            </a:r>
            <a:r>
              <a:rPr lang="cs-CZ" sz="2000" b="1" dirty="0"/>
              <a:t> </a:t>
            </a:r>
            <a:r>
              <a:rPr lang="cs-CZ" sz="2000" dirty="0"/>
              <a:t>ze dne 9. prosince 1996 o ochraně druhů volně žijících živočichů a planě rostoucích rostlin regulováním obchodu s nimi </a:t>
            </a:r>
            <a:r>
              <a:rPr lang="en-US" sz="2000" b="1" dirty="0"/>
              <a:t>+</a:t>
            </a:r>
            <a:r>
              <a:rPr lang="cs-CZ" sz="2000" b="1" dirty="0"/>
              <a:t> změny a prováděcí </a:t>
            </a:r>
            <a:r>
              <a:rPr lang="cs-CZ" sz="2000" b="1" u="sng" dirty="0"/>
              <a:t>nařízení</a:t>
            </a:r>
          </a:p>
          <a:p>
            <a:r>
              <a:rPr lang="cs-CZ" sz="2000" b="1" dirty="0"/>
              <a:t>Nařízení Evropského parlamentu a Rady (ES) č. 1007/2009, </a:t>
            </a:r>
            <a:r>
              <a:rPr lang="pl-PL" sz="2000" b="1" dirty="0"/>
              <a:t>o obchodování s produkty z tuleňů</a:t>
            </a:r>
            <a:endParaRPr lang="cs-CZ" sz="2000" b="1" dirty="0"/>
          </a:p>
          <a:p>
            <a:r>
              <a:rPr lang="cs-CZ" sz="2000" b="1" u="sng" dirty="0"/>
              <a:t>Zákon</a:t>
            </a:r>
            <a:r>
              <a:rPr lang="cs-CZ" sz="2000" b="1" dirty="0"/>
              <a:t> č. 100/2004 Sb. (zákon o obchodování s ohroženými druhy) </a:t>
            </a:r>
            <a:endParaRPr lang="cs-CZ" sz="2000" b="1" u="sng" dirty="0"/>
          </a:p>
        </p:txBody>
      </p:sp>
      <p:sp>
        <p:nvSpPr>
          <p:cNvPr id="7" name="Zástupný symbol pro obsah 7"/>
          <p:cNvSpPr txBox="1">
            <a:spLocks/>
          </p:cNvSpPr>
          <p:nvPr/>
        </p:nvSpPr>
        <p:spPr>
          <a:xfrm>
            <a:off x="4540040" y="4797152"/>
            <a:ext cx="4426160" cy="737672"/>
          </a:xfrm>
          <a:prstGeom prst="wedgeRectCallou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buFont typeface="Arial" pitchFamily="34" charset="0"/>
              <a:buNone/>
            </a:pPr>
            <a:r>
              <a:rPr lang="cs-CZ" sz="1050" dirty="0"/>
              <a:t>Základním pramenem je tzv. úmluva CITES. Obchod v rámci EU se však řídí přímo účinným nařízením z roku 1997. Proto rozlišujeme dva režimy, které na sebe navazují, a také dvě podobné, ale ne zcela totožné kategorizace druhů podléhajících regulaci.</a:t>
            </a:r>
          </a:p>
        </p:txBody>
      </p:sp>
    </p:spTree>
    <p:extLst>
      <p:ext uri="{BB962C8B-B14F-4D97-AF65-F5344CB8AC3E}">
        <p14:creationId xmlns:p14="http://schemas.microsoft.com/office/powerpoint/2010/main" val="2210191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475656" y="384547"/>
            <a:ext cx="7200800" cy="707886"/>
          </a:xfrm>
          <a:prstGeom prst="rect">
            <a:avLst/>
          </a:prstGeom>
          <a:noFill/>
        </p:spPr>
        <p:txBody>
          <a:bodyPr wrap="square" rtlCol="0">
            <a:spAutoFit/>
          </a:bodyPr>
          <a:lstStyle/>
          <a:p>
            <a:r>
              <a:rPr lang="cs-CZ" sz="4000" b="1" dirty="0">
                <a:solidFill>
                  <a:schemeClr val="accent6"/>
                </a:solidFill>
              </a:rPr>
              <a:t>CITES</a:t>
            </a:r>
          </a:p>
        </p:txBody>
      </p:sp>
      <p:sp>
        <p:nvSpPr>
          <p:cNvPr id="3" name="Zástupný symbol pro obsah 2"/>
          <p:cNvSpPr>
            <a:spLocks noGrp="1"/>
          </p:cNvSpPr>
          <p:nvPr>
            <p:ph idx="1"/>
          </p:nvPr>
        </p:nvSpPr>
        <p:spPr>
          <a:xfrm>
            <a:off x="395536" y="1498710"/>
            <a:ext cx="8229600" cy="4525963"/>
          </a:xfrm>
        </p:spPr>
        <p:txBody>
          <a:bodyPr>
            <a:noAutofit/>
          </a:bodyPr>
          <a:lstStyle/>
          <a:p>
            <a:pPr marL="0" indent="0">
              <a:buNone/>
            </a:pPr>
            <a:r>
              <a:rPr lang="cs-CZ" sz="1800" b="1" dirty="0">
                <a:solidFill>
                  <a:schemeClr val="accent6"/>
                </a:solidFill>
              </a:rPr>
              <a:t>CITES</a:t>
            </a:r>
            <a:r>
              <a:rPr lang="cs-CZ" sz="1800" dirty="0"/>
              <a:t> (183 států – všechny členské státy EU a od roku 2015 i EU, ČSFR 1992)</a:t>
            </a:r>
          </a:p>
          <a:p>
            <a:r>
              <a:rPr lang="cs-CZ" sz="1800" dirty="0"/>
              <a:t>35.000 druhů, z toho 29.000 druhů rostlin (většina orchideje)</a:t>
            </a:r>
          </a:p>
          <a:p>
            <a:r>
              <a:rPr lang="cs-CZ" sz="1800" dirty="0"/>
              <a:t>Vztahuje se živé organismy, </a:t>
            </a:r>
            <a:r>
              <a:rPr lang="cs-CZ" sz="1800" b="1" dirty="0"/>
              <a:t>jakékoli jejich části, výrobky z nich: </a:t>
            </a:r>
            <a:r>
              <a:rPr lang="cs-CZ" sz="1800" dirty="0"/>
              <a:t>z kožešin, kůží a kostí chráněných zvířat, sošky a řezby ze vzácných dřevin či slonoviny, výrobky tradiční asijské medicíny obsahující výtažky z chráněných živočichů či rostlin, gurmánské speciality aj. </a:t>
            </a:r>
          </a:p>
          <a:p>
            <a:r>
              <a:rPr lang="cs-CZ" sz="1800" dirty="0"/>
              <a:t>Živé i mrtvé organismy jsou v rámci  CITES oficiálně označovány termínem "</a:t>
            </a:r>
            <a:r>
              <a:rPr lang="cs-CZ" sz="1800" b="1" dirty="0"/>
              <a:t>exemplář</a:t>
            </a:r>
            <a:r>
              <a:rPr lang="cs-CZ" sz="1800" dirty="0"/>
              <a:t>".</a:t>
            </a:r>
          </a:p>
          <a:p>
            <a:endParaRPr lang="cs-CZ" sz="1800" b="1" u="sng" dirty="0"/>
          </a:p>
          <a:p>
            <a:endParaRPr lang="cs-CZ" sz="1800" b="1" u="sng" dirty="0"/>
          </a:p>
          <a:p>
            <a:r>
              <a:rPr lang="cs-CZ" sz="1600" b="1" dirty="0"/>
              <a:t>Obtížná povaha - závazná mezinárodní úmluva, ale nástroje v ní obsažené nejsou závazné, dokud se nestanou součástí vnitrostátního práva</a:t>
            </a:r>
          </a:p>
          <a:p>
            <a:r>
              <a:rPr lang="cs-CZ" sz="1600" b="1" dirty="0"/>
              <a:t>Velké části smluvních stran chybí úprava zakazující ilegální obchod nebo ukládající sankce nebo umožňující zabavení exemplářů nebo vymezující odborné orgány ochrany</a:t>
            </a:r>
          </a:p>
          <a:p>
            <a:r>
              <a:rPr lang="cs-CZ" sz="1600" b="1" dirty="0"/>
              <a:t>Možnost bilaterálních „sankcí“ (např. certifikace)</a:t>
            </a:r>
          </a:p>
          <a:p>
            <a:r>
              <a:rPr lang="cs-CZ" sz="1600" b="1" dirty="0"/>
              <a:t>Nechrání biotopy, neřeší příčiny ilegálního obchodu</a:t>
            </a:r>
          </a:p>
          <a:p>
            <a:r>
              <a:rPr lang="cs-CZ" sz="1600" b="1" dirty="0"/>
              <a:t>V rámci ochrany biodiversity je zaměření CITES paradoxně úzké</a:t>
            </a:r>
          </a:p>
          <a:p>
            <a:endParaRPr lang="cs-CZ" sz="1800" b="1" u="sng" dirty="0"/>
          </a:p>
        </p:txBody>
      </p:sp>
      <p:pic>
        <p:nvPicPr>
          <p:cNvPr id="8194" name="Picture 2" descr="logo CIT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6709" y="279081"/>
            <a:ext cx="1964246" cy="1186201"/>
          </a:xfrm>
          <a:prstGeom prst="rect">
            <a:avLst/>
          </a:prstGeom>
          <a:noFill/>
          <a:extLst>
            <a:ext uri="{909E8E84-426E-40DD-AFC4-6F175D3DCCD1}">
              <a14:hiddenFill xmlns:a14="http://schemas.microsoft.com/office/drawing/2010/main">
                <a:solidFill>
                  <a:srgbClr val="FFFFFF"/>
                </a:solidFill>
              </a14:hiddenFill>
            </a:ext>
          </a:extLst>
        </p:spPr>
      </p:pic>
      <p:sp>
        <p:nvSpPr>
          <p:cNvPr id="8" name="Zástupný symbol pro obsah 7"/>
          <p:cNvSpPr txBox="1">
            <a:spLocks/>
          </p:cNvSpPr>
          <p:nvPr/>
        </p:nvSpPr>
        <p:spPr>
          <a:xfrm>
            <a:off x="4474795" y="3645024"/>
            <a:ext cx="4426160" cy="737672"/>
          </a:xfrm>
          <a:prstGeom prst="wedgeRectCallou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buFont typeface="Arial" pitchFamily="34" charset="0"/>
              <a:buNone/>
            </a:pPr>
            <a:r>
              <a:rPr lang="cs-CZ" sz="1050" dirty="0"/>
              <a:t>Podobně jako ochrana zvláště chráněných druhů v ZOPK dopadá regulace obchodování i na mrtvé jedince nebo jejich části, rovněž i výrobky z nich.</a:t>
            </a:r>
          </a:p>
        </p:txBody>
      </p:sp>
    </p:spTree>
    <p:extLst>
      <p:ext uri="{BB962C8B-B14F-4D97-AF65-F5344CB8AC3E}">
        <p14:creationId xmlns:p14="http://schemas.microsoft.com/office/powerpoint/2010/main" val="1931135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475656" y="384547"/>
            <a:ext cx="7200800" cy="707886"/>
          </a:xfrm>
          <a:prstGeom prst="rect">
            <a:avLst/>
          </a:prstGeom>
          <a:noFill/>
        </p:spPr>
        <p:txBody>
          <a:bodyPr wrap="square" rtlCol="0">
            <a:spAutoFit/>
          </a:bodyPr>
          <a:lstStyle/>
          <a:p>
            <a:r>
              <a:rPr lang="cs-CZ" sz="4000" b="1" dirty="0">
                <a:solidFill>
                  <a:schemeClr val="accent6"/>
                </a:solidFill>
              </a:rPr>
              <a:t>PŘÍLOHY CITES</a:t>
            </a:r>
          </a:p>
        </p:txBody>
      </p:sp>
      <p:sp>
        <p:nvSpPr>
          <p:cNvPr id="3" name="Zástupný symbol pro obsah 2"/>
          <p:cNvSpPr>
            <a:spLocks noGrp="1"/>
          </p:cNvSpPr>
          <p:nvPr>
            <p:ph idx="1"/>
          </p:nvPr>
        </p:nvSpPr>
        <p:spPr>
          <a:xfrm>
            <a:off x="683568" y="1812605"/>
            <a:ext cx="8229600" cy="4525963"/>
          </a:xfrm>
        </p:spPr>
        <p:txBody>
          <a:bodyPr>
            <a:normAutofit fontScale="70000" lnSpcReduction="20000"/>
          </a:bodyPr>
          <a:lstStyle/>
          <a:p>
            <a:pPr marL="0" indent="0">
              <a:buNone/>
            </a:pPr>
            <a:r>
              <a:rPr lang="cs-CZ" b="1" dirty="0"/>
              <a:t>I - druhy bezprostředně ohrožené vyhubením </a:t>
            </a:r>
            <a:r>
              <a:rPr lang="cs-CZ" dirty="0"/>
              <a:t>(1 200 druhů, zákaz dovozu, vývozu, případně vždy nutná dokumentace – tzv. </a:t>
            </a:r>
            <a:r>
              <a:rPr lang="cs-CZ" dirty="0" err="1"/>
              <a:t>citesové</a:t>
            </a:r>
            <a:r>
              <a:rPr lang="cs-CZ" dirty="0"/>
              <a:t> </a:t>
            </a:r>
            <a:r>
              <a:rPr lang="cs-CZ" dirty="0" err="1"/>
              <a:t>permity</a:t>
            </a:r>
            <a:r>
              <a:rPr lang="cs-CZ" dirty="0"/>
              <a:t>)</a:t>
            </a:r>
          </a:p>
          <a:p>
            <a:pPr marL="0" indent="0">
              <a:buNone/>
            </a:pPr>
            <a:r>
              <a:rPr lang="cs-CZ" b="1" dirty="0"/>
              <a:t>II – druhy, které by mohly být ohroženy vyhubením </a:t>
            </a:r>
            <a:r>
              <a:rPr lang="cs-CZ" dirty="0"/>
              <a:t>(21 000 druhů), pokud by obchod nebyl regulován, případně podobné druhům v příloze I, obchod zpravidla na základě zvláštních povolení, ale běžně se obchoduje</a:t>
            </a:r>
          </a:p>
          <a:p>
            <a:pPr marL="0" indent="0">
              <a:buNone/>
            </a:pPr>
            <a:r>
              <a:rPr lang="cs-CZ" b="1" dirty="0"/>
              <a:t>III – druhy, které jsou ohroženy </a:t>
            </a:r>
            <a:r>
              <a:rPr lang="cs-CZ" dirty="0"/>
              <a:t>mez. obchodem </a:t>
            </a:r>
            <a:r>
              <a:rPr lang="cs-CZ" b="1" dirty="0"/>
              <a:t>pouze v určitých zemích </a:t>
            </a:r>
            <a:r>
              <a:rPr lang="cs-CZ" dirty="0"/>
              <a:t>a jsou chráněny na návrh těchto zemí - exportní povolení výkonného orgánu vyvážející země, jinak potvrzení o původu exempláře </a:t>
            </a:r>
          </a:p>
          <a:p>
            <a:r>
              <a:rPr lang="cs-CZ" b="1" dirty="0"/>
              <a:t>Možnost rozdělení druhu podle populací mezi přílohy, případně zahrnutí pouze některé populace</a:t>
            </a:r>
          </a:p>
          <a:p>
            <a:r>
              <a:rPr lang="cs-CZ" b="1" dirty="0">
                <a:solidFill>
                  <a:srgbClr val="FF0000"/>
                </a:solidFill>
              </a:rPr>
              <a:t>Odchované exempláře z přílohy I se považují za druhy z přílohy II</a:t>
            </a:r>
          </a:p>
        </p:txBody>
      </p:sp>
    </p:spTree>
    <p:extLst>
      <p:ext uri="{BB962C8B-B14F-4D97-AF65-F5344CB8AC3E}">
        <p14:creationId xmlns:p14="http://schemas.microsoft.com/office/powerpoint/2010/main" val="39558802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475656" y="384547"/>
            <a:ext cx="7668344" cy="584775"/>
          </a:xfrm>
          <a:prstGeom prst="rect">
            <a:avLst/>
          </a:prstGeom>
          <a:noFill/>
        </p:spPr>
        <p:txBody>
          <a:bodyPr wrap="square" rtlCol="0">
            <a:spAutoFit/>
          </a:bodyPr>
          <a:lstStyle/>
          <a:p>
            <a:r>
              <a:rPr lang="cs-CZ" sz="3200" b="1" dirty="0">
                <a:solidFill>
                  <a:schemeClr val="accent6"/>
                </a:solidFill>
              </a:rPr>
              <a:t>Nařízení č. </a:t>
            </a:r>
            <a:r>
              <a:rPr lang="cs-CZ" sz="3200" b="1" dirty="0">
                <a:hlinkClick r:id="rId4" tooltip="338/97"/>
              </a:rPr>
              <a:t>338/97</a:t>
            </a:r>
            <a:r>
              <a:rPr lang="cs-CZ" sz="3200" b="1" dirty="0"/>
              <a:t> (</a:t>
            </a:r>
            <a:r>
              <a:rPr lang="en-US" sz="3200" b="1" dirty="0"/>
              <a:t>+ </a:t>
            </a:r>
            <a:r>
              <a:rPr lang="cs-CZ" sz="3200" b="1" dirty="0"/>
              <a:t>p</a:t>
            </a:r>
            <a:r>
              <a:rPr lang="pt-BR" sz="3200" b="1" dirty="0"/>
              <a:t>rováděcí nařízení</a:t>
            </a:r>
            <a:r>
              <a:rPr lang="cs-CZ" sz="3200" b="1" dirty="0"/>
              <a:t>):</a:t>
            </a:r>
          </a:p>
        </p:txBody>
      </p:sp>
      <p:sp>
        <p:nvSpPr>
          <p:cNvPr id="3" name="Zástupný symbol pro obsah 2"/>
          <p:cNvSpPr>
            <a:spLocks noGrp="1"/>
          </p:cNvSpPr>
          <p:nvPr>
            <p:ph idx="1"/>
          </p:nvPr>
        </p:nvSpPr>
        <p:spPr>
          <a:xfrm>
            <a:off x="251520" y="1109997"/>
            <a:ext cx="8892480" cy="5459343"/>
          </a:xfrm>
        </p:spPr>
        <p:txBody>
          <a:bodyPr>
            <a:normAutofit fontScale="62500" lnSpcReduction="20000"/>
          </a:bodyPr>
          <a:lstStyle/>
          <a:p>
            <a:pPr marL="0" indent="0">
              <a:buNone/>
            </a:pPr>
            <a:r>
              <a:rPr lang="cs-CZ" sz="4000" b="1" dirty="0"/>
              <a:t>Vychází z příloh CITES I až III a zahrnuje další druhy </a:t>
            </a:r>
          </a:p>
          <a:p>
            <a:pPr marL="0" indent="0">
              <a:buNone/>
            </a:pPr>
            <a:endParaRPr lang="cs-CZ" sz="4000" dirty="0"/>
          </a:p>
          <a:p>
            <a:pPr marL="0" indent="0">
              <a:buNone/>
            </a:pPr>
            <a:r>
              <a:rPr lang="cs-CZ" sz="4500" b="1" dirty="0">
                <a:solidFill>
                  <a:schemeClr val="accent6"/>
                </a:solidFill>
              </a:rPr>
              <a:t>A – CITES I + některé druhy CITES II </a:t>
            </a:r>
          </a:p>
          <a:p>
            <a:pPr marL="0" indent="0">
              <a:buNone/>
            </a:pPr>
            <a:r>
              <a:rPr lang="cs-CZ" sz="4000" dirty="0"/>
              <a:t>druhy přímo ohrožené vyhubením a druhy, které se vyskytují ve volné přírodě EU a jsou chráněny zákony členských států EU nebo legislativou ES na ochranu přírody </a:t>
            </a:r>
          </a:p>
          <a:p>
            <a:pPr marL="0" indent="0">
              <a:buNone/>
            </a:pPr>
            <a:r>
              <a:rPr lang="cs-CZ" sz="4000" b="1" i="1" dirty="0"/>
              <a:t>např. rys ostrovid, káně lesní, želva sloní, čáp černý, orel jestřábí, </a:t>
            </a:r>
            <a:r>
              <a:rPr lang="cs-CZ" sz="4000" b="1" i="1" dirty="0" err="1"/>
              <a:t>ara</a:t>
            </a:r>
            <a:r>
              <a:rPr lang="cs-CZ" sz="4000" b="1" i="1" dirty="0"/>
              <a:t> zelený, střevíčník pantoflíček </a:t>
            </a:r>
            <a:endParaRPr lang="cs-CZ" sz="4000" dirty="0"/>
          </a:p>
          <a:p>
            <a:pPr marL="0" indent="0">
              <a:buNone/>
            </a:pPr>
            <a:r>
              <a:rPr lang="cs-CZ" sz="4500" b="1" dirty="0">
                <a:solidFill>
                  <a:schemeClr val="accent6"/>
                </a:solidFill>
              </a:rPr>
              <a:t>B – zahrnuje většinu druhů přílohy CITES II, některé druhy CITES III+ další</a:t>
            </a:r>
            <a:r>
              <a:rPr lang="cs-CZ" sz="4000" dirty="0"/>
              <a:t>, jejichž dovoz do EU je pozastaven (nepůvodní druhy) </a:t>
            </a:r>
          </a:p>
          <a:p>
            <a:pPr marL="0" indent="0">
              <a:buNone/>
            </a:pPr>
            <a:r>
              <a:rPr lang="cs-CZ" sz="4500" b="1" dirty="0">
                <a:solidFill>
                  <a:schemeClr val="accent6"/>
                </a:solidFill>
              </a:rPr>
              <a:t>C - seznam druhů z přílohy CITES III </a:t>
            </a:r>
            <a:endParaRPr lang="cs-CZ" sz="4000" dirty="0"/>
          </a:p>
          <a:p>
            <a:pPr marL="0" indent="0">
              <a:buNone/>
            </a:pPr>
            <a:r>
              <a:rPr lang="cs-CZ" sz="5100" b="1" dirty="0">
                <a:solidFill>
                  <a:schemeClr val="accent6"/>
                </a:solidFill>
              </a:rPr>
              <a:t>D -“</a:t>
            </a:r>
            <a:r>
              <a:rPr lang="cs-CZ" sz="5100" b="1" dirty="0" err="1">
                <a:solidFill>
                  <a:schemeClr val="accent6"/>
                </a:solidFill>
              </a:rPr>
              <a:t>neCITES</a:t>
            </a:r>
            <a:r>
              <a:rPr lang="cs-CZ" sz="5100" b="1" dirty="0">
                <a:solidFill>
                  <a:schemeClr val="accent6"/>
                </a:solidFill>
              </a:rPr>
              <a:t>“ druhy </a:t>
            </a:r>
            <a:r>
              <a:rPr lang="cs-CZ" sz="4000" dirty="0"/>
              <a:t>– EU monitoruje dovoz na svém území na základě oznámení o dovozu</a:t>
            </a:r>
            <a:endParaRPr lang="cs-CZ" sz="2800" b="1" u="sng" dirty="0"/>
          </a:p>
        </p:txBody>
      </p:sp>
    </p:spTree>
    <p:extLst>
      <p:ext uri="{BB962C8B-B14F-4D97-AF65-F5344CB8AC3E}">
        <p14:creationId xmlns:p14="http://schemas.microsoft.com/office/powerpoint/2010/main" val="5623707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475656" y="384547"/>
            <a:ext cx="7668344" cy="954107"/>
          </a:xfrm>
          <a:prstGeom prst="rect">
            <a:avLst/>
          </a:prstGeom>
          <a:noFill/>
        </p:spPr>
        <p:txBody>
          <a:bodyPr wrap="square" rtlCol="0">
            <a:spAutoFit/>
          </a:bodyPr>
          <a:lstStyle/>
          <a:p>
            <a:r>
              <a:rPr lang="cs-CZ" sz="2800" b="1" dirty="0">
                <a:solidFill>
                  <a:schemeClr val="accent6"/>
                </a:solidFill>
              </a:rPr>
              <a:t>Nařízení č. </a:t>
            </a:r>
            <a:r>
              <a:rPr lang="cs-CZ" sz="2800" b="1" dirty="0">
                <a:hlinkClick r:id="rId4" tooltip="338/97"/>
              </a:rPr>
              <a:t>338/97</a:t>
            </a:r>
            <a:r>
              <a:rPr lang="cs-CZ" sz="2800" b="1" dirty="0"/>
              <a:t> (tzv. </a:t>
            </a:r>
            <a:r>
              <a:rPr lang="cs-CZ" sz="2800" b="1" dirty="0" err="1"/>
              <a:t>citesové</a:t>
            </a:r>
            <a:r>
              <a:rPr lang="cs-CZ" sz="2800" b="1" dirty="0"/>
              <a:t> nařízení </a:t>
            </a:r>
            <a:r>
              <a:rPr lang="en-US" sz="2800" b="1" dirty="0"/>
              <a:t>+ </a:t>
            </a:r>
            <a:r>
              <a:rPr lang="cs-CZ" sz="2800" b="1" dirty="0"/>
              <a:t>p</a:t>
            </a:r>
            <a:r>
              <a:rPr lang="pt-BR" sz="2800" b="1" dirty="0"/>
              <a:t>rováděcí nařízení</a:t>
            </a:r>
            <a:r>
              <a:rPr lang="cs-CZ" sz="2800" b="1" dirty="0"/>
              <a:t>):</a:t>
            </a:r>
          </a:p>
        </p:txBody>
      </p:sp>
      <p:sp>
        <p:nvSpPr>
          <p:cNvPr id="3" name="Zástupný symbol pro obsah 2"/>
          <p:cNvSpPr>
            <a:spLocks noGrp="1"/>
          </p:cNvSpPr>
          <p:nvPr>
            <p:ph idx="1"/>
          </p:nvPr>
        </p:nvSpPr>
        <p:spPr>
          <a:xfrm>
            <a:off x="251520" y="1340769"/>
            <a:ext cx="8661648" cy="4997800"/>
          </a:xfrm>
        </p:spPr>
        <p:txBody>
          <a:bodyPr>
            <a:normAutofit fontScale="85000" lnSpcReduction="20000"/>
          </a:bodyPr>
          <a:lstStyle/>
          <a:p>
            <a:pPr marL="0" indent="0">
              <a:buNone/>
            </a:pPr>
            <a:r>
              <a:rPr lang="cs-CZ" sz="3900" b="1" dirty="0">
                <a:solidFill>
                  <a:srgbClr val="FF0000"/>
                </a:solidFill>
              </a:rPr>
              <a:t>Aplikační přednost!</a:t>
            </a:r>
          </a:p>
          <a:p>
            <a:pPr marL="0" indent="0">
              <a:buNone/>
            </a:pPr>
            <a:r>
              <a:rPr lang="cs-CZ" sz="3900" b="1" dirty="0">
                <a:solidFill>
                  <a:schemeClr val="accent6"/>
                </a:solidFill>
              </a:rPr>
              <a:t>Exemplář: </a:t>
            </a:r>
          </a:p>
          <a:p>
            <a:pPr marL="0" indent="0">
              <a:buNone/>
            </a:pPr>
            <a:r>
              <a:rPr lang="cs-CZ" sz="2800" dirty="0"/>
              <a:t>Čl. 2 písm. t): </a:t>
            </a:r>
          </a:p>
          <a:p>
            <a:r>
              <a:rPr lang="cs-CZ" sz="2800" b="1" dirty="0"/>
              <a:t>Jakýkoli živočišný a rostlinný jedinec</a:t>
            </a:r>
            <a:r>
              <a:rPr lang="cs-CZ" sz="2800" dirty="0"/>
              <a:t>, ať živý nebo neživý, patřící k některému z druhů zařazených do přílohy A-D </a:t>
            </a:r>
          </a:p>
          <a:p>
            <a:r>
              <a:rPr lang="cs-CZ" sz="2800" b="1" dirty="0"/>
              <a:t>Jakákoli jeho část nebo odvozenina</a:t>
            </a:r>
            <a:r>
              <a:rPr lang="cs-CZ" sz="2800" dirty="0"/>
              <a:t>, ať tvoří součást jiného zboží či nikoli </a:t>
            </a:r>
          </a:p>
          <a:p>
            <a:r>
              <a:rPr lang="cs-CZ" sz="2800" b="1" dirty="0"/>
              <a:t>Jakékoli jiné zboží</a:t>
            </a:r>
            <a:r>
              <a:rPr lang="cs-CZ" sz="2800" dirty="0"/>
              <a:t>, z něhož je podle průvodních dokumentů, obalu nebo označení či etikety nebo jakýchkoli jiných příznaků patrné, že </a:t>
            </a:r>
            <a:r>
              <a:rPr lang="cs-CZ" sz="2800" b="1" dirty="0"/>
              <a:t>představuje nebo obsahuje části či odvozeniny </a:t>
            </a:r>
            <a:r>
              <a:rPr lang="cs-CZ" sz="2800" dirty="0"/>
              <a:t>živočichů nebo rostlin druhů A-D </a:t>
            </a:r>
          </a:p>
          <a:p>
            <a:pPr marL="0" indent="0">
              <a:buNone/>
            </a:pPr>
            <a:r>
              <a:rPr lang="cs-CZ" sz="2800" i="1" dirty="0"/>
              <a:t>	Pokud takové části či odvozeniny nejsou vyňaty z působnosti 	nařízení – vyznačením v přílohách</a:t>
            </a:r>
            <a:endParaRPr lang="pl-PL" sz="2800" i="1" dirty="0"/>
          </a:p>
          <a:p>
            <a:pPr marL="0" indent="0">
              <a:buNone/>
            </a:pPr>
            <a:r>
              <a:rPr lang="pl-PL" sz="2800" b="1" dirty="0"/>
              <a:t>SEZNAM DRUHŮ ZAŘAZENÝCH DO PŘÍLOH A - D </a:t>
            </a:r>
            <a:r>
              <a:rPr lang="pt-BR" sz="2800" b="1" dirty="0"/>
              <a:t> </a:t>
            </a:r>
            <a:endParaRPr lang="cs-CZ" sz="2800" b="1" u="sng" dirty="0"/>
          </a:p>
        </p:txBody>
      </p:sp>
    </p:spTree>
    <p:extLst>
      <p:ext uri="{BB962C8B-B14F-4D97-AF65-F5344CB8AC3E}">
        <p14:creationId xmlns:p14="http://schemas.microsoft.com/office/powerpoint/2010/main" val="7027098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475656" y="384547"/>
            <a:ext cx="7668344" cy="523220"/>
          </a:xfrm>
          <a:prstGeom prst="rect">
            <a:avLst/>
          </a:prstGeom>
          <a:noFill/>
        </p:spPr>
        <p:txBody>
          <a:bodyPr wrap="square" rtlCol="0">
            <a:spAutoFit/>
          </a:bodyPr>
          <a:lstStyle/>
          <a:p>
            <a:r>
              <a:rPr lang="cs-CZ" sz="2800" b="1" dirty="0">
                <a:solidFill>
                  <a:schemeClr val="accent6"/>
                </a:solidFill>
              </a:rPr>
              <a:t>Nařízení č. </a:t>
            </a:r>
            <a:r>
              <a:rPr lang="cs-CZ" sz="2800" b="1" dirty="0">
                <a:hlinkClick r:id="rId4" tooltip="338/97"/>
              </a:rPr>
              <a:t>338/97</a:t>
            </a:r>
            <a:r>
              <a:rPr lang="cs-CZ" sz="2800" b="1" dirty="0"/>
              <a:t> – ve zkratce</a:t>
            </a:r>
          </a:p>
        </p:txBody>
      </p:sp>
      <p:sp>
        <p:nvSpPr>
          <p:cNvPr id="3" name="Zástupný symbol pro obsah 2"/>
          <p:cNvSpPr>
            <a:spLocks noGrp="1"/>
          </p:cNvSpPr>
          <p:nvPr>
            <p:ph idx="1"/>
          </p:nvPr>
        </p:nvSpPr>
        <p:spPr>
          <a:xfrm>
            <a:off x="251520" y="980728"/>
            <a:ext cx="8892480" cy="5517231"/>
          </a:xfrm>
        </p:spPr>
        <p:txBody>
          <a:bodyPr>
            <a:normAutofit fontScale="25000" lnSpcReduction="20000"/>
          </a:bodyPr>
          <a:lstStyle/>
          <a:p>
            <a:pPr marL="0" indent="0">
              <a:buNone/>
            </a:pPr>
            <a:r>
              <a:rPr lang="cs-CZ" sz="7400" b="1" dirty="0">
                <a:solidFill>
                  <a:srgbClr val="FF0000"/>
                </a:solidFill>
              </a:rPr>
              <a:t>Regulace obchodu</a:t>
            </a:r>
          </a:p>
          <a:p>
            <a:pPr marL="0" indent="0">
              <a:buNone/>
            </a:pPr>
            <a:endParaRPr lang="cs-CZ" sz="4800" b="1" dirty="0">
              <a:solidFill>
                <a:srgbClr val="FF0000"/>
              </a:solidFill>
            </a:endParaRPr>
          </a:p>
          <a:p>
            <a:pPr marL="0" indent="0"/>
            <a:r>
              <a:rPr lang="cs-CZ" sz="4800" b="1" dirty="0">
                <a:solidFill>
                  <a:srgbClr val="FF0000"/>
                </a:solidFill>
              </a:rPr>
              <a:t>    </a:t>
            </a:r>
            <a:r>
              <a:rPr lang="cs-CZ" sz="7200" b="1" dirty="0"/>
              <a:t>Pro </a:t>
            </a:r>
            <a:r>
              <a:rPr lang="cs-CZ" sz="7200" b="1" dirty="0">
                <a:solidFill>
                  <a:schemeClr val="accent3"/>
                </a:solidFill>
              </a:rPr>
              <a:t>dovoz exemplářů ohrožených druhů do EU</a:t>
            </a:r>
            <a:r>
              <a:rPr lang="cs-CZ" sz="7200" b="1" dirty="0"/>
              <a:t> je nutné (vedle vývozního povolení) i povolení vydané orgánem země určení v EU nebo oznámení o dovozu.</a:t>
            </a:r>
          </a:p>
          <a:p>
            <a:pPr marL="0" indent="0"/>
            <a:r>
              <a:rPr lang="cs-CZ" sz="7200" b="1" dirty="0"/>
              <a:t>    Pro </a:t>
            </a:r>
            <a:r>
              <a:rPr lang="cs-CZ" sz="7200" b="1" dirty="0">
                <a:solidFill>
                  <a:schemeClr val="accent3"/>
                </a:solidFill>
              </a:rPr>
              <a:t>vývoz z EU </a:t>
            </a:r>
            <a:r>
              <a:rPr lang="cs-CZ" sz="7200" b="1" dirty="0"/>
              <a:t>je nutné vývozní povolení nebo potvrzení o zpětném vývozu vydané orgánem země EU, v němž se exempláře nacházejí.</a:t>
            </a:r>
          </a:p>
          <a:p>
            <a:pPr marL="0" indent="0"/>
            <a:r>
              <a:rPr lang="cs-CZ" sz="7200" b="1" dirty="0"/>
              <a:t>    Kategorie druhů jsou vyjmenovány v přílohách A až D nařízení.</a:t>
            </a:r>
          </a:p>
          <a:p>
            <a:pPr marL="0" indent="0"/>
            <a:r>
              <a:rPr lang="cs-CZ" sz="7200" b="1" dirty="0"/>
              <a:t>    </a:t>
            </a:r>
            <a:r>
              <a:rPr lang="cs-CZ" sz="7200" b="1" dirty="0">
                <a:solidFill>
                  <a:schemeClr val="accent6"/>
                </a:solidFill>
              </a:rPr>
              <a:t>Obchodování </a:t>
            </a:r>
            <a:r>
              <a:rPr lang="cs-CZ" sz="7200" b="1" dirty="0"/>
              <a:t>s druhy uvedenými v </a:t>
            </a:r>
            <a:r>
              <a:rPr lang="cs-CZ" sz="7200" b="1" dirty="0">
                <a:solidFill>
                  <a:schemeClr val="accent2"/>
                </a:solidFill>
              </a:rPr>
              <a:t>příloze A</a:t>
            </a:r>
            <a:r>
              <a:rPr lang="cs-CZ" sz="7200" b="1" dirty="0"/>
              <a:t>, například s gepardem, je zakázáno, zatímco </a:t>
            </a:r>
            <a:r>
              <a:rPr lang="cs-CZ" sz="7200" b="1" dirty="0">
                <a:solidFill>
                  <a:schemeClr val="accent6"/>
                </a:solidFill>
              </a:rPr>
              <a:t>pohyb živých živočichů </a:t>
            </a:r>
            <a:r>
              <a:rPr lang="cs-CZ" sz="7200" b="1" dirty="0"/>
              <a:t>v rámci EU vyžaduje předchozí povolení.</a:t>
            </a:r>
          </a:p>
          <a:p>
            <a:pPr marL="0" indent="0"/>
            <a:r>
              <a:rPr lang="cs-CZ" sz="7200" b="1" dirty="0"/>
              <a:t>    Na pohyb živých exemplářů druhů vyjmenovaných v přílohách B a C, např. kobry nebo promyky, se vztahují předpisy pro povolování a vhodné ubytování a péči, zatímco příloha D se týká pouze tranzitu živých živočichů, celých kůží a rostlinných produktů.</a:t>
            </a:r>
          </a:p>
          <a:p>
            <a:pPr marL="0" indent="0"/>
            <a:r>
              <a:rPr lang="cs-CZ" sz="7200" b="1" dirty="0"/>
              <a:t>    Za specifických okolností lze nařídit další omezení a země EU mohou mít vlastní přísnější předpisy.</a:t>
            </a:r>
          </a:p>
          <a:p>
            <a:pPr marL="0" indent="0"/>
            <a:r>
              <a:rPr lang="cs-CZ" sz="7200" b="1" dirty="0">
                <a:solidFill>
                  <a:schemeClr val="accent2"/>
                </a:solidFill>
              </a:rPr>
              <a:t>    Zvláštní předpisy se vztahují na exempláře narozené a chované v zajetí nebo exempláře, které se narodily v důsledku umělého oplodnění, které jsou předmětem osobního vlastnictví nebo jsou určeny pro využití vědeckými institucemi.</a:t>
            </a:r>
          </a:p>
          <a:p>
            <a:pPr marL="0" indent="0">
              <a:buNone/>
            </a:pPr>
            <a:endParaRPr lang="cs-CZ" sz="6400" b="1" dirty="0">
              <a:solidFill>
                <a:srgbClr val="FF0000"/>
              </a:solidFill>
            </a:endParaRPr>
          </a:p>
          <a:p>
            <a:pPr marL="0" indent="0">
              <a:buNone/>
            </a:pPr>
            <a:r>
              <a:rPr lang="cs-CZ" sz="6400" b="1" dirty="0">
                <a:solidFill>
                  <a:srgbClr val="FF0000"/>
                </a:solidFill>
              </a:rPr>
              <a:t>Organizace a komunikace</a:t>
            </a:r>
          </a:p>
          <a:p>
            <a:pPr marL="0" indent="0">
              <a:buNone/>
            </a:pPr>
            <a:r>
              <a:rPr lang="cs-CZ" sz="5600" b="1" dirty="0">
                <a:solidFill>
                  <a:srgbClr val="FF0000"/>
                </a:solidFill>
              </a:rPr>
              <a:t>Země EU musí:</a:t>
            </a:r>
          </a:p>
          <a:p>
            <a:pPr marL="0" indent="0"/>
            <a:r>
              <a:rPr lang="cs-CZ" sz="5600" b="1" dirty="0">
                <a:solidFill>
                  <a:srgbClr val="FF0000"/>
                </a:solidFill>
              </a:rPr>
              <a:t>        </a:t>
            </a:r>
            <a:r>
              <a:rPr lang="cs-CZ" sz="5600" b="1" dirty="0"/>
              <a:t>určit celní úřady pro provádění kontrol;</a:t>
            </a:r>
          </a:p>
          <a:p>
            <a:pPr marL="0" indent="0"/>
            <a:r>
              <a:rPr lang="cs-CZ" sz="5600" b="1" dirty="0"/>
              <a:t>        ustanovit výkonné a vědecké orgány odpovědné za provádění nařízení;</a:t>
            </a:r>
          </a:p>
          <a:p>
            <a:pPr marL="0" indent="0"/>
            <a:r>
              <a:rPr lang="cs-CZ" sz="5600" b="1" dirty="0"/>
              <a:t>        sledovat dodržování a sankcionovat porušování;</a:t>
            </a:r>
          </a:p>
          <a:p>
            <a:pPr marL="0" indent="0"/>
            <a:r>
              <a:rPr lang="cs-CZ" sz="5600" b="1" dirty="0"/>
              <a:t>        vypracovávat zprávy a provádět výměnu informací o provádění a jakýchkoli zamítnutích povolení</a:t>
            </a:r>
            <a:r>
              <a:rPr lang="cs-CZ" sz="4800" b="1" dirty="0"/>
              <a:t>.</a:t>
            </a:r>
            <a:endParaRPr lang="cs-CZ" sz="3600" b="1" u="sng" dirty="0"/>
          </a:p>
        </p:txBody>
      </p:sp>
    </p:spTree>
    <p:extLst>
      <p:ext uri="{BB962C8B-B14F-4D97-AF65-F5344CB8AC3E}">
        <p14:creationId xmlns:p14="http://schemas.microsoft.com/office/powerpoint/2010/main" val="7027098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20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20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20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20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2000"/>
                                        <p:tgtEl>
                                          <p:spTgt spid="3">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11" end="11"/>
                                            </p:txEl>
                                          </p:spTgt>
                                        </p:tgtEl>
                                        <p:attrNameLst>
                                          <p:attrName>style.visibility</p:attrName>
                                        </p:attrNameLst>
                                      </p:cBhvr>
                                      <p:to>
                                        <p:strVal val="visible"/>
                                      </p:to>
                                    </p:set>
                                    <p:animEffect transition="in" filter="fade">
                                      <p:cBhvr>
                                        <p:cTn id="52" dur="2000"/>
                                        <p:tgtEl>
                                          <p:spTgt spid="3">
                                            <p:txEl>
                                              <p:pRg st="11" end="1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12" end="12"/>
                                            </p:txEl>
                                          </p:spTgt>
                                        </p:tgtEl>
                                        <p:attrNameLst>
                                          <p:attrName>style.visibility</p:attrName>
                                        </p:attrNameLst>
                                      </p:cBhvr>
                                      <p:to>
                                        <p:strVal val="visible"/>
                                      </p:to>
                                    </p:set>
                                    <p:animEffect transition="in" filter="fade">
                                      <p:cBhvr>
                                        <p:cTn id="57" dur="2000"/>
                                        <p:tgtEl>
                                          <p:spTgt spid="3">
                                            <p:txEl>
                                              <p:pRg st="12" end="1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
                                            <p:txEl>
                                              <p:pRg st="13" end="13"/>
                                            </p:txEl>
                                          </p:spTgt>
                                        </p:tgtEl>
                                        <p:attrNameLst>
                                          <p:attrName>style.visibility</p:attrName>
                                        </p:attrNameLst>
                                      </p:cBhvr>
                                      <p:to>
                                        <p:strVal val="visible"/>
                                      </p:to>
                                    </p:set>
                                    <p:animEffect transition="in" filter="fade">
                                      <p:cBhvr>
                                        <p:cTn id="62" dur="2000"/>
                                        <p:tgtEl>
                                          <p:spTgt spid="3">
                                            <p:txEl>
                                              <p:pRg st="13" end="13"/>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
                                            <p:txEl>
                                              <p:pRg st="14" end="14"/>
                                            </p:txEl>
                                          </p:spTgt>
                                        </p:tgtEl>
                                        <p:attrNameLst>
                                          <p:attrName>style.visibility</p:attrName>
                                        </p:attrNameLst>
                                      </p:cBhvr>
                                      <p:to>
                                        <p:strVal val="visible"/>
                                      </p:to>
                                    </p:set>
                                    <p:animEffect transition="in" filter="fade">
                                      <p:cBhvr>
                                        <p:cTn id="67" dur="2000"/>
                                        <p:tgtEl>
                                          <p:spTgt spid="3">
                                            <p:txEl>
                                              <p:pRg st="14" end="14"/>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
                                            <p:txEl>
                                              <p:pRg st="15" end="15"/>
                                            </p:txEl>
                                          </p:spTgt>
                                        </p:tgtEl>
                                        <p:attrNameLst>
                                          <p:attrName>style.visibility</p:attrName>
                                        </p:attrNameLst>
                                      </p:cBhvr>
                                      <p:to>
                                        <p:strVal val="visible"/>
                                      </p:to>
                                    </p:set>
                                    <p:animEffect transition="in" filter="fade">
                                      <p:cBhvr>
                                        <p:cTn id="72" dur="2000"/>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619672" y="384547"/>
            <a:ext cx="7200800" cy="584775"/>
          </a:xfrm>
          <a:prstGeom prst="rect">
            <a:avLst/>
          </a:prstGeom>
          <a:noFill/>
        </p:spPr>
        <p:txBody>
          <a:bodyPr wrap="square" rtlCol="0">
            <a:spAutoFit/>
          </a:bodyPr>
          <a:lstStyle/>
          <a:p>
            <a:r>
              <a:rPr lang="cs-CZ" sz="3200" b="1" dirty="0">
                <a:solidFill>
                  <a:schemeClr val="accent6"/>
                </a:solidFill>
              </a:rPr>
              <a:t>MECHANISMUS REGULACE</a:t>
            </a:r>
          </a:p>
        </p:txBody>
      </p:sp>
      <p:sp>
        <p:nvSpPr>
          <p:cNvPr id="3" name="Zástupný symbol pro obsah 2"/>
          <p:cNvSpPr>
            <a:spLocks noGrp="1"/>
          </p:cNvSpPr>
          <p:nvPr>
            <p:ph idx="1"/>
          </p:nvPr>
        </p:nvSpPr>
        <p:spPr>
          <a:xfrm>
            <a:off x="395536" y="1124744"/>
            <a:ext cx="8568952" cy="5444596"/>
          </a:xfrm>
        </p:spPr>
        <p:txBody>
          <a:bodyPr>
            <a:normAutofit fontScale="70000" lnSpcReduction="20000"/>
          </a:bodyPr>
          <a:lstStyle/>
          <a:p>
            <a:pPr marL="0" indent="0">
              <a:buNone/>
            </a:pPr>
            <a:r>
              <a:rPr lang="cs-CZ" b="1" dirty="0">
                <a:solidFill>
                  <a:schemeClr val="accent6"/>
                </a:solidFill>
              </a:rPr>
              <a:t>Dovoz a vývoz mimo EU:</a:t>
            </a:r>
          </a:p>
          <a:p>
            <a:r>
              <a:rPr lang="cs-CZ" b="1" dirty="0"/>
              <a:t>povolení cílového členského státu,</a:t>
            </a:r>
            <a:endParaRPr lang="cs-CZ" dirty="0"/>
          </a:p>
          <a:p>
            <a:r>
              <a:rPr lang="cs-CZ" b="1" dirty="0"/>
              <a:t>provedení potřebných kontrol</a:t>
            </a:r>
            <a:r>
              <a:rPr lang="cs-CZ" dirty="0"/>
              <a:t>,</a:t>
            </a:r>
          </a:p>
          <a:p>
            <a:r>
              <a:rPr lang="cs-CZ" b="1" dirty="0"/>
              <a:t>další podmínky podle zařazení.</a:t>
            </a:r>
          </a:p>
          <a:p>
            <a:pPr marL="0" indent="0">
              <a:buNone/>
            </a:pPr>
            <a:endParaRPr lang="cs-CZ" dirty="0"/>
          </a:p>
          <a:p>
            <a:pPr marL="0" indent="0">
              <a:buNone/>
            </a:pPr>
            <a:r>
              <a:rPr lang="cs-CZ" b="1" dirty="0">
                <a:solidFill>
                  <a:schemeClr val="accent6"/>
                </a:solidFill>
              </a:rPr>
              <a:t>Členské státy CITES musí:</a:t>
            </a:r>
          </a:p>
          <a:p>
            <a:r>
              <a:rPr lang="cs-CZ" dirty="0"/>
              <a:t>určit celní úřady pro provádění kontrol a formalit pro případ druhů uvedených v nařízení;</a:t>
            </a:r>
          </a:p>
          <a:p>
            <a:r>
              <a:rPr lang="cs-CZ" dirty="0"/>
              <a:t>ustanovit výkonné orgány a vědecké orgány zodpovědné za provádění nařízení;</a:t>
            </a:r>
          </a:p>
          <a:p>
            <a:r>
              <a:rPr lang="cs-CZ" dirty="0"/>
              <a:t>sledovat dodržování ustanovení nařízení a sankcionovat jeho porušování.</a:t>
            </a:r>
          </a:p>
          <a:p>
            <a:endParaRPr lang="cs-CZ" dirty="0"/>
          </a:p>
          <a:p>
            <a:r>
              <a:rPr lang="cs-CZ" sz="3400" b="1" i="1" dirty="0"/>
              <a:t>transport exemplářů CITES mezi členskými státy EU není považován za dovoz a vývoz a není třeba dovozní ani vývozní povolení</a:t>
            </a:r>
          </a:p>
          <a:p>
            <a:endParaRPr lang="cs-CZ" dirty="0"/>
          </a:p>
          <a:p>
            <a:endParaRPr lang="cs-CZ" dirty="0"/>
          </a:p>
        </p:txBody>
      </p:sp>
    </p:spTree>
    <p:extLst>
      <p:ext uri="{BB962C8B-B14F-4D97-AF65-F5344CB8AC3E}">
        <p14:creationId xmlns:p14="http://schemas.microsoft.com/office/powerpoint/2010/main" val="41232014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619672" y="384547"/>
            <a:ext cx="7200800" cy="584775"/>
          </a:xfrm>
          <a:prstGeom prst="rect">
            <a:avLst/>
          </a:prstGeom>
          <a:noFill/>
        </p:spPr>
        <p:txBody>
          <a:bodyPr wrap="square" rtlCol="0">
            <a:spAutoFit/>
          </a:bodyPr>
          <a:lstStyle/>
          <a:p>
            <a:r>
              <a:rPr lang="cs-CZ" sz="3200" b="1" dirty="0">
                <a:solidFill>
                  <a:schemeClr val="accent6"/>
                </a:solidFill>
              </a:rPr>
              <a:t>MECHANISMUS REGULACE</a:t>
            </a:r>
          </a:p>
        </p:txBody>
      </p:sp>
      <p:sp>
        <p:nvSpPr>
          <p:cNvPr id="3" name="Zástupný symbol pro obsah 2"/>
          <p:cNvSpPr>
            <a:spLocks noGrp="1"/>
          </p:cNvSpPr>
          <p:nvPr>
            <p:ph idx="1"/>
          </p:nvPr>
        </p:nvSpPr>
        <p:spPr>
          <a:xfrm>
            <a:off x="395536" y="1216333"/>
            <a:ext cx="8517632" cy="5122235"/>
          </a:xfrm>
        </p:spPr>
        <p:txBody>
          <a:bodyPr>
            <a:normAutofit/>
          </a:bodyPr>
          <a:lstStyle/>
          <a:p>
            <a:pPr marL="0" indent="0">
              <a:buNone/>
            </a:pPr>
            <a:r>
              <a:rPr lang="cs-CZ" b="1" dirty="0">
                <a:solidFill>
                  <a:schemeClr val="accent6"/>
                </a:solidFill>
              </a:rPr>
              <a:t>DRUHY Z PŘÍLOHY A nařízení </a:t>
            </a:r>
            <a:r>
              <a:rPr lang="cs-CZ" dirty="0"/>
              <a:t>je zakázáno jakkoli komerčně využívat </a:t>
            </a:r>
          </a:p>
          <a:p>
            <a:pPr lvl="1"/>
            <a:r>
              <a:rPr lang="cs-CZ" dirty="0"/>
              <a:t>prodávat </a:t>
            </a:r>
          </a:p>
          <a:p>
            <a:pPr lvl="1"/>
            <a:r>
              <a:rPr lang="cs-CZ" dirty="0"/>
              <a:t>nakupovat </a:t>
            </a:r>
          </a:p>
          <a:p>
            <a:pPr lvl="1"/>
            <a:r>
              <a:rPr lang="cs-CZ" dirty="0"/>
              <a:t>inzerovat </a:t>
            </a:r>
          </a:p>
          <a:p>
            <a:pPr lvl="1"/>
            <a:r>
              <a:rPr lang="cs-CZ" dirty="0"/>
              <a:t>vystavovat za peníze </a:t>
            </a:r>
          </a:p>
          <a:p>
            <a:pPr lvl="1"/>
            <a:r>
              <a:rPr lang="cs-CZ" dirty="0"/>
              <a:t>používat je k reklamě apod.</a:t>
            </a:r>
          </a:p>
          <a:p>
            <a:r>
              <a:rPr lang="cs-CZ" dirty="0"/>
              <a:t>Výjimky pro konkrétní případ nebo i činnosti (správní řízení, KÚ, správa CHKO, správa NP)</a:t>
            </a:r>
          </a:p>
        </p:txBody>
      </p:sp>
    </p:spTree>
    <p:extLst>
      <p:ext uri="{BB962C8B-B14F-4D97-AF65-F5344CB8AC3E}">
        <p14:creationId xmlns:p14="http://schemas.microsoft.com/office/powerpoint/2010/main" val="30074898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619672" y="384547"/>
            <a:ext cx="7200800" cy="584775"/>
          </a:xfrm>
          <a:prstGeom prst="rect">
            <a:avLst/>
          </a:prstGeom>
          <a:noFill/>
        </p:spPr>
        <p:txBody>
          <a:bodyPr wrap="square" rtlCol="0">
            <a:spAutoFit/>
          </a:bodyPr>
          <a:lstStyle/>
          <a:p>
            <a:r>
              <a:rPr lang="cs-CZ" sz="3200" b="1" dirty="0">
                <a:solidFill>
                  <a:schemeClr val="accent6"/>
                </a:solidFill>
              </a:rPr>
              <a:t>MECHANISMUS REGULACE</a:t>
            </a:r>
          </a:p>
        </p:txBody>
      </p:sp>
      <p:sp>
        <p:nvSpPr>
          <p:cNvPr id="3" name="Zástupný symbol pro obsah 2"/>
          <p:cNvSpPr>
            <a:spLocks noGrp="1"/>
          </p:cNvSpPr>
          <p:nvPr>
            <p:ph idx="1"/>
          </p:nvPr>
        </p:nvSpPr>
        <p:spPr>
          <a:xfrm>
            <a:off x="395536" y="1216333"/>
            <a:ext cx="8517632" cy="5122235"/>
          </a:xfrm>
        </p:spPr>
        <p:txBody>
          <a:bodyPr>
            <a:normAutofit fontScale="85000" lnSpcReduction="20000"/>
          </a:bodyPr>
          <a:lstStyle/>
          <a:p>
            <a:pPr marL="0" indent="0">
              <a:buNone/>
            </a:pPr>
            <a:r>
              <a:rPr lang="cs-CZ" b="1" dirty="0">
                <a:solidFill>
                  <a:schemeClr val="accent6"/>
                </a:solidFill>
              </a:rPr>
              <a:t>DRUHY Z PŘÍLOHY B nařízení </a:t>
            </a:r>
            <a:r>
              <a:rPr lang="cs-CZ" dirty="0"/>
              <a:t>je také zakázáno jakkoli komerčně využívat </a:t>
            </a:r>
            <a:r>
              <a:rPr lang="cs-CZ" b="1" dirty="0">
                <a:solidFill>
                  <a:srgbClr val="92D050"/>
                </a:solidFill>
              </a:rPr>
              <a:t>s výjimkou případů, kdy lze přesvědčivě prokázat jejich legální obstarání.</a:t>
            </a:r>
          </a:p>
          <a:p>
            <a:pPr marL="0" indent="0">
              <a:buNone/>
            </a:pPr>
            <a:endParaRPr lang="cs-CZ" b="1" dirty="0">
              <a:solidFill>
                <a:srgbClr val="92D050"/>
              </a:solidFill>
            </a:endParaRPr>
          </a:p>
          <a:p>
            <a:pPr marL="0" indent="0">
              <a:buNone/>
            </a:pPr>
            <a:r>
              <a:rPr lang="cs-CZ" b="1" dirty="0">
                <a:solidFill>
                  <a:srgbClr val="92D050"/>
                </a:solidFill>
              </a:rPr>
              <a:t>Výjimky ze zákazu (A i B):</a:t>
            </a:r>
          </a:p>
          <a:p>
            <a:pPr algn="just"/>
            <a:r>
              <a:rPr lang="cs-CZ" dirty="0"/>
              <a:t>Exempláře byly získány dříve, </a:t>
            </a:r>
            <a:r>
              <a:rPr lang="cs-CZ" b="1" dirty="0">
                <a:solidFill>
                  <a:srgbClr val="FF0000"/>
                </a:solidFill>
              </a:rPr>
              <a:t>než se stala příslušná úprava účinnou</a:t>
            </a:r>
            <a:r>
              <a:rPr lang="cs-CZ" dirty="0"/>
              <a:t>, nebo byly získány před </a:t>
            </a:r>
            <a:r>
              <a:rPr lang="cs-CZ" sz="3600" b="1" dirty="0">
                <a:solidFill>
                  <a:srgbClr val="FF0000"/>
                </a:solidFill>
              </a:rPr>
              <a:t>více než 50 lety</a:t>
            </a:r>
            <a:r>
              <a:rPr lang="cs-CZ" dirty="0"/>
              <a:t>; nebo byly dovezeny do EU a </a:t>
            </a:r>
            <a:r>
              <a:rPr lang="cs-CZ" b="1" dirty="0">
                <a:solidFill>
                  <a:srgbClr val="FF0000"/>
                </a:solidFill>
              </a:rPr>
              <a:t>mají být používány k účelům, které neohrožují přežití dotyčných druhů</a:t>
            </a:r>
            <a:r>
              <a:rPr lang="cs-CZ" dirty="0"/>
              <a:t>; nebo se jedná o exempláře živočišných druhů </a:t>
            </a:r>
            <a:r>
              <a:rPr lang="cs-CZ" b="1" dirty="0">
                <a:solidFill>
                  <a:srgbClr val="FF0000"/>
                </a:solidFill>
              </a:rPr>
              <a:t>narozené a odchované v zajetí nebo uměle vypěstované exempláře rostlinných druhů</a:t>
            </a:r>
            <a:r>
              <a:rPr lang="cs-CZ" dirty="0"/>
              <a:t>, nebo jde o chov/pěstování/výzkum za účelem zachování.</a:t>
            </a:r>
          </a:p>
          <a:p>
            <a:pPr marL="0" indent="0">
              <a:buNone/>
            </a:pPr>
            <a:endParaRPr lang="cs-CZ" b="1" dirty="0">
              <a:solidFill>
                <a:srgbClr val="92D050"/>
              </a:solidFill>
            </a:endParaRPr>
          </a:p>
          <a:p>
            <a:pPr marL="0" indent="0">
              <a:buNone/>
            </a:pPr>
            <a:endParaRPr lang="cs-CZ" b="1" dirty="0">
              <a:solidFill>
                <a:srgbClr val="92D050"/>
              </a:solidFill>
            </a:endParaRPr>
          </a:p>
          <a:p>
            <a:pPr marL="0" indent="0">
              <a:buNone/>
            </a:pPr>
            <a:endParaRPr lang="cs-CZ" dirty="0"/>
          </a:p>
        </p:txBody>
      </p:sp>
    </p:spTree>
    <p:extLst>
      <p:ext uri="{BB962C8B-B14F-4D97-AF65-F5344CB8AC3E}">
        <p14:creationId xmlns:p14="http://schemas.microsoft.com/office/powerpoint/2010/main" val="23568131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979712" y="384547"/>
            <a:ext cx="6984776" cy="646331"/>
          </a:xfrm>
          <a:prstGeom prst="rect">
            <a:avLst/>
          </a:prstGeom>
          <a:noFill/>
        </p:spPr>
        <p:txBody>
          <a:bodyPr wrap="square" rtlCol="0">
            <a:spAutoFit/>
          </a:bodyPr>
          <a:lstStyle/>
          <a:p>
            <a:r>
              <a:rPr lang="cs-CZ" sz="3600" b="1" dirty="0">
                <a:solidFill>
                  <a:schemeClr val="accent6">
                    <a:lumMod val="75000"/>
                  </a:schemeClr>
                </a:solidFill>
              </a:rPr>
              <a:t>Občanskoprávní ochrana zvířat</a:t>
            </a:r>
          </a:p>
        </p:txBody>
      </p:sp>
      <p:sp>
        <p:nvSpPr>
          <p:cNvPr id="3" name="Zástupný symbol pro obsah 2"/>
          <p:cNvSpPr>
            <a:spLocks noGrp="1"/>
          </p:cNvSpPr>
          <p:nvPr>
            <p:ph idx="1"/>
          </p:nvPr>
        </p:nvSpPr>
        <p:spPr>
          <a:xfrm>
            <a:off x="683568" y="1812605"/>
            <a:ext cx="8229600" cy="4525963"/>
          </a:xfrm>
        </p:spPr>
        <p:txBody>
          <a:bodyPr/>
          <a:lstStyle/>
          <a:p>
            <a:endParaRPr lang="cs-CZ" dirty="0"/>
          </a:p>
          <a:p>
            <a:endParaRPr lang="cs-CZ" dirty="0"/>
          </a:p>
        </p:txBody>
      </p:sp>
      <p:sp>
        <p:nvSpPr>
          <p:cNvPr id="5" name="TextovéPole 4"/>
          <p:cNvSpPr txBox="1"/>
          <p:nvPr/>
        </p:nvSpPr>
        <p:spPr>
          <a:xfrm>
            <a:off x="360385" y="1340768"/>
            <a:ext cx="8748464" cy="6463308"/>
          </a:xfrm>
          <a:prstGeom prst="rect">
            <a:avLst/>
          </a:prstGeom>
          <a:noFill/>
        </p:spPr>
        <p:txBody>
          <a:bodyPr wrap="square" rtlCol="0">
            <a:spAutoFit/>
          </a:bodyPr>
          <a:lstStyle/>
          <a:p>
            <a:pPr marL="457200" indent="-457200">
              <a:buFont typeface="Arial" pitchFamily="34" charset="0"/>
              <a:buChar char="•"/>
            </a:pPr>
            <a:r>
              <a:rPr lang="cs-CZ" sz="2400" b="1" dirty="0"/>
              <a:t>§ 494: </a:t>
            </a:r>
            <a:r>
              <a:rPr lang="cs-CZ" sz="2400" dirty="0">
                <a:solidFill>
                  <a:schemeClr val="accent6">
                    <a:lumMod val="75000"/>
                  </a:schemeClr>
                </a:solidFill>
              </a:rPr>
              <a:t>Živé zvíře </a:t>
            </a:r>
            <a:r>
              <a:rPr lang="cs-CZ" sz="2400" dirty="0"/>
              <a:t>má zvláštní význam a hodnotu již jako </a:t>
            </a:r>
            <a:r>
              <a:rPr lang="cs-CZ" sz="2400" b="1" u="sng" dirty="0"/>
              <a:t>smysly nadaný živý tvor</a:t>
            </a:r>
            <a:r>
              <a:rPr lang="cs-CZ" sz="2400" dirty="0"/>
              <a:t>. </a:t>
            </a:r>
            <a:r>
              <a:rPr lang="cs-CZ" sz="2400" dirty="0">
                <a:solidFill>
                  <a:schemeClr val="accent6">
                    <a:lumMod val="75000"/>
                  </a:schemeClr>
                </a:solidFill>
              </a:rPr>
              <a:t>Živé zvíře </a:t>
            </a:r>
            <a:r>
              <a:rPr lang="cs-CZ" sz="2400" dirty="0"/>
              <a:t>není věcí a ustanovení o věcech se na živé zvíře použijí obdobně jen v rozsahu, ve kterém to neodporuje jeho povaze.</a:t>
            </a:r>
          </a:p>
          <a:p>
            <a:pPr marL="457200" indent="-457200">
              <a:buFont typeface="Arial" pitchFamily="34" charset="0"/>
              <a:buChar char="•"/>
            </a:pPr>
            <a:endParaRPr lang="cs-CZ" sz="2400" dirty="0"/>
          </a:p>
          <a:p>
            <a:r>
              <a:rPr lang="cs-CZ" dirty="0"/>
              <a:t> = je to v rozporu se zvláštními právními předpisy na ochranu zvířat</a:t>
            </a:r>
          </a:p>
          <a:p>
            <a:r>
              <a:rPr lang="cs-CZ" dirty="0"/>
              <a:t>= </a:t>
            </a:r>
            <a:r>
              <a:rPr lang="cs-CZ" b="1" dirty="0">
                <a:solidFill>
                  <a:schemeClr val="accent3"/>
                </a:solidFill>
              </a:rPr>
              <a:t>flexibilní definice</a:t>
            </a:r>
          </a:p>
          <a:p>
            <a:r>
              <a:rPr lang="cs-CZ" i="1" dirty="0"/>
              <a:t>„nová úprava se vymaňuje z dogmatu římského práva o „bučících nástrojích“ a z právního pojetí zvířat jako věcí v právním smyslu.“</a:t>
            </a:r>
          </a:p>
          <a:p>
            <a:r>
              <a:rPr lang="cs-CZ" dirty="0"/>
              <a:t> - Ze soukromoprávního hlediska jsou zvířaty </a:t>
            </a:r>
            <a:r>
              <a:rPr lang="cs-CZ" b="1" i="1" dirty="0"/>
              <a:t>nejen obratlovci, ale i bezobratlí, jsou-li schopni cítit bolest nebo stres</a:t>
            </a:r>
            <a:r>
              <a:rPr lang="cs-CZ" dirty="0"/>
              <a:t>. Tento přístup je přímo v  zákonném textu vyjádřen poukazem na  povahu živého tvora. Živým tvorem ve smyslu tohoto ustanovení nejsou jenom obratlovci.“</a:t>
            </a:r>
          </a:p>
          <a:p>
            <a:r>
              <a:rPr lang="cs-CZ" dirty="0"/>
              <a:t>- ale stále objekt práva, obdobně věc</a:t>
            </a:r>
          </a:p>
          <a:p>
            <a:endParaRPr lang="cs-CZ" dirty="0"/>
          </a:p>
          <a:p>
            <a:endParaRPr lang="cs-CZ" sz="3200" b="1" dirty="0"/>
          </a:p>
          <a:p>
            <a:endParaRPr lang="cs-CZ" sz="3200" dirty="0"/>
          </a:p>
          <a:p>
            <a:endParaRPr lang="cs-CZ" sz="3200" b="1" dirty="0"/>
          </a:p>
          <a:p>
            <a:endParaRPr lang="cs-CZ" dirty="0"/>
          </a:p>
        </p:txBody>
      </p:sp>
      <p:sp>
        <p:nvSpPr>
          <p:cNvPr id="8" name="Zástupný symbol pro obsah 7"/>
          <p:cNvSpPr txBox="1">
            <a:spLocks/>
          </p:cNvSpPr>
          <p:nvPr/>
        </p:nvSpPr>
        <p:spPr>
          <a:xfrm>
            <a:off x="5527134" y="5230490"/>
            <a:ext cx="3358888" cy="1367904"/>
          </a:xfrm>
          <a:prstGeom prst="wedgeRectCallou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buFont typeface="Arial" pitchFamily="34" charset="0"/>
              <a:buNone/>
            </a:pPr>
            <a:r>
              <a:rPr lang="cs-CZ" sz="800" dirty="0"/>
              <a:t>Jen stručně k tomu, co již znáte (občanské právo). Definice zvířete je flexibilní a neodpovídá úplně úpravě v předpisech veřejného práva. Důležité je uvědomit si, že úprava v OZ se vztahuje především na majetková práva a závazky. Tudíž skutečnost, že zvíře není věc, se projeví právě v těchto oblastech - a přiznaná ochrana je tak relativní.</a:t>
            </a:r>
          </a:p>
          <a:p>
            <a:pPr marL="0" indent="0">
              <a:buFont typeface="Arial" pitchFamily="34" charset="0"/>
              <a:buNone/>
            </a:pPr>
            <a:endParaRPr lang="cs-CZ" sz="800" dirty="0"/>
          </a:p>
          <a:p>
            <a:pPr marL="0" indent="0">
              <a:buFont typeface="Arial" pitchFamily="34" charset="0"/>
              <a:buNone/>
            </a:pPr>
            <a:r>
              <a:rPr lang="cs-CZ" sz="800" dirty="0"/>
              <a:t>Jinak řečeno, pokud vlastní zvíře, které cítí bolest usmrtím (zničím věc), pak jednám v rozporu s OZ, ale žádný soukromoprávní následek mě nečeká. Trest možná přijde podle předpisů veřejného práva, pokud se však na danou situaci vztahují. </a:t>
            </a:r>
          </a:p>
        </p:txBody>
      </p:sp>
    </p:spTree>
    <p:extLst>
      <p:ext uri="{BB962C8B-B14F-4D97-AF65-F5344CB8AC3E}">
        <p14:creationId xmlns:p14="http://schemas.microsoft.com/office/powerpoint/2010/main" val="1347117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475134" y="603505"/>
            <a:ext cx="7715200" cy="6347892"/>
          </a:xfrm>
          <a:prstGeom prst="rect">
            <a:avLst/>
          </a:prstGeom>
          <a:noFill/>
        </p:spPr>
        <p:txBody>
          <a:bodyPr wrap="square" rtlCol="0">
            <a:spAutoFit/>
          </a:bodyPr>
          <a:lstStyle/>
          <a:p>
            <a:r>
              <a:rPr lang="cs-CZ" sz="1050" dirty="0"/>
              <a:t>Článek 8</a:t>
            </a:r>
          </a:p>
          <a:p>
            <a:r>
              <a:rPr lang="cs-CZ" sz="1050" dirty="0"/>
              <a:t>Ustanovení týkající se regulace obchodních činností</a:t>
            </a:r>
          </a:p>
          <a:p>
            <a:r>
              <a:rPr lang="cs-CZ" sz="1050" b="1" dirty="0"/>
              <a:t>1. Nákup, nabízení ke koupi, nabývání pro obchodní účely, veřejné vystavování pro obchodní účely, využívání pro obchodní zisk a prodej, držení za účelem prodeje, nabízení k prodeji nebo převážení za účelem prodeje exemplářů druhů </a:t>
            </a:r>
            <a:r>
              <a:rPr lang="cs-CZ" sz="1600" b="1" dirty="0">
                <a:solidFill>
                  <a:srgbClr val="92D050"/>
                </a:solidFill>
              </a:rPr>
              <a:t>zařazených do přílohy A je zakázáno</a:t>
            </a:r>
            <a:r>
              <a:rPr lang="cs-CZ" sz="1050" b="1" dirty="0"/>
              <a:t>.</a:t>
            </a:r>
          </a:p>
          <a:p>
            <a:r>
              <a:rPr lang="cs-CZ" sz="1050" dirty="0"/>
              <a:t>2. Členské státy mohou zakázat držení exemplářů, zejména živých zvířat druhů zařazených do přílohy A.</a:t>
            </a:r>
          </a:p>
          <a:p>
            <a:r>
              <a:rPr lang="cs-CZ" sz="1050" dirty="0"/>
              <a:t>3. V souladu s požadavky jiných právních předpisů Společenství o ochraně volně žijících živočichů a planě rostoucích rostlin </a:t>
            </a:r>
            <a:r>
              <a:rPr lang="cs-CZ" sz="1050" b="1" dirty="0"/>
              <a:t>může být ze zákazů uvedených v odstavci 1 udělena případ od případu </a:t>
            </a:r>
            <a:r>
              <a:rPr lang="cs-CZ" b="1" dirty="0">
                <a:solidFill>
                  <a:srgbClr val="92D050"/>
                </a:solidFill>
              </a:rPr>
              <a:t>výjimka</a:t>
            </a:r>
            <a:r>
              <a:rPr lang="cs-CZ" sz="1050" b="1" dirty="0"/>
              <a:t> </a:t>
            </a:r>
            <a:r>
              <a:rPr lang="cs-CZ" sz="1050" dirty="0"/>
              <a:t>ve formě příslušného potvrzení vydaného výkonným orgánem členského státu, ve kterém se exempláře nacházejí, </a:t>
            </a:r>
            <a:r>
              <a:rPr lang="cs-CZ" sz="1050" b="1" dirty="0"/>
              <a:t>pokud</a:t>
            </a:r>
            <a:r>
              <a:rPr lang="cs-CZ" sz="1050" dirty="0"/>
              <a:t>:</a:t>
            </a:r>
          </a:p>
          <a:p>
            <a:r>
              <a:rPr lang="cs-CZ" sz="1050" dirty="0"/>
              <a:t>a) byly dané exempláře získány ve Společenství nebo do něho dovezeny </a:t>
            </a:r>
            <a:r>
              <a:rPr lang="cs-CZ" sz="1050" b="1" dirty="0">
                <a:solidFill>
                  <a:srgbClr val="FF0000"/>
                </a:solidFill>
              </a:rPr>
              <a:t>dříve, než se ustanovení </a:t>
            </a:r>
            <a:r>
              <a:rPr lang="cs-CZ" sz="1050" dirty="0"/>
              <a:t>týkající se druhů zařazených do přílohy I úmluvy nebo do přílohy C1 nařízení (EHS) č. 3626/82 nebo do přílohy A </a:t>
            </a:r>
            <a:r>
              <a:rPr lang="cs-CZ" sz="1050" b="1" dirty="0">
                <a:solidFill>
                  <a:srgbClr val="FF0000"/>
                </a:solidFill>
              </a:rPr>
              <a:t>stala pro dané exempláře použitelnými</a:t>
            </a:r>
            <a:r>
              <a:rPr lang="cs-CZ" sz="1050" dirty="0"/>
              <a:t>; nebo</a:t>
            </a:r>
          </a:p>
          <a:p>
            <a:r>
              <a:rPr lang="cs-CZ" sz="1050" dirty="0"/>
              <a:t>b) se jedná o exempláře získané </a:t>
            </a:r>
            <a:r>
              <a:rPr lang="cs-CZ" sz="1100" b="1" dirty="0">
                <a:solidFill>
                  <a:srgbClr val="FF0000"/>
                </a:solidFill>
              </a:rPr>
              <a:t>před více než 50 lety</a:t>
            </a:r>
            <a:r>
              <a:rPr lang="cs-CZ" sz="1050" dirty="0"/>
              <a:t>; nebo</a:t>
            </a:r>
          </a:p>
          <a:p>
            <a:r>
              <a:rPr lang="cs-CZ" sz="1050" dirty="0"/>
              <a:t>c</a:t>
            </a:r>
            <a:r>
              <a:rPr lang="cs-CZ" sz="1050" b="1" dirty="0">
                <a:solidFill>
                  <a:srgbClr val="FF0000"/>
                </a:solidFill>
              </a:rPr>
              <a:t>) byly exempláře dovezeny do Společenství v souladu s ustanoveními tohoto nařízení a mají být používány k účelům, které neohrožují přežití dotyčných druhů</a:t>
            </a:r>
            <a:r>
              <a:rPr lang="cs-CZ" sz="1050" dirty="0"/>
              <a:t>; nebo</a:t>
            </a:r>
          </a:p>
          <a:p>
            <a:r>
              <a:rPr lang="cs-CZ" sz="1050" dirty="0"/>
              <a:t>d) se jedná o exempláře živočišných druhů </a:t>
            </a:r>
            <a:r>
              <a:rPr lang="cs-CZ" sz="1050" b="1" dirty="0">
                <a:solidFill>
                  <a:srgbClr val="FF0000"/>
                </a:solidFill>
              </a:rPr>
              <a:t>narozené a odchované v zajetí nebo uměle vypěstované exempláře rostlinných druhů</a:t>
            </a:r>
            <a:r>
              <a:rPr lang="cs-CZ" sz="1050" dirty="0"/>
              <a:t>, případně pokud jde o části nebo odvozeniny takových exemplářů; nebo</a:t>
            </a:r>
          </a:p>
          <a:p>
            <a:r>
              <a:rPr lang="cs-CZ" sz="1050" dirty="0"/>
              <a:t>e) jsou dané exempláře za výjimečných okolností potřebné pro pokrok vědeckého poznání nebo k nezbytným biomedicínským účelům podle směrnice Rady 86/609/EHS ze dne 24. listopadu 1986 o sbližování právních a správních předpisů členských států týkajících se ochrany zvířat používaných pro pokusné a jiné vědecké účely [6], kdy se ukáže, že daný druh je jediným vhodným druhem pro takové účely, a kdy nejsou k dispozici žádné exempláře daného druhu, které se narodily a byly odchovány v zajetí; nebo</a:t>
            </a:r>
          </a:p>
          <a:p>
            <a:r>
              <a:rPr lang="cs-CZ" sz="1050" dirty="0"/>
              <a:t>f) jsou dané exempláře určeny k chovatelským nebo pěstitelským účelům, které přinesou užitek pro zachování dotyčných druhů; nebo</a:t>
            </a:r>
          </a:p>
          <a:p>
            <a:r>
              <a:rPr lang="cs-CZ" sz="1050" dirty="0"/>
              <a:t>g) jsou dané exempláře určeny k výzkumným nebo vzdělávacím účelům zaměřeným na ochranu nebo zachování daných druhů; nebo</a:t>
            </a:r>
          </a:p>
          <a:p>
            <a:r>
              <a:rPr lang="cs-CZ" sz="1050" dirty="0"/>
              <a:t>h) dané exempláře pocházejí z některého členského státu a byly získány z volné přírody v souladu s platnými právními předpisy tohoto členského státu.</a:t>
            </a:r>
          </a:p>
          <a:p>
            <a:r>
              <a:rPr lang="cs-CZ" sz="1050" dirty="0"/>
              <a:t>4. Všeobecně platné odchylky od zákazů uvedených v odstavci 1 na základě podmínek zmíněných v odstavci 3, jakož i všeobecně platné odchylky týkající se druhů zařazených do přílohy A podle čl. 3 odst. 1 písm. b) bodu </a:t>
            </a:r>
            <a:r>
              <a:rPr lang="cs-CZ" sz="1050" dirty="0" err="1"/>
              <a:t>ii</a:t>
            </a:r>
            <a:r>
              <a:rPr lang="cs-CZ" sz="1050" dirty="0"/>
              <a:t>) může stanovit Komise v souladu s postupem podle článku 18. Jakékoli takové odchylky musí být v souladu s požadavky jiných právních předpisů Společenství o ochraně volně žijících živočichů a planě rostoucích rostlin.</a:t>
            </a:r>
          </a:p>
          <a:p>
            <a:r>
              <a:rPr lang="cs-CZ" sz="1050" dirty="0"/>
              <a:t>5. </a:t>
            </a:r>
            <a:r>
              <a:rPr lang="cs-CZ" sz="1200" b="1" dirty="0">
                <a:solidFill>
                  <a:srgbClr val="92D050"/>
                </a:solidFill>
              </a:rPr>
              <a:t>Zákazy uvedené v odstavci 1 se vztahují také na exempláře druhů zařazených do přílohy B s výjimkou případů, kdy lze příslušnému orgánu dotyčného členského státu přesvědčivě prokázat, že takové exempláře byly získány, a pokud pocházejí z území mimo Společenství, že byly do něho dovezeny v souladu s požadavky platných právních předpisů o ochraně volně žijících živočichů a planě rostoucích rostlin.</a:t>
            </a:r>
          </a:p>
          <a:p>
            <a:r>
              <a:rPr lang="cs-CZ" sz="1050" dirty="0"/>
              <a:t>6. Příslušné orgány členských států mohou podle vlastního uvážení prodávat jakékoli exempláře druhů zařazených do příloh B až D, které zabavily na základě tohoto nařízení, pod podmínkou, že tím nedojde k jejich vrácení přímo fyzické nebo právnické osobě, jíž byly zabaveny nebo jež se na daném přestupku podílela. Takové exempláře mohou být poté využívány ke všem účelům, jako kdyby byly získány legálně.</a:t>
            </a:r>
          </a:p>
          <a:p>
            <a:endParaRPr lang="cs-CZ" dirty="0"/>
          </a:p>
        </p:txBody>
      </p:sp>
      <p:sp>
        <p:nvSpPr>
          <p:cNvPr id="6" name="TextovéPole 5"/>
          <p:cNvSpPr txBox="1"/>
          <p:nvPr/>
        </p:nvSpPr>
        <p:spPr>
          <a:xfrm>
            <a:off x="3923928" y="311117"/>
            <a:ext cx="7200800" cy="584775"/>
          </a:xfrm>
          <a:prstGeom prst="rect">
            <a:avLst/>
          </a:prstGeom>
          <a:noFill/>
        </p:spPr>
        <p:txBody>
          <a:bodyPr wrap="square" rtlCol="0">
            <a:spAutoFit/>
          </a:bodyPr>
          <a:lstStyle/>
          <a:p>
            <a:r>
              <a:rPr lang="cs-CZ" sz="3200" b="1" dirty="0">
                <a:solidFill>
                  <a:schemeClr val="accent6"/>
                </a:solidFill>
              </a:rPr>
              <a:t>MECHANISMUS REGULACE</a:t>
            </a:r>
          </a:p>
        </p:txBody>
      </p:sp>
    </p:spTree>
    <p:extLst>
      <p:ext uri="{BB962C8B-B14F-4D97-AF65-F5344CB8AC3E}">
        <p14:creationId xmlns:p14="http://schemas.microsoft.com/office/powerpoint/2010/main" val="26940882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pic>
        <p:nvPicPr>
          <p:cNvPr id="135170" name="Picture 2" descr="\\nss2\users\Vomacka\DSCN0023.JPG"/>
          <p:cNvPicPr>
            <a:picLocks noChangeAspect="1" noChangeArrowheads="1"/>
          </p:cNvPicPr>
          <p:nvPr/>
        </p:nvPicPr>
        <p:blipFill>
          <a:blip r:embed="rId4" cstate="print"/>
          <a:srcRect/>
          <a:stretch>
            <a:fillRect/>
          </a:stretch>
        </p:blipFill>
        <p:spPr bwMode="auto">
          <a:xfrm>
            <a:off x="333974" y="404664"/>
            <a:ext cx="3468401" cy="4624012"/>
          </a:xfrm>
          <a:prstGeom prst="rect">
            <a:avLst/>
          </a:prstGeom>
          <a:noFill/>
        </p:spPr>
      </p:pic>
      <p:sp>
        <p:nvSpPr>
          <p:cNvPr id="6" name="Zástupný symbol pro obsah 7"/>
          <p:cNvSpPr txBox="1">
            <a:spLocks/>
          </p:cNvSpPr>
          <p:nvPr/>
        </p:nvSpPr>
        <p:spPr>
          <a:xfrm>
            <a:off x="4024335" y="369654"/>
            <a:ext cx="4426160" cy="737672"/>
          </a:xfrm>
          <a:prstGeom prst="wedgeRectCallou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buFont typeface="Arial" pitchFamily="34" charset="0"/>
              <a:buNone/>
            </a:pPr>
            <a:r>
              <a:rPr lang="cs-CZ" sz="1050" dirty="0"/>
              <a:t>Mladý pár z Brna koupil kousek za městem domek, který dříve sloužil jako chata bohaté brněnské rodiny. V jedné ze starých šatních skříní se schovávalo překvapení - kožich z levharta (resp. z několika levhartů). Teoreticky je možné kožich prodat, protože na něj dopadá výjimka, která se týká starých exemplářů. </a:t>
            </a:r>
          </a:p>
        </p:txBody>
      </p:sp>
      <p:pic>
        <p:nvPicPr>
          <p:cNvPr id="7" name="Picture 2"/>
          <p:cNvPicPr>
            <a:picLocks noChangeAspect="1" noChangeArrowheads="1"/>
          </p:cNvPicPr>
          <p:nvPr/>
        </p:nvPicPr>
        <p:blipFill>
          <a:blip r:embed="rId5" cstate="print"/>
          <a:srcRect/>
          <a:stretch>
            <a:fillRect/>
          </a:stretch>
        </p:blipFill>
        <p:spPr bwMode="auto">
          <a:xfrm>
            <a:off x="5004048" y="3240788"/>
            <a:ext cx="4032448" cy="3296678"/>
          </a:xfrm>
          <a:prstGeom prst="rect">
            <a:avLst/>
          </a:prstGeom>
          <a:noFill/>
          <a:ln w="9525">
            <a:noFill/>
            <a:miter lim="800000"/>
            <a:headEnd/>
            <a:tailEnd/>
          </a:ln>
        </p:spPr>
      </p:pic>
      <p:sp>
        <p:nvSpPr>
          <p:cNvPr id="8" name="Zástupný symbol pro obsah 7"/>
          <p:cNvSpPr txBox="1">
            <a:spLocks/>
          </p:cNvSpPr>
          <p:nvPr/>
        </p:nvSpPr>
        <p:spPr>
          <a:xfrm>
            <a:off x="231812" y="5659420"/>
            <a:ext cx="4426160" cy="737672"/>
          </a:xfrm>
          <a:prstGeom prst="wedgeRectCallou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buNone/>
            </a:pPr>
            <a:r>
              <a:rPr lang="cs-CZ" sz="1050" dirty="0"/>
              <a:t>Jeden z mnoha inzerátů na serveru ifauna.cz. Koupit si jako domácího mazlíčka zvíře podléhající regulaci CITES je velmi jednoduché. Tedy pokud se chcete pyšnit kombou ušatou na přístrojové desce.  Pochopitelně se často jedná o zvířata, která nejenže vyžadují pečlivou starost, ale také vůbec nepatří do zdejšího prostředí. </a:t>
            </a:r>
          </a:p>
        </p:txBody>
      </p:sp>
    </p:spTree>
    <p:extLst>
      <p:ext uri="{BB962C8B-B14F-4D97-AF65-F5344CB8AC3E}">
        <p14:creationId xmlns:p14="http://schemas.microsoft.com/office/powerpoint/2010/main" val="578886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obsah 2"/>
          <p:cNvSpPr>
            <a:spLocks noGrp="1"/>
          </p:cNvSpPr>
          <p:nvPr>
            <p:ph idx="1"/>
          </p:nvPr>
        </p:nvSpPr>
        <p:spPr>
          <a:xfrm>
            <a:off x="84112" y="1556792"/>
            <a:ext cx="8808368" cy="2448272"/>
          </a:xfrm>
        </p:spPr>
        <p:txBody>
          <a:bodyPr>
            <a:noAutofit/>
          </a:bodyPr>
          <a:lstStyle/>
          <a:p>
            <a:pPr>
              <a:buNone/>
            </a:pPr>
            <a:r>
              <a:rPr lang="cs-CZ" sz="2400" b="1" dirty="0"/>
              <a:t>ČL 8/2 nařízení: Členské státy mohou zakázat držení exemplářů, zejména živých zvířat druhů zařazených do přílohy A.</a:t>
            </a:r>
          </a:p>
          <a:p>
            <a:pPr>
              <a:buNone/>
            </a:pPr>
            <a:r>
              <a:rPr lang="cs-CZ" sz="2400" b="1" dirty="0"/>
              <a:t>- 22 členských států (plus Norsko)</a:t>
            </a:r>
          </a:p>
          <a:p>
            <a:pPr>
              <a:buNone/>
            </a:pPr>
            <a:endParaRPr lang="cs-CZ" sz="2400" b="1" dirty="0"/>
          </a:p>
          <a:p>
            <a:r>
              <a:rPr lang="cs-CZ" sz="1800" b="1" dirty="0"/>
              <a:t>Rozsudek Soudního dvora ve věci C-219/07 (</a:t>
            </a:r>
            <a:r>
              <a:rPr lang="cs-CZ" sz="1800" b="1" i="1" dirty="0" err="1"/>
              <a:t>Nationale</a:t>
            </a:r>
            <a:r>
              <a:rPr lang="cs-CZ" sz="1800" b="1" i="1" dirty="0"/>
              <a:t> </a:t>
            </a:r>
            <a:r>
              <a:rPr lang="cs-CZ" sz="1800" b="1" i="1" dirty="0" err="1"/>
              <a:t>Raad</a:t>
            </a:r>
            <a:r>
              <a:rPr lang="cs-CZ" sz="1800" b="1" i="1" dirty="0"/>
              <a:t> van </a:t>
            </a:r>
            <a:r>
              <a:rPr lang="cs-CZ" sz="1800" b="1" i="1" dirty="0" err="1"/>
              <a:t>Dierenkwekers</a:t>
            </a:r>
            <a:r>
              <a:rPr lang="cs-CZ" sz="1800" b="1" i="1" dirty="0"/>
              <a:t> en </a:t>
            </a:r>
            <a:r>
              <a:rPr lang="cs-CZ" sz="1800" b="1" i="1" dirty="0" err="1"/>
              <a:t>Liefhebbers</a:t>
            </a:r>
            <a:r>
              <a:rPr lang="cs-CZ" sz="1800" b="1" i="1" dirty="0"/>
              <a:t> VZW a </a:t>
            </a:r>
            <a:r>
              <a:rPr lang="cs-CZ" sz="1800" b="1" i="1" dirty="0" err="1"/>
              <a:t>Andibel</a:t>
            </a:r>
            <a:r>
              <a:rPr lang="cs-CZ" sz="1800" b="1" i="1" dirty="0"/>
              <a:t> VZW proti </a:t>
            </a:r>
            <a:r>
              <a:rPr lang="cs-CZ" sz="1800" b="1" i="1" dirty="0" err="1"/>
              <a:t>Belgische</a:t>
            </a:r>
            <a:r>
              <a:rPr lang="cs-CZ" sz="1800" b="1" i="1" dirty="0"/>
              <a:t> </a:t>
            </a:r>
            <a:r>
              <a:rPr lang="cs-CZ" sz="1800" b="1" i="1" dirty="0" err="1"/>
              <a:t>Staat</a:t>
            </a:r>
            <a:r>
              <a:rPr lang="cs-CZ" sz="1800" b="1" dirty="0"/>
              <a:t>): </a:t>
            </a:r>
            <a:r>
              <a:rPr lang="cs-CZ" sz="1800" dirty="0"/>
              <a:t>královská vyhláška ze dne 7. prosince 2001, kterou se stanoví seznam zvířat, která smí být držena</a:t>
            </a:r>
          </a:p>
          <a:p>
            <a:pPr marL="0" indent="0">
              <a:buNone/>
            </a:pPr>
            <a:r>
              <a:rPr lang="cs-CZ" sz="1800" i="1" dirty="0"/>
              <a:t>„…nebrání takové vnitrostátní právní úpravě, jaká je dotčena ve věci v původním řízení, podle které se zákaz dovozu savců patřících k jiným druhům než těm, které jsou výslovně uvedeny v této právní úpravě, jejich držení a obchodování s nimi vztahuje na druhy savců, které nejsou uvedeny v příloze A tohoto nařízení…“</a:t>
            </a:r>
          </a:p>
          <a:p>
            <a:pPr>
              <a:buNone/>
            </a:pPr>
            <a:endParaRPr lang="cs-CZ" sz="2400" b="1" dirty="0"/>
          </a:p>
          <a:p>
            <a:pPr>
              <a:buNone/>
            </a:pPr>
            <a:endParaRPr lang="cs-CZ" sz="1600" b="1" dirty="0"/>
          </a:p>
          <a:p>
            <a:pPr>
              <a:buNone/>
            </a:pPr>
            <a:endParaRPr lang="cs-CZ" sz="1600" b="1" dirty="0"/>
          </a:p>
        </p:txBody>
      </p:sp>
      <p:sp>
        <p:nvSpPr>
          <p:cNvPr id="7" name="TextovéPole 6"/>
          <p:cNvSpPr txBox="1"/>
          <p:nvPr/>
        </p:nvSpPr>
        <p:spPr>
          <a:xfrm>
            <a:off x="1619672" y="384547"/>
            <a:ext cx="7200800" cy="584775"/>
          </a:xfrm>
          <a:prstGeom prst="rect">
            <a:avLst/>
          </a:prstGeom>
          <a:noFill/>
        </p:spPr>
        <p:txBody>
          <a:bodyPr wrap="square" rtlCol="0">
            <a:spAutoFit/>
          </a:bodyPr>
          <a:lstStyle/>
          <a:p>
            <a:r>
              <a:rPr lang="cs-CZ" sz="3200" b="1" dirty="0">
                <a:solidFill>
                  <a:schemeClr val="accent6"/>
                </a:solidFill>
              </a:rPr>
              <a:t>MECHANISMUS REGULACE</a:t>
            </a:r>
          </a:p>
        </p:txBody>
      </p:sp>
      <p:sp>
        <p:nvSpPr>
          <p:cNvPr id="8" name="Zástupný symbol pro obsah 7"/>
          <p:cNvSpPr txBox="1">
            <a:spLocks/>
          </p:cNvSpPr>
          <p:nvPr/>
        </p:nvSpPr>
        <p:spPr>
          <a:xfrm>
            <a:off x="3817418" y="5188179"/>
            <a:ext cx="5038199" cy="1150389"/>
          </a:xfrm>
          <a:prstGeom prst="wedgeRectCallou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buNone/>
            </a:pPr>
            <a:r>
              <a:rPr lang="cs-CZ" sz="1050" dirty="0"/>
              <a:t>Vedle regulace je možné dokonce úplně zakázat držení některých zvířat, například tygrů. Taková úprava, kterou přijalo již více než 20 členských států (Česko ne), není v rozporu s pravidly společného trhu, protože s ní nařízení výslovně počítá. Její přijetí může být odůvodněno tím, že se zvířata v lidské péči dožívají velmi nízkého věku, a to nejen ve srovnání s životem ve volné přírodě, ale i s životem v zoologické zahradě.  V Belgii dokonce byla přijata vyhláška, která z výjimky udělala pravidlo – a představila stručný seznam druhů, které lze držet. Před SDEU vyhláška prošla.</a:t>
            </a:r>
          </a:p>
        </p:txBody>
      </p:sp>
    </p:spTree>
    <p:extLst>
      <p:ext uri="{BB962C8B-B14F-4D97-AF65-F5344CB8AC3E}">
        <p14:creationId xmlns:p14="http://schemas.microsoft.com/office/powerpoint/2010/main" val="3765795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763688" y="383331"/>
            <a:ext cx="7200800" cy="584775"/>
          </a:xfrm>
          <a:prstGeom prst="rect">
            <a:avLst/>
          </a:prstGeom>
          <a:noFill/>
        </p:spPr>
        <p:txBody>
          <a:bodyPr wrap="square" rtlCol="0">
            <a:spAutoFit/>
          </a:bodyPr>
          <a:lstStyle/>
          <a:p>
            <a:r>
              <a:rPr lang="cs-CZ" sz="3200" b="1" dirty="0">
                <a:solidFill>
                  <a:schemeClr val="accent6"/>
                </a:solidFill>
              </a:rPr>
              <a:t>ČESKÁ ÚPRAVA</a:t>
            </a:r>
          </a:p>
        </p:txBody>
      </p:sp>
      <p:sp>
        <p:nvSpPr>
          <p:cNvPr id="3" name="Zástupný symbol pro obsah 2"/>
          <p:cNvSpPr>
            <a:spLocks noGrp="1"/>
          </p:cNvSpPr>
          <p:nvPr>
            <p:ph idx="1"/>
          </p:nvPr>
        </p:nvSpPr>
        <p:spPr>
          <a:xfrm>
            <a:off x="543172" y="1461765"/>
            <a:ext cx="8349308" cy="5107575"/>
          </a:xfrm>
        </p:spPr>
        <p:txBody>
          <a:bodyPr>
            <a:normAutofit fontScale="70000" lnSpcReduction="20000"/>
          </a:bodyPr>
          <a:lstStyle/>
          <a:p>
            <a:pPr marL="0" indent="0">
              <a:buNone/>
            </a:pPr>
            <a:r>
              <a:rPr lang="cs-CZ" b="1" dirty="0"/>
              <a:t>zákon č. 100/2004 Sb., </a:t>
            </a:r>
            <a:r>
              <a:rPr lang="cs-CZ" sz="2400" dirty="0"/>
              <a:t>o ochraně druhů volně žijících živočichů a planě rostoucích rostlin regulováním obchodu s nimi a dalších opatřeních k ochraně těchto druhů a o změně některých zákonů </a:t>
            </a:r>
            <a:r>
              <a:rPr lang="cs-CZ" b="1" dirty="0"/>
              <a:t>(zákon o obchodování s ohroženými druhy):</a:t>
            </a:r>
          </a:p>
          <a:p>
            <a:r>
              <a:rPr lang="cs-CZ" sz="3400" b="1" dirty="0"/>
              <a:t>MŽP</a:t>
            </a:r>
            <a:r>
              <a:rPr lang="cs-CZ" sz="3400" dirty="0"/>
              <a:t> je tzv. výkonným orgánem CITES a např. </a:t>
            </a:r>
            <a:r>
              <a:rPr lang="cs-CZ" sz="3400" b="1" dirty="0"/>
              <a:t>uděluje povolení k vývozu a dovozu </a:t>
            </a:r>
            <a:r>
              <a:rPr lang="cs-CZ" sz="3400" dirty="0"/>
              <a:t>exemplářů ve vztahu ke třetím zemím,</a:t>
            </a:r>
          </a:p>
          <a:p>
            <a:r>
              <a:rPr lang="cs-CZ" sz="3400" b="1" dirty="0"/>
              <a:t>Agentura ochrany přírody a krajiny </a:t>
            </a:r>
            <a:r>
              <a:rPr lang="cs-CZ" sz="3400" dirty="0"/>
              <a:t>ČR je tzv. vědeckým orgánem CITES a </a:t>
            </a:r>
            <a:r>
              <a:rPr lang="cs-CZ" sz="3400" b="1" dirty="0"/>
              <a:t>vydává odborná vyjádření</a:t>
            </a:r>
            <a:r>
              <a:rPr lang="cs-CZ" sz="3400" dirty="0"/>
              <a:t>, která jsou podkladem pro rozhodování MŽP</a:t>
            </a:r>
          </a:p>
          <a:p>
            <a:r>
              <a:rPr lang="cs-CZ" sz="3400" b="1" dirty="0">
                <a:solidFill>
                  <a:srgbClr val="FF0000"/>
                </a:solidFill>
              </a:rPr>
              <a:t>celní orgány a Česká inspekce životního prostředí </a:t>
            </a:r>
            <a:r>
              <a:rPr lang="cs-CZ" sz="3400" dirty="0">
                <a:solidFill>
                  <a:srgbClr val="FF0000"/>
                </a:solidFill>
              </a:rPr>
              <a:t>(ČIŽP) </a:t>
            </a:r>
            <a:r>
              <a:rPr lang="cs-CZ" sz="3400" b="1" dirty="0">
                <a:solidFill>
                  <a:srgbClr val="FF0000"/>
                </a:solidFill>
              </a:rPr>
              <a:t>jsou kontrolními orgány</a:t>
            </a:r>
            <a:r>
              <a:rPr lang="cs-CZ" sz="3400" dirty="0"/>
              <a:t>, které dohlíží nad dodržování povinností vyplývajících z Úmluvy, někdy též ve spolupráci se Státní veterinární správou a Státní rostlinolékařská správou</a:t>
            </a:r>
          </a:p>
          <a:p>
            <a:r>
              <a:rPr lang="cs-CZ" sz="3400" b="1" dirty="0">
                <a:solidFill>
                  <a:srgbClr val="FF0000"/>
                </a:solidFill>
              </a:rPr>
              <a:t>krajské úřady povolují obchod s exempláři </a:t>
            </a:r>
            <a:r>
              <a:rPr lang="cs-CZ" sz="3400" dirty="0"/>
              <a:t>CITES uvnitř EU, pokud takový proces  nařízení č. 338/97 vyžaduje</a:t>
            </a:r>
          </a:p>
          <a:p>
            <a:pPr marL="0" indent="0">
              <a:buNone/>
            </a:pPr>
            <a:r>
              <a:rPr lang="en-US" sz="2800" dirty="0"/>
              <a:t>+ </a:t>
            </a:r>
            <a:r>
              <a:rPr lang="cs-CZ" sz="2800" dirty="0"/>
              <a:t>vyhláška č. 210/2010 Sb., o provedení některých ustanovení zákona o obchodování s ohroženými druhy</a:t>
            </a:r>
            <a:endParaRPr lang="cs-CZ" dirty="0"/>
          </a:p>
        </p:txBody>
      </p:sp>
    </p:spTree>
    <p:extLst>
      <p:ext uri="{BB962C8B-B14F-4D97-AF65-F5344CB8AC3E}">
        <p14:creationId xmlns:p14="http://schemas.microsoft.com/office/powerpoint/2010/main" val="2328862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1619672" y="384547"/>
            <a:ext cx="7200800" cy="584775"/>
          </a:xfrm>
          <a:prstGeom prst="rect">
            <a:avLst/>
          </a:prstGeom>
          <a:noFill/>
        </p:spPr>
        <p:txBody>
          <a:bodyPr wrap="square" rtlCol="0">
            <a:spAutoFit/>
          </a:bodyPr>
          <a:lstStyle/>
          <a:p>
            <a:r>
              <a:rPr lang="cs-CZ" sz="3200" b="1" dirty="0">
                <a:solidFill>
                  <a:schemeClr val="accent6"/>
                </a:solidFill>
              </a:rPr>
              <a:t>DALŠÍ POVINNOSTI</a:t>
            </a:r>
          </a:p>
        </p:txBody>
      </p:sp>
      <p:sp>
        <p:nvSpPr>
          <p:cNvPr id="4" name="Zástupný symbol pro obsah 3"/>
          <p:cNvSpPr>
            <a:spLocks noGrp="1"/>
          </p:cNvSpPr>
          <p:nvPr>
            <p:ph idx="1"/>
          </p:nvPr>
        </p:nvSpPr>
        <p:spPr/>
        <p:txBody>
          <a:bodyPr/>
          <a:lstStyle/>
          <a:p>
            <a:r>
              <a:rPr lang="cs-CZ" b="1" dirty="0"/>
              <a:t>Povinnost označit exempláře</a:t>
            </a:r>
          </a:p>
          <a:p>
            <a:r>
              <a:rPr lang="cs-CZ" b="1" dirty="0"/>
              <a:t>Registrace exemplářů </a:t>
            </a:r>
            <a:r>
              <a:rPr lang="cs-CZ" dirty="0"/>
              <a:t>(A </a:t>
            </a:r>
            <a:r>
              <a:rPr lang="en-US" dirty="0"/>
              <a:t>+</a:t>
            </a:r>
            <a:r>
              <a:rPr lang="cs-CZ" dirty="0"/>
              <a:t> </a:t>
            </a:r>
            <a:r>
              <a:rPr lang="en-US" dirty="0"/>
              <a:t>n</a:t>
            </a:r>
            <a:r>
              <a:rPr lang="cs-CZ" dirty="0" err="1"/>
              <a:t>ěkteré</a:t>
            </a:r>
            <a:r>
              <a:rPr lang="cs-CZ" dirty="0"/>
              <a:t> B)</a:t>
            </a:r>
          </a:p>
          <a:p>
            <a:r>
              <a:rPr lang="cs-CZ" b="1" dirty="0"/>
              <a:t>Povinnost</a:t>
            </a:r>
            <a:r>
              <a:rPr lang="cs-CZ" dirty="0"/>
              <a:t> na výzvu ČIŽP nebo celních orgánů </a:t>
            </a:r>
            <a:r>
              <a:rPr lang="cs-CZ" b="1" dirty="0">
                <a:solidFill>
                  <a:srgbClr val="FF0000"/>
                </a:solidFill>
              </a:rPr>
              <a:t>prokázat legální původ </a:t>
            </a:r>
            <a:r>
              <a:rPr lang="cs-CZ" dirty="0"/>
              <a:t>(jinak zákaz realizace záměru, zadržení, zabavení)</a:t>
            </a:r>
          </a:p>
          <a:p>
            <a:r>
              <a:rPr lang="cs-CZ" dirty="0"/>
              <a:t>Povinnost </a:t>
            </a:r>
            <a:r>
              <a:rPr lang="cs-CZ" b="1" dirty="0"/>
              <a:t>získat výjimku </a:t>
            </a:r>
            <a:r>
              <a:rPr lang="cs-CZ" dirty="0"/>
              <a:t>ke komerčnímu využití včetně např. veřejného vystavování pro obchodní účely </a:t>
            </a:r>
          </a:p>
        </p:txBody>
      </p:sp>
    </p:spTree>
    <p:extLst>
      <p:ext uri="{BB962C8B-B14F-4D97-AF65-F5344CB8AC3E}">
        <p14:creationId xmlns:p14="http://schemas.microsoft.com/office/powerpoint/2010/main" val="318509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down)">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691680" y="263058"/>
            <a:ext cx="7540152" cy="707886"/>
          </a:xfrm>
          <a:prstGeom prst="rect">
            <a:avLst/>
          </a:prstGeom>
          <a:noFill/>
        </p:spPr>
        <p:txBody>
          <a:bodyPr wrap="square" rtlCol="0">
            <a:spAutoFit/>
          </a:bodyPr>
          <a:lstStyle/>
          <a:p>
            <a:r>
              <a:rPr lang="cs-CZ" sz="4000" b="1" dirty="0">
                <a:solidFill>
                  <a:schemeClr val="accent6"/>
                </a:solidFill>
              </a:rPr>
              <a:t>Trestněprávní odpovědnost</a:t>
            </a:r>
          </a:p>
        </p:txBody>
      </p:sp>
      <p:pic>
        <p:nvPicPr>
          <p:cNvPr id="1026" name="Picture 2" descr="metyl, metanol, alkohol, etyl, vodka, otrava, pančovatvýrobce, placatka, kolek, drak, palírna, drak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etyl, metanol, alkohol, etyl, vodka, otrava, pančovatvýrobce, placatka, kolek, drak, palírna, drak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1587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etyl, metanol, alkohol, etyl, vodka, otrava, pančovatvýrobce, placatka, kolek, drak, palírna, drak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168275"/>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obsah 2"/>
          <p:cNvSpPr>
            <a:spLocks noGrp="1"/>
          </p:cNvSpPr>
          <p:nvPr>
            <p:ph idx="1"/>
          </p:nvPr>
        </p:nvSpPr>
        <p:spPr>
          <a:xfrm>
            <a:off x="457200" y="1068103"/>
            <a:ext cx="8507288" cy="5069160"/>
          </a:xfrm>
        </p:spPr>
        <p:txBody>
          <a:bodyPr>
            <a:normAutofit fontScale="70000" lnSpcReduction="20000"/>
          </a:bodyPr>
          <a:lstStyle/>
          <a:p>
            <a:pPr marL="0" indent="0">
              <a:buNone/>
            </a:pPr>
            <a:r>
              <a:rPr lang="cs-CZ" sz="2200" b="1" dirty="0"/>
              <a:t>§ 299 Neoprávněné nakládání s chráněnými volně žijícími živočichy a planě rostoucími rostlinami</a:t>
            </a:r>
          </a:p>
          <a:p>
            <a:pPr marL="0" indent="0">
              <a:buNone/>
            </a:pPr>
            <a:endParaRPr lang="cs-CZ" sz="2200" b="1" dirty="0"/>
          </a:p>
          <a:p>
            <a:pPr marL="0" indent="0">
              <a:buNone/>
            </a:pPr>
            <a:r>
              <a:rPr lang="cs-CZ" sz="2200" b="1" dirty="0"/>
              <a:t>1)</a:t>
            </a:r>
            <a:r>
              <a:rPr lang="cs-CZ" sz="2200" dirty="0"/>
              <a:t> …usmrtí, zničí, poškodí, odejme z přírody, zpracovává, doveze, vyveze, proveze, přechovává, nabízí, zprostředkuje, sobě nebo jinému opatří jedince zvláště chráněného druhu živočicha nebo rostliny nebo exemplář </a:t>
            </a:r>
            <a:r>
              <a:rPr lang="cs-CZ" sz="2200" b="1" dirty="0">
                <a:solidFill>
                  <a:srgbClr val="00B050"/>
                </a:solidFill>
              </a:rPr>
              <a:t>chráněného druhu </a:t>
            </a:r>
            <a:r>
              <a:rPr lang="cs-CZ" sz="2200" dirty="0"/>
              <a:t>a spáchá takový čin </a:t>
            </a:r>
            <a:r>
              <a:rPr lang="cs-CZ" sz="2200" b="1" dirty="0">
                <a:solidFill>
                  <a:srgbClr val="00B050"/>
                </a:solidFill>
              </a:rPr>
              <a:t>na více než dvaceti pěti kusech </a:t>
            </a:r>
            <a:r>
              <a:rPr lang="cs-CZ" sz="2200" dirty="0"/>
              <a:t>živočichů, rostlin nebo exemplářů, bude potrestán odnětím svobody až na tři léta, zákazem činnosti nebo propadnutím věci nebo jiné majetkové hodnoty.</a:t>
            </a:r>
          </a:p>
          <a:p>
            <a:pPr marL="0" indent="0">
              <a:buNone/>
            </a:pPr>
            <a:br>
              <a:rPr lang="cs-CZ" sz="2200" dirty="0"/>
            </a:br>
            <a:r>
              <a:rPr lang="cs-CZ" sz="2200" b="1" dirty="0"/>
              <a:t>(2)</a:t>
            </a:r>
            <a:r>
              <a:rPr lang="cs-CZ" sz="2200" dirty="0"/>
              <a:t> Stejně bude potrestán, kdo v rozporu s jiným právním předpisem usmrtí, zničí, poškodí, odejme z přírody, zpracovává, doveze, vyveze, proveze, přechovává, nabízí, zprostředkuje, sobě nebo jinému </a:t>
            </a:r>
            <a:r>
              <a:rPr lang="cs-CZ" sz="2200" b="1" dirty="0">
                <a:solidFill>
                  <a:srgbClr val="00B050"/>
                </a:solidFill>
              </a:rPr>
              <a:t>opatří jedince silně nebo kriticky ohroženého druhu živočicha nebo rostliny nebo exemplář druhu přímo ohroženého vyhubením nebo vyhynutím</a:t>
            </a:r>
            <a:r>
              <a:rPr lang="cs-CZ" sz="2200" dirty="0"/>
              <a:t>.</a:t>
            </a:r>
          </a:p>
          <a:p>
            <a:pPr marL="0" indent="0">
              <a:buNone/>
            </a:pPr>
            <a:endParaRPr lang="cs-CZ" sz="1400" dirty="0"/>
          </a:p>
          <a:p>
            <a:pPr marL="0" indent="0">
              <a:buNone/>
            </a:pPr>
            <a:r>
              <a:rPr lang="cs-CZ" sz="2200" b="1" dirty="0"/>
              <a:t>§ 300 Neoprávněné nakládání s chráněnými volně žijícími živočichy a planě rostoucími rostlinami z nedbalosti</a:t>
            </a:r>
          </a:p>
          <a:p>
            <a:pPr marL="0" indent="0">
              <a:buNone/>
            </a:pPr>
            <a:endParaRPr lang="cs-CZ" sz="1400" b="1" dirty="0"/>
          </a:p>
          <a:p>
            <a:pPr marL="0" indent="0">
              <a:buNone/>
            </a:pPr>
            <a:r>
              <a:rPr lang="cs-CZ" sz="2200" dirty="0"/>
              <a:t>Kdo z hrubé nedbalosti poruší jiný právní předpis tím, že </a:t>
            </a:r>
            <a:r>
              <a:rPr lang="cs-CZ" sz="2200" b="1" dirty="0">
                <a:solidFill>
                  <a:schemeClr val="accent6"/>
                </a:solidFill>
              </a:rPr>
              <a:t>usmrtí, zničí, poškodí, odejme z přírody, zpracovává, opakovaně doveze, vyveze nebo proveze, přechovává, nabízí, zprostředkuje nebo sobě nebo jinému opatří </a:t>
            </a:r>
            <a:r>
              <a:rPr lang="cs-CZ" sz="2200" b="1" dirty="0"/>
              <a:t>jedince zvláště chráněného druhu živočicha nebo rostliny nebo exemplář chráněného druhu ve větším rozsahu než dvaceti pěti kusů nebo jedince kriticky ohroženého druhu živočicha nebo rostliny nebo exemplář druhu přímo ohroženého vyhubením nebo vyhynutím</a:t>
            </a:r>
            <a:r>
              <a:rPr lang="cs-CZ" sz="2200" dirty="0"/>
              <a:t>, bude potrestán odnětím svobody až na jeden rok, zákazem činnosti nebo propadnutím věci.</a:t>
            </a:r>
          </a:p>
          <a:p>
            <a:pPr marL="0" indent="0">
              <a:buNone/>
            </a:pPr>
            <a:br>
              <a:rPr lang="cs-CZ" dirty="0"/>
            </a:br>
            <a:endParaRPr lang="cs-CZ" dirty="0"/>
          </a:p>
        </p:txBody>
      </p:sp>
      <p:sp>
        <p:nvSpPr>
          <p:cNvPr id="10" name="Zástupný symbol pro obsah 7"/>
          <p:cNvSpPr txBox="1">
            <a:spLocks/>
          </p:cNvSpPr>
          <p:nvPr/>
        </p:nvSpPr>
        <p:spPr>
          <a:xfrm>
            <a:off x="683568" y="5517984"/>
            <a:ext cx="8290275" cy="1150389"/>
          </a:xfrm>
          <a:prstGeom prst="wedgeRectCallou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buNone/>
            </a:pPr>
            <a:r>
              <a:rPr lang="cs-CZ" sz="1050" dirty="0"/>
              <a:t>Jedná se o stejná ustanovení TZ jako v případě ochrany ohrožených druhů podle ZOPK, protože se ve skutkových podstatách oba režimy sbíhají: </a:t>
            </a:r>
          </a:p>
          <a:p>
            <a:pPr marL="0" indent="0">
              <a:buNone/>
            </a:pPr>
            <a:r>
              <a:rPr lang="cs-CZ" sz="1050" b="1" dirty="0">
                <a:solidFill>
                  <a:srgbClr val="00B050"/>
                </a:solidFill>
              </a:rPr>
              <a:t>opatří jedince silně nebo kriticky ohroženého druhu živočicha nebo rostliny = ZOPK</a:t>
            </a:r>
          </a:p>
          <a:p>
            <a:pPr marL="0" indent="0">
              <a:buNone/>
            </a:pPr>
            <a:r>
              <a:rPr lang="cs-CZ" sz="1050" b="1" dirty="0">
                <a:solidFill>
                  <a:srgbClr val="00B050"/>
                </a:solidFill>
              </a:rPr>
              <a:t>nebo exemplář druhu přímo ohroženého vyhubením nebo vyhynutím = CITES</a:t>
            </a:r>
            <a:r>
              <a:rPr lang="cs-CZ" sz="1050" dirty="0"/>
              <a:t>. </a:t>
            </a:r>
          </a:p>
          <a:p>
            <a:pPr marL="0" indent="0">
              <a:buNone/>
            </a:pPr>
            <a:r>
              <a:rPr lang="cs-CZ" sz="1050" dirty="0"/>
              <a:t>Pointa: Odpovědnost se vztahuje k exempláři, což může být třeba kosmetický přípravek nebo přívěšek se zubem nebo s chráněným korálem, který koupíte na dovolené na tržišti. Podobné „suvenýry“ se běžně prodávají – a podle vnitrostátního práva to nemusí být protizákonné. Pro vývoz však potřebujete splnit podmínky CITES – nebo Vás na letišti nemile překvapí celníci a policie. </a:t>
            </a:r>
          </a:p>
        </p:txBody>
      </p:sp>
    </p:spTree>
    <p:extLst>
      <p:ext uri="{BB962C8B-B14F-4D97-AF65-F5344CB8AC3E}">
        <p14:creationId xmlns:p14="http://schemas.microsoft.com/office/powerpoint/2010/main" val="3963202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p:cNvSpPr>
            <a:spLocks noGrp="1"/>
          </p:cNvSpPr>
          <p:nvPr>
            <p:ph type="subTitle" idx="1"/>
          </p:nvPr>
        </p:nvSpPr>
        <p:spPr>
          <a:xfrm>
            <a:off x="960945" y="3429000"/>
            <a:ext cx="8784976" cy="1706705"/>
          </a:xfrm>
        </p:spPr>
        <p:txBody>
          <a:bodyPr>
            <a:normAutofit/>
          </a:bodyPr>
          <a:lstStyle/>
          <a:p>
            <a:r>
              <a:rPr lang="cs-CZ" dirty="0"/>
              <a:t>					</a:t>
            </a:r>
          </a:p>
        </p:txBody>
      </p:sp>
      <p:sp>
        <p:nvSpPr>
          <p:cNvPr id="6" name="TextovéPole 5"/>
          <p:cNvSpPr txBox="1"/>
          <p:nvPr/>
        </p:nvSpPr>
        <p:spPr>
          <a:xfrm>
            <a:off x="5353433" y="3212976"/>
            <a:ext cx="6696744" cy="800219"/>
          </a:xfrm>
          <a:prstGeom prst="rect">
            <a:avLst/>
          </a:prstGeom>
          <a:noFill/>
        </p:spPr>
        <p:txBody>
          <a:bodyPr wrap="square" rtlCol="0">
            <a:spAutoFit/>
          </a:bodyPr>
          <a:lstStyle/>
          <a:p>
            <a:r>
              <a:rPr lang="cs-CZ" sz="2800" dirty="0"/>
              <a:t>Děkuji za pozornost!</a:t>
            </a:r>
          </a:p>
          <a:p>
            <a:endParaRPr lang="cs-CZ" dirty="0"/>
          </a:p>
        </p:txBody>
      </p:sp>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17113"/>
            <a:ext cx="4573429" cy="6858000"/>
          </a:xfrm>
          <a:prstGeom prst="rect">
            <a:avLst/>
          </a:prstGeom>
        </p:spPr>
      </p:pic>
    </p:spTree>
    <p:extLst>
      <p:ext uri="{BB962C8B-B14F-4D97-AF65-F5344CB8AC3E}">
        <p14:creationId xmlns:p14="http://schemas.microsoft.com/office/powerpoint/2010/main" val="40672339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259632" y="401157"/>
            <a:ext cx="8352928" cy="584775"/>
          </a:xfrm>
          <a:prstGeom prst="rect">
            <a:avLst/>
          </a:prstGeom>
          <a:noFill/>
        </p:spPr>
        <p:txBody>
          <a:bodyPr wrap="square" rtlCol="0">
            <a:spAutoFit/>
          </a:bodyPr>
          <a:lstStyle/>
          <a:p>
            <a:pPr lvl="1"/>
            <a:r>
              <a:rPr lang="cs-CZ" sz="3200" b="1" dirty="0">
                <a:solidFill>
                  <a:schemeClr val="accent6">
                    <a:lumMod val="75000"/>
                  </a:schemeClr>
                </a:solidFill>
              </a:rPr>
              <a:t>OZ - specifika</a:t>
            </a:r>
          </a:p>
        </p:txBody>
      </p:sp>
      <p:sp>
        <p:nvSpPr>
          <p:cNvPr id="3" name="Zástupný symbol pro obsah 2"/>
          <p:cNvSpPr>
            <a:spLocks noGrp="1"/>
          </p:cNvSpPr>
          <p:nvPr>
            <p:ph idx="1"/>
          </p:nvPr>
        </p:nvSpPr>
        <p:spPr>
          <a:xfrm>
            <a:off x="683568" y="1812605"/>
            <a:ext cx="8229600" cy="4525963"/>
          </a:xfrm>
        </p:spPr>
        <p:txBody>
          <a:bodyPr/>
          <a:lstStyle/>
          <a:p>
            <a:endParaRPr lang="cs-CZ" dirty="0"/>
          </a:p>
          <a:p>
            <a:endParaRPr lang="cs-CZ" dirty="0"/>
          </a:p>
        </p:txBody>
      </p:sp>
      <p:sp>
        <p:nvSpPr>
          <p:cNvPr id="5" name="TextovéPole 4"/>
          <p:cNvSpPr txBox="1"/>
          <p:nvPr/>
        </p:nvSpPr>
        <p:spPr>
          <a:xfrm>
            <a:off x="424136" y="1068298"/>
            <a:ext cx="8748464" cy="3908762"/>
          </a:xfrm>
          <a:prstGeom prst="rect">
            <a:avLst/>
          </a:prstGeom>
          <a:noFill/>
        </p:spPr>
        <p:txBody>
          <a:bodyPr wrap="square" rtlCol="0">
            <a:spAutoFit/>
          </a:bodyPr>
          <a:lstStyle/>
          <a:p>
            <a:pPr marL="457200" indent="-457200">
              <a:buFont typeface="Arial" pitchFamily="34" charset="0"/>
              <a:buChar char="•"/>
            </a:pPr>
            <a:r>
              <a:rPr lang="cs-CZ" b="1" dirty="0"/>
              <a:t>nabývání vlastnického práva</a:t>
            </a:r>
          </a:p>
          <a:p>
            <a:pPr marL="457200" indent="-457200">
              <a:buFont typeface="Arial" pitchFamily="34" charset="0"/>
              <a:buChar char="•"/>
            </a:pPr>
            <a:r>
              <a:rPr lang="cs-CZ" b="1" dirty="0"/>
              <a:t>náhrada při poškození věci</a:t>
            </a:r>
          </a:p>
          <a:p>
            <a:pPr marL="457200" indent="-457200">
              <a:buFont typeface="Arial" pitchFamily="34" charset="0"/>
              <a:buChar char="•"/>
            </a:pPr>
            <a:r>
              <a:rPr lang="cs-CZ" b="1" dirty="0"/>
              <a:t>náhrada při poranění zvířete</a:t>
            </a:r>
          </a:p>
          <a:p>
            <a:pPr marL="457200" indent="-457200">
              <a:buFont typeface="Arial" pitchFamily="34" charset="0"/>
              <a:buChar char="•"/>
            </a:pPr>
            <a:r>
              <a:rPr lang="cs-CZ" b="1" dirty="0"/>
              <a:t>škoda způsobená zvířetem</a:t>
            </a:r>
          </a:p>
          <a:p>
            <a:pPr marL="457200" indent="-457200">
              <a:buFont typeface="Arial" pitchFamily="34" charset="0"/>
              <a:buChar char="•"/>
            </a:pPr>
            <a:r>
              <a:rPr lang="cs-CZ" b="1" dirty="0"/>
              <a:t>vlastník může stíhat na cizím pozemku chované zvíře nebo roj včel</a:t>
            </a:r>
          </a:p>
          <a:p>
            <a:pPr marL="457200" indent="-457200">
              <a:buFont typeface="Arial" pitchFamily="34" charset="0"/>
              <a:buChar char="•"/>
            </a:pPr>
            <a:r>
              <a:rPr lang="cs-CZ" b="1" dirty="0"/>
              <a:t>nájemce má právo chovat v bytě zvíře</a:t>
            </a:r>
          </a:p>
          <a:p>
            <a:pPr marL="457200" indent="-457200">
              <a:buFont typeface="Arial" pitchFamily="34" charset="0"/>
              <a:buChar char="•"/>
            </a:pPr>
            <a:r>
              <a:rPr lang="cs-CZ" b="1" dirty="0"/>
              <a:t>sousedská práva</a:t>
            </a:r>
          </a:p>
          <a:p>
            <a:pPr marL="457200" indent="-457200">
              <a:buFont typeface="Arial" pitchFamily="34" charset="0"/>
              <a:buChar char="•"/>
            </a:pPr>
            <a:endParaRPr lang="cs-CZ" sz="700" b="1" dirty="0"/>
          </a:p>
          <a:p>
            <a:pPr algn="just"/>
            <a:r>
              <a:rPr lang="cs-CZ" sz="1200" dirty="0"/>
              <a:t>Předmět výkonu rozhodnutí (o.s.ř.), kromě zvířat, u nichž hospodářský efekt není hlavním účelem chovu a která slouží člověku jako jeho společník [§ 322 odst. 2 písm. g)]</a:t>
            </a:r>
          </a:p>
          <a:p>
            <a:endParaRPr lang="cs-CZ" sz="3200" dirty="0"/>
          </a:p>
          <a:p>
            <a:endParaRPr lang="cs-CZ" sz="3200" b="1" dirty="0"/>
          </a:p>
          <a:p>
            <a:endParaRPr lang="cs-CZ" dirty="0"/>
          </a:p>
        </p:txBody>
      </p:sp>
      <p:sp>
        <p:nvSpPr>
          <p:cNvPr id="8" name="Zástupný symbol pro obsah 7"/>
          <p:cNvSpPr txBox="1">
            <a:spLocks/>
          </p:cNvSpPr>
          <p:nvPr/>
        </p:nvSpPr>
        <p:spPr>
          <a:xfrm>
            <a:off x="5489710" y="3839928"/>
            <a:ext cx="3358888" cy="1367904"/>
          </a:xfrm>
          <a:prstGeom prst="wedgeRectCallou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buFont typeface="Arial" pitchFamily="34" charset="0"/>
              <a:buNone/>
            </a:pPr>
            <a:r>
              <a:rPr lang="cs-CZ" sz="800" dirty="0"/>
              <a:t>Z pohledu ochrany zvířat jsou důležitá specifika úpravy OZ, která v praxi umožňují se o zvířata starat, předcházet pro ně škodlivým následkům, nebo se domáhat přiměřené náhrady škody. Zvířata často způsobují imise hlukem či zápachem, která se stávají předmětem sousedských sporů. Byť tyto spory zvíře přímo nechrání, umožňují např. odstranit příčinu utrpení zvířete, a to bez ohledu na jednání orgánů státní správy.</a:t>
            </a:r>
          </a:p>
          <a:p>
            <a:pPr marL="0" indent="0">
              <a:buFont typeface="Arial" pitchFamily="34" charset="0"/>
              <a:buNone/>
            </a:pPr>
            <a:endParaRPr lang="cs-CZ" sz="800" dirty="0"/>
          </a:p>
          <a:p>
            <a:pPr marL="0" indent="0">
              <a:buFont typeface="Arial" pitchFamily="34" charset="0"/>
              <a:buNone/>
            </a:pPr>
            <a:r>
              <a:rPr lang="cs-CZ" sz="800" dirty="0"/>
              <a:t>OZ má také vlastní a velice specifické dělení zvířat, které neodpovídá úpravě v předpisech veřejného práva. Základní dělení na divoká a domácí zvířata vychází nikoliv z toho, jak nebo kde se zvíře chová/vyskytuje, ale z domestikace druhu.</a:t>
            </a:r>
          </a:p>
        </p:txBody>
      </p:sp>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584" y="3566889"/>
            <a:ext cx="4238434" cy="3166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ovéPole 9"/>
          <p:cNvSpPr txBox="1"/>
          <p:nvPr/>
        </p:nvSpPr>
        <p:spPr>
          <a:xfrm>
            <a:off x="804789" y="6329982"/>
            <a:ext cx="5962273" cy="276999"/>
          </a:xfrm>
          <a:prstGeom prst="rect">
            <a:avLst/>
          </a:prstGeom>
          <a:noFill/>
        </p:spPr>
        <p:txBody>
          <a:bodyPr wrap="square" rtlCol="0">
            <a:spAutoFit/>
          </a:bodyPr>
          <a:lstStyle/>
          <a:p>
            <a:r>
              <a:rPr lang="cs-CZ" sz="1200" dirty="0"/>
              <a:t>Autor: Hana Müllerová </a:t>
            </a:r>
          </a:p>
        </p:txBody>
      </p:sp>
    </p:spTree>
    <p:extLst>
      <p:ext uri="{BB962C8B-B14F-4D97-AF65-F5344CB8AC3E}">
        <p14:creationId xmlns:p14="http://schemas.microsoft.com/office/powerpoint/2010/main" val="1505687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txEl>
                                              <p:pRg st="8" end="8"/>
                                            </p:txEl>
                                          </p:spTgt>
                                        </p:tgtEl>
                                        <p:attrNameLst>
                                          <p:attrName>style.visibility</p:attrName>
                                        </p:attrNameLst>
                                      </p:cBhvr>
                                      <p:to>
                                        <p:strVal val="visible"/>
                                      </p:to>
                                    </p:set>
                                    <p:anim calcmode="lin" valueType="num">
                                      <p:cBhvr additive="base">
                                        <p:cTn id="49"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1" name="Picture 3" descr="F:\DATA\grafika\spodek.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DATA\grafika\pruh 5.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122" y="293440"/>
            <a:ext cx="9344470" cy="955685"/>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979712" y="384547"/>
            <a:ext cx="6696744" cy="707886"/>
          </a:xfrm>
          <a:prstGeom prst="rect">
            <a:avLst/>
          </a:prstGeom>
          <a:noFill/>
        </p:spPr>
        <p:txBody>
          <a:bodyPr wrap="square" rtlCol="0">
            <a:spAutoFit/>
          </a:bodyPr>
          <a:lstStyle/>
          <a:p>
            <a:r>
              <a:rPr lang="cs-CZ" sz="4000" b="1" dirty="0">
                <a:solidFill>
                  <a:schemeClr val="accent6">
                    <a:lumMod val="75000"/>
                  </a:schemeClr>
                </a:solidFill>
              </a:rPr>
              <a:t>OZ - kategorizace</a:t>
            </a:r>
          </a:p>
        </p:txBody>
      </p:sp>
      <p:sp>
        <p:nvSpPr>
          <p:cNvPr id="5" name="TextovéPole 4"/>
          <p:cNvSpPr txBox="1"/>
          <p:nvPr/>
        </p:nvSpPr>
        <p:spPr>
          <a:xfrm>
            <a:off x="503548" y="1107366"/>
            <a:ext cx="8136904" cy="3247043"/>
          </a:xfrm>
          <a:prstGeom prst="rect">
            <a:avLst/>
          </a:prstGeom>
          <a:noFill/>
        </p:spPr>
        <p:txBody>
          <a:bodyPr wrap="square" rtlCol="0">
            <a:spAutoFit/>
          </a:bodyPr>
          <a:lstStyle/>
          <a:p>
            <a:r>
              <a:rPr lang="cs-CZ" sz="2000" b="1" dirty="0"/>
              <a:t>1) divoká zvířata </a:t>
            </a:r>
            <a:r>
              <a:rPr lang="cs-CZ" sz="1400" b="1" dirty="0"/>
              <a:t>= všechna nedomestikovaná, tzn. celý </a:t>
            </a:r>
            <a:r>
              <a:rPr lang="cs-CZ" sz="1400" b="1" dirty="0">
                <a:solidFill>
                  <a:schemeClr val="accent6"/>
                </a:solidFill>
              </a:rPr>
              <a:t>druh</a:t>
            </a:r>
            <a:r>
              <a:rPr lang="cs-CZ" sz="1400" b="1" dirty="0"/>
              <a:t> </a:t>
            </a:r>
            <a:r>
              <a:rPr lang="cs-CZ" sz="1400" b="1" dirty="0">
                <a:solidFill>
                  <a:schemeClr val="accent3"/>
                </a:solidFill>
              </a:rPr>
              <a:t>žije zcela nebo převážně ve volné přírodě</a:t>
            </a:r>
            <a:r>
              <a:rPr lang="cs-CZ" sz="1400" b="1" dirty="0"/>
              <a:t>,</a:t>
            </a:r>
            <a:endParaRPr lang="cs-CZ" sz="1400" dirty="0"/>
          </a:p>
          <a:p>
            <a:r>
              <a:rPr lang="cs-CZ" sz="1100" b="1" dirty="0"/>
              <a:t>	1a) </a:t>
            </a:r>
            <a:r>
              <a:rPr lang="cs-CZ" sz="1600" b="1" dirty="0"/>
              <a:t>Zajatá zvířata </a:t>
            </a:r>
            <a:r>
              <a:rPr lang="cs-CZ" sz="1100" b="1" dirty="0"/>
              <a:t>= je jim fyzickými překážkami bráněno v útěku,</a:t>
            </a:r>
            <a:endParaRPr lang="cs-CZ" sz="1100" dirty="0"/>
          </a:p>
          <a:p>
            <a:r>
              <a:rPr lang="cs-CZ" sz="1100" b="1" dirty="0"/>
              <a:t>	1b) </a:t>
            </a:r>
            <a:r>
              <a:rPr lang="cs-CZ" sz="1600" b="1" dirty="0"/>
              <a:t>Zkrocená zvířata </a:t>
            </a:r>
            <a:r>
              <a:rPr lang="cs-CZ" sz="1100" b="1" dirty="0"/>
              <a:t>= zpravidla se jim trvale nebrání ve volném pohybu a na svého pána si natolik zvykla, že se u něho samovolně zdržují, anebo se k němu pravidelně vrací.</a:t>
            </a:r>
            <a:endParaRPr lang="cs-CZ" sz="1100" dirty="0"/>
          </a:p>
          <a:p>
            <a:r>
              <a:rPr lang="cs-CZ" sz="1100" b="1" dirty="0"/>
              <a:t>	1c) </a:t>
            </a:r>
            <a:r>
              <a:rPr lang="cs-CZ" sz="1400" b="1" dirty="0"/>
              <a:t>Zvláštní postavení </a:t>
            </a:r>
            <a:r>
              <a:rPr lang="cs-CZ" sz="1200" b="1" dirty="0"/>
              <a:t>zvířat označených a zvířat v zoologických zahradách a ryb v soukromých rybnících a podobných zařízeních</a:t>
            </a:r>
            <a:r>
              <a:rPr lang="cs-CZ" sz="1100" dirty="0"/>
              <a:t>.</a:t>
            </a:r>
          </a:p>
          <a:p>
            <a:r>
              <a:rPr lang="cs-CZ" b="1" dirty="0"/>
              <a:t>2) domácí zvířata </a:t>
            </a:r>
            <a:r>
              <a:rPr lang="cs-CZ" sz="1100" b="1" dirty="0"/>
              <a:t>= </a:t>
            </a:r>
            <a:r>
              <a:rPr lang="cs-CZ" sz="1100" b="1" dirty="0">
                <a:solidFill>
                  <a:schemeClr val="accent6"/>
                </a:solidFill>
              </a:rPr>
              <a:t>druh</a:t>
            </a:r>
            <a:r>
              <a:rPr lang="cs-CZ" sz="1100" b="1" dirty="0">
                <a:solidFill>
                  <a:schemeClr val="accent3"/>
                </a:solidFill>
              </a:rPr>
              <a:t> žije s člověkem buď bezvýjimečně, anebo z převážné části</a:t>
            </a:r>
            <a:r>
              <a:rPr lang="cs-CZ" sz="1100" b="1" dirty="0"/>
              <a:t>; domestikovaná zvířata inklinují k člověku, člověk je využívá pro své účely a skrze výchovu a zvyk na člověka podléhají jeho dozoru a převážnému vlivu (kůň, osel, mezek, dobytek, vepř, ovce, koza, pes, kočka, králík, drůbež, holub, páv).</a:t>
            </a:r>
            <a:endParaRPr lang="cs-CZ" sz="1100" dirty="0"/>
          </a:p>
          <a:p>
            <a:r>
              <a:rPr lang="cs-CZ" sz="1100" b="1" dirty="0"/>
              <a:t> </a:t>
            </a:r>
            <a:endParaRPr lang="cs-CZ" sz="1100" dirty="0"/>
          </a:p>
          <a:p>
            <a:r>
              <a:rPr lang="cs-CZ" sz="1100" b="1" dirty="0"/>
              <a:t>1) i 2) mohou být chovaná zvířata:</a:t>
            </a:r>
            <a:endParaRPr lang="cs-CZ" sz="1100" dirty="0"/>
          </a:p>
          <a:p>
            <a:r>
              <a:rPr lang="cs-CZ" sz="1100" b="1" dirty="0"/>
              <a:t>- v zájmovém chovu,</a:t>
            </a:r>
            <a:endParaRPr lang="cs-CZ" sz="1100" dirty="0"/>
          </a:p>
          <a:p>
            <a:r>
              <a:rPr lang="cs-CZ" sz="1100" b="1" dirty="0"/>
              <a:t>- hospodářská zvířata (zvláštní kategorie dobytka).</a:t>
            </a:r>
            <a:endParaRPr lang="cs-CZ" sz="1100" dirty="0"/>
          </a:p>
          <a:p>
            <a:endParaRPr lang="cs-CZ" dirty="0"/>
          </a:p>
        </p:txBody>
      </p:sp>
      <p:sp>
        <p:nvSpPr>
          <p:cNvPr id="7" name="Zástupný symbol pro obsah 7"/>
          <p:cNvSpPr txBox="1">
            <a:spLocks/>
          </p:cNvSpPr>
          <p:nvPr/>
        </p:nvSpPr>
        <p:spPr>
          <a:xfrm>
            <a:off x="5328084" y="3601114"/>
            <a:ext cx="3358888" cy="553978"/>
          </a:xfrm>
          <a:prstGeom prst="wedgeRectCallou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buFont typeface="Arial" pitchFamily="34" charset="0"/>
              <a:buNone/>
            </a:pPr>
            <a:r>
              <a:rPr lang="cs-CZ" sz="800" dirty="0"/>
              <a:t>Dělení není nutné si pamatovat. Slouží především k ilustraci rozdílů mezi úpravou v OZ a např. v zákoně č. 114/1992 Sb., o ochraně přírody a krajiny (ZOPK).</a:t>
            </a:r>
          </a:p>
        </p:txBody>
      </p:sp>
      <p:sp>
        <p:nvSpPr>
          <p:cNvPr id="8" name="TextovéPole 7"/>
          <p:cNvSpPr txBox="1"/>
          <p:nvPr/>
        </p:nvSpPr>
        <p:spPr>
          <a:xfrm>
            <a:off x="205000" y="4217334"/>
            <a:ext cx="5110786" cy="1523494"/>
          </a:xfrm>
          <a:prstGeom prst="rect">
            <a:avLst/>
          </a:prstGeom>
          <a:noFill/>
        </p:spPr>
        <p:txBody>
          <a:bodyPr wrap="square" rtlCol="0">
            <a:spAutoFit/>
          </a:bodyPr>
          <a:lstStyle/>
          <a:p>
            <a:pPr marL="571500" indent="-571500">
              <a:buFont typeface="Arial" pitchFamily="34" charset="0"/>
              <a:buChar char="•"/>
            </a:pPr>
            <a:r>
              <a:rPr lang="cs-CZ" sz="1100" dirty="0">
                <a:latin typeface="+mj-lt"/>
                <a:ea typeface="Cambria" panose="02040503050406030204" pitchFamily="18" charset="0"/>
              </a:rPr>
              <a:t>I na chovné farmě nebo na jatkách zůstává krokodýl divokým zvířetem, přestože nikdy nežil mimo lidské zajetí. </a:t>
            </a:r>
          </a:p>
          <a:p>
            <a:pPr marL="571500" indent="-571500">
              <a:buFont typeface="Arial" pitchFamily="34" charset="0"/>
              <a:buChar char="•"/>
            </a:pPr>
            <a:r>
              <a:rPr lang="cs-CZ" sz="1100" dirty="0">
                <a:latin typeface="+mj-lt"/>
                <a:ea typeface="Cambria" panose="02040503050406030204" pitchFamily="18" charset="0"/>
              </a:rPr>
              <a:t>Prase domácí bude domácím zvířetem, i pokud se mu podaří uniknout z hospodářského chovu. </a:t>
            </a:r>
          </a:p>
          <a:p>
            <a:pPr marL="571500" indent="-571500">
              <a:buFont typeface="Arial" pitchFamily="34" charset="0"/>
              <a:buChar char="•"/>
            </a:pPr>
            <a:r>
              <a:rPr lang="cs-CZ" sz="1100" dirty="0">
                <a:latin typeface="+mj-lt"/>
                <a:ea typeface="Cambria" panose="02040503050406030204" pitchFamily="18" charset="0"/>
              </a:rPr>
              <a:t>Zvíře, které náleží ke zdivočelé populaci domestikovaného druhu, se podle ZOPK nepovažuje za volně žijícího živočicha, avšak podle OZ je divokým zvířetem.</a:t>
            </a:r>
          </a:p>
          <a:p>
            <a:endParaRPr lang="cs-CZ" sz="1400" dirty="0">
              <a:latin typeface="+mj-lt"/>
              <a:ea typeface="Cambria" panose="02040503050406030204" pitchFamily="18" charset="0"/>
            </a:endParaRPr>
          </a:p>
        </p:txBody>
      </p:sp>
    </p:spTree>
    <p:extLst>
      <p:ext uri="{BB962C8B-B14F-4D97-AF65-F5344CB8AC3E}">
        <p14:creationId xmlns:p14="http://schemas.microsoft.com/office/powerpoint/2010/main" val="3439427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down)">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down)">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down)">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wipe(down)">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wipe(down)">
                                      <p:cBhvr>
                                        <p:cTn id="42" dur="500"/>
                                        <p:tgtEl>
                                          <p:spTgt spid="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animEffect transition="in" filter="wipe(down)">
                                      <p:cBhvr>
                                        <p:cTn id="47" dur="500"/>
                                        <p:tgtEl>
                                          <p:spTgt spid="5">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
                                            <p:txEl>
                                              <p:pRg st="0" end="0"/>
                                            </p:txEl>
                                          </p:spTgt>
                                        </p:tgtEl>
                                        <p:attrNameLst>
                                          <p:attrName>style.visibility</p:attrName>
                                        </p:attrNameLst>
                                      </p:cBhvr>
                                      <p:to>
                                        <p:strVal val="visible"/>
                                      </p:to>
                                    </p:set>
                                    <p:animEffect transition="in" filter="fade">
                                      <p:cBhvr>
                                        <p:cTn id="52" dur="500"/>
                                        <p:tgtEl>
                                          <p:spTgt spid="8">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8">
                                            <p:txEl>
                                              <p:pRg st="1" end="1"/>
                                            </p:txEl>
                                          </p:spTgt>
                                        </p:tgtEl>
                                        <p:attrNameLst>
                                          <p:attrName>style.visibility</p:attrName>
                                        </p:attrNameLst>
                                      </p:cBhvr>
                                      <p:to>
                                        <p:strVal val="visible"/>
                                      </p:to>
                                    </p:set>
                                    <p:animEffect transition="in" filter="fade">
                                      <p:cBhvr>
                                        <p:cTn id="57" dur="500"/>
                                        <p:tgtEl>
                                          <p:spTgt spid="8">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8">
                                            <p:txEl>
                                              <p:pRg st="2" end="2"/>
                                            </p:txEl>
                                          </p:spTgt>
                                        </p:tgtEl>
                                        <p:attrNameLst>
                                          <p:attrName>style.visibility</p:attrName>
                                        </p:attrNameLst>
                                      </p:cBhvr>
                                      <p:to>
                                        <p:strVal val="visible"/>
                                      </p:to>
                                    </p:set>
                                    <p:animEffect transition="in" filter="fade">
                                      <p:cBhvr>
                                        <p:cTn id="62" dur="500"/>
                                        <p:tgtEl>
                                          <p:spTgt spid="8">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fade">
                                      <p:cBhvr>
                                        <p:cTn id="6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animBg="1"/>
      <p:bldP spid="8" grpId="0" build="p"/>
    </p:bldLst>
  </p:timing>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15356</TotalTime>
  <Words>9695</Words>
  <Application>Microsoft Office PowerPoint</Application>
  <PresentationFormat>Předvádění na obrazovce (4:3)</PresentationFormat>
  <Paragraphs>680</Paragraphs>
  <Slides>76</Slides>
  <Notes>3</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76</vt:i4>
      </vt:variant>
    </vt:vector>
  </HeadingPairs>
  <TitlesOfParts>
    <vt:vector size="82" baseType="lpstr">
      <vt:lpstr>Arial</vt:lpstr>
      <vt:lpstr>Calibri</vt:lpstr>
      <vt:lpstr>Cambria</vt:lpstr>
      <vt:lpstr>Roboto Slab</vt:lpstr>
      <vt:lpstr>Symbol</vt:lpstr>
      <vt:lpstr>Motiv systému Office</vt:lpstr>
      <vt:lpstr>Právo životního prostředí I Právní režim ochrany zvířat I. – ochrana volně žijících živočichů, obchodování s ohroženými druhy živočichů</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Základy práva životního prostředí pro neprávníky (MX001Zk)</dc:title>
  <dc:creator>Vojtech</dc:creator>
  <cp:lastModifiedBy>Vojtěch Vomáčka</cp:lastModifiedBy>
  <cp:revision>343</cp:revision>
  <dcterms:created xsi:type="dcterms:W3CDTF">2014-09-07T21:44:03Z</dcterms:created>
  <dcterms:modified xsi:type="dcterms:W3CDTF">2022-05-18T13:31:31Z</dcterms:modified>
</cp:coreProperties>
</file>