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sldIdLst>
    <p:sldId id="429" r:id="rId2"/>
    <p:sldId id="659" r:id="rId3"/>
    <p:sldId id="314" r:id="rId4"/>
    <p:sldId id="431" r:id="rId5"/>
    <p:sldId id="433" r:id="rId6"/>
    <p:sldId id="660" r:id="rId7"/>
    <p:sldId id="398" r:id="rId8"/>
    <p:sldId id="416" r:id="rId9"/>
    <p:sldId id="322" r:id="rId10"/>
    <p:sldId id="411" r:id="rId11"/>
    <p:sldId id="430" r:id="rId12"/>
    <p:sldId id="321" r:id="rId13"/>
    <p:sldId id="323" r:id="rId14"/>
    <p:sldId id="324" r:id="rId15"/>
    <p:sldId id="325" r:id="rId16"/>
    <p:sldId id="315" r:id="rId17"/>
    <p:sldId id="326" r:id="rId18"/>
    <p:sldId id="327" r:id="rId19"/>
    <p:sldId id="328" r:id="rId20"/>
    <p:sldId id="258" r:id="rId21"/>
    <p:sldId id="439" r:id="rId22"/>
    <p:sldId id="399" r:id="rId23"/>
    <p:sldId id="259" r:id="rId24"/>
    <p:sldId id="304" r:id="rId25"/>
    <p:sldId id="412" r:id="rId26"/>
    <p:sldId id="305" r:id="rId27"/>
    <p:sldId id="437" r:id="rId28"/>
    <p:sldId id="436" r:id="rId29"/>
    <p:sldId id="424" r:id="rId30"/>
    <p:sldId id="451" r:id="rId31"/>
    <p:sldId id="658" r:id="rId32"/>
    <p:sldId id="657" r:id="rId33"/>
    <p:sldId id="306" r:id="rId34"/>
    <p:sldId id="284" r:id="rId35"/>
    <p:sldId id="442" r:id="rId36"/>
    <p:sldId id="438" r:id="rId37"/>
    <p:sldId id="661" r:id="rId38"/>
    <p:sldId id="260" r:id="rId39"/>
    <p:sldId id="349" r:id="rId40"/>
    <p:sldId id="358" r:id="rId41"/>
    <p:sldId id="268" r:id="rId42"/>
    <p:sldId id="354" r:id="rId43"/>
    <p:sldId id="404" r:id="rId44"/>
    <p:sldId id="449" r:id="rId45"/>
    <p:sldId id="356" r:id="rId46"/>
    <p:sldId id="363" r:id="rId47"/>
    <p:sldId id="440" r:id="rId48"/>
    <p:sldId id="414" r:id="rId49"/>
    <p:sldId id="357" r:id="rId50"/>
    <p:sldId id="350" r:id="rId51"/>
    <p:sldId id="332" r:id="rId52"/>
    <p:sldId id="330" r:id="rId53"/>
    <p:sldId id="333" r:id="rId54"/>
    <p:sldId id="334" r:id="rId55"/>
    <p:sldId id="335" r:id="rId56"/>
    <p:sldId id="337" r:id="rId57"/>
    <p:sldId id="338" r:id="rId58"/>
    <p:sldId id="336" r:id="rId59"/>
    <p:sldId id="342" r:id="rId60"/>
    <p:sldId id="347" r:id="rId61"/>
    <p:sldId id="345" r:id="rId62"/>
    <p:sldId id="346" r:id="rId63"/>
    <p:sldId id="272" r:id="rId64"/>
    <p:sldId id="443" r:id="rId65"/>
    <p:sldId id="444" r:id="rId66"/>
    <p:sldId id="273" r:id="rId67"/>
    <p:sldId id="377" r:id="rId68"/>
    <p:sldId id="274" r:id="rId69"/>
    <p:sldId id="378" r:id="rId70"/>
    <p:sldId id="405" r:id="rId71"/>
    <p:sldId id="288" r:id="rId72"/>
    <p:sldId id="289" r:id="rId73"/>
    <p:sldId id="291" r:id="rId74"/>
    <p:sldId id="344" r:id="rId75"/>
    <p:sldId id="406" r:id="rId76"/>
    <p:sldId id="450" r:id="rId77"/>
    <p:sldId id="367" r:id="rId78"/>
    <p:sldId id="441" r:id="rId79"/>
    <p:sldId id="445" r:id="rId80"/>
    <p:sldId id="446" r:id="rId81"/>
    <p:sldId id="447" r:id="rId82"/>
    <p:sldId id="448" r:id="rId83"/>
    <p:sldId id="360" r:id="rId84"/>
    <p:sldId id="408" r:id="rId85"/>
    <p:sldId id="293" r:id="rId86"/>
    <p:sldId id="295" r:id="rId87"/>
    <p:sldId id="365" r:id="rId88"/>
    <p:sldId id="296" r:id="rId89"/>
    <p:sldId id="297" r:id="rId90"/>
    <p:sldId id="364" r:id="rId91"/>
    <p:sldId id="298" r:id="rId92"/>
    <p:sldId id="415" r:id="rId93"/>
    <p:sldId id="662" r:id="rId94"/>
    <p:sldId id="665" r:id="rId95"/>
    <p:sldId id="663" r:id="rId96"/>
    <p:sldId id="664" r:id="rId97"/>
    <p:sldId id="303" r:id="rId98"/>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26" autoAdjust="0"/>
    <p:restoredTop sz="94660"/>
  </p:normalViewPr>
  <p:slideViewPr>
    <p:cSldViewPr>
      <p:cViewPr varScale="1">
        <p:scale>
          <a:sx n="80" d="100"/>
          <a:sy n="80" d="100"/>
        </p:scale>
        <p:origin x="60" y="7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E91427-FDF1-4E07-B57D-982E11BE788F}"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cs-CZ"/>
        </a:p>
      </dgm:t>
    </dgm:pt>
    <dgm:pt modelId="{EFEFDEBD-DD78-44E4-A617-7D06881A27EA}">
      <dgm:prSet phldrT="[Text]"/>
      <dgm:spPr>
        <a:xfrm>
          <a:off x="250307" y="1206748"/>
          <a:ext cx="932161" cy="466080"/>
        </a:xfr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gm:spPr>
      <dgm:t>
        <a:bodyPr/>
        <a:lstStyle/>
        <a:p>
          <a:r>
            <a:rPr lang="cs-CZ" dirty="0">
              <a:solidFill>
                <a:sysClr val="windowText" lastClr="000000">
                  <a:hueOff val="0"/>
                  <a:satOff val="0"/>
                  <a:lumOff val="0"/>
                  <a:alphaOff val="0"/>
                </a:sysClr>
              </a:solidFill>
              <a:latin typeface="Calibri"/>
              <a:ea typeface="+mn-ea"/>
              <a:cs typeface="+mn-cs"/>
            </a:rPr>
            <a:t>Zvíře</a:t>
          </a:r>
        </a:p>
      </dgm:t>
    </dgm:pt>
    <dgm:pt modelId="{5198AA93-E8C5-4C9F-BA57-D6C0375BAD74}" type="parTrans" cxnId="{9324E539-07C8-473D-BD15-89A9A33CFC44}">
      <dgm:prSet/>
      <dgm:spPr/>
      <dgm:t>
        <a:bodyPr/>
        <a:lstStyle/>
        <a:p>
          <a:endParaRPr lang="cs-CZ"/>
        </a:p>
      </dgm:t>
    </dgm:pt>
    <dgm:pt modelId="{029AD378-FA1E-4322-899B-4B2ADAF3AE8C}" type="sibTrans" cxnId="{9324E539-07C8-473D-BD15-89A9A33CFC44}">
      <dgm:prSet/>
      <dgm:spPr/>
      <dgm:t>
        <a:bodyPr/>
        <a:lstStyle/>
        <a:p>
          <a:endParaRPr lang="cs-CZ"/>
        </a:p>
      </dgm:t>
    </dgm:pt>
    <dgm:pt modelId="{724920FA-21F1-436B-82D0-B88B92E7008C}">
      <dgm:prSet phldrT="[Text]"/>
      <dgm:spPr>
        <a:xfrm>
          <a:off x="1555333" y="536757"/>
          <a:ext cx="932161" cy="466080"/>
        </a:xfr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gm:spPr>
      <dgm:t>
        <a:bodyPr/>
        <a:lstStyle/>
        <a:p>
          <a:r>
            <a:rPr lang="cs-CZ" dirty="0">
              <a:solidFill>
                <a:sysClr val="windowText" lastClr="000000">
                  <a:hueOff val="0"/>
                  <a:satOff val="0"/>
                  <a:lumOff val="0"/>
                  <a:alphaOff val="0"/>
                </a:sysClr>
              </a:solidFill>
              <a:latin typeface="Calibri"/>
              <a:ea typeface="+mn-ea"/>
              <a:cs typeface="+mn-cs"/>
            </a:rPr>
            <a:t>Zvíře v lidské péči</a:t>
          </a:r>
        </a:p>
      </dgm:t>
    </dgm:pt>
    <dgm:pt modelId="{83B27AD8-07D2-41EA-968D-10D1EFFF2134}" type="parTrans" cxnId="{C38DCE61-26E4-4069-9307-BADB6CCBA231}">
      <dgm:prSet/>
      <dgm:spPr>
        <a:xfrm rot="17945813">
          <a:off x="985522" y="1088731"/>
          <a:ext cx="766756" cy="32124"/>
        </a:xfrm>
        <a:noFill/>
        <a:ln w="25400" cap="flat" cmpd="sng" algn="ctr">
          <a:solidFill>
            <a:sysClr val="windowText" lastClr="000000">
              <a:shade val="60000"/>
              <a:hueOff val="0"/>
              <a:satOff val="0"/>
              <a:lumOff val="0"/>
              <a:alphaOff val="0"/>
            </a:sysClr>
          </a:solidFill>
          <a:prstDash val="solid"/>
        </a:ln>
        <a:effectLst/>
      </dgm:spPr>
      <dgm:t>
        <a:bodyPr/>
        <a:lstStyle/>
        <a:p>
          <a:endParaRPr lang="cs-CZ">
            <a:solidFill>
              <a:sysClr val="windowText" lastClr="000000">
                <a:hueOff val="0"/>
                <a:satOff val="0"/>
                <a:lumOff val="0"/>
                <a:alphaOff val="0"/>
              </a:sysClr>
            </a:solidFill>
            <a:latin typeface="Calibri"/>
            <a:ea typeface="+mn-ea"/>
            <a:cs typeface="+mn-cs"/>
          </a:endParaRPr>
        </a:p>
      </dgm:t>
    </dgm:pt>
    <dgm:pt modelId="{5A0E6041-CBD9-4E63-929C-D6A3651619E7}" type="sibTrans" cxnId="{C38DCE61-26E4-4069-9307-BADB6CCBA231}">
      <dgm:prSet/>
      <dgm:spPr/>
      <dgm:t>
        <a:bodyPr/>
        <a:lstStyle/>
        <a:p>
          <a:endParaRPr lang="cs-CZ"/>
        </a:p>
      </dgm:t>
    </dgm:pt>
    <dgm:pt modelId="{1FED22F8-1E18-4592-A8FE-09FE6630DAEC}">
      <dgm:prSet phldrT="[Text]"/>
      <dgm:spPr>
        <a:xfrm>
          <a:off x="2860359" y="765"/>
          <a:ext cx="932161" cy="466080"/>
        </a:xfr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gm:spPr>
      <dgm:t>
        <a:bodyPr/>
        <a:lstStyle/>
        <a:p>
          <a:r>
            <a:rPr lang="cs-CZ" dirty="0">
              <a:solidFill>
                <a:sysClr val="windowText" lastClr="000000">
                  <a:hueOff val="0"/>
                  <a:satOff val="0"/>
                  <a:lumOff val="0"/>
                  <a:alphaOff val="0"/>
                </a:sysClr>
              </a:solidFill>
              <a:latin typeface="Calibri"/>
              <a:ea typeface="+mn-ea"/>
              <a:cs typeface="+mn-cs"/>
            </a:rPr>
            <a:t>Hospodářské zvíře</a:t>
          </a:r>
        </a:p>
      </dgm:t>
    </dgm:pt>
    <dgm:pt modelId="{03063409-961C-4313-B4AC-F48D91FB8DCA}" type="parTrans" cxnId="{517242FE-FF27-4BC9-B152-D0065FD7F8E3}">
      <dgm:prSet/>
      <dgm:spPr>
        <a:xfrm rot="18289469">
          <a:off x="2347462" y="485739"/>
          <a:ext cx="652928" cy="32124"/>
        </a:xfrm>
        <a:noFill/>
        <a:ln w="25400" cap="flat" cmpd="sng" algn="ctr">
          <a:solidFill>
            <a:sysClr val="windowText" lastClr="000000">
              <a:shade val="80000"/>
              <a:hueOff val="0"/>
              <a:satOff val="0"/>
              <a:lumOff val="0"/>
              <a:alphaOff val="0"/>
            </a:sysClr>
          </a:solidFill>
          <a:prstDash val="solid"/>
        </a:ln>
        <a:effectLst/>
      </dgm:spPr>
      <dgm:t>
        <a:bodyPr/>
        <a:lstStyle/>
        <a:p>
          <a:endParaRPr lang="cs-CZ">
            <a:solidFill>
              <a:sysClr val="windowText" lastClr="000000">
                <a:hueOff val="0"/>
                <a:satOff val="0"/>
                <a:lumOff val="0"/>
                <a:alphaOff val="0"/>
              </a:sysClr>
            </a:solidFill>
            <a:latin typeface="Calibri"/>
            <a:ea typeface="+mn-ea"/>
            <a:cs typeface="+mn-cs"/>
          </a:endParaRPr>
        </a:p>
      </dgm:t>
    </dgm:pt>
    <dgm:pt modelId="{35699475-7510-407C-BA01-5EF93B09E405}" type="sibTrans" cxnId="{517242FE-FF27-4BC9-B152-D0065FD7F8E3}">
      <dgm:prSet/>
      <dgm:spPr/>
      <dgm:t>
        <a:bodyPr/>
        <a:lstStyle/>
        <a:p>
          <a:endParaRPr lang="cs-CZ"/>
        </a:p>
      </dgm:t>
    </dgm:pt>
    <dgm:pt modelId="{63F115E4-70EE-4134-A6D1-CA6F103838F3}">
      <dgm:prSet phldrT="[Text]"/>
      <dgm:spPr>
        <a:xfrm>
          <a:off x="2860359" y="1072750"/>
          <a:ext cx="932161" cy="466080"/>
        </a:xfr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gm:spPr>
      <dgm:t>
        <a:bodyPr/>
        <a:lstStyle/>
        <a:p>
          <a:r>
            <a:rPr lang="cs-CZ" dirty="0">
              <a:solidFill>
                <a:sysClr val="windowText" lastClr="000000">
                  <a:hueOff val="0"/>
                  <a:satOff val="0"/>
                  <a:lumOff val="0"/>
                  <a:alphaOff val="0"/>
                </a:sysClr>
              </a:solidFill>
              <a:latin typeface="Calibri"/>
              <a:ea typeface="+mn-ea"/>
              <a:cs typeface="+mn-cs"/>
            </a:rPr>
            <a:t>Pokusné zvíře</a:t>
          </a:r>
        </a:p>
      </dgm:t>
    </dgm:pt>
    <dgm:pt modelId="{551468E8-59E7-4917-8A69-C4362D1BFE2F}" type="parTrans" cxnId="{AC0BB4D0-7540-4231-9CE2-5C92085AD284}">
      <dgm:prSet/>
      <dgm:spPr>
        <a:xfrm rot="3310531">
          <a:off x="2347462" y="1021732"/>
          <a:ext cx="652928" cy="32124"/>
        </a:xfrm>
        <a:noFill/>
        <a:ln w="25400" cap="flat" cmpd="sng" algn="ctr">
          <a:solidFill>
            <a:sysClr val="windowText" lastClr="000000">
              <a:shade val="80000"/>
              <a:hueOff val="0"/>
              <a:satOff val="0"/>
              <a:lumOff val="0"/>
              <a:alphaOff val="0"/>
            </a:sysClr>
          </a:solidFill>
          <a:prstDash val="solid"/>
        </a:ln>
        <a:effectLst/>
      </dgm:spPr>
      <dgm:t>
        <a:bodyPr/>
        <a:lstStyle/>
        <a:p>
          <a:endParaRPr lang="cs-CZ">
            <a:solidFill>
              <a:sysClr val="windowText" lastClr="000000">
                <a:hueOff val="0"/>
                <a:satOff val="0"/>
                <a:lumOff val="0"/>
                <a:alphaOff val="0"/>
              </a:sysClr>
            </a:solidFill>
            <a:latin typeface="Calibri"/>
            <a:ea typeface="+mn-ea"/>
            <a:cs typeface="+mn-cs"/>
          </a:endParaRPr>
        </a:p>
      </dgm:t>
    </dgm:pt>
    <dgm:pt modelId="{648848CA-EF71-4994-9FE4-9BB43D5E0CFF}" type="sibTrans" cxnId="{AC0BB4D0-7540-4231-9CE2-5C92085AD284}">
      <dgm:prSet/>
      <dgm:spPr/>
      <dgm:t>
        <a:bodyPr/>
        <a:lstStyle/>
        <a:p>
          <a:endParaRPr lang="cs-CZ"/>
        </a:p>
      </dgm:t>
    </dgm:pt>
    <dgm:pt modelId="{3FEFB960-DD7A-4822-93FE-01FAA8755208}">
      <dgm:prSet phldrT="[Text]"/>
      <dgm:spPr>
        <a:xfrm>
          <a:off x="1555333" y="1876739"/>
          <a:ext cx="932161" cy="466080"/>
        </a:xfr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gm:spPr>
      <dgm:t>
        <a:bodyPr/>
        <a:lstStyle/>
        <a:p>
          <a:r>
            <a:rPr lang="cs-CZ" dirty="0">
              <a:solidFill>
                <a:sysClr val="windowText" lastClr="000000">
                  <a:hueOff val="0"/>
                  <a:satOff val="0"/>
                  <a:lumOff val="0"/>
                  <a:alphaOff val="0"/>
                </a:sysClr>
              </a:solidFill>
              <a:latin typeface="Calibri"/>
              <a:ea typeface="+mn-ea"/>
              <a:cs typeface="+mn-cs"/>
            </a:rPr>
            <a:t>Volně žijící zvíře (včetně chovu v zajetí)</a:t>
          </a:r>
        </a:p>
      </dgm:t>
    </dgm:pt>
    <dgm:pt modelId="{58792E42-CEC5-4400-B40B-3E6575D446FF}" type="parTrans" cxnId="{A2593C67-95EF-4222-999B-73FFB63E3A3C}">
      <dgm:prSet/>
      <dgm:spPr>
        <a:xfrm rot="3654187">
          <a:off x="985522" y="1758722"/>
          <a:ext cx="766756" cy="32124"/>
        </a:xfrm>
        <a:noFill/>
        <a:ln w="25400" cap="flat" cmpd="sng" algn="ctr">
          <a:solidFill>
            <a:sysClr val="windowText" lastClr="000000">
              <a:shade val="60000"/>
              <a:hueOff val="0"/>
              <a:satOff val="0"/>
              <a:lumOff val="0"/>
              <a:alphaOff val="0"/>
            </a:sysClr>
          </a:solidFill>
          <a:prstDash val="solid"/>
        </a:ln>
        <a:effectLst/>
      </dgm:spPr>
      <dgm:t>
        <a:bodyPr/>
        <a:lstStyle/>
        <a:p>
          <a:endParaRPr lang="cs-CZ">
            <a:solidFill>
              <a:sysClr val="windowText" lastClr="000000">
                <a:hueOff val="0"/>
                <a:satOff val="0"/>
                <a:lumOff val="0"/>
                <a:alphaOff val="0"/>
              </a:sysClr>
            </a:solidFill>
            <a:latin typeface="Calibri"/>
            <a:ea typeface="+mn-ea"/>
            <a:cs typeface="+mn-cs"/>
          </a:endParaRPr>
        </a:p>
      </dgm:t>
    </dgm:pt>
    <dgm:pt modelId="{D3297911-B17D-42ED-9097-F1F21FACF510}" type="sibTrans" cxnId="{A2593C67-95EF-4222-999B-73FFB63E3A3C}">
      <dgm:prSet/>
      <dgm:spPr/>
      <dgm:t>
        <a:bodyPr/>
        <a:lstStyle/>
        <a:p>
          <a:endParaRPr lang="cs-CZ"/>
        </a:p>
      </dgm:t>
    </dgm:pt>
    <dgm:pt modelId="{9F8756B7-CD5F-4183-BFE5-118EB5DCDFF3}">
      <dgm:prSet phldrT="[Text]"/>
      <dgm:spPr>
        <a:xfrm>
          <a:off x="2860359" y="1608743"/>
          <a:ext cx="932161" cy="466080"/>
        </a:xfr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gm:spPr>
      <dgm:t>
        <a:bodyPr/>
        <a:lstStyle/>
        <a:p>
          <a:r>
            <a:rPr lang="cs-CZ" dirty="0">
              <a:solidFill>
                <a:sysClr val="windowText" lastClr="000000">
                  <a:hueOff val="0"/>
                  <a:satOff val="0"/>
                  <a:lumOff val="0"/>
                  <a:alphaOff val="0"/>
                </a:sysClr>
              </a:solidFill>
              <a:latin typeface="Calibri"/>
              <a:ea typeface="+mn-ea"/>
              <a:cs typeface="+mn-cs"/>
            </a:rPr>
            <a:t>Handicapované</a:t>
          </a:r>
        </a:p>
      </dgm:t>
    </dgm:pt>
    <dgm:pt modelId="{890665C5-F202-4E5B-8240-D94CBFD5B1AB}" type="parTrans" cxnId="{2046E882-4857-46C6-BDCE-489417CCF66F}">
      <dgm:prSet/>
      <dgm:spPr>
        <a:xfrm rot="19457599">
          <a:off x="2444334" y="1959719"/>
          <a:ext cx="459184" cy="32124"/>
        </a:xfrm>
        <a:noFill/>
        <a:ln w="25400" cap="flat" cmpd="sng" algn="ctr">
          <a:solidFill>
            <a:sysClr val="windowText" lastClr="000000">
              <a:shade val="80000"/>
              <a:hueOff val="0"/>
              <a:satOff val="0"/>
              <a:lumOff val="0"/>
              <a:alphaOff val="0"/>
            </a:sysClr>
          </a:solidFill>
          <a:prstDash val="solid"/>
        </a:ln>
        <a:effectLst/>
      </dgm:spPr>
      <dgm:t>
        <a:bodyPr/>
        <a:lstStyle/>
        <a:p>
          <a:endParaRPr lang="cs-CZ">
            <a:solidFill>
              <a:sysClr val="windowText" lastClr="000000">
                <a:hueOff val="0"/>
                <a:satOff val="0"/>
                <a:lumOff val="0"/>
                <a:alphaOff val="0"/>
              </a:sysClr>
            </a:solidFill>
            <a:latin typeface="Calibri"/>
            <a:ea typeface="+mn-ea"/>
            <a:cs typeface="+mn-cs"/>
          </a:endParaRPr>
        </a:p>
      </dgm:t>
    </dgm:pt>
    <dgm:pt modelId="{4F17B262-5BAA-46D4-A209-84ADF0339DAC}" type="sibTrans" cxnId="{2046E882-4857-46C6-BDCE-489417CCF66F}">
      <dgm:prSet/>
      <dgm:spPr/>
      <dgm:t>
        <a:bodyPr/>
        <a:lstStyle/>
        <a:p>
          <a:endParaRPr lang="cs-CZ"/>
        </a:p>
      </dgm:t>
    </dgm:pt>
    <dgm:pt modelId="{3AE40FF4-C77E-4A17-8AD5-AEED40604614}">
      <dgm:prSet/>
      <dgm:spPr>
        <a:xfrm>
          <a:off x="2860359" y="536757"/>
          <a:ext cx="932161" cy="466080"/>
        </a:xfr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cs-CZ" dirty="0">
              <a:solidFill>
                <a:sysClr val="windowText" lastClr="000000">
                  <a:hueOff val="0"/>
                  <a:satOff val="0"/>
                  <a:lumOff val="0"/>
                  <a:alphaOff val="0"/>
                </a:sysClr>
              </a:solidFill>
              <a:latin typeface="Calibri"/>
              <a:ea typeface="+mn-ea"/>
              <a:cs typeface="+mn-cs"/>
            </a:rPr>
            <a:t>Zvíře v zájmovém chovu</a:t>
          </a:r>
        </a:p>
      </dgm:t>
    </dgm:pt>
    <dgm:pt modelId="{62490B23-9E7A-4F02-8DF5-9D2677A9C933}" type="parTrans" cxnId="{F492800D-FBC8-47CA-891C-6AF3BB67BA96}">
      <dgm:prSet/>
      <dgm:spPr>
        <a:xfrm>
          <a:off x="2487494" y="753736"/>
          <a:ext cx="372864" cy="32124"/>
        </a:xfrm>
        <a:noFill/>
        <a:ln w="25400" cap="flat" cmpd="sng" algn="ctr">
          <a:solidFill>
            <a:sysClr val="windowText" lastClr="000000">
              <a:shade val="80000"/>
              <a:hueOff val="0"/>
              <a:satOff val="0"/>
              <a:lumOff val="0"/>
              <a:alphaOff val="0"/>
            </a:sysClr>
          </a:solidFill>
          <a:prstDash val="solid"/>
        </a:ln>
        <a:effectLst/>
      </dgm:spPr>
      <dgm:t>
        <a:bodyPr/>
        <a:lstStyle/>
        <a:p>
          <a:endParaRPr lang="cs-CZ">
            <a:solidFill>
              <a:sysClr val="windowText" lastClr="000000">
                <a:hueOff val="0"/>
                <a:satOff val="0"/>
                <a:lumOff val="0"/>
                <a:alphaOff val="0"/>
              </a:sysClr>
            </a:solidFill>
            <a:latin typeface="Calibri"/>
            <a:ea typeface="+mn-ea"/>
            <a:cs typeface="+mn-cs"/>
          </a:endParaRPr>
        </a:p>
      </dgm:t>
    </dgm:pt>
    <dgm:pt modelId="{8FC4AB01-D0CA-4FAB-8CB0-19A2707DDF5A}" type="sibTrans" cxnId="{F492800D-FBC8-47CA-891C-6AF3BB67BA96}">
      <dgm:prSet/>
      <dgm:spPr/>
      <dgm:t>
        <a:bodyPr/>
        <a:lstStyle/>
        <a:p>
          <a:endParaRPr lang="cs-CZ"/>
        </a:p>
      </dgm:t>
    </dgm:pt>
    <dgm:pt modelId="{472387B7-D19D-4FDC-A3D9-15CECB636833}">
      <dgm:prSet/>
      <dgm:spPr>
        <a:xfrm>
          <a:off x="4165385" y="268761"/>
          <a:ext cx="932161" cy="466080"/>
        </a:xfr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gm:spPr>
      <dgm:t>
        <a:bodyPr/>
        <a:lstStyle/>
        <a:p>
          <a:r>
            <a:rPr lang="cs-CZ" dirty="0">
              <a:solidFill>
                <a:sysClr val="windowText" lastClr="000000">
                  <a:hueOff val="0"/>
                  <a:satOff val="0"/>
                  <a:lumOff val="0"/>
                  <a:alphaOff val="0"/>
                </a:sysClr>
              </a:solidFill>
              <a:latin typeface="Calibri"/>
              <a:ea typeface="+mn-ea"/>
              <a:cs typeface="+mn-cs"/>
            </a:rPr>
            <a:t>Druh zvířete vyžadující zvláštní péči</a:t>
          </a:r>
        </a:p>
      </dgm:t>
    </dgm:pt>
    <dgm:pt modelId="{546FCC2E-F468-4229-8CAC-BDD2B1669460}" type="parTrans" cxnId="{01581760-7F39-45FC-9640-A586BD0C1B0A}">
      <dgm:prSet/>
      <dgm:spPr>
        <a:xfrm rot="19457599">
          <a:off x="3749360" y="619738"/>
          <a:ext cx="459184" cy="32124"/>
        </a:xfrm>
        <a:noFill/>
        <a:ln w="25400" cap="flat" cmpd="sng" algn="ctr">
          <a:solidFill>
            <a:sysClr val="windowText" lastClr="000000">
              <a:shade val="80000"/>
              <a:hueOff val="0"/>
              <a:satOff val="0"/>
              <a:lumOff val="0"/>
              <a:alphaOff val="0"/>
            </a:sysClr>
          </a:solidFill>
          <a:prstDash val="solid"/>
        </a:ln>
        <a:effectLst/>
      </dgm:spPr>
      <dgm:t>
        <a:bodyPr/>
        <a:lstStyle/>
        <a:p>
          <a:endParaRPr lang="cs-CZ">
            <a:solidFill>
              <a:sysClr val="windowText" lastClr="000000">
                <a:hueOff val="0"/>
                <a:satOff val="0"/>
                <a:lumOff val="0"/>
                <a:alphaOff val="0"/>
              </a:sysClr>
            </a:solidFill>
            <a:latin typeface="Calibri"/>
            <a:ea typeface="+mn-ea"/>
            <a:cs typeface="+mn-cs"/>
          </a:endParaRPr>
        </a:p>
      </dgm:t>
    </dgm:pt>
    <dgm:pt modelId="{B201287C-2231-4A64-A5E2-37C0149F6997}" type="sibTrans" cxnId="{01581760-7F39-45FC-9640-A586BD0C1B0A}">
      <dgm:prSet/>
      <dgm:spPr/>
      <dgm:t>
        <a:bodyPr/>
        <a:lstStyle/>
        <a:p>
          <a:endParaRPr lang="cs-CZ"/>
        </a:p>
      </dgm:t>
    </dgm:pt>
    <dgm:pt modelId="{807E6014-9C52-4A82-A00E-B97894845FAB}">
      <dgm:prSet/>
      <dgm:spPr>
        <a:xfrm>
          <a:off x="2860359" y="2144736"/>
          <a:ext cx="932161" cy="466080"/>
        </a:xfr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gm:spPr>
      <dgm:t>
        <a:bodyPr/>
        <a:lstStyle/>
        <a:p>
          <a:r>
            <a:rPr lang="cs-CZ" dirty="0">
              <a:solidFill>
                <a:sysClr val="windowText" lastClr="000000">
                  <a:hueOff val="0"/>
                  <a:satOff val="0"/>
                  <a:lumOff val="0"/>
                  <a:alphaOff val="0"/>
                </a:sysClr>
              </a:solidFill>
              <a:latin typeface="Calibri"/>
              <a:ea typeface="+mn-ea"/>
              <a:cs typeface="+mn-cs"/>
            </a:rPr>
            <a:t>„Ostatní“</a:t>
          </a:r>
        </a:p>
      </dgm:t>
    </dgm:pt>
    <dgm:pt modelId="{9A394CB6-7FCC-4DB7-9225-F9E741F258A9}" type="parTrans" cxnId="{71A4E930-2F0E-4F55-BB31-703C88DCF642}">
      <dgm:prSet/>
      <dgm:spPr>
        <a:xfrm rot="2142401">
          <a:off x="2444334" y="2227716"/>
          <a:ext cx="459184" cy="32124"/>
        </a:xfrm>
        <a:noFill/>
        <a:ln w="25400" cap="flat" cmpd="sng" algn="ctr">
          <a:solidFill>
            <a:sysClr val="windowText" lastClr="000000">
              <a:shade val="80000"/>
              <a:hueOff val="0"/>
              <a:satOff val="0"/>
              <a:lumOff val="0"/>
              <a:alphaOff val="0"/>
            </a:sysClr>
          </a:solidFill>
          <a:prstDash val="solid"/>
        </a:ln>
        <a:effectLst/>
      </dgm:spPr>
      <dgm:t>
        <a:bodyPr/>
        <a:lstStyle/>
        <a:p>
          <a:endParaRPr lang="cs-CZ">
            <a:solidFill>
              <a:sysClr val="windowText" lastClr="000000">
                <a:hueOff val="0"/>
                <a:satOff val="0"/>
                <a:lumOff val="0"/>
                <a:alphaOff val="0"/>
              </a:sysClr>
            </a:solidFill>
            <a:latin typeface="Calibri"/>
            <a:ea typeface="+mn-ea"/>
            <a:cs typeface="+mn-cs"/>
          </a:endParaRPr>
        </a:p>
      </dgm:t>
    </dgm:pt>
    <dgm:pt modelId="{8F3114A2-22FA-4B6E-A066-59A1470ECC1D}" type="sibTrans" cxnId="{71A4E930-2F0E-4F55-BB31-703C88DCF642}">
      <dgm:prSet/>
      <dgm:spPr/>
      <dgm:t>
        <a:bodyPr/>
        <a:lstStyle/>
        <a:p>
          <a:endParaRPr lang="cs-CZ"/>
        </a:p>
      </dgm:t>
    </dgm:pt>
    <dgm:pt modelId="{7B6C5E25-0E6F-4C51-ADD8-86A45FBF87A8}">
      <dgm:prSet/>
      <dgm:spPr>
        <a:xfrm>
          <a:off x="4165385" y="804754"/>
          <a:ext cx="932161" cy="466080"/>
        </a:xfr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gm:spPr>
      <dgm:t>
        <a:bodyPr/>
        <a:lstStyle/>
        <a:p>
          <a:r>
            <a:rPr lang="cs-CZ" dirty="0">
              <a:solidFill>
                <a:sysClr val="windowText" lastClr="000000">
                  <a:hueOff val="0"/>
                  <a:satOff val="0"/>
                  <a:lumOff val="0"/>
                  <a:alphaOff val="0"/>
                </a:sysClr>
              </a:solidFill>
              <a:latin typeface="Calibri"/>
              <a:ea typeface="+mn-ea"/>
              <a:cs typeface="+mn-cs"/>
            </a:rPr>
            <a:t>„Ostatní“</a:t>
          </a:r>
        </a:p>
      </dgm:t>
    </dgm:pt>
    <dgm:pt modelId="{0E608BE9-CF74-42DC-B835-3E74FF0CF4AF}" type="parTrans" cxnId="{3CFD6331-5627-461A-80E8-5A35BF82EEB0}">
      <dgm:prSet/>
      <dgm:spPr>
        <a:xfrm rot="2142401">
          <a:off x="3749360" y="887734"/>
          <a:ext cx="459184" cy="32124"/>
        </a:xfrm>
        <a:noFill/>
        <a:ln w="25400" cap="flat" cmpd="sng" algn="ctr">
          <a:solidFill>
            <a:sysClr val="windowText" lastClr="000000">
              <a:shade val="80000"/>
              <a:hueOff val="0"/>
              <a:satOff val="0"/>
              <a:lumOff val="0"/>
              <a:alphaOff val="0"/>
            </a:sysClr>
          </a:solidFill>
          <a:prstDash val="solid"/>
        </a:ln>
        <a:effectLst/>
      </dgm:spPr>
      <dgm:t>
        <a:bodyPr/>
        <a:lstStyle/>
        <a:p>
          <a:endParaRPr lang="cs-CZ">
            <a:solidFill>
              <a:sysClr val="windowText" lastClr="000000">
                <a:hueOff val="0"/>
                <a:satOff val="0"/>
                <a:lumOff val="0"/>
                <a:alphaOff val="0"/>
              </a:sysClr>
            </a:solidFill>
            <a:latin typeface="Calibri"/>
            <a:ea typeface="+mn-ea"/>
            <a:cs typeface="+mn-cs"/>
          </a:endParaRPr>
        </a:p>
      </dgm:t>
    </dgm:pt>
    <dgm:pt modelId="{A76E92B9-293B-44A4-A172-90347962B1F9}" type="sibTrans" cxnId="{3CFD6331-5627-461A-80E8-5A35BF82EEB0}">
      <dgm:prSet/>
      <dgm:spPr/>
      <dgm:t>
        <a:bodyPr/>
        <a:lstStyle/>
        <a:p>
          <a:endParaRPr lang="cs-CZ"/>
        </a:p>
      </dgm:t>
    </dgm:pt>
    <dgm:pt modelId="{113FE471-9F25-4879-8529-3C5E1A6041E5}" type="pres">
      <dgm:prSet presAssocID="{94E91427-FDF1-4E07-B57D-982E11BE788F}" presName="diagram" presStyleCnt="0">
        <dgm:presLayoutVars>
          <dgm:chPref val="1"/>
          <dgm:dir/>
          <dgm:animOne val="branch"/>
          <dgm:animLvl val="lvl"/>
          <dgm:resizeHandles val="exact"/>
        </dgm:presLayoutVars>
      </dgm:prSet>
      <dgm:spPr/>
    </dgm:pt>
    <dgm:pt modelId="{1A01CFAE-CBA3-4902-B18E-D4A484B87E66}" type="pres">
      <dgm:prSet presAssocID="{EFEFDEBD-DD78-44E4-A617-7D06881A27EA}" presName="root1" presStyleCnt="0"/>
      <dgm:spPr/>
    </dgm:pt>
    <dgm:pt modelId="{BB1DD3BD-E79D-4217-911A-8C0DDA024466}" type="pres">
      <dgm:prSet presAssocID="{EFEFDEBD-DD78-44E4-A617-7D06881A27EA}" presName="LevelOneTextNode" presStyleLbl="node0" presStyleIdx="0" presStyleCnt="1">
        <dgm:presLayoutVars>
          <dgm:chPref val="3"/>
        </dgm:presLayoutVars>
      </dgm:prSet>
      <dgm:spPr>
        <a:prstGeom prst="roundRect">
          <a:avLst>
            <a:gd name="adj" fmla="val 10000"/>
          </a:avLst>
        </a:prstGeom>
      </dgm:spPr>
    </dgm:pt>
    <dgm:pt modelId="{EE756453-48D2-4113-86C9-013DCD1AF206}" type="pres">
      <dgm:prSet presAssocID="{EFEFDEBD-DD78-44E4-A617-7D06881A27EA}" presName="level2hierChild" presStyleCnt="0"/>
      <dgm:spPr/>
    </dgm:pt>
    <dgm:pt modelId="{59B546CD-3DEB-4993-B295-CD920B9FBB4D}" type="pres">
      <dgm:prSet presAssocID="{83B27AD8-07D2-41EA-968D-10D1EFFF2134}" presName="conn2-1" presStyleLbl="parChTrans1D2" presStyleIdx="0" presStyleCnt="2"/>
      <dgm:spPr>
        <a:custGeom>
          <a:avLst/>
          <a:gdLst/>
          <a:ahLst/>
          <a:cxnLst/>
          <a:rect l="0" t="0" r="0" b="0"/>
          <a:pathLst>
            <a:path>
              <a:moveTo>
                <a:pt x="0" y="16062"/>
              </a:moveTo>
              <a:lnTo>
                <a:pt x="766756" y="16062"/>
              </a:lnTo>
            </a:path>
          </a:pathLst>
        </a:custGeom>
      </dgm:spPr>
    </dgm:pt>
    <dgm:pt modelId="{AA27219C-51CC-4A90-B5D3-A6D7B0143650}" type="pres">
      <dgm:prSet presAssocID="{83B27AD8-07D2-41EA-968D-10D1EFFF2134}" presName="connTx" presStyleLbl="parChTrans1D2" presStyleIdx="0" presStyleCnt="2"/>
      <dgm:spPr/>
    </dgm:pt>
    <dgm:pt modelId="{F4B9385B-EE21-409F-A57F-4AD8BD840152}" type="pres">
      <dgm:prSet presAssocID="{724920FA-21F1-436B-82D0-B88B92E7008C}" presName="root2" presStyleCnt="0"/>
      <dgm:spPr/>
    </dgm:pt>
    <dgm:pt modelId="{CCF330FB-B8A8-4D13-8691-9AC4EF3647F3}" type="pres">
      <dgm:prSet presAssocID="{724920FA-21F1-436B-82D0-B88B92E7008C}" presName="LevelTwoTextNode" presStyleLbl="node2" presStyleIdx="0" presStyleCnt="2">
        <dgm:presLayoutVars>
          <dgm:chPref val="3"/>
        </dgm:presLayoutVars>
      </dgm:prSet>
      <dgm:spPr>
        <a:prstGeom prst="roundRect">
          <a:avLst>
            <a:gd name="adj" fmla="val 10000"/>
          </a:avLst>
        </a:prstGeom>
      </dgm:spPr>
    </dgm:pt>
    <dgm:pt modelId="{1DBB8788-CBF4-4674-B156-27704E6C1918}" type="pres">
      <dgm:prSet presAssocID="{724920FA-21F1-436B-82D0-B88B92E7008C}" presName="level3hierChild" presStyleCnt="0"/>
      <dgm:spPr/>
    </dgm:pt>
    <dgm:pt modelId="{39423B70-D9D6-4E42-A5D1-B7D2B81A9854}" type="pres">
      <dgm:prSet presAssocID="{03063409-961C-4313-B4AC-F48D91FB8DCA}" presName="conn2-1" presStyleLbl="parChTrans1D3" presStyleIdx="0" presStyleCnt="5"/>
      <dgm:spPr>
        <a:custGeom>
          <a:avLst/>
          <a:gdLst/>
          <a:ahLst/>
          <a:cxnLst/>
          <a:rect l="0" t="0" r="0" b="0"/>
          <a:pathLst>
            <a:path>
              <a:moveTo>
                <a:pt x="0" y="16062"/>
              </a:moveTo>
              <a:lnTo>
                <a:pt x="652928" y="16062"/>
              </a:lnTo>
            </a:path>
          </a:pathLst>
        </a:custGeom>
      </dgm:spPr>
    </dgm:pt>
    <dgm:pt modelId="{90D089C9-97D2-47A3-943F-6441017F9E50}" type="pres">
      <dgm:prSet presAssocID="{03063409-961C-4313-B4AC-F48D91FB8DCA}" presName="connTx" presStyleLbl="parChTrans1D3" presStyleIdx="0" presStyleCnt="5"/>
      <dgm:spPr/>
    </dgm:pt>
    <dgm:pt modelId="{EB542374-0AC7-4C05-B17E-8FBC0CD13F40}" type="pres">
      <dgm:prSet presAssocID="{1FED22F8-1E18-4592-A8FE-09FE6630DAEC}" presName="root2" presStyleCnt="0"/>
      <dgm:spPr/>
    </dgm:pt>
    <dgm:pt modelId="{3FD0205E-2F60-452E-A723-99A46206A870}" type="pres">
      <dgm:prSet presAssocID="{1FED22F8-1E18-4592-A8FE-09FE6630DAEC}" presName="LevelTwoTextNode" presStyleLbl="node3" presStyleIdx="0" presStyleCnt="5">
        <dgm:presLayoutVars>
          <dgm:chPref val="3"/>
        </dgm:presLayoutVars>
      </dgm:prSet>
      <dgm:spPr>
        <a:prstGeom prst="roundRect">
          <a:avLst>
            <a:gd name="adj" fmla="val 10000"/>
          </a:avLst>
        </a:prstGeom>
      </dgm:spPr>
    </dgm:pt>
    <dgm:pt modelId="{AA3C3EDF-1505-4C9D-8020-1656C988D5F4}" type="pres">
      <dgm:prSet presAssocID="{1FED22F8-1E18-4592-A8FE-09FE6630DAEC}" presName="level3hierChild" presStyleCnt="0"/>
      <dgm:spPr/>
    </dgm:pt>
    <dgm:pt modelId="{B7D1BDD3-36E5-4E83-BBBB-CB60447208B2}" type="pres">
      <dgm:prSet presAssocID="{62490B23-9E7A-4F02-8DF5-9D2677A9C933}" presName="conn2-1" presStyleLbl="parChTrans1D3" presStyleIdx="1" presStyleCnt="5"/>
      <dgm:spPr>
        <a:custGeom>
          <a:avLst/>
          <a:gdLst/>
          <a:ahLst/>
          <a:cxnLst/>
          <a:rect l="0" t="0" r="0" b="0"/>
          <a:pathLst>
            <a:path>
              <a:moveTo>
                <a:pt x="0" y="16062"/>
              </a:moveTo>
              <a:lnTo>
                <a:pt x="372864" y="16062"/>
              </a:lnTo>
            </a:path>
          </a:pathLst>
        </a:custGeom>
      </dgm:spPr>
    </dgm:pt>
    <dgm:pt modelId="{0F988F2E-D654-483B-A432-DF08DA24A1B4}" type="pres">
      <dgm:prSet presAssocID="{62490B23-9E7A-4F02-8DF5-9D2677A9C933}" presName="connTx" presStyleLbl="parChTrans1D3" presStyleIdx="1" presStyleCnt="5"/>
      <dgm:spPr/>
    </dgm:pt>
    <dgm:pt modelId="{7658931E-29A6-42A9-AC0F-C5385619F430}" type="pres">
      <dgm:prSet presAssocID="{3AE40FF4-C77E-4A17-8AD5-AEED40604614}" presName="root2" presStyleCnt="0"/>
      <dgm:spPr/>
    </dgm:pt>
    <dgm:pt modelId="{3D1B26D9-B80E-4CFF-9276-89BE25DC7F9B}" type="pres">
      <dgm:prSet presAssocID="{3AE40FF4-C77E-4A17-8AD5-AEED40604614}" presName="LevelTwoTextNode" presStyleLbl="node3" presStyleIdx="1" presStyleCnt="5">
        <dgm:presLayoutVars>
          <dgm:chPref val="3"/>
        </dgm:presLayoutVars>
      </dgm:prSet>
      <dgm:spPr>
        <a:prstGeom prst="roundRect">
          <a:avLst>
            <a:gd name="adj" fmla="val 10000"/>
          </a:avLst>
        </a:prstGeom>
      </dgm:spPr>
    </dgm:pt>
    <dgm:pt modelId="{C1E0C170-AD14-4C1C-BA03-8824039904FF}" type="pres">
      <dgm:prSet presAssocID="{3AE40FF4-C77E-4A17-8AD5-AEED40604614}" presName="level3hierChild" presStyleCnt="0"/>
      <dgm:spPr/>
    </dgm:pt>
    <dgm:pt modelId="{E7C80DFC-536C-48B4-B94D-3129EA89B5B3}" type="pres">
      <dgm:prSet presAssocID="{546FCC2E-F468-4229-8CAC-BDD2B1669460}" presName="conn2-1" presStyleLbl="parChTrans1D4" presStyleIdx="0" presStyleCnt="2"/>
      <dgm:spPr>
        <a:custGeom>
          <a:avLst/>
          <a:gdLst/>
          <a:ahLst/>
          <a:cxnLst/>
          <a:rect l="0" t="0" r="0" b="0"/>
          <a:pathLst>
            <a:path>
              <a:moveTo>
                <a:pt x="0" y="16062"/>
              </a:moveTo>
              <a:lnTo>
                <a:pt x="459184" y="16062"/>
              </a:lnTo>
            </a:path>
          </a:pathLst>
        </a:custGeom>
      </dgm:spPr>
    </dgm:pt>
    <dgm:pt modelId="{F2D954C7-1E5E-45F5-BD86-51802076A8CF}" type="pres">
      <dgm:prSet presAssocID="{546FCC2E-F468-4229-8CAC-BDD2B1669460}" presName="connTx" presStyleLbl="parChTrans1D4" presStyleIdx="0" presStyleCnt="2"/>
      <dgm:spPr/>
    </dgm:pt>
    <dgm:pt modelId="{F85FBDDF-ECAD-4DAF-81BC-C123EA5BC472}" type="pres">
      <dgm:prSet presAssocID="{472387B7-D19D-4FDC-A3D9-15CECB636833}" presName="root2" presStyleCnt="0"/>
      <dgm:spPr/>
    </dgm:pt>
    <dgm:pt modelId="{270AC30C-5C14-4071-8086-751043532960}" type="pres">
      <dgm:prSet presAssocID="{472387B7-D19D-4FDC-A3D9-15CECB636833}" presName="LevelTwoTextNode" presStyleLbl="node4" presStyleIdx="0" presStyleCnt="2">
        <dgm:presLayoutVars>
          <dgm:chPref val="3"/>
        </dgm:presLayoutVars>
      </dgm:prSet>
      <dgm:spPr>
        <a:prstGeom prst="roundRect">
          <a:avLst>
            <a:gd name="adj" fmla="val 10000"/>
          </a:avLst>
        </a:prstGeom>
      </dgm:spPr>
    </dgm:pt>
    <dgm:pt modelId="{E1E08CAC-6695-42F3-9DB4-FEC39327B13F}" type="pres">
      <dgm:prSet presAssocID="{472387B7-D19D-4FDC-A3D9-15CECB636833}" presName="level3hierChild" presStyleCnt="0"/>
      <dgm:spPr/>
    </dgm:pt>
    <dgm:pt modelId="{94978BD3-E610-455A-98DD-13C03315DC8C}" type="pres">
      <dgm:prSet presAssocID="{0E608BE9-CF74-42DC-B835-3E74FF0CF4AF}" presName="conn2-1" presStyleLbl="parChTrans1D4" presStyleIdx="1" presStyleCnt="2"/>
      <dgm:spPr>
        <a:custGeom>
          <a:avLst/>
          <a:gdLst/>
          <a:ahLst/>
          <a:cxnLst/>
          <a:rect l="0" t="0" r="0" b="0"/>
          <a:pathLst>
            <a:path>
              <a:moveTo>
                <a:pt x="0" y="16062"/>
              </a:moveTo>
              <a:lnTo>
                <a:pt x="459184" y="16062"/>
              </a:lnTo>
            </a:path>
          </a:pathLst>
        </a:custGeom>
      </dgm:spPr>
    </dgm:pt>
    <dgm:pt modelId="{BB87A80A-9083-4A39-A803-E9D4BC0623E0}" type="pres">
      <dgm:prSet presAssocID="{0E608BE9-CF74-42DC-B835-3E74FF0CF4AF}" presName="connTx" presStyleLbl="parChTrans1D4" presStyleIdx="1" presStyleCnt="2"/>
      <dgm:spPr/>
    </dgm:pt>
    <dgm:pt modelId="{BA75EA02-5E49-4A90-A752-5F46DC3F14E9}" type="pres">
      <dgm:prSet presAssocID="{7B6C5E25-0E6F-4C51-ADD8-86A45FBF87A8}" presName="root2" presStyleCnt="0"/>
      <dgm:spPr/>
    </dgm:pt>
    <dgm:pt modelId="{17D92EE9-34D9-4C7E-9048-55FA7097B2D8}" type="pres">
      <dgm:prSet presAssocID="{7B6C5E25-0E6F-4C51-ADD8-86A45FBF87A8}" presName="LevelTwoTextNode" presStyleLbl="node4" presStyleIdx="1" presStyleCnt="2">
        <dgm:presLayoutVars>
          <dgm:chPref val="3"/>
        </dgm:presLayoutVars>
      </dgm:prSet>
      <dgm:spPr>
        <a:prstGeom prst="roundRect">
          <a:avLst>
            <a:gd name="adj" fmla="val 10000"/>
          </a:avLst>
        </a:prstGeom>
      </dgm:spPr>
    </dgm:pt>
    <dgm:pt modelId="{CE06B49F-7C9F-4B7F-B305-CE49116AB273}" type="pres">
      <dgm:prSet presAssocID="{7B6C5E25-0E6F-4C51-ADD8-86A45FBF87A8}" presName="level3hierChild" presStyleCnt="0"/>
      <dgm:spPr/>
    </dgm:pt>
    <dgm:pt modelId="{B3816EEB-E184-42DC-8B4B-BD494323A1DE}" type="pres">
      <dgm:prSet presAssocID="{551468E8-59E7-4917-8A69-C4362D1BFE2F}" presName="conn2-1" presStyleLbl="parChTrans1D3" presStyleIdx="2" presStyleCnt="5"/>
      <dgm:spPr>
        <a:custGeom>
          <a:avLst/>
          <a:gdLst/>
          <a:ahLst/>
          <a:cxnLst/>
          <a:rect l="0" t="0" r="0" b="0"/>
          <a:pathLst>
            <a:path>
              <a:moveTo>
                <a:pt x="0" y="16062"/>
              </a:moveTo>
              <a:lnTo>
                <a:pt x="652928" y="16062"/>
              </a:lnTo>
            </a:path>
          </a:pathLst>
        </a:custGeom>
      </dgm:spPr>
    </dgm:pt>
    <dgm:pt modelId="{EADF2A4E-9BB8-4917-9C8B-C8C516AF543B}" type="pres">
      <dgm:prSet presAssocID="{551468E8-59E7-4917-8A69-C4362D1BFE2F}" presName="connTx" presStyleLbl="parChTrans1D3" presStyleIdx="2" presStyleCnt="5"/>
      <dgm:spPr/>
    </dgm:pt>
    <dgm:pt modelId="{A0DEBB33-4FFD-4FD7-ACED-25A1DC4C1266}" type="pres">
      <dgm:prSet presAssocID="{63F115E4-70EE-4134-A6D1-CA6F103838F3}" presName="root2" presStyleCnt="0"/>
      <dgm:spPr/>
    </dgm:pt>
    <dgm:pt modelId="{D453F872-0037-4532-82DF-EB4BAADDE455}" type="pres">
      <dgm:prSet presAssocID="{63F115E4-70EE-4134-A6D1-CA6F103838F3}" presName="LevelTwoTextNode" presStyleLbl="node3" presStyleIdx="2" presStyleCnt="5">
        <dgm:presLayoutVars>
          <dgm:chPref val="3"/>
        </dgm:presLayoutVars>
      </dgm:prSet>
      <dgm:spPr>
        <a:prstGeom prst="roundRect">
          <a:avLst>
            <a:gd name="adj" fmla="val 10000"/>
          </a:avLst>
        </a:prstGeom>
      </dgm:spPr>
    </dgm:pt>
    <dgm:pt modelId="{ECAC2BDF-D236-461A-B1C9-63065EC114B6}" type="pres">
      <dgm:prSet presAssocID="{63F115E4-70EE-4134-A6D1-CA6F103838F3}" presName="level3hierChild" presStyleCnt="0"/>
      <dgm:spPr/>
    </dgm:pt>
    <dgm:pt modelId="{2B1E47A1-A7A1-4C16-A205-C0B57CC1871C}" type="pres">
      <dgm:prSet presAssocID="{58792E42-CEC5-4400-B40B-3E6575D446FF}" presName="conn2-1" presStyleLbl="parChTrans1D2" presStyleIdx="1" presStyleCnt="2"/>
      <dgm:spPr>
        <a:custGeom>
          <a:avLst/>
          <a:gdLst/>
          <a:ahLst/>
          <a:cxnLst/>
          <a:rect l="0" t="0" r="0" b="0"/>
          <a:pathLst>
            <a:path>
              <a:moveTo>
                <a:pt x="0" y="16062"/>
              </a:moveTo>
              <a:lnTo>
                <a:pt x="766756" y="16062"/>
              </a:lnTo>
            </a:path>
          </a:pathLst>
        </a:custGeom>
      </dgm:spPr>
    </dgm:pt>
    <dgm:pt modelId="{BA9F7614-75CD-49C9-9EC3-CCB6BF797CD0}" type="pres">
      <dgm:prSet presAssocID="{58792E42-CEC5-4400-B40B-3E6575D446FF}" presName="connTx" presStyleLbl="parChTrans1D2" presStyleIdx="1" presStyleCnt="2"/>
      <dgm:spPr/>
    </dgm:pt>
    <dgm:pt modelId="{B7422191-B833-4EC9-B2B1-848D13E7B35E}" type="pres">
      <dgm:prSet presAssocID="{3FEFB960-DD7A-4822-93FE-01FAA8755208}" presName="root2" presStyleCnt="0"/>
      <dgm:spPr/>
    </dgm:pt>
    <dgm:pt modelId="{317FF874-60E2-4DC6-A9A8-63E99976F931}" type="pres">
      <dgm:prSet presAssocID="{3FEFB960-DD7A-4822-93FE-01FAA8755208}" presName="LevelTwoTextNode" presStyleLbl="node2" presStyleIdx="1" presStyleCnt="2">
        <dgm:presLayoutVars>
          <dgm:chPref val="3"/>
        </dgm:presLayoutVars>
      </dgm:prSet>
      <dgm:spPr>
        <a:prstGeom prst="roundRect">
          <a:avLst>
            <a:gd name="adj" fmla="val 10000"/>
          </a:avLst>
        </a:prstGeom>
      </dgm:spPr>
    </dgm:pt>
    <dgm:pt modelId="{8D5C9576-2C97-4C66-8352-51A727688A7E}" type="pres">
      <dgm:prSet presAssocID="{3FEFB960-DD7A-4822-93FE-01FAA8755208}" presName="level3hierChild" presStyleCnt="0"/>
      <dgm:spPr/>
    </dgm:pt>
    <dgm:pt modelId="{B664EF4C-42C5-4C07-B6AF-7269B7007DA1}" type="pres">
      <dgm:prSet presAssocID="{890665C5-F202-4E5B-8240-D94CBFD5B1AB}" presName="conn2-1" presStyleLbl="parChTrans1D3" presStyleIdx="3" presStyleCnt="5"/>
      <dgm:spPr>
        <a:custGeom>
          <a:avLst/>
          <a:gdLst/>
          <a:ahLst/>
          <a:cxnLst/>
          <a:rect l="0" t="0" r="0" b="0"/>
          <a:pathLst>
            <a:path>
              <a:moveTo>
                <a:pt x="0" y="16062"/>
              </a:moveTo>
              <a:lnTo>
                <a:pt x="459184" y="16062"/>
              </a:lnTo>
            </a:path>
          </a:pathLst>
        </a:custGeom>
      </dgm:spPr>
    </dgm:pt>
    <dgm:pt modelId="{AF07CDC9-40DF-45BE-9ADE-FA85A52C0F86}" type="pres">
      <dgm:prSet presAssocID="{890665C5-F202-4E5B-8240-D94CBFD5B1AB}" presName="connTx" presStyleLbl="parChTrans1D3" presStyleIdx="3" presStyleCnt="5"/>
      <dgm:spPr/>
    </dgm:pt>
    <dgm:pt modelId="{9E5CC024-9229-4A7B-98C6-7491385A2B6D}" type="pres">
      <dgm:prSet presAssocID="{9F8756B7-CD5F-4183-BFE5-118EB5DCDFF3}" presName="root2" presStyleCnt="0"/>
      <dgm:spPr/>
    </dgm:pt>
    <dgm:pt modelId="{BA485AD1-4FAA-4BBE-B122-79FF4969FE61}" type="pres">
      <dgm:prSet presAssocID="{9F8756B7-CD5F-4183-BFE5-118EB5DCDFF3}" presName="LevelTwoTextNode" presStyleLbl="node3" presStyleIdx="3" presStyleCnt="5">
        <dgm:presLayoutVars>
          <dgm:chPref val="3"/>
        </dgm:presLayoutVars>
      </dgm:prSet>
      <dgm:spPr>
        <a:prstGeom prst="roundRect">
          <a:avLst>
            <a:gd name="adj" fmla="val 10000"/>
          </a:avLst>
        </a:prstGeom>
      </dgm:spPr>
    </dgm:pt>
    <dgm:pt modelId="{15C747EB-1A88-4433-AFD7-249F5B45EA24}" type="pres">
      <dgm:prSet presAssocID="{9F8756B7-CD5F-4183-BFE5-118EB5DCDFF3}" presName="level3hierChild" presStyleCnt="0"/>
      <dgm:spPr/>
    </dgm:pt>
    <dgm:pt modelId="{AE4C3A86-A980-4225-8D0E-16C60C3ECA08}" type="pres">
      <dgm:prSet presAssocID="{9A394CB6-7FCC-4DB7-9225-F9E741F258A9}" presName="conn2-1" presStyleLbl="parChTrans1D3" presStyleIdx="4" presStyleCnt="5"/>
      <dgm:spPr>
        <a:custGeom>
          <a:avLst/>
          <a:gdLst/>
          <a:ahLst/>
          <a:cxnLst/>
          <a:rect l="0" t="0" r="0" b="0"/>
          <a:pathLst>
            <a:path>
              <a:moveTo>
                <a:pt x="0" y="16062"/>
              </a:moveTo>
              <a:lnTo>
                <a:pt x="459184" y="16062"/>
              </a:lnTo>
            </a:path>
          </a:pathLst>
        </a:custGeom>
      </dgm:spPr>
    </dgm:pt>
    <dgm:pt modelId="{D4B38933-09E7-4C31-A815-8C54A6F5401D}" type="pres">
      <dgm:prSet presAssocID="{9A394CB6-7FCC-4DB7-9225-F9E741F258A9}" presName="connTx" presStyleLbl="parChTrans1D3" presStyleIdx="4" presStyleCnt="5"/>
      <dgm:spPr/>
    </dgm:pt>
    <dgm:pt modelId="{848AAAAD-36B1-42AB-AC81-58BFA2A19CB6}" type="pres">
      <dgm:prSet presAssocID="{807E6014-9C52-4A82-A00E-B97894845FAB}" presName="root2" presStyleCnt="0"/>
      <dgm:spPr/>
    </dgm:pt>
    <dgm:pt modelId="{145F59A7-133E-47DE-90FD-A50334CB80C0}" type="pres">
      <dgm:prSet presAssocID="{807E6014-9C52-4A82-A00E-B97894845FAB}" presName="LevelTwoTextNode" presStyleLbl="node3" presStyleIdx="4" presStyleCnt="5">
        <dgm:presLayoutVars>
          <dgm:chPref val="3"/>
        </dgm:presLayoutVars>
      </dgm:prSet>
      <dgm:spPr>
        <a:prstGeom prst="roundRect">
          <a:avLst>
            <a:gd name="adj" fmla="val 10000"/>
          </a:avLst>
        </a:prstGeom>
      </dgm:spPr>
    </dgm:pt>
    <dgm:pt modelId="{D5E68AFF-861F-4B32-A612-7CAA2BEFD3E5}" type="pres">
      <dgm:prSet presAssocID="{807E6014-9C52-4A82-A00E-B97894845FAB}" presName="level3hierChild" presStyleCnt="0"/>
      <dgm:spPr/>
    </dgm:pt>
  </dgm:ptLst>
  <dgm:cxnLst>
    <dgm:cxn modelId="{E1A2DB0B-8356-4216-854C-6C29E377FF73}" type="presOf" srcId="{03063409-961C-4313-B4AC-F48D91FB8DCA}" destId="{90D089C9-97D2-47A3-943F-6441017F9E50}" srcOrd="1" destOrd="0" presId="urn:microsoft.com/office/officeart/2005/8/layout/hierarchy2"/>
    <dgm:cxn modelId="{F492800D-FBC8-47CA-891C-6AF3BB67BA96}" srcId="{724920FA-21F1-436B-82D0-B88B92E7008C}" destId="{3AE40FF4-C77E-4A17-8AD5-AEED40604614}" srcOrd="1" destOrd="0" parTransId="{62490B23-9E7A-4F02-8DF5-9D2677A9C933}" sibTransId="{8FC4AB01-D0CA-4FAB-8CB0-19A2707DDF5A}"/>
    <dgm:cxn modelId="{F5857813-2E73-4508-8CF5-CE116AA1D5BC}" type="presOf" srcId="{58792E42-CEC5-4400-B40B-3E6575D446FF}" destId="{BA9F7614-75CD-49C9-9EC3-CCB6BF797CD0}" srcOrd="1" destOrd="0" presId="urn:microsoft.com/office/officeart/2005/8/layout/hierarchy2"/>
    <dgm:cxn modelId="{7954A213-2ED7-49EC-9C36-DFE93F48005D}" type="presOf" srcId="{94E91427-FDF1-4E07-B57D-982E11BE788F}" destId="{113FE471-9F25-4879-8529-3C5E1A6041E5}" srcOrd="0" destOrd="0" presId="urn:microsoft.com/office/officeart/2005/8/layout/hierarchy2"/>
    <dgm:cxn modelId="{CF9FF314-1DA8-42F4-BE73-9AB167465AD1}" type="presOf" srcId="{7B6C5E25-0E6F-4C51-ADD8-86A45FBF87A8}" destId="{17D92EE9-34D9-4C7E-9048-55FA7097B2D8}" srcOrd="0" destOrd="0" presId="urn:microsoft.com/office/officeart/2005/8/layout/hierarchy2"/>
    <dgm:cxn modelId="{D548FD24-BD2B-4DB2-ABB3-2B244433D2DA}" type="presOf" srcId="{62490B23-9E7A-4F02-8DF5-9D2677A9C933}" destId="{B7D1BDD3-36E5-4E83-BBBB-CB60447208B2}" srcOrd="0" destOrd="0" presId="urn:microsoft.com/office/officeart/2005/8/layout/hierarchy2"/>
    <dgm:cxn modelId="{0BD00225-BFA9-4703-897E-ED563A6698AE}" type="presOf" srcId="{9A394CB6-7FCC-4DB7-9225-F9E741F258A9}" destId="{D4B38933-09E7-4C31-A815-8C54A6F5401D}" srcOrd="1" destOrd="0" presId="urn:microsoft.com/office/officeart/2005/8/layout/hierarchy2"/>
    <dgm:cxn modelId="{543C042A-A003-4668-AB07-BDA7ECCC02D6}" type="presOf" srcId="{3AE40FF4-C77E-4A17-8AD5-AEED40604614}" destId="{3D1B26D9-B80E-4CFF-9276-89BE25DC7F9B}" srcOrd="0" destOrd="0" presId="urn:microsoft.com/office/officeart/2005/8/layout/hierarchy2"/>
    <dgm:cxn modelId="{71A4E930-2F0E-4F55-BB31-703C88DCF642}" srcId="{3FEFB960-DD7A-4822-93FE-01FAA8755208}" destId="{807E6014-9C52-4A82-A00E-B97894845FAB}" srcOrd="1" destOrd="0" parTransId="{9A394CB6-7FCC-4DB7-9225-F9E741F258A9}" sibTransId="{8F3114A2-22FA-4B6E-A066-59A1470ECC1D}"/>
    <dgm:cxn modelId="{3CFD6331-5627-461A-80E8-5A35BF82EEB0}" srcId="{3AE40FF4-C77E-4A17-8AD5-AEED40604614}" destId="{7B6C5E25-0E6F-4C51-ADD8-86A45FBF87A8}" srcOrd="1" destOrd="0" parTransId="{0E608BE9-CF74-42DC-B835-3E74FF0CF4AF}" sibTransId="{A76E92B9-293B-44A4-A172-90347962B1F9}"/>
    <dgm:cxn modelId="{A1AB6D37-5D45-4192-86FF-00DC96B41E26}" type="presOf" srcId="{1FED22F8-1E18-4592-A8FE-09FE6630DAEC}" destId="{3FD0205E-2F60-452E-A723-99A46206A870}" srcOrd="0" destOrd="0" presId="urn:microsoft.com/office/officeart/2005/8/layout/hierarchy2"/>
    <dgm:cxn modelId="{7C341139-964E-4C42-BC65-EF7370DF6144}" type="presOf" srcId="{63F115E4-70EE-4134-A6D1-CA6F103838F3}" destId="{D453F872-0037-4532-82DF-EB4BAADDE455}" srcOrd="0" destOrd="0" presId="urn:microsoft.com/office/officeart/2005/8/layout/hierarchy2"/>
    <dgm:cxn modelId="{9324E539-07C8-473D-BD15-89A9A33CFC44}" srcId="{94E91427-FDF1-4E07-B57D-982E11BE788F}" destId="{EFEFDEBD-DD78-44E4-A617-7D06881A27EA}" srcOrd="0" destOrd="0" parTransId="{5198AA93-E8C5-4C9F-BA57-D6C0375BAD74}" sibTransId="{029AD378-FA1E-4322-899B-4B2ADAF3AE8C}"/>
    <dgm:cxn modelId="{8C92F93F-0B45-4072-A2B4-F6073114A887}" type="presOf" srcId="{9F8756B7-CD5F-4183-BFE5-118EB5DCDFF3}" destId="{BA485AD1-4FAA-4BBE-B122-79FF4969FE61}" srcOrd="0" destOrd="0" presId="urn:microsoft.com/office/officeart/2005/8/layout/hierarchy2"/>
    <dgm:cxn modelId="{01581760-7F39-45FC-9640-A586BD0C1B0A}" srcId="{3AE40FF4-C77E-4A17-8AD5-AEED40604614}" destId="{472387B7-D19D-4FDC-A3D9-15CECB636833}" srcOrd="0" destOrd="0" parTransId="{546FCC2E-F468-4229-8CAC-BDD2B1669460}" sibTransId="{B201287C-2231-4A64-A5E2-37C0149F6997}"/>
    <dgm:cxn modelId="{C38DCE61-26E4-4069-9307-BADB6CCBA231}" srcId="{EFEFDEBD-DD78-44E4-A617-7D06881A27EA}" destId="{724920FA-21F1-436B-82D0-B88B92E7008C}" srcOrd="0" destOrd="0" parTransId="{83B27AD8-07D2-41EA-968D-10D1EFFF2134}" sibTransId="{5A0E6041-CBD9-4E63-929C-D6A3651619E7}"/>
    <dgm:cxn modelId="{865F5E46-1B8E-429C-B314-A31A6C3C768A}" type="presOf" srcId="{546FCC2E-F468-4229-8CAC-BDD2B1669460}" destId="{F2D954C7-1E5E-45F5-BD86-51802076A8CF}" srcOrd="1" destOrd="0" presId="urn:microsoft.com/office/officeart/2005/8/layout/hierarchy2"/>
    <dgm:cxn modelId="{A2593C67-95EF-4222-999B-73FFB63E3A3C}" srcId="{EFEFDEBD-DD78-44E4-A617-7D06881A27EA}" destId="{3FEFB960-DD7A-4822-93FE-01FAA8755208}" srcOrd="1" destOrd="0" parTransId="{58792E42-CEC5-4400-B40B-3E6575D446FF}" sibTransId="{D3297911-B17D-42ED-9097-F1F21FACF510}"/>
    <dgm:cxn modelId="{F304BC4C-C08C-4861-B00B-FCAD7321114E}" type="presOf" srcId="{9A394CB6-7FCC-4DB7-9225-F9E741F258A9}" destId="{AE4C3A86-A980-4225-8D0E-16C60C3ECA08}" srcOrd="0" destOrd="0" presId="urn:microsoft.com/office/officeart/2005/8/layout/hierarchy2"/>
    <dgm:cxn modelId="{31A88E6F-99D9-474E-BBFB-26E08627C5F0}" type="presOf" srcId="{0E608BE9-CF74-42DC-B835-3E74FF0CF4AF}" destId="{94978BD3-E610-455A-98DD-13C03315DC8C}" srcOrd="0" destOrd="0" presId="urn:microsoft.com/office/officeart/2005/8/layout/hierarchy2"/>
    <dgm:cxn modelId="{94F35251-1349-4B83-A4B0-EFFC9D77FE6B}" type="presOf" srcId="{83B27AD8-07D2-41EA-968D-10D1EFFF2134}" destId="{59B546CD-3DEB-4993-B295-CD920B9FBB4D}" srcOrd="0" destOrd="0" presId="urn:microsoft.com/office/officeart/2005/8/layout/hierarchy2"/>
    <dgm:cxn modelId="{AA931B73-7489-4308-8105-BADE8C532147}" type="presOf" srcId="{546FCC2E-F468-4229-8CAC-BDD2B1669460}" destId="{E7C80DFC-536C-48B4-B94D-3129EA89B5B3}" srcOrd="0" destOrd="0" presId="urn:microsoft.com/office/officeart/2005/8/layout/hierarchy2"/>
    <dgm:cxn modelId="{148D7376-1FF3-4FC4-BCD7-C2C9A737B115}" type="presOf" srcId="{890665C5-F202-4E5B-8240-D94CBFD5B1AB}" destId="{AF07CDC9-40DF-45BE-9ADE-FA85A52C0F86}" srcOrd="1" destOrd="0" presId="urn:microsoft.com/office/officeart/2005/8/layout/hierarchy2"/>
    <dgm:cxn modelId="{113F9B79-657B-402A-BB60-3518334EAE18}" type="presOf" srcId="{58792E42-CEC5-4400-B40B-3E6575D446FF}" destId="{2B1E47A1-A7A1-4C16-A205-C0B57CC1871C}" srcOrd="0" destOrd="0" presId="urn:microsoft.com/office/officeart/2005/8/layout/hierarchy2"/>
    <dgm:cxn modelId="{E5702681-67C2-47A5-94BA-3E82D50CA8E4}" type="presOf" srcId="{890665C5-F202-4E5B-8240-D94CBFD5B1AB}" destId="{B664EF4C-42C5-4C07-B6AF-7269B7007DA1}" srcOrd="0" destOrd="0" presId="urn:microsoft.com/office/officeart/2005/8/layout/hierarchy2"/>
    <dgm:cxn modelId="{2046E882-4857-46C6-BDCE-489417CCF66F}" srcId="{3FEFB960-DD7A-4822-93FE-01FAA8755208}" destId="{9F8756B7-CD5F-4183-BFE5-118EB5DCDFF3}" srcOrd="0" destOrd="0" parTransId="{890665C5-F202-4E5B-8240-D94CBFD5B1AB}" sibTransId="{4F17B262-5BAA-46D4-A209-84ADF0339DAC}"/>
    <dgm:cxn modelId="{E1D1BA8C-9370-4AC3-BC12-394D15E6945F}" type="presOf" srcId="{551468E8-59E7-4917-8A69-C4362D1BFE2F}" destId="{B3816EEB-E184-42DC-8B4B-BD494323A1DE}" srcOrd="0" destOrd="0" presId="urn:microsoft.com/office/officeart/2005/8/layout/hierarchy2"/>
    <dgm:cxn modelId="{8384609D-AD02-401E-BC45-211E8BCC1C04}" type="presOf" srcId="{807E6014-9C52-4A82-A00E-B97894845FAB}" destId="{145F59A7-133E-47DE-90FD-A50334CB80C0}" srcOrd="0" destOrd="0" presId="urn:microsoft.com/office/officeart/2005/8/layout/hierarchy2"/>
    <dgm:cxn modelId="{8ABB7DA2-8CAA-4B33-A674-B07EC5481A0C}" type="presOf" srcId="{3FEFB960-DD7A-4822-93FE-01FAA8755208}" destId="{317FF874-60E2-4DC6-A9A8-63E99976F931}" srcOrd="0" destOrd="0" presId="urn:microsoft.com/office/officeart/2005/8/layout/hierarchy2"/>
    <dgm:cxn modelId="{11E68CB5-6097-4798-B15B-EE2F9B2774EB}" type="presOf" srcId="{EFEFDEBD-DD78-44E4-A617-7D06881A27EA}" destId="{BB1DD3BD-E79D-4217-911A-8C0DDA024466}" srcOrd="0" destOrd="0" presId="urn:microsoft.com/office/officeart/2005/8/layout/hierarchy2"/>
    <dgm:cxn modelId="{37BBA1B9-21D7-44DA-9D94-1A57A6ED838F}" type="presOf" srcId="{62490B23-9E7A-4F02-8DF5-9D2677A9C933}" destId="{0F988F2E-D654-483B-A432-DF08DA24A1B4}" srcOrd="1" destOrd="0" presId="urn:microsoft.com/office/officeart/2005/8/layout/hierarchy2"/>
    <dgm:cxn modelId="{AC0BB4D0-7540-4231-9CE2-5C92085AD284}" srcId="{724920FA-21F1-436B-82D0-B88B92E7008C}" destId="{63F115E4-70EE-4134-A6D1-CA6F103838F3}" srcOrd="2" destOrd="0" parTransId="{551468E8-59E7-4917-8A69-C4362D1BFE2F}" sibTransId="{648848CA-EF71-4994-9FE4-9BB43D5E0CFF}"/>
    <dgm:cxn modelId="{725BD8E4-C310-4A17-9A79-F3D63DB1D2B5}" type="presOf" srcId="{551468E8-59E7-4917-8A69-C4362D1BFE2F}" destId="{EADF2A4E-9BB8-4917-9C8B-C8C516AF543B}" srcOrd="1" destOrd="0" presId="urn:microsoft.com/office/officeart/2005/8/layout/hierarchy2"/>
    <dgm:cxn modelId="{31E7CAED-5C3C-4BE3-BD24-2F45A3A97BD0}" type="presOf" srcId="{0E608BE9-CF74-42DC-B835-3E74FF0CF4AF}" destId="{BB87A80A-9083-4A39-A803-E9D4BC0623E0}" srcOrd="1" destOrd="0" presId="urn:microsoft.com/office/officeart/2005/8/layout/hierarchy2"/>
    <dgm:cxn modelId="{C1FD42EE-FB8B-4345-ACCB-D500D817B18A}" type="presOf" srcId="{83B27AD8-07D2-41EA-968D-10D1EFFF2134}" destId="{AA27219C-51CC-4A90-B5D3-A6D7B0143650}" srcOrd="1" destOrd="0" presId="urn:microsoft.com/office/officeart/2005/8/layout/hierarchy2"/>
    <dgm:cxn modelId="{E9469EEF-6D82-461A-9784-4AA0E740894B}" type="presOf" srcId="{03063409-961C-4313-B4AC-F48D91FB8DCA}" destId="{39423B70-D9D6-4E42-A5D1-B7D2B81A9854}" srcOrd="0" destOrd="0" presId="urn:microsoft.com/office/officeart/2005/8/layout/hierarchy2"/>
    <dgm:cxn modelId="{4AA8DEF4-D019-49F0-921D-0D854ED28ACE}" type="presOf" srcId="{724920FA-21F1-436B-82D0-B88B92E7008C}" destId="{CCF330FB-B8A8-4D13-8691-9AC4EF3647F3}" srcOrd="0" destOrd="0" presId="urn:microsoft.com/office/officeart/2005/8/layout/hierarchy2"/>
    <dgm:cxn modelId="{144F80FD-FF7C-48AD-A763-B16AB830AA38}" type="presOf" srcId="{472387B7-D19D-4FDC-A3D9-15CECB636833}" destId="{270AC30C-5C14-4071-8086-751043532960}" srcOrd="0" destOrd="0" presId="urn:microsoft.com/office/officeart/2005/8/layout/hierarchy2"/>
    <dgm:cxn modelId="{517242FE-FF27-4BC9-B152-D0065FD7F8E3}" srcId="{724920FA-21F1-436B-82D0-B88B92E7008C}" destId="{1FED22F8-1E18-4592-A8FE-09FE6630DAEC}" srcOrd="0" destOrd="0" parTransId="{03063409-961C-4313-B4AC-F48D91FB8DCA}" sibTransId="{35699475-7510-407C-BA01-5EF93B09E405}"/>
    <dgm:cxn modelId="{4A207128-3CBA-49FD-ACF3-7BB1BC28A6DA}" type="presParOf" srcId="{113FE471-9F25-4879-8529-3C5E1A6041E5}" destId="{1A01CFAE-CBA3-4902-B18E-D4A484B87E66}" srcOrd="0" destOrd="0" presId="urn:microsoft.com/office/officeart/2005/8/layout/hierarchy2"/>
    <dgm:cxn modelId="{8A711858-8D97-4B85-92FC-318377717157}" type="presParOf" srcId="{1A01CFAE-CBA3-4902-B18E-D4A484B87E66}" destId="{BB1DD3BD-E79D-4217-911A-8C0DDA024466}" srcOrd="0" destOrd="0" presId="urn:microsoft.com/office/officeart/2005/8/layout/hierarchy2"/>
    <dgm:cxn modelId="{F7B3994A-0BEA-4814-9751-FE45FE8107EC}" type="presParOf" srcId="{1A01CFAE-CBA3-4902-B18E-D4A484B87E66}" destId="{EE756453-48D2-4113-86C9-013DCD1AF206}" srcOrd="1" destOrd="0" presId="urn:microsoft.com/office/officeart/2005/8/layout/hierarchy2"/>
    <dgm:cxn modelId="{2B372294-B635-4C85-8CBF-EEA936489642}" type="presParOf" srcId="{EE756453-48D2-4113-86C9-013DCD1AF206}" destId="{59B546CD-3DEB-4993-B295-CD920B9FBB4D}" srcOrd="0" destOrd="0" presId="urn:microsoft.com/office/officeart/2005/8/layout/hierarchy2"/>
    <dgm:cxn modelId="{FA639962-9534-4D7E-94A9-485C958C1E40}" type="presParOf" srcId="{59B546CD-3DEB-4993-B295-CD920B9FBB4D}" destId="{AA27219C-51CC-4A90-B5D3-A6D7B0143650}" srcOrd="0" destOrd="0" presId="urn:microsoft.com/office/officeart/2005/8/layout/hierarchy2"/>
    <dgm:cxn modelId="{9FB17C04-E8B7-4F04-A05C-A0E8CF306F57}" type="presParOf" srcId="{EE756453-48D2-4113-86C9-013DCD1AF206}" destId="{F4B9385B-EE21-409F-A57F-4AD8BD840152}" srcOrd="1" destOrd="0" presId="urn:microsoft.com/office/officeart/2005/8/layout/hierarchy2"/>
    <dgm:cxn modelId="{ED40B316-742C-4979-B381-AC6C114B9E4C}" type="presParOf" srcId="{F4B9385B-EE21-409F-A57F-4AD8BD840152}" destId="{CCF330FB-B8A8-4D13-8691-9AC4EF3647F3}" srcOrd="0" destOrd="0" presId="urn:microsoft.com/office/officeart/2005/8/layout/hierarchy2"/>
    <dgm:cxn modelId="{98D3502C-C3A7-4F21-BB0C-99461292C509}" type="presParOf" srcId="{F4B9385B-EE21-409F-A57F-4AD8BD840152}" destId="{1DBB8788-CBF4-4674-B156-27704E6C1918}" srcOrd="1" destOrd="0" presId="urn:microsoft.com/office/officeart/2005/8/layout/hierarchy2"/>
    <dgm:cxn modelId="{0AAE5862-9CAD-4FB8-B495-B410F0AA8FC2}" type="presParOf" srcId="{1DBB8788-CBF4-4674-B156-27704E6C1918}" destId="{39423B70-D9D6-4E42-A5D1-B7D2B81A9854}" srcOrd="0" destOrd="0" presId="urn:microsoft.com/office/officeart/2005/8/layout/hierarchy2"/>
    <dgm:cxn modelId="{66F0D39F-6FB1-4614-AC3F-0D1AF0499FB7}" type="presParOf" srcId="{39423B70-D9D6-4E42-A5D1-B7D2B81A9854}" destId="{90D089C9-97D2-47A3-943F-6441017F9E50}" srcOrd="0" destOrd="0" presId="urn:microsoft.com/office/officeart/2005/8/layout/hierarchy2"/>
    <dgm:cxn modelId="{FC6DF14F-6338-4387-8913-956C3ADD1F49}" type="presParOf" srcId="{1DBB8788-CBF4-4674-B156-27704E6C1918}" destId="{EB542374-0AC7-4C05-B17E-8FBC0CD13F40}" srcOrd="1" destOrd="0" presId="urn:microsoft.com/office/officeart/2005/8/layout/hierarchy2"/>
    <dgm:cxn modelId="{7977F914-8B04-44AD-A81A-94C01822EC38}" type="presParOf" srcId="{EB542374-0AC7-4C05-B17E-8FBC0CD13F40}" destId="{3FD0205E-2F60-452E-A723-99A46206A870}" srcOrd="0" destOrd="0" presId="urn:microsoft.com/office/officeart/2005/8/layout/hierarchy2"/>
    <dgm:cxn modelId="{D0A2503C-4B23-48DA-A458-C07F53830956}" type="presParOf" srcId="{EB542374-0AC7-4C05-B17E-8FBC0CD13F40}" destId="{AA3C3EDF-1505-4C9D-8020-1656C988D5F4}" srcOrd="1" destOrd="0" presId="urn:microsoft.com/office/officeart/2005/8/layout/hierarchy2"/>
    <dgm:cxn modelId="{8EACE109-6897-49BB-8295-EF44C74400DB}" type="presParOf" srcId="{1DBB8788-CBF4-4674-B156-27704E6C1918}" destId="{B7D1BDD3-36E5-4E83-BBBB-CB60447208B2}" srcOrd="2" destOrd="0" presId="urn:microsoft.com/office/officeart/2005/8/layout/hierarchy2"/>
    <dgm:cxn modelId="{AB12E7DC-0C0C-4B54-A37C-453C3D1ED8D3}" type="presParOf" srcId="{B7D1BDD3-36E5-4E83-BBBB-CB60447208B2}" destId="{0F988F2E-D654-483B-A432-DF08DA24A1B4}" srcOrd="0" destOrd="0" presId="urn:microsoft.com/office/officeart/2005/8/layout/hierarchy2"/>
    <dgm:cxn modelId="{755851B4-074F-4EF4-B63E-3E96DECE41CC}" type="presParOf" srcId="{1DBB8788-CBF4-4674-B156-27704E6C1918}" destId="{7658931E-29A6-42A9-AC0F-C5385619F430}" srcOrd="3" destOrd="0" presId="urn:microsoft.com/office/officeart/2005/8/layout/hierarchy2"/>
    <dgm:cxn modelId="{1EBA7A51-5B9B-484A-B50A-1CE2D27A95A5}" type="presParOf" srcId="{7658931E-29A6-42A9-AC0F-C5385619F430}" destId="{3D1B26D9-B80E-4CFF-9276-89BE25DC7F9B}" srcOrd="0" destOrd="0" presId="urn:microsoft.com/office/officeart/2005/8/layout/hierarchy2"/>
    <dgm:cxn modelId="{BF6B012E-342E-496B-BB92-BB06AEFD7879}" type="presParOf" srcId="{7658931E-29A6-42A9-AC0F-C5385619F430}" destId="{C1E0C170-AD14-4C1C-BA03-8824039904FF}" srcOrd="1" destOrd="0" presId="urn:microsoft.com/office/officeart/2005/8/layout/hierarchy2"/>
    <dgm:cxn modelId="{4973BD84-B2E2-4DEE-ACA8-FF7086562375}" type="presParOf" srcId="{C1E0C170-AD14-4C1C-BA03-8824039904FF}" destId="{E7C80DFC-536C-48B4-B94D-3129EA89B5B3}" srcOrd="0" destOrd="0" presId="urn:microsoft.com/office/officeart/2005/8/layout/hierarchy2"/>
    <dgm:cxn modelId="{1F72F632-403E-4219-848F-4F02C5B7D353}" type="presParOf" srcId="{E7C80DFC-536C-48B4-B94D-3129EA89B5B3}" destId="{F2D954C7-1E5E-45F5-BD86-51802076A8CF}" srcOrd="0" destOrd="0" presId="urn:microsoft.com/office/officeart/2005/8/layout/hierarchy2"/>
    <dgm:cxn modelId="{E2260D4C-0EDD-47CE-A03C-D5B3BF694989}" type="presParOf" srcId="{C1E0C170-AD14-4C1C-BA03-8824039904FF}" destId="{F85FBDDF-ECAD-4DAF-81BC-C123EA5BC472}" srcOrd="1" destOrd="0" presId="urn:microsoft.com/office/officeart/2005/8/layout/hierarchy2"/>
    <dgm:cxn modelId="{AE6006ED-8D52-4FA3-AAFA-C3EA0327F420}" type="presParOf" srcId="{F85FBDDF-ECAD-4DAF-81BC-C123EA5BC472}" destId="{270AC30C-5C14-4071-8086-751043532960}" srcOrd="0" destOrd="0" presId="urn:microsoft.com/office/officeart/2005/8/layout/hierarchy2"/>
    <dgm:cxn modelId="{CAF85FE6-8503-4285-A427-DB5717434E98}" type="presParOf" srcId="{F85FBDDF-ECAD-4DAF-81BC-C123EA5BC472}" destId="{E1E08CAC-6695-42F3-9DB4-FEC39327B13F}" srcOrd="1" destOrd="0" presId="urn:microsoft.com/office/officeart/2005/8/layout/hierarchy2"/>
    <dgm:cxn modelId="{ED04754A-501A-4DAE-86C8-904123EC6DEC}" type="presParOf" srcId="{C1E0C170-AD14-4C1C-BA03-8824039904FF}" destId="{94978BD3-E610-455A-98DD-13C03315DC8C}" srcOrd="2" destOrd="0" presId="urn:microsoft.com/office/officeart/2005/8/layout/hierarchy2"/>
    <dgm:cxn modelId="{00AF8988-652E-4B5C-BA4C-1069D5D6CC4D}" type="presParOf" srcId="{94978BD3-E610-455A-98DD-13C03315DC8C}" destId="{BB87A80A-9083-4A39-A803-E9D4BC0623E0}" srcOrd="0" destOrd="0" presId="urn:microsoft.com/office/officeart/2005/8/layout/hierarchy2"/>
    <dgm:cxn modelId="{0078A0A9-C28D-4EA6-B2C3-F88E25A7D035}" type="presParOf" srcId="{C1E0C170-AD14-4C1C-BA03-8824039904FF}" destId="{BA75EA02-5E49-4A90-A752-5F46DC3F14E9}" srcOrd="3" destOrd="0" presId="urn:microsoft.com/office/officeart/2005/8/layout/hierarchy2"/>
    <dgm:cxn modelId="{BAE3EE00-50C4-4A19-A7D0-A1B85044713C}" type="presParOf" srcId="{BA75EA02-5E49-4A90-A752-5F46DC3F14E9}" destId="{17D92EE9-34D9-4C7E-9048-55FA7097B2D8}" srcOrd="0" destOrd="0" presId="urn:microsoft.com/office/officeart/2005/8/layout/hierarchy2"/>
    <dgm:cxn modelId="{A9EAF657-7F7B-48DE-A587-1238B2D74C50}" type="presParOf" srcId="{BA75EA02-5E49-4A90-A752-5F46DC3F14E9}" destId="{CE06B49F-7C9F-4B7F-B305-CE49116AB273}" srcOrd="1" destOrd="0" presId="urn:microsoft.com/office/officeart/2005/8/layout/hierarchy2"/>
    <dgm:cxn modelId="{47067BF3-EC41-4EDF-A776-E4FA2D4362A9}" type="presParOf" srcId="{1DBB8788-CBF4-4674-B156-27704E6C1918}" destId="{B3816EEB-E184-42DC-8B4B-BD494323A1DE}" srcOrd="4" destOrd="0" presId="urn:microsoft.com/office/officeart/2005/8/layout/hierarchy2"/>
    <dgm:cxn modelId="{919E3FB6-0A09-4C03-BDAF-6A90C3174D9D}" type="presParOf" srcId="{B3816EEB-E184-42DC-8B4B-BD494323A1DE}" destId="{EADF2A4E-9BB8-4917-9C8B-C8C516AF543B}" srcOrd="0" destOrd="0" presId="urn:microsoft.com/office/officeart/2005/8/layout/hierarchy2"/>
    <dgm:cxn modelId="{AD693026-BB90-4CCA-B150-CB86F094FA57}" type="presParOf" srcId="{1DBB8788-CBF4-4674-B156-27704E6C1918}" destId="{A0DEBB33-4FFD-4FD7-ACED-25A1DC4C1266}" srcOrd="5" destOrd="0" presId="urn:microsoft.com/office/officeart/2005/8/layout/hierarchy2"/>
    <dgm:cxn modelId="{6794F710-E8B9-4186-A511-EAECB29E17AD}" type="presParOf" srcId="{A0DEBB33-4FFD-4FD7-ACED-25A1DC4C1266}" destId="{D453F872-0037-4532-82DF-EB4BAADDE455}" srcOrd="0" destOrd="0" presId="urn:microsoft.com/office/officeart/2005/8/layout/hierarchy2"/>
    <dgm:cxn modelId="{A048CA3D-7960-4E87-8FAD-FBCD82EBC50D}" type="presParOf" srcId="{A0DEBB33-4FFD-4FD7-ACED-25A1DC4C1266}" destId="{ECAC2BDF-D236-461A-B1C9-63065EC114B6}" srcOrd="1" destOrd="0" presId="urn:microsoft.com/office/officeart/2005/8/layout/hierarchy2"/>
    <dgm:cxn modelId="{E6042990-FC39-420C-B4CB-2E4E504B3115}" type="presParOf" srcId="{EE756453-48D2-4113-86C9-013DCD1AF206}" destId="{2B1E47A1-A7A1-4C16-A205-C0B57CC1871C}" srcOrd="2" destOrd="0" presId="urn:microsoft.com/office/officeart/2005/8/layout/hierarchy2"/>
    <dgm:cxn modelId="{A954FD70-87B2-4625-BAE5-45F110E25E83}" type="presParOf" srcId="{2B1E47A1-A7A1-4C16-A205-C0B57CC1871C}" destId="{BA9F7614-75CD-49C9-9EC3-CCB6BF797CD0}" srcOrd="0" destOrd="0" presId="urn:microsoft.com/office/officeart/2005/8/layout/hierarchy2"/>
    <dgm:cxn modelId="{90FAE9B4-E1B6-49C9-B5E1-6527F3ED7508}" type="presParOf" srcId="{EE756453-48D2-4113-86C9-013DCD1AF206}" destId="{B7422191-B833-4EC9-B2B1-848D13E7B35E}" srcOrd="3" destOrd="0" presId="urn:microsoft.com/office/officeart/2005/8/layout/hierarchy2"/>
    <dgm:cxn modelId="{2EC6E1B9-00B5-4394-ACD5-5699D46A4B24}" type="presParOf" srcId="{B7422191-B833-4EC9-B2B1-848D13E7B35E}" destId="{317FF874-60E2-4DC6-A9A8-63E99976F931}" srcOrd="0" destOrd="0" presId="urn:microsoft.com/office/officeart/2005/8/layout/hierarchy2"/>
    <dgm:cxn modelId="{B35CC1EF-8690-42CB-8E88-59E9F3D2904C}" type="presParOf" srcId="{B7422191-B833-4EC9-B2B1-848D13E7B35E}" destId="{8D5C9576-2C97-4C66-8352-51A727688A7E}" srcOrd="1" destOrd="0" presId="urn:microsoft.com/office/officeart/2005/8/layout/hierarchy2"/>
    <dgm:cxn modelId="{31C68C91-E834-4205-BA0A-3424295C776B}" type="presParOf" srcId="{8D5C9576-2C97-4C66-8352-51A727688A7E}" destId="{B664EF4C-42C5-4C07-B6AF-7269B7007DA1}" srcOrd="0" destOrd="0" presId="urn:microsoft.com/office/officeart/2005/8/layout/hierarchy2"/>
    <dgm:cxn modelId="{0EE91521-3911-4692-9DE0-B772CB12D044}" type="presParOf" srcId="{B664EF4C-42C5-4C07-B6AF-7269B7007DA1}" destId="{AF07CDC9-40DF-45BE-9ADE-FA85A52C0F86}" srcOrd="0" destOrd="0" presId="urn:microsoft.com/office/officeart/2005/8/layout/hierarchy2"/>
    <dgm:cxn modelId="{95D87D2B-F845-4099-B67E-E70EFEE9ACE3}" type="presParOf" srcId="{8D5C9576-2C97-4C66-8352-51A727688A7E}" destId="{9E5CC024-9229-4A7B-98C6-7491385A2B6D}" srcOrd="1" destOrd="0" presId="urn:microsoft.com/office/officeart/2005/8/layout/hierarchy2"/>
    <dgm:cxn modelId="{0C5BC263-1262-4E45-AA76-8B9A103094EA}" type="presParOf" srcId="{9E5CC024-9229-4A7B-98C6-7491385A2B6D}" destId="{BA485AD1-4FAA-4BBE-B122-79FF4969FE61}" srcOrd="0" destOrd="0" presId="urn:microsoft.com/office/officeart/2005/8/layout/hierarchy2"/>
    <dgm:cxn modelId="{CD40A12D-92C7-41A8-A94E-C0D2F0799AD8}" type="presParOf" srcId="{9E5CC024-9229-4A7B-98C6-7491385A2B6D}" destId="{15C747EB-1A88-4433-AFD7-249F5B45EA24}" srcOrd="1" destOrd="0" presId="urn:microsoft.com/office/officeart/2005/8/layout/hierarchy2"/>
    <dgm:cxn modelId="{79ACC94E-D89E-4FD0-8C29-93449558BB11}" type="presParOf" srcId="{8D5C9576-2C97-4C66-8352-51A727688A7E}" destId="{AE4C3A86-A980-4225-8D0E-16C60C3ECA08}" srcOrd="2" destOrd="0" presId="urn:microsoft.com/office/officeart/2005/8/layout/hierarchy2"/>
    <dgm:cxn modelId="{749CCC39-0D5C-4D44-8C00-F1CA7A108BB9}" type="presParOf" srcId="{AE4C3A86-A980-4225-8D0E-16C60C3ECA08}" destId="{D4B38933-09E7-4C31-A815-8C54A6F5401D}" srcOrd="0" destOrd="0" presId="urn:microsoft.com/office/officeart/2005/8/layout/hierarchy2"/>
    <dgm:cxn modelId="{EF1680B3-13EF-4B00-BB45-94659728292C}" type="presParOf" srcId="{8D5C9576-2C97-4C66-8352-51A727688A7E}" destId="{848AAAAD-36B1-42AB-AC81-58BFA2A19CB6}" srcOrd="3" destOrd="0" presId="urn:microsoft.com/office/officeart/2005/8/layout/hierarchy2"/>
    <dgm:cxn modelId="{4E23F1E6-8F8A-46D4-91FF-5052AAC41A5B}" type="presParOf" srcId="{848AAAAD-36B1-42AB-AC81-58BFA2A19CB6}" destId="{145F59A7-133E-47DE-90FD-A50334CB80C0}" srcOrd="0" destOrd="0" presId="urn:microsoft.com/office/officeart/2005/8/layout/hierarchy2"/>
    <dgm:cxn modelId="{43934DF1-3BD1-411F-85E1-562E0928BE13}" type="presParOf" srcId="{848AAAAD-36B1-42AB-AC81-58BFA2A19CB6}" destId="{D5E68AFF-861F-4B32-A612-7CAA2BEFD3E5}"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1DD3BD-E79D-4217-911A-8C0DDA024466}">
      <dsp:nvSpPr>
        <dsp:cNvPr id="0" name=""/>
        <dsp:cNvSpPr/>
      </dsp:nvSpPr>
      <dsp:spPr>
        <a:xfrm>
          <a:off x="6027" y="2275646"/>
          <a:ext cx="1492889" cy="746444"/>
        </a:xfrm>
        <a:prstGeom prst="roundRect">
          <a:avLst>
            <a:gd name="adj" fmla="val 10000"/>
          </a:avLst>
        </a:prstGeo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cs-CZ" sz="1600" kern="1200" dirty="0">
              <a:solidFill>
                <a:sysClr val="windowText" lastClr="000000">
                  <a:hueOff val="0"/>
                  <a:satOff val="0"/>
                  <a:lumOff val="0"/>
                  <a:alphaOff val="0"/>
                </a:sysClr>
              </a:solidFill>
              <a:latin typeface="Calibri"/>
              <a:ea typeface="+mn-ea"/>
              <a:cs typeface="+mn-cs"/>
            </a:rPr>
            <a:t>Zvíře</a:t>
          </a:r>
        </a:p>
      </dsp:txBody>
      <dsp:txXfrm>
        <a:off x="27890" y="2297509"/>
        <a:ext cx="1449163" cy="702718"/>
      </dsp:txXfrm>
    </dsp:sp>
    <dsp:sp modelId="{59B546CD-3DEB-4993-B295-CD920B9FBB4D}">
      <dsp:nvSpPr>
        <dsp:cNvPr id="0" name=""/>
        <dsp:cNvSpPr/>
      </dsp:nvSpPr>
      <dsp:spPr>
        <a:xfrm rot="17945813">
          <a:off x="1183501" y="2098562"/>
          <a:ext cx="1227988" cy="27597"/>
        </a:xfrm>
        <a:custGeom>
          <a:avLst/>
          <a:gdLst/>
          <a:ahLst/>
          <a:cxnLst/>
          <a:rect l="0" t="0" r="0" b="0"/>
          <a:pathLst>
            <a:path>
              <a:moveTo>
                <a:pt x="0" y="16062"/>
              </a:moveTo>
              <a:lnTo>
                <a:pt x="766756" y="16062"/>
              </a:lnTo>
            </a:path>
          </a:pathLst>
        </a:custGeom>
        <a:noFill/>
        <a:ln w="25400" cap="flat" cmpd="sng" algn="ctr">
          <a:solidFill>
            <a:sysClr val="windowText" lastClr="000000">
              <a:shade val="60000"/>
              <a:hueOff val="0"/>
              <a:satOff val="0"/>
              <a:lumOff val="0"/>
              <a:alphaOff val="0"/>
            </a:sys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solidFill>
              <a:sysClr val="windowText" lastClr="000000">
                <a:hueOff val="0"/>
                <a:satOff val="0"/>
                <a:lumOff val="0"/>
                <a:alphaOff val="0"/>
              </a:sysClr>
            </a:solidFill>
            <a:latin typeface="Calibri"/>
            <a:ea typeface="+mn-ea"/>
            <a:cs typeface="+mn-cs"/>
          </a:endParaRPr>
        </a:p>
      </dsp:txBody>
      <dsp:txXfrm>
        <a:off x="1766795" y="2081661"/>
        <a:ext cx="61399" cy="61399"/>
      </dsp:txXfrm>
    </dsp:sp>
    <dsp:sp modelId="{CCF330FB-B8A8-4D13-8691-9AC4EF3647F3}">
      <dsp:nvSpPr>
        <dsp:cNvPr id="0" name=""/>
        <dsp:cNvSpPr/>
      </dsp:nvSpPr>
      <dsp:spPr>
        <a:xfrm>
          <a:off x="2096073" y="1202632"/>
          <a:ext cx="1492889" cy="746444"/>
        </a:xfrm>
        <a:prstGeom prst="roundRect">
          <a:avLst>
            <a:gd name="adj" fmla="val 10000"/>
          </a:avLst>
        </a:prstGeo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cs-CZ" sz="1600" kern="1200" dirty="0">
              <a:solidFill>
                <a:sysClr val="windowText" lastClr="000000">
                  <a:hueOff val="0"/>
                  <a:satOff val="0"/>
                  <a:lumOff val="0"/>
                  <a:alphaOff val="0"/>
                </a:sysClr>
              </a:solidFill>
              <a:latin typeface="Calibri"/>
              <a:ea typeface="+mn-ea"/>
              <a:cs typeface="+mn-cs"/>
            </a:rPr>
            <a:t>Zvíře v lidské péči</a:t>
          </a:r>
        </a:p>
      </dsp:txBody>
      <dsp:txXfrm>
        <a:off x="2117936" y="1224495"/>
        <a:ext cx="1449163" cy="702718"/>
      </dsp:txXfrm>
    </dsp:sp>
    <dsp:sp modelId="{39423B70-D9D6-4E42-A5D1-B7D2B81A9854}">
      <dsp:nvSpPr>
        <dsp:cNvPr id="0" name=""/>
        <dsp:cNvSpPr/>
      </dsp:nvSpPr>
      <dsp:spPr>
        <a:xfrm rot="18289469">
          <a:off x="3364696" y="1132849"/>
          <a:ext cx="1045689" cy="27597"/>
        </a:xfrm>
        <a:custGeom>
          <a:avLst/>
          <a:gdLst/>
          <a:ahLst/>
          <a:cxnLst/>
          <a:rect l="0" t="0" r="0" b="0"/>
          <a:pathLst>
            <a:path>
              <a:moveTo>
                <a:pt x="0" y="16062"/>
              </a:moveTo>
              <a:lnTo>
                <a:pt x="652928" y="16062"/>
              </a:lnTo>
            </a:path>
          </a:pathLst>
        </a:custGeom>
        <a:noFill/>
        <a:ln w="25400" cap="flat" cmpd="sng" algn="ctr">
          <a:solidFill>
            <a:sysClr val="windowText" lastClr="000000">
              <a:shade val="80000"/>
              <a:hueOff val="0"/>
              <a:satOff val="0"/>
              <a:lumOff val="0"/>
              <a:alphaOff val="0"/>
            </a:sys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solidFill>
              <a:sysClr val="windowText" lastClr="000000">
                <a:hueOff val="0"/>
                <a:satOff val="0"/>
                <a:lumOff val="0"/>
                <a:alphaOff val="0"/>
              </a:sysClr>
            </a:solidFill>
            <a:latin typeface="Calibri"/>
            <a:ea typeface="+mn-ea"/>
            <a:cs typeface="+mn-cs"/>
          </a:endParaRPr>
        </a:p>
      </dsp:txBody>
      <dsp:txXfrm>
        <a:off x="3861398" y="1120506"/>
        <a:ext cx="52284" cy="52284"/>
      </dsp:txXfrm>
    </dsp:sp>
    <dsp:sp modelId="{3FD0205E-2F60-452E-A723-99A46206A870}">
      <dsp:nvSpPr>
        <dsp:cNvPr id="0" name=""/>
        <dsp:cNvSpPr/>
      </dsp:nvSpPr>
      <dsp:spPr>
        <a:xfrm>
          <a:off x="4186118" y="344220"/>
          <a:ext cx="1492889" cy="746444"/>
        </a:xfrm>
        <a:prstGeom prst="roundRect">
          <a:avLst>
            <a:gd name="adj" fmla="val 10000"/>
          </a:avLst>
        </a:prstGeo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cs-CZ" sz="1600" kern="1200" dirty="0">
              <a:solidFill>
                <a:sysClr val="windowText" lastClr="000000">
                  <a:hueOff val="0"/>
                  <a:satOff val="0"/>
                  <a:lumOff val="0"/>
                  <a:alphaOff val="0"/>
                </a:sysClr>
              </a:solidFill>
              <a:latin typeface="Calibri"/>
              <a:ea typeface="+mn-ea"/>
              <a:cs typeface="+mn-cs"/>
            </a:rPr>
            <a:t>Hospodářské zvíře</a:t>
          </a:r>
        </a:p>
      </dsp:txBody>
      <dsp:txXfrm>
        <a:off x="4207981" y="366083"/>
        <a:ext cx="1449163" cy="702718"/>
      </dsp:txXfrm>
    </dsp:sp>
    <dsp:sp modelId="{B7D1BDD3-36E5-4E83-BBBB-CB60447208B2}">
      <dsp:nvSpPr>
        <dsp:cNvPr id="0" name=""/>
        <dsp:cNvSpPr/>
      </dsp:nvSpPr>
      <dsp:spPr>
        <a:xfrm>
          <a:off x="3588963" y="1562055"/>
          <a:ext cx="597155" cy="27597"/>
        </a:xfrm>
        <a:custGeom>
          <a:avLst/>
          <a:gdLst/>
          <a:ahLst/>
          <a:cxnLst/>
          <a:rect l="0" t="0" r="0" b="0"/>
          <a:pathLst>
            <a:path>
              <a:moveTo>
                <a:pt x="0" y="16062"/>
              </a:moveTo>
              <a:lnTo>
                <a:pt x="372864" y="16062"/>
              </a:lnTo>
            </a:path>
          </a:pathLst>
        </a:custGeom>
        <a:noFill/>
        <a:ln w="25400" cap="flat" cmpd="sng" algn="ctr">
          <a:solidFill>
            <a:sysClr val="windowText" lastClr="000000">
              <a:shade val="80000"/>
              <a:hueOff val="0"/>
              <a:satOff val="0"/>
              <a:lumOff val="0"/>
              <a:alphaOff val="0"/>
            </a:sys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solidFill>
              <a:sysClr val="windowText" lastClr="000000">
                <a:hueOff val="0"/>
                <a:satOff val="0"/>
                <a:lumOff val="0"/>
                <a:alphaOff val="0"/>
              </a:sysClr>
            </a:solidFill>
            <a:latin typeface="Calibri"/>
            <a:ea typeface="+mn-ea"/>
            <a:cs typeface="+mn-cs"/>
          </a:endParaRPr>
        </a:p>
      </dsp:txBody>
      <dsp:txXfrm>
        <a:off x="3872612" y="1560925"/>
        <a:ext cx="29857" cy="29857"/>
      </dsp:txXfrm>
    </dsp:sp>
    <dsp:sp modelId="{3D1B26D9-B80E-4CFF-9276-89BE25DC7F9B}">
      <dsp:nvSpPr>
        <dsp:cNvPr id="0" name=""/>
        <dsp:cNvSpPr/>
      </dsp:nvSpPr>
      <dsp:spPr>
        <a:xfrm>
          <a:off x="4186118" y="1202632"/>
          <a:ext cx="1492889" cy="746444"/>
        </a:xfrm>
        <a:prstGeom prst="roundRect">
          <a:avLst>
            <a:gd name="adj" fmla="val 10000"/>
          </a:avLst>
        </a:prstGeo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cs-CZ" sz="1600" kern="1200" dirty="0">
              <a:solidFill>
                <a:sysClr val="windowText" lastClr="000000">
                  <a:hueOff val="0"/>
                  <a:satOff val="0"/>
                  <a:lumOff val="0"/>
                  <a:alphaOff val="0"/>
                </a:sysClr>
              </a:solidFill>
              <a:latin typeface="Calibri"/>
              <a:ea typeface="+mn-ea"/>
              <a:cs typeface="+mn-cs"/>
            </a:rPr>
            <a:t>Zvíře v zájmovém chovu</a:t>
          </a:r>
        </a:p>
      </dsp:txBody>
      <dsp:txXfrm>
        <a:off x="4207981" y="1224495"/>
        <a:ext cx="1449163" cy="702718"/>
      </dsp:txXfrm>
    </dsp:sp>
    <dsp:sp modelId="{E7C80DFC-536C-48B4-B94D-3129EA89B5B3}">
      <dsp:nvSpPr>
        <dsp:cNvPr id="0" name=""/>
        <dsp:cNvSpPr/>
      </dsp:nvSpPr>
      <dsp:spPr>
        <a:xfrm rot="19457599">
          <a:off x="5609886" y="1347452"/>
          <a:ext cx="735399" cy="27597"/>
        </a:xfrm>
        <a:custGeom>
          <a:avLst/>
          <a:gdLst/>
          <a:ahLst/>
          <a:cxnLst/>
          <a:rect l="0" t="0" r="0" b="0"/>
          <a:pathLst>
            <a:path>
              <a:moveTo>
                <a:pt x="0" y="16062"/>
              </a:moveTo>
              <a:lnTo>
                <a:pt x="459184" y="16062"/>
              </a:lnTo>
            </a:path>
          </a:pathLst>
        </a:custGeom>
        <a:noFill/>
        <a:ln w="25400" cap="flat" cmpd="sng" algn="ctr">
          <a:solidFill>
            <a:sysClr val="windowText" lastClr="000000">
              <a:shade val="80000"/>
              <a:hueOff val="0"/>
              <a:satOff val="0"/>
              <a:lumOff val="0"/>
              <a:alphaOff val="0"/>
            </a:sys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solidFill>
              <a:sysClr val="windowText" lastClr="000000">
                <a:hueOff val="0"/>
                <a:satOff val="0"/>
                <a:lumOff val="0"/>
                <a:alphaOff val="0"/>
              </a:sysClr>
            </a:solidFill>
            <a:latin typeface="Calibri"/>
            <a:ea typeface="+mn-ea"/>
            <a:cs typeface="+mn-cs"/>
          </a:endParaRPr>
        </a:p>
      </dsp:txBody>
      <dsp:txXfrm>
        <a:off x="5959201" y="1342866"/>
        <a:ext cx="36769" cy="36769"/>
      </dsp:txXfrm>
    </dsp:sp>
    <dsp:sp modelId="{270AC30C-5C14-4071-8086-751043532960}">
      <dsp:nvSpPr>
        <dsp:cNvPr id="0" name=""/>
        <dsp:cNvSpPr/>
      </dsp:nvSpPr>
      <dsp:spPr>
        <a:xfrm>
          <a:off x="6276164" y="773426"/>
          <a:ext cx="1492889" cy="746444"/>
        </a:xfrm>
        <a:prstGeom prst="roundRect">
          <a:avLst>
            <a:gd name="adj" fmla="val 10000"/>
          </a:avLst>
        </a:prstGeo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cs-CZ" sz="1600" kern="1200" dirty="0">
              <a:solidFill>
                <a:sysClr val="windowText" lastClr="000000">
                  <a:hueOff val="0"/>
                  <a:satOff val="0"/>
                  <a:lumOff val="0"/>
                  <a:alphaOff val="0"/>
                </a:sysClr>
              </a:solidFill>
              <a:latin typeface="Calibri"/>
              <a:ea typeface="+mn-ea"/>
              <a:cs typeface="+mn-cs"/>
            </a:rPr>
            <a:t>Druh zvířete vyžadující zvláštní péči</a:t>
          </a:r>
        </a:p>
      </dsp:txBody>
      <dsp:txXfrm>
        <a:off x="6298027" y="795289"/>
        <a:ext cx="1449163" cy="702718"/>
      </dsp:txXfrm>
    </dsp:sp>
    <dsp:sp modelId="{94978BD3-E610-455A-98DD-13C03315DC8C}">
      <dsp:nvSpPr>
        <dsp:cNvPr id="0" name=""/>
        <dsp:cNvSpPr/>
      </dsp:nvSpPr>
      <dsp:spPr>
        <a:xfrm rot="2142401">
          <a:off x="5609886" y="1776658"/>
          <a:ext cx="735399" cy="27597"/>
        </a:xfrm>
        <a:custGeom>
          <a:avLst/>
          <a:gdLst/>
          <a:ahLst/>
          <a:cxnLst/>
          <a:rect l="0" t="0" r="0" b="0"/>
          <a:pathLst>
            <a:path>
              <a:moveTo>
                <a:pt x="0" y="16062"/>
              </a:moveTo>
              <a:lnTo>
                <a:pt x="459184" y="16062"/>
              </a:lnTo>
            </a:path>
          </a:pathLst>
        </a:custGeom>
        <a:noFill/>
        <a:ln w="25400" cap="flat" cmpd="sng" algn="ctr">
          <a:solidFill>
            <a:sysClr val="windowText" lastClr="000000">
              <a:shade val="80000"/>
              <a:hueOff val="0"/>
              <a:satOff val="0"/>
              <a:lumOff val="0"/>
              <a:alphaOff val="0"/>
            </a:sys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solidFill>
              <a:sysClr val="windowText" lastClr="000000">
                <a:hueOff val="0"/>
                <a:satOff val="0"/>
                <a:lumOff val="0"/>
                <a:alphaOff val="0"/>
              </a:sysClr>
            </a:solidFill>
            <a:latin typeface="Calibri"/>
            <a:ea typeface="+mn-ea"/>
            <a:cs typeface="+mn-cs"/>
          </a:endParaRPr>
        </a:p>
      </dsp:txBody>
      <dsp:txXfrm>
        <a:off x="5959201" y="1772072"/>
        <a:ext cx="36769" cy="36769"/>
      </dsp:txXfrm>
    </dsp:sp>
    <dsp:sp modelId="{17D92EE9-34D9-4C7E-9048-55FA7097B2D8}">
      <dsp:nvSpPr>
        <dsp:cNvPr id="0" name=""/>
        <dsp:cNvSpPr/>
      </dsp:nvSpPr>
      <dsp:spPr>
        <a:xfrm>
          <a:off x="6276164" y="1631837"/>
          <a:ext cx="1492889" cy="746444"/>
        </a:xfrm>
        <a:prstGeom prst="roundRect">
          <a:avLst>
            <a:gd name="adj" fmla="val 10000"/>
          </a:avLst>
        </a:prstGeo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cs-CZ" sz="1600" kern="1200" dirty="0">
              <a:solidFill>
                <a:sysClr val="windowText" lastClr="000000">
                  <a:hueOff val="0"/>
                  <a:satOff val="0"/>
                  <a:lumOff val="0"/>
                  <a:alphaOff val="0"/>
                </a:sysClr>
              </a:solidFill>
              <a:latin typeface="Calibri"/>
              <a:ea typeface="+mn-ea"/>
              <a:cs typeface="+mn-cs"/>
            </a:rPr>
            <a:t>„Ostatní“</a:t>
          </a:r>
        </a:p>
      </dsp:txBody>
      <dsp:txXfrm>
        <a:off x="6298027" y="1653700"/>
        <a:ext cx="1449163" cy="702718"/>
      </dsp:txXfrm>
    </dsp:sp>
    <dsp:sp modelId="{B3816EEB-E184-42DC-8B4B-BD494323A1DE}">
      <dsp:nvSpPr>
        <dsp:cNvPr id="0" name=""/>
        <dsp:cNvSpPr/>
      </dsp:nvSpPr>
      <dsp:spPr>
        <a:xfrm rot="3310531">
          <a:off x="3364696" y="1991261"/>
          <a:ext cx="1045689" cy="27597"/>
        </a:xfrm>
        <a:custGeom>
          <a:avLst/>
          <a:gdLst/>
          <a:ahLst/>
          <a:cxnLst/>
          <a:rect l="0" t="0" r="0" b="0"/>
          <a:pathLst>
            <a:path>
              <a:moveTo>
                <a:pt x="0" y="16062"/>
              </a:moveTo>
              <a:lnTo>
                <a:pt x="652928" y="16062"/>
              </a:lnTo>
            </a:path>
          </a:pathLst>
        </a:custGeom>
        <a:noFill/>
        <a:ln w="25400" cap="flat" cmpd="sng" algn="ctr">
          <a:solidFill>
            <a:sysClr val="windowText" lastClr="000000">
              <a:shade val="80000"/>
              <a:hueOff val="0"/>
              <a:satOff val="0"/>
              <a:lumOff val="0"/>
              <a:alphaOff val="0"/>
            </a:sys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solidFill>
              <a:sysClr val="windowText" lastClr="000000">
                <a:hueOff val="0"/>
                <a:satOff val="0"/>
                <a:lumOff val="0"/>
                <a:alphaOff val="0"/>
              </a:sysClr>
            </a:solidFill>
            <a:latin typeface="Calibri"/>
            <a:ea typeface="+mn-ea"/>
            <a:cs typeface="+mn-cs"/>
          </a:endParaRPr>
        </a:p>
      </dsp:txBody>
      <dsp:txXfrm>
        <a:off x="3861398" y="1978917"/>
        <a:ext cx="52284" cy="52284"/>
      </dsp:txXfrm>
    </dsp:sp>
    <dsp:sp modelId="{D453F872-0037-4532-82DF-EB4BAADDE455}">
      <dsp:nvSpPr>
        <dsp:cNvPr id="0" name=""/>
        <dsp:cNvSpPr/>
      </dsp:nvSpPr>
      <dsp:spPr>
        <a:xfrm>
          <a:off x="4186118" y="2061043"/>
          <a:ext cx="1492889" cy="746444"/>
        </a:xfrm>
        <a:prstGeom prst="roundRect">
          <a:avLst>
            <a:gd name="adj" fmla="val 10000"/>
          </a:avLst>
        </a:prstGeo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cs-CZ" sz="1600" kern="1200" dirty="0">
              <a:solidFill>
                <a:sysClr val="windowText" lastClr="000000">
                  <a:hueOff val="0"/>
                  <a:satOff val="0"/>
                  <a:lumOff val="0"/>
                  <a:alphaOff val="0"/>
                </a:sysClr>
              </a:solidFill>
              <a:latin typeface="Calibri"/>
              <a:ea typeface="+mn-ea"/>
              <a:cs typeface="+mn-cs"/>
            </a:rPr>
            <a:t>Pokusné zvíře</a:t>
          </a:r>
        </a:p>
      </dsp:txBody>
      <dsp:txXfrm>
        <a:off x="4207981" y="2082906"/>
        <a:ext cx="1449163" cy="702718"/>
      </dsp:txXfrm>
    </dsp:sp>
    <dsp:sp modelId="{2B1E47A1-A7A1-4C16-A205-C0B57CC1871C}">
      <dsp:nvSpPr>
        <dsp:cNvPr id="0" name=""/>
        <dsp:cNvSpPr/>
      </dsp:nvSpPr>
      <dsp:spPr>
        <a:xfrm rot="3654187">
          <a:off x="1183501" y="3171577"/>
          <a:ext cx="1227988" cy="27597"/>
        </a:xfrm>
        <a:custGeom>
          <a:avLst/>
          <a:gdLst/>
          <a:ahLst/>
          <a:cxnLst/>
          <a:rect l="0" t="0" r="0" b="0"/>
          <a:pathLst>
            <a:path>
              <a:moveTo>
                <a:pt x="0" y="16062"/>
              </a:moveTo>
              <a:lnTo>
                <a:pt x="766756" y="16062"/>
              </a:lnTo>
            </a:path>
          </a:pathLst>
        </a:custGeom>
        <a:noFill/>
        <a:ln w="25400" cap="flat" cmpd="sng" algn="ctr">
          <a:solidFill>
            <a:sysClr val="windowText" lastClr="000000">
              <a:shade val="60000"/>
              <a:hueOff val="0"/>
              <a:satOff val="0"/>
              <a:lumOff val="0"/>
              <a:alphaOff val="0"/>
            </a:sys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solidFill>
              <a:sysClr val="windowText" lastClr="000000">
                <a:hueOff val="0"/>
                <a:satOff val="0"/>
                <a:lumOff val="0"/>
                <a:alphaOff val="0"/>
              </a:sysClr>
            </a:solidFill>
            <a:latin typeface="Calibri"/>
            <a:ea typeface="+mn-ea"/>
            <a:cs typeface="+mn-cs"/>
          </a:endParaRPr>
        </a:p>
      </dsp:txBody>
      <dsp:txXfrm>
        <a:off x="1766795" y="3154676"/>
        <a:ext cx="61399" cy="61399"/>
      </dsp:txXfrm>
    </dsp:sp>
    <dsp:sp modelId="{317FF874-60E2-4DC6-A9A8-63E99976F931}">
      <dsp:nvSpPr>
        <dsp:cNvPr id="0" name=""/>
        <dsp:cNvSpPr/>
      </dsp:nvSpPr>
      <dsp:spPr>
        <a:xfrm>
          <a:off x="2096073" y="3348660"/>
          <a:ext cx="1492889" cy="746444"/>
        </a:xfrm>
        <a:prstGeom prst="roundRect">
          <a:avLst>
            <a:gd name="adj" fmla="val 10000"/>
          </a:avLst>
        </a:prstGeo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cs-CZ" sz="1600" kern="1200" dirty="0">
              <a:solidFill>
                <a:sysClr val="windowText" lastClr="000000">
                  <a:hueOff val="0"/>
                  <a:satOff val="0"/>
                  <a:lumOff val="0"/>
                  <a:alphaOff val="0"/>
                </a:sysClr>
              </a:solidFill>
              <a:latin typeface="Calibri"/>
              <a:ea typeface="+mn-ea"/>
              <a:cs typeface="+mn-cs"/>
            </a:rPr>
            <a:t>Volně žijící zvíře (včetně chovu v zajetí)</a:t>
          </a:r>
        </a:p>
      </dsp:txBody>
      <dsp:txXfrm>
        <a:off x="2117936" y="3370523"/>
        <a:ext cx="1449163" cy="702718"/>
      </dsp:txXfrm>
    </dsp:sp>
    <dsp:sp modelId="{B664EF4C-42C5-4C07-B6AF-7269B7007DA1}">
      <dsp:nvSpPr>
        <dsp:cNvPr id="0" name=""/>
        <dsp:cNvSpPr/>
      </dsp:nvSpPr>
      <dsp:spPr>
        <a:xfrm rot="19457599">
          <a:off x="3519841" y="3493481"/>
          <a:ext cx="735399" cy="27597"/>
        </a:xfrm>
        <a:custGeom>
          <a:avLst/>
          <a:gdLst/>
          <a:ahLst/>
          <a:cxnLst/>
          <a:rect l="0" t="0" r="0" b="0"/>
          <a:pathLst>
            <a:path>
              <a:moveTo>
                <a:pt x="0" y="16062"/>
              </a:moveTo>
              <a:lnTo>
                <a:pt x="459184" y="16062"/>
              </a:lnTo>
            </a:path>
          </a:pathLst>
        </a:custGeom>
        <a:noFill/>
        <a:ln w="25400" cap="flat" cmpd="sng" algn="ctr">
          <a:solidFill>
            <a:sysClr val="windowText" lastClr="000000">
              <a:shade val="80000"/>
              <a:hueOff val="0"/>
              <a:satOff val="0"/>
              <a:lumOff val="0"/>
              <a:alphaOff val="0"/>
            </a:sys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solidFill>
              <a:sysClr val="windowText" lastClr="000000">
                <a:hueOff val="0"/>
                <a:satOff val="0"/>
                <a:lumOff val="0"/>
                <a:alphaOff val="0"/>
              </a:sysClr>
            </a:solidFill>
            <a:latin typeface="Calibri"/>
            <a:ea typeface="+mn-ea"/>
            <a:cs typeface="+mn-cs"/>
          </a:endParaRPr>
        </a:p>
      </dsp:txBody>
      <dsp:txXfrm>
        <a:off x="3869156" y="3488895"/>
        <a:ext cx="36769" cy="36769"/>
      </dsp:txXfrm>
    </dsp:sp>
    <dsp:sp modelId="{BA485AD1-4FAA-4BBE-B122-79FF4969FE61}">
      <dsp:nvSpPr>
        <dsp:cNvPr id="0" name=""/>
        <dsp:cNvSpPr/>
      </dsp:nvSpPr>
      <dsp:spPr>
        <a:xfrm>
          <a:off x="4186118" y="2919455"/>
          <a:ext cx="1492889" cy="746444"/>
        </a:xfrm>
        <a:prstGeom prst="roundRect">
          <a:avLst>
            <a:gd name="adj" fmla="val 10000"/>
          </a:avLst>
        </a:prstGeo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cs-CZ" sz="1600" kern="1200" dirty="0">
              <a:solidFill>
                <a:sysClr val="windowText" lastClr="000000">
                  <a:hueOff val="0"/>
                  <a:satOff val="0"/>
                  <a:lumOff val="0"/>
                  <a:alphaOff val="0"/>
                </a:sysClr>
              </a:solidFill>
              <a:latin typeface="Calibri"/>
              <a:ea typeface="+mn-ea"/>
              <a:cs typeface="+mn-cs"/>
            </a:rPr>
            <a:t>Handicapované</a:t>
          </a:r>
        </a:p>
      </dsp:txBody>
      <dsp:txXfrm>
        <a:off x="4207981" y="2941318"/>
        <a:ext cx="1449163" cy="702718"/>
      </dsp:txXfrm>
    </dsp:sp>
    <dsp:sp modelId="{AE4C3A86-A980-4225-8D0E-16C60C3ECA08}">
      <dsp:nvSpPr>
        <dsp:cNvPr id="0" name=""/>
        <dsp:cNvSpPr/>
      </dsp:nvSpPr>
      <dsp:spPr>
        <a:xfrm rot="2142401">
          <a:off x="3519841" y="3922687"/>
          <a:ext cx="735399" cy="27597"/>
        </a:xfrm>
        <a:custGeom>
          <a:avLst/>
          <a:gdLst/>
          <a:ahLst/>
          <a:cxnLst/>
          <a:rect l="0" t="0" r="0" b="0"/>
          <a:pathLst>
            <a:path>
              <a:moveTo>
                <a:pt x="0" y="16062"/>
              </a:moveTo>
              <a:lnTo>
                <a:pt x="459184" y="16062"/>
              </a:lnTo>
            </a:path>
          </a:pathLst>
        </a:custGeom>
        <a:noFill/>
        <a:ln w="25400" cap="flat" cmpd="sng" algn="ctr">
          <a:solidFill>
            <a:sysClr val="windowText" lastClr="000000">
              <a:shade val="80000"/>
              <a:hueOff val="0"/>
              <a:satOff val="0"/>
              <a:lumOff val="0"/>
              <a:alphaOff val="0"/>
            </a:sys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solidFill>
              <a:sysClr val="windowText" lastClr="000000">
                <a:hueOff val="0"/>
                <a:satOff val="0"/>
                <a:lumOff val="0"/>
                <a:alphaOff val="0"/>
              </a:sysClr>
            </a:solidFill>
            <a:latin typeface="Calibri"/>
            <a:ea typeface="+mn-ea"/>
            <a:cs typeface="+mn-cs"/>
          </a:endParaRPr>
        </a:p>
      </dsp:txBody>
      <dsp:txXfrm>
        <a:off x="3869156" y="3918101"/>
        <a:ext cx="36769" cy="36769"/>
      </dsp:txXfrm>
    </dsp:sp>
    <dsp:sp modelId="{145F59A7-133E-47DE-90FD-A50334CB80C0}">
      <dsp:nvSpPr>
        <dsp:cNvPr id="0" name=""/>
        <dsp:cNvSpPr/>
      </dsp:nvSpPr>
      <dsp:spPr>
        <a:xfrm>
          <a:off x="4186118" y="3777866"/>
          <a:ext cx="1492889" cy="746444"/>
        </a:xfrm>
        <a:prstGeom prst="roundRect">
          <a:avLst>
            <a:gd name="adj" fmla="val 10000"/>
          </a:avLst>
        </a:prstGeo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cs-CZ" sz="1600" kern="1200" dirty="0">
              <a:solidFill>
                <a:sysClr val="windowText" lastClr="000000">
                  <a:hueOff val="0"/>
                  <a:satOff val="0"/>
                  <a:lumOff val="0"/>
                  <a:alphaOff val="0"/>
                </a:sysClr>
              </a:solidFill>
              <a:latin typeface="Calibri"/>
              <a:ea typeface="+mn-ea"/>
              <a:cs typeface="+mn-cs"/>
            </a:rPr>
            <a:t>„Ostatní“</a:t>
          </a:r>
        </a:p>
      </dsp:txBody>
      <dsp:txXfrm>
        <a:off x="4207981" y="3799729"/>
        <a:ext cx="1449163" cy="70271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C51B58-2FBF-4BC0-85F1-7208B64ADB4A}" type="datetimeFigureOut">
              <a:rPr lang="cs-CZ" smtClean="0"/>
              <a:pPr/>
              <a:t>26. 4. 2022</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8704CE-68C0-4227-97DB-5D4E373FD6A1}" type="slidenum">
              <a:rPr lang="cs-CZ" smtClean="0"/>
              <a:pPr/>
              <a:t>‹#›</a:t>
            </a:fld>
            <a:endParaRPr lang="cs-CZ"/>
          </a:p>
        </p:txBody>
      </p:sp>
    </p:spTree>
    <p:extLst>
      <p:ext uri="{BB962C8B-B14F-4D97-AF65-F5344CB8AC3E}">
        <p14:creationId xmlns:p14="http://schemas.microsoft.com/office/powerpoint/2010/main" val="1340326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91425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143000" y="685800"/>
            <a:ext cx="4572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67812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143000" y="685800"/>
            <a:ext cx="4572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793696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1C6870BF-E1EF-4D1E-AC88-D2792F98011D}" type="datetimeFigureOut">
              <a:rPr lang="cs-CZ" smtClean="0"/>
              <a:pPr/>
              <a:t>26. 4. 2022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410E816-B3CB-4904-9DBD-BC212AEE3BC6}" type="slidenum">
              <a:rPr lang="cs-CZ" smtClean="0"/>
              <a:pPr/>
              <a:t>‹#›</a:t>
            </a:fld>
            <a:endParaRPr lang="cs-CZ"/>
          </a:p>
        </p:txBody>
      </p:sp>
    </p:spTree>
    <p:extLst>
      <p:ext uri="{BB962C8B-B14F-4D97-AF65-F5344CB8AC3E}">
        <p14:creationId xmlns:p14="http://schemas.microsoft.com/office/powerpoint/2010/main" val="860417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C6870BF-E1EF-4D1E-AC88-D2792F98011D}" type="datetimeFigureOut">
              <a:rPr lang="cs-CZ" smtClean="0"/>
              <a:pPr/>
              <a:t>26. 4. 2022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410E816-B3CB-4904-9DBD-BC212AEE3BC6}" type="slidenum">
              <a:rPr lang="cs-CZ" smtClean="0"/>
              <a:pPr/>
              <a:t>‹#›</a:t>
            </a:fld>
            <a:endParaRPr lang="cs-CZ"/>
          </a:p>
        </p:txBody>
      </p:sp>
    </p:spTree>
    <p:extLst>
      <p:ext uri="{BB962C8B-B14F-4D97-AF65-F5344CB8AC3E}">
        <p14:creationId xmlns:p14="http://schemas.microsoft.com/office/powerpoint/2010/main" val="240414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C6870BF-E1EF-4D1E-AC88-D2792F98011D}" type="datetimeFigureOut">
              <a:rPr lang="cs-CZ" smtClean="0"/>
              <a:pPr/>
              <a:t>26. 4. 2022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410E816-B3CB-4904-9DBD-BC212AEE3BC6}" type="slidenum">
              <a:rPr lang="cs-CZ" smtClean="0"/>
              <a:pPr/>
              <a:t>‹#›</a:t>
            </a:fld>
            <a:endParaRPr lang="cs-CZ"/>
          </a:p>
        </p:txBody>
      </p:sp>
    </p:spTree>
    <p:extLst>
      <p:ext uri="{BB962C8B-B14F-4D97-AF65-F5344CB8AC3E}">
        <p14:creationId xmlns:p14="http://schemas.microsoft.com/office/powerpoint/2010/main" val="3960872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9" name="Shape 9"/>
          <p:cNvSpPr/>
          <p:nvPr/>
        </p:nvSpPr>
        <p:spPr>
          <a:xfrm>
            <a:off x="0" y="5718000"/>
            <a:ext cx="9144000" cy="3300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sz="1800"/>
          </a:p>
        </p:txBody>
      </p:sp>
      <p:sp>
        <p:nvSpPr>
          <p:cNvPr id="10" name="Shape 10"/>
          <p:cNvSpPr/>
          <p:nvPr/>
        </p:nvSpPr>
        <p:spPr>
          <a:xfrm>
            <a:off x="0" y="1"/>
            <a:ext cx="9144000" cy="7075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sz="1800">
              <a:solidFill>
                <a:srgbClr val="114454"/>
              </a:solidFill>
            </a:endParaRPr>
          </a:p>
        </p:txBody>
      </p:sp>
      <p:sp>
        <p:nvSpPr>
          <p:cNvPr id="11" name="Shape 11"/>
          <p:cNvSpPr/>
          <p:nvPr/>
        </p:nvSpPr>
        <p:spPr>
          <a:xfrm>
            <a:off x="0" y="667500"/>
            <a:ext cx="9144000" cy="5098800"/>
          </a:xfrm>
          <a:prstGeom prst="rect">
            <a:avLst/>
          </a:prstGeom>
          <a:solidFill>
            <a:srgbClr val="124057"/>
          </a:solidFill>
          <a:ln>
            <a:noFill/>
          </a:ln>
        </p:spPr>
        <p:txBody>
          <a:bodyPr lIns="91425" tIns="91425" rIns="91425" bIns="91425" anchor="ctr" anchorCtr="0">
            <a:noAutofit/>
          </a:bodyPr>
          <a:lstStyle/>
          <a:p>
            <a:pPr lvl="0">
              <a:spcBef>
                <a:spcPts val="0"/>
              </a:spcBef>
              <a:buNone/>
            </a:pPr>
            <a:endParaRPr sz="1800"/>
          </a:p>
        </p:txBody>
      </p:sp>
      <p:sp>
        <p:nvSpPr>
          <p:cNvPr id="12" name="Shape 12"/>
          <p:cNvSpPr/>
          <p:nvPr/>
        </p:nvSpPr>
        <p:spPr>
          <a:xfrm>
            <a:off x="0" y="5991472"/>
            <a:ext cx="9144000" cy="1576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sz="1800"/>
          </a:p>
        </p:txBody>
      </p:sp>
      <p:sp>
        <p:nvSpPr>
          <p:cNvPr id="13" name="Shape 13"/>
          <p:cNvSpPr/>
          <p:nvPr/>
        </p:nvSpPr>
        <p:spPr>
          <a:xfrm>
            <a:off x="0" y="6112101"/>
            <a:ext cx="9144000" cy="7459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sz="1800"/>
          </a:p>
        </p:txBody>
      </p:sp>
      <p:sp>
        <p:nvSpPr>
          <p:cNvPr id="14" name="Shape 14"/>
          <p:cNvSpPr txBox="1">
            <a:spLocks noGrp="1"/>
          </p:cNvSpPr>
          <p:nvPr>
            <p:ph type="ctrTitle"/>
          </p:nvPr>
        </p:nvSpPr>
        <p:spPr>
          <a:xfrm>
            <a:off x="685800" y="3468567"/>
            <a:ext cx="5810400" cy="1546399"/>
          </a:xfrm>
          <a:prstGeom prst="rect">
            <a:avLst/>
          </a:prstGeom>
        </p:spPr>
        <p:txBody>
          <a:bodyPr lIns="91425" tIns="91425" rIns="91425" bIns="91425" anchor="b" anchorCtr="0"/>
          <a:lstStyle>
            <a:lvl1pPr lvl="0">
              <a:spcBef>
                <a:spcPts val="0"/>
              </a:spcBef>
              <a:buSzPct val="100000"/>
              <a:defRPr sz="4800"/>
            </a:lvl1pPr>
            <a:lvl2pPr lvl="1" algn="ctr">
              <a:spcBef>
                <a:spcPts val="0"/>
              </a:spcBef>
              <a:buSzPct val="100000"/>
              <a:defRPr sz="6000"/>
            </a:lvl2pPr>
            <a:lvl3pPr lvl="2" algn="ctr">
              <a:spcBef>
                <a:spcPts val="0"/>
              </a:spcBef>
              <a:buSzPct val="100000"/>
              <a:defRPr sz="6000"/>
            </a:lvl3pPr>
            <a:lvl4pPr lvl="3" algn="ctr">
              <a:spcBef>
                <a:spcPts val="0"/>
              </a:spcBef>
              <a:buSzPct val="100000"/>
              <a:defRPr sz="6000"/>
            </a:lvl4pPr>
            <a:lvl5pPr lvl="4" algn="ctr">
              <a:spcBef>
                <a:spcPts val="0"/>
              </a:spcBef>
              <a:buSzPct val="100000"/>
              <a:defRPr sz="6000"/>
            </a:lvl5pPr>
            <a:lvl6pPr lvl="5" algn="ctr">
              <a:spcBef>
                <a:spcPts val="0"/>
              </a:spcBef>
              <a:buSzPct val="100000"/>
              <a:defRPr sz="6000"/>
            </a:lvl6pPr>
            <a:lvl7pPr lvl="6" algn="ctr">
              <a:spcBef>
                <a:spcPts val="0"/>
              </a:spcBef>
              <a:buSzPct val="100000"/>
              <a:defRPr sz="6000"/>
            </a:lvl7pPr>
            <a:lvl8pPr lvl="7" algn="ctr">
              <a:spcBef>
                <a:spcPts val="0"/>
              </a:spcBef>
              <a:buSzPct val="100000"/>
              <a:defRPr sz="6000"/>
            </a:lvl8pPr>
            <a:lvl9pPr lvl="8" algn="ctr">
              <a:spcBef>
                <a:spcPts val="0"/>
              </a:spcBef>
              <a:buSzPct val="100000"/>
              <a:defRPr sz="6000"/>
            </a:lvl9pPr>
          </a:lstStyle>
          <a:p>
            <a:endParaRPr/>
          </a:p>
        </p:txBody>
      </p:sp>
    </p:spTree>
    <p:extLst>
      <p:ext uri="{BB962C8B-B14F-4D97-AF65-F5344CB8AC3E}">
        <p14:creationId xmlns:p14="http://schemas.microsoft.com/office/powerpoint/2010/main" val="3906745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C6870BF-E1EF-4D1E-AC88-D2792F98011D}" type="datetimeFigureOut">
              <a:rPr lang="cs-CZ" smtClean="0"/>
              <a:pPr/>
              <a:t>26. 4. 2022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410E816-B3CB-4904-9DBD-BC212AEE3BC6}" type="slidenum">
              <a:rPr lang="cs-CZ" smtClean="0"/>
              <a:pPr/>
              <a:t>‹#›</a:t>
            </a:fld>
            <a:endParaRPr lang="cs-CZ"/>
          </a:p>
        </p:txBody>
      </p:sp>
    </p:spTree>
    <p:extLst>
      <p:ext uri="{BB962C8B-B14F-4D97-AF65-F5344CB8AC3E}">
        <p14:creationId xmlns:p14="http://schemas.microsoft.com/office/powerpoint/2010/main" val="3003988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1C6870BF-E1EF-4D1E-AC88-D2792F98011D}" type="datetimeFigureOut">
              <a:rPr lang="cs-CZ" smtClean="0"/>
              <a:pPr/>
              <a:t>26. 4. 2022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410E816-B3CB-4904-9DBD-BC212AEE3BC6}" type="slidenum">
              <a:rPr lang="cs-CZ" smtClean="0"/>
              <a:pPr/>
              <a:t>‹#›</a:t>
            </a:fld>
            <a:endParaRPr lang="cs-CZ"/>
          </a:p>
        </p:txBody>
      </p:sp>
    </p:spTree>
    <p:extLst>
      <p:ext uri="{BB962C8B-B14F-4D97-AF65-F5344CB8AC3E}">
        <p14:creationId xmlns:p14="http://schemas.microsoft.com/office/powerpoint/2010/main" val="322723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1C6870BF-E1EF-4D1E-AC88-D2792F98011D}" type="datetimeFigureOut">
              <a:rPr lang="cs-CZ" smtClean="0"/>
              <a:pPr/>
              <a:t>26. 4. 2022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410E816-B3CB-4904-9DBD-BC212AEE3BC6}" type="slidenum">
              <a:rPr lang="cs-CZ" smtClean="0"/>
              <a:pPr/>
              <a:t>‹#›</a:t>
            </a:fld>
            <a:endParaRPr lang="cs-CZ"/>
          </a:p>
        </p:txBody>
      </p:sp>
    </p:spTree>
    <p:extLst>
      <p:ext uri="{BB962C8B-B14F-4D97-AF65-F5344CB8AC3E}">
        <p14:creationId xmlns:p14="http://schemas.microsoft.com/office/powerpoint/2010/main" val="2970064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1C6870BF-E1EF-4D1E-AC88-D2792F98011D}" type="datetimeFigureOut">
              <a:rPr lang="cs-CZ" smtClean="0"/>
              <a:pPr/>
              <a:t>26. 4. 2022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9410E816-B3CB-4904-9DBD-BC212AEE3BC6}" type="slidenum">
              <a:rPr lang="cs-CZ" smtClean="0"/>
              <a:pPr/>
              <a:t>‹#›</a:t>
            </a:fld>
            <a:endParaRPr lang="cs-CZ"/>
          </a:p>
        </p:txBody>
      </p:sp>
    </p:spTree>
    <p:extLst>
      <p:ext uri="{BB962C8B-B14F-4D97-AF65-F5344CB8AC3E}">
        <p14:creationId xmlns:p14="http://schemas.microsoft.com/office/powerpoint/2010/main" val="4055754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1C6870BF-E1EF-4D1E-AC88-D2792F98011D}" type="datetimeFigureOut">
              <a:rPr lang="cs-CZ" smtClean="0"/>
              <a:pPr/>
              <a:t>26. 4. 2022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9410E816-B3CB-4904-9DBD-BC212AEE3BC6}" type="slidenum">
              <a:rPr lang="cs-CZ" smtClean="0"/>
              <a:pPr/>
              <a:t>‹#›</a:t>
            </a:fld>
            <a:endParaRPr lang="cs-CZ"/>
          </a:p>
        </p:txBody>
      </p:sp>
    </p:spTree>
    <p:extLst>
      <p:ext uri="{BB962C8B-B14F-4D97-AF65-F5344CB8AC3E}">
        <p14:creationId xmlns:p14="http://schemas.microsoft.com/office/powerpoint/2010/main" val="2789376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C6870BF-E1EF-4D1E-AC88-D2792F98011D}" type="datetimeFigureOut">
              <a:rPr lang="cs-CZ" smtClean="0"/>
              <a:pPr/>
              <a:t>26. 4. 2022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9410E816-B3CB-4904-9DBD-BC212AEE3BC6}" type="slidenum">
              <a:rPr lang="cs-CZ" smtClean="0"/>
              <a:pPr/>
              <a:t>‹#›</a:t>
            </a:fld>
            <a:endParaRPr lang="cs-CZ"/>
          </a:p>
        </p:txBody>
      </p:sp>
    </p:spTree>
    <p:extLst>
      <p:ext uri="{BB962C8B-B14F-4D97-AF65-F5344CB8AC3E}">
        <p14:creationId xmlns:p14="http://schemas.microsoft.com/office/powerpoint/2010/main" val="2035795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1C6870BF-E1EF-4D1E-AC88-D2792F98011D}" type="datetimeFigureOut">
              <a:rPr lang="cs-CZ" smtClean="0"/>
              <a:pPr/>
              <a:t>26. 4. 2022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410E816-B3CB-4904-9DBD-BC212AEE3BC6}" type="slidenum">
              <a:rPr lang="cs-CZ" smtClean="0"/>
              <a:pPr/>
              <a:t>‹#›</a:t>
            </a:fld>
            <a:endParaRPr lang="cs-CZ"/>
          </a:p>
        </p:txBody>
      </p:sp>
    </p:spTree>
    <p:extLst>
      <p:ext uri="{BB962C8B-B14F-4D97-AF65-F5344CB8AC3E}">
        <p14:creationId xmlns:p14="http://schemas.microsoft.com/office/powerpoint/2010/main" val="4151544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1C6870BF-E1EF-4D1E-AC88-D2792F98011D}" type="datetimeFigureOut">
              <a:rPr lang="cs-CZ" smtClean="0"/>
              <a:pPr/>
              <a:t>26. 4. 2022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410E816-B3CB-4904-9DBD-BC212AEE3BC6}" type="slidenum">
              <a:rPr lang="cs-CZ" smtClean="0"/>
              <a:pPr/>
              <a:t>‹#›</a:t>
            </a:fld>
            <a:endParaRPr lang="cs-CZ"/>
          </a:p>
        </p:txBody>
      </p:sp>
    </p:spTree>
    <p:extLst>
      <p:ext uri="{BB962C8B-B14F-4D97-AF65-F5344CB8AC3E}">
        <p14:creationId xmlns:p14="http://schemas.microsoft.com/office/powerpoint/2010/main" val="2049167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6870BF-E1EF-4D1E-AC88-D2792F98011D}" type="datetimeFigureOut">
              <a:rPr lang="cs-CZ" smtClean="0"/>
              <a:pPr/>
              <a:t>26. 4. 2022</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10E816-B3CB-4904-9DBD-BC212AEE3BC6}" type="slidenum">
              <a:rPr lang="cs-CZ" smtClean="0"/>
              <a:pPr/>
              <a:t>‹#›</a:t>
            </a:fld>
            <a:endParaRPr lang="cs-CZ"/>
          </a:p>
        </p:txBody>
      </p:sp>
    </p:spTree>
    <p:extLst>
      <p:ext uri="{BB962C8B-B14F-4D97-AF65-F5344CB8AC3E}">
        <p14:creationId xmlns:p14="http://schemas.microsoft.com/office/powerpoint/2010/main" val="963910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2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hyperlink" Target="https://upload.wikimedia.org/wikipedia/commons/5/53/Foie_gras_-_gavage_in_Rocamadour,_France.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gif"/><Relationship Id="rId7" Type="http://schemas.openxmlformats.org/officeDocument/2006/relationships/diagramColors" Target="../diagrams/colors1.xml"/><Relationship Id="rId2" Type="http://schemas.openxmlformats.org/officeDocument/2006/relationships/image" Target="../media/image5.gif"/><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5.gif"/><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5.gif"/><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5.gif"/><Relationship Id="rId1" Type="http://schemas.openxmlformats.org/officeDocument/2006/relationships/slideLayout" Target="../slideLayouts/slideLayout2.xml"/><Relationship Id="rId4" Type="http://schemas.openxmlformats.org/officeDocument/2006/relationships/hyperlink" Target="http://eagri.cz/public/web/mze/legislativa/pravni-predpisy-mze/tematicky-prehled/Legislativa-MZe_uplna-zneni_zakon-2000-154-viceoblasti.html"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5.gif"/><Relationship Id="rId1" Type="http://schemas.openxmlformats.org/officeDocument/2006/relationships/slideLayout" Target="../slideLayouts/slideLayout2.xml"/><Relationship Id="rId4" Type="http://schemas.openxmlformats.org/officeDocument/2006/relationships/hyperlink" Target="http://eagri.cz/public/web/mze/legislativa/pravni-predpisy-mze/tematicky-prehled/Legislativa-MZe_uplna-zneni_zakon-1992-246-viceoblasti.html"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5.gif"/><Relationship Id="rId1" Type="http://schemas.openxmlformats.org/officeDocument/2006/relationships/slideLayout" Target="../slideLayouts/slideLayout2.xml"/><Relationship Id="rId5" Type="http://schemas.openxmlformats.org/officeDocument/2006/relationships/hyperlink" Target="http://www.ceskatelevize.cz/porady/1095913550-nedej-se/417235100161001-cesti-lvi/" TargetMode="External"/><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5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5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5" Type="http://schemas.openxmlformats.org/officeDocument/2006/relationships/hyperlink" Target="http://cit.vfu.cz/oz/Oz/1099-2009.pdf" TargetMode="External"/><Relationship Id="rId4" Type="http://schemas.openxmlformats.org/officeDocument/2006/relationships/hyperlink" Target="http://cit.vfu.cz/oz/Oz/418-2012.pdf" TargetMode="External"/></Relationships>
</file>

<file path=ppt/slides/_rels/slide63.xml.rels><?xml version="1.0" encoding="UTF-8" standalone="yes"?>
<Relationships xmlns="http://schemas.openxmlformats.org/package/2006/relationships"><Relationship Id="rId8" Type="http://schemas.openxmlformats.org/officeDocument/2006/relationships/hyperlink" Target="http://cit.vfu.cz/oz/Oz/fotojatky.htm" TargetMode="External"/><Relationship Id="rId3" Type="http://schemas.openxmlformats.org/officeDocument/2006/relationships/image" Target="../media/image5.gif"/><Relationship Id="rId7" Type="http://schemas.openxmlformats.org/officeDocument/2006/relationships/image" Target="../media/image39.jpeg"/><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hyperlink" Target="http://cit.vfu.cz/oz/Oz/418-2012.pdf"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hyperlink" Target="http://www.google.cz/url?sa=i&amp;rct=j&amp;q=&amp;esrc=s&amp;frm=1&amp;source=images&amp;cd=&amp;cad=rja&amp;uact=8&amp;ved=0CAcQjRxqFQoTCMCGktfsh8kCFQJZGgodCecLhw&amp;url=http://dumka.info/pet00/99/0928pet.htm&amp;bvm=bv.106923889,d.d2s&amp;psig=AFQjCNFwkpYTJ9aVi415_zkGR8VTW1oDTA&amp;ust=1447313384106513" TargetMode="External"/><Relationship Id="rId4" Type="http://schemas.openxmlformats.org/officeDocument/2006/relationships/hyperlink" Target="https://cs.wikipedia.org/wiki/Agrofert_Holding"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6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6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eg"/></Relationships>
</file>

<file path=ppt/slides/_rels/slide6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46.gif"/></Relationships>
</file>

<file path=ppt/slides/_rels/slide7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7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hyperlink" Target="http://eur-lex.europa.eu/LexUriServ/LexUriServ.do?uri=CELEX:32010L0063:CS:NOT"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hyperlink" Target="http://eagri.cz/public/web/file/1486/EPZ_CZ94_18t_druhy.pdf" TargetMode="External"/><Relationship Id="rId5" Type="http://schemas.openxmlformats.org/officeDocument/2006/relationships/hyperlink" Target="https://eagri.cz/public/web/mze/ochrana-zvirat/pokusna-zvirata/netechnicka-shrnuti-projektu-pokusu/nspp2021/" TargetMode="External"/><Relationship Id="rId4" Type="http://schemas.openxmlformats.org/officeDocument/2006/relationships/image" Target="../media/image48.png"/></Relationships>
</file>

<file path=ppt/slides/_rels/slide9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9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9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9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9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ctrTitle"/>
          </p:nvPr>
        </p:nvSpPr>
        <p:spPr>
          <a:xfrm>
            <a:off x="827584" y="2986123"/>
            <a:ext cx="7218488" cy="1159799"/>
          </a:xfrm>
          <a:prstGeom prst="rect">
            <a:avLst/>
          </a:prstGeom>
        </p:spPr>
        <p:txBody>
          <a:bodyPr vert="horz" lIns="91425" tIns="91425" rIns="91425" bIns="91425" rtlCol="0" anchor="b" anchorCtr="0">
            <a:noAutofit/>
          </a:bodyPr>
          <a:lstStyle/>
          <a:p>
            <a:pPr lvl="0" algn="l"/>
            <a:r>
              <a:rPr lang="cs-CZ" sz="3600" b="1" dirty="0">
                <a:solidFill>
                  <a:schemeClr val="bg1"/>
                </a:solidFill>
                <a:latin typeface="Cambria" panose="02040503050406030204" pitchFamily="18" charset="0"/>
              </a:rPr>
              <a:t>Právo životního prostředí I</a:t>
            </a:r>
            <a:br>
              <a:rPr lang="cs-CZ" sz="3600" i="1" dirty="0">
                <a:solidFill>
                  <a:schemeClr val="bg1"/>
                </a:solidFill>
                <a:latin typeface="Cambria" panose="02040503050406030204" pitchFamily="18" charset="0"/>
              </a:rPr>
            </a:br>
            <a:r>
              <a:rPr lang="cs-CZ" sz="3200" i="1" dirty="0">
                <a:solidFill>
                  <a:schemeClr val="bg1"/>
                </a:solidFill>
              </a:rPr>
              <a:t>Právní režim ochrany zvířat II. – právní regulace chovů zvířat, myslivost, rybářství, ochrana zvířat proti týrání</a:t>
            </a:r>
            <a:endParaRPr lang="en-US" sz="3600" i="1" dirty="0">
              <a:solidFill>
                <a:schemeClr val="bg1"/>
              </a:solidFill>
              <a:latin typeface="Cambria" panose="02040503050406030204" pitchFamily="18" charset="0"/>
            </a:endParaRPr>
          </a:p>
        </p:txBody>
      </p:sp>
      <p:sp>
        <p:nvSpPr>
          <p:cNvPr id="3" name="Obdélník 2"/>
          <p:cNvSpPr/>
          <p:nvPr/>
        </p:nvSpPr>
        <p:spPr>
          <a:xfrm>
            <a:off x="0" y="5086350"/>
            <a:ext cx="9432758"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Rectangle 2"/>
          <p:cNvSpPr>
            <a:spLocks noChangeArrowheads="1"/>
          </p:cNvSpPr>
          <p:nvPr/>
        </p:nvSpPr>
        <p:spPr bwMode="auto">
          <a:xfrm>
            <a:off x="457202" y="4859995"/>
            <a:ext cx="43224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pic>
        <p:nvPicPr>
          <p:cNvPr id="1027" name="Picture 3" descr="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4286" y="5199208"/>
            <a:ext cx="486705" cy="515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F:\vojtech\Pictures\Obrázky\logo katedry\logoENG.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39748" y="5086351"/>
            <a:ext cx="1446402" cy="63714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4797394" y="4665396"/>
            <a:ext cx="4186990" cy="615553"/>
          </a:xfrm>
          <a:prstGeom prst="rect">
            <a:avLst/>
          </a:prstGeom>
          <a:noFill/>
        </p:spPr>
        <p:txBody>
          <a:bodyPr wrap="square" rtlCol="0">
            <a:spAutoFit/>
          </a:bodyPr>
          <a:lstStyle/>
          <a:p>
            <a:r>
              <a:rPr lang="cs-CZ" sz="1600" dirty="0">
                <a:solidFill>
                  <a:schemeClr val="bg1"/>
                </a:solidFill>
                <a:latin typeface="Cambria" panose="02040503050406030204" pitchFamily="18" charset="0"/>
                <a:ea typeface="Roboto Slab" panose="020B0604020202020204" charset="0"/>
              </a:rPr>
              <a:t>JUDr. Vojtěch Vomáčka, Ph.D., LL.M.</a:t>
            </a:r>
          </a:p>
          <a:p>
            <a:endParaRPr lang="cs-CZ" dirty="0">
              <a:solidFill>
                <a:schemeClr val="bg1"/>
              </a:solidFill>
              <a:latin typeface="Cambria" panose="02040503050406030204" pitchFamily="18" charset="0"/>
              <a:ea typeface="Roboto Slab" panose="020B0604020202020204" charset="0"/>
            </a:endParaRPr>
          </a:p>
        </p:txBody>
      </p:sp>
      <p:sp>
        <p:nvSpPr>
          <p:cNvPr id="9" name="TextovéPole 8"/>
          <p:cNvSpPr txBox="1"/>
          <p:nvPr/>
        </p:nvSpPr>
        <p:spPr>
          <a:xfrm>
            <a:off x="4771879" y="5176589"/>
            <a:ext cx="4364318" cy="830997"/>
          </a:xfrm>
          <a:prstGeom prst="rect">
            <a:avLst/>
          </a:prstGeom>
          <a:noFill/>
        </p:spPr>
        <p:txBody>
          <a:bodyPr wrap="square" rtlCol="0">
            <a:spAutoFit/>
          </a:bodyPr>
          <a:lstStyle/>
          <a:p>
            <a:r>
              <a:rPr lang="cs-CZ" b="1" dirty="0">
                <a:latin typeface="Cambria" pitchFamily="18" charset="0"/>
                <a:ea typeface="Roboto Slab" panose="020B0604020202020204" charset="0"/>
              </a:rPr>
              <a:t>26. 4. 2022, Právo životního prostředí</a:t>
            </a:r>
            <a:endParaRPr lang="cs-CZ" b="1" dirty="0">
              <a:solidFill>
                <a:schemeClr val="accent3"/>
              </a:solidFill>
              <a:latin typeface="Cambria" pitchFamily="18" charset="0"/>
              <a:ea typeface="Roboto Slab" panose="020B0604020202020204" charset="0"/>
            </a:endParaRPr>
          </a:p>
          <a:p>
            <a:endParaRPr lang="cs-CZ" sz="1200" b="1" dirty="0">
              <a:latin typeface="Cambria" pitchFamily="18" charset="0"/>
              <a:ea typeface="Roboto Slab" panose="020B0604020202020204" charset="0"/>
            </a:endParaRPr>
          </a:p>
          <a:p>
            <a:endParaRPr lang="cs-CZ" dirty="0">
              <a:solidFill>
                <a:schemeClr val="bg1"/>
              </a:solidFill>
              <a:latin typeface="Roboto Slab" panose="020B0604020202020204" charset="0"/>
              <a:ea typeface="Roboto Slab" panose="020B0604020202020204" charset="0"/>
            </a:endParaRPr>
          </a:p>
        </p:txBody>
      </p:sp>
      <p:pic>
        <p:nvPicPr>
          <p:cNvPr id="10" name="Picture 2" descr="Masarykova univerzita - Home | Facebook">
            <a:extLst>
              <a:ext uri="{FF2B5EF4-FFF2-40B4-BE49-F238E27FC236}">
                <a16:creationId xmlns:a16="http://schemas.microsoft.com/office/drawing/2014/main" id="{2C1E7463-1B3C-4D87-9E0A-5C4ADBDCF237}"/>
              </a:ext>
            </a:extLst>
          </p:cNvPr>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466198" y="5184216"/>
            <a:ext cx="575642" cy="575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3914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470" y="404664"/>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PR Slanisko u Nesytu"/>
          <p:cNvPicPr>
            <a:picLocks noChangeAspect="1" noChangeArrowheads="1"/>
          </p:cNvPicPr>
          <p:nvPr/>
        </p:nvPicPr>
        <p:blipFill>
          <a:blip r:embed="rId4" cstate="print"/>
          <a:srcRect/>
          <a:stretch>
            <a:fillRect/>
          </a:stretch>
        </p:blipFill>
        <p:spPr bwMode="auto">
          <a:xfrm>
            <a:off x="5364088" y="0"/>
            <a:ext cx="4772025" cy="7143750"/>
          </a:xfrm>
          <a:prstGeom prst="rect">
            <a:avLst/>
          </a:prstGeom>
          <a:noFill/>
        </p:spPr>
      </p:pic>
      <p:sp>
        <p:nvSpPr>
          <p:cNvPr id="4" name="TextovéPole 3"/>
          <p:cNvSpPr txBox="1"/>
          <p:nvPr/>
        </p:nvSpPr>
        <p:spPr>
          <a:xfrm>
            <a:off x="1309600" y="459367"/>
            <a:ext cx="6696744" cy="707886"/>
          </a:xfrm>
          <a:prstGeom prst="rect">
            <a:avLst/>
          </a:prstGeom>
          <a:noFill/>
        </p:spPr>
        <p:txBody>
          <a:bodyPr wrap="square" rtlCol="0">
            <a:spAutoFit/>
          </a:bodyPr>
          <a:lstStyle/>
          <a:p>
            <a:r>
              <a:rPr lang="cs-CZ" sz="4000" b="1" dirty="0">
                <a:solidFill>
                  <a:schemeClr val="accent6"/>
                </a:solidFill>
              </a:rPr>
              <a:t>Zákaz poškozování </a:t>
            </a:r>
            <a:r>
              <a:rPr lang="cs-CZ" sz="4000" b="1" dirty="0" err="1">
                <a:solidFill>
                  <a:schemeClr val="accent6"/>
                </a:solidFill>
              </a:rPr>
              <a:t>slanisk</a:t>
            </a:r>
            <a:r>
              <a:rPr lang="cs-CZ" sz="4000" b="1" dirty="0">
                <a:solidFill>
                  <a:schemeClr val="accent6"/>
                </a:solidFill>
              </a:rPr>
              <a:t>?</a:t>
            </a:r>
          </a:p>
        </p:txBody>
      </p:sp>
      <p:sp>
        <p:nvSpPr>
          <p:cNvPr id="5" name="TextovéPole 4"/>
          <p:cNvSpPr txBox="1"/>
          <p:nvPr/>
        </p:nvSpPr>
        <p:spPr>
          <a:xfrm>
            <a:off x="395536" y="1330230"/>
            <a:ext cx="8748464" cy="2339102"/>
          </a:xfrm>
          <a:prstGeom prst="rect">
            <a:avLst/>
          </a:prstGeom>
          <a:noFill/>
        </p:spPr>
        <p:txBody>
          <a:bodyPr wrap="square" rtlCol="0">
            <a:spAutoFit/>
          </a:bodyPr>
          <a:lstStyle/>
          <a:p>
            <a:pPr>
              <a:buNone/>
            </a:pPr>
            <a:endParaRPr lang="cs-CZ" sz="3200" dirty="0"/>
          </a:p>
          <a:p>
            <a:endParaRPr lang="cs-CZ" sz="3200" b="1" dirty="0"/>
          </a:p>
          <a:p>
            <a:endParaRPr lang="cs-CZ" sz="3200" dirty="0"/>
          </a:p>
          <a:p>
            <a:endParaRPr lang="cs-CZ" sz="3200" b="1" dirty="0"/>
          </a:p>
          <a:p>
            <a:endParaRPr lang="cs-CZ" dirty="0"/>
          </a:p>
        </p:txBody>
      </p:sp>
      <p:sp>
        <p:nvSpPr>
          <p:cNvPr id="8" name="TextovéPole 7"/>
          <p:cNvSpPr txBox="1"/>
          <p:nvPr/>
        </p:nvSpPr>
        <p:spPr>
          <a:xfrm>
            <a:off x="311832" y="1336540"/>
            <a:ext cx="4824536" cy="5386090"/>
          </a:xfrm>
          <a:prstGeom prst="rect">
            <a:avLst/>
          </a:prstGeom>
          <a:noFill/>
        </p:spPr>
        <p:txBody>
          <a:bodyPr wrap="square" rtlCol="0">
            <a:spAutoFit/>
          </a:bodyPr>
          <a:lstStyle/>
          <a:p>
            <a:r>
              <a:rPr lang="cs-CZ" sz="2400" b="1" dirty="0"/>
              <a:t>Příklad:</a:t>
            </a:r>
          </a:p>
          <a:p>
            <a:pPr>
              <a:buFont typeface="Arial" pitchFamily="34" charset="0"/>
              <a:buChar char="•"/>
            </a:pPr>
            <a:r>
              <a:rPr lang="cs-CZ" sz="2400" b="1" i="1" dirty="0"/>
              <a:t>NPR Slanisko u Nesytu</a:t>
            </a:r>
            <a:r>
              <a:rPr lang="cs-CZ" sz="2400" i="1" dirty="0"/>
              <a:t> byla vyhlášena v </a:t>
            </a:r>
            <a:r>
              <a:rPr lang="cs-CZ" sz="2400" b="1" i="1" dirty="0"/>
              <a:t>roce 1961</a:t>
            </a:r>
            <a:r>
              <a:rPr lang="cs-CZ" sz="2400" i="1" dirty="0"/>
              <a:t>, o patnáct let později se stala součástí </a:t>
            </a:r>
            <a:r>
              <a:rPr lang="cs-CZ" sz="2400" b="1" i="1" dirty="0"/>
              <a:t>CHKO Pálava</a:t>
            </a:r>
            <a:r>
              <a:rPr lang="cs-CZ" sz="2400" i="1" dirty="0"/>
              <a:t>. Zabírá plochu </a:t>
            </a:r>
            <a:r>
              <a:rPr lang="cs-CZ" sz="2400" b="1" i="1" dirty="0"/>
              <a:t>necelých 7 ha</a:t>
            </a:r>
            <a:r>
              <a:rPr lang="cs-CZ" sz="2400" i="1" dirty="0"/>
              <a:t>. Její unikátnost byla oceněna i zařazením mezi </a:t>
            </a:r>
            <a:r>
              <a:rPr lang="cs-CZ" sz="2400" b="1" i="1" dirty="0"/>
              <a:t>evropsky významné lokality</a:t>
            </a:r>
            <a:r>
              <a:rPr lang="cs-CZ" sz="2400" i="1" dirty="0"/>
              <a:t>.</a:t>
            </a:r>
          </a:p>
          <a:p>
            <a:pPr>
              <a:buFont typeface="Arial" pitchFamily="34" charset="0"/>
              <a:buChar char="•"/>
            </a:pPr>
            <a:r>
              <a:rPr lang="cs-CZ" sz="2400" b="1" i="1" dirty="0"/>
              <a:t>PR Slanisko Dobré Pole</a:t>
            </a:r>
            <a:r>
              <a:rPr lang="cs-CZ" sz="2400" i="1" dirty="0"/>
              <a:t> byla vyhlášena v </a:t>
            </a:r>
            <a:r>
              <a:rPr lang="cs-CZ" sz="2400" b="1" i="1" dirty="0"/>
              <a:t>roce 1993</a:t>
            </a:r>
            <a:r>
              <a:rPr lang="cs-CZ" sz="2400" i="1" dirty="0"/>
              <a:t> na</a:t>
            </a:r>
            <a:r>
              <a:rPr lang="cs-CZ" sz="2400" b="1" i="1" dirty="0"/>
              <a:t> rozloze 4 ha</a:t>
            </a:r>
            <a:r>
              <a:rPr lang="cs-CZ" sz="2400" i="1" dirty="0"/>
              <a:t>, </a:t>
            </a:r>
            <a:r>
              <a:rPr lang="cs-CZ" sz="2400" b="1" i="1" dirty="0"/>
              <a:t>PR Slanisko </a:t>
            </a:r>
            <a:r>
              <a:rPr lang="cs-CZ" sz="2400" b="1" i="1" dirty="0" err="1"/>
              <a:t>Novosedly</a:t>
            </a:r>
            <a:r>
              <a:rPr lang="cs-CZ" sz="2400" b="1" i="1" dirty="0"/>
              <a:t> </a:t>
            </a:r>
            <a:r>
              <a:rPr lang="cs-CZ" sz="2400" i="1" dirty="0"/>
              <a:t>v roce </a:t>
            </a:r>
            <a:r>
              <a:rPr lang="cs-CZ" sz="2400" b="1" i="1" dirty="0"/>
              <a:t>2004 </a:t>
            </a:r>
            <a:r>
              <a:rPr lang="cs-CZ" sz="2400" i="1" dirty="0"/>
              <a:t>s rozlohou </a:t>
            </a:r>
            <a:r>
              <a:rPr lang="cs-CZ" sz="2400" b="1" i="1" dirty="0"/>
              <a:t>2 ha</a:t>
            </a:r>
            <a:r>
              <a:rPr lang="cs-CZ" sz="2400" i="1" dirty="0"/>
              <a:t>.</a:t>
            </a:r>
          </a:p>
          <a:p>
            <a:pPr>
              <a:buFont typeface="Arial" pitchFamily="34" charset="0"/>
              <a:buChar char="•"/>
            </a:pPr>
            <a:endParaRPr lang="cs-CZ" sz="2000" dirty="0"/>
          </a:p>
          <a:p>
            <a:endParaRPr lang="cs-CZ" dirty="0"/>
          </a:p>
          <a:p>
            <a:endParaRPr lang="cs-CZ" dirty="0"/>
          </a:p>
        </p:txBody>
      </p:sp>
    </p:spTree>
    <p:extLst>
      <p:ext uri="{BB962C8B-B14F-4D97-AF65-F5344CB8AC3E}">
        <p14:creationId xmlns:p14="http://schemas.microsoft.com/office/powerpoint/2010/main" val="1739119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584775"/>
          </a:xfrm>
          <a:prstGeom prst="rect">
            <a:avLst/>
          </a:prstGeom>
          <a:noFill/>
        </p:spPr>
        <p:txBody>
          <a:bodyPr wrap="square" rtlCol="0">
            <a:spAutoFit/>
          </a:bodyPr>
          <a:lstStyle/>
          <a:p>
            <a:r>
              <a:rPr lang="cs-CZ" sz="3200" b="1" dirty="0">
                <a:solidFill>
                  <a:schemeClr val="accent6"/>
                </a:solidFill>
              </a:rPr>
              <a:t>MYSLIVOST – chov a zušlechťování</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360385" y="1111374"/>
            <a:ext cx="8748464" cy="2339102"/>
          </a:xfrm>
          <a:prstGeom prst="rect">
            <a:avLst/>
          </a:prstGeom>
          <a:noFill/>
        </p:spPr>
        <p:txBody>
          <a:bodyPr wrap="square" rtlCol="0">
            <a:spAutoFit/>
          </a:bodyPr>
          <a:lstStyle/>
          <a:p>
            <a:pPr>
              <a:buNone/>
            </a:pPr>
            <a:endParaRPr lang="cs-CZ" sz="3200" dirty="0"/>
          </a:p>
          <a:p>
            <a:endParaRPr lang="cs-CZ" sz="3200" b="1" dirty="0"/>
          </a:p>
          <a:p>
            <a:endParaRPr lang="cs-CZ" sz="3200" dirty="0"/>
          </a:p>
          <a:p>
            <a:endParaRPr lang="cs-CZ" sz="3200" b="1" dirty="0"/>
          </a:p>
          <a:p>
            <a:endParaRPr lang="cs-CZ" dirty="0"/>
          </a:p>
        </p:txBody>
      </p:sp>
      <p:sp>
        <p:nvSpPr>
          <p:cNvPr id="8" name="TextovéPole 7"/>
          <p:cNvSpPr txBox="1"/>
          <p:nvPr/>
        </p:nvSpPr>
        <p:spPr>
          <a:xfrm>
            <a:off x="683568" y="1484784"/>
            <a:ext cx="8064896" cy="4955203"/>
          </a:xfrm>
          <a:prstGeom prst="rect">
            <a:avLst/>
          </a:prstGeom>
          <a:noFill/>
        </p:spPr>
        <p:txBody>
          <a:bodyPr wrap="square" rtlCol="0">
            <a:spAutoFit/>
          </a:bodyPr>
          <a:lstStyle/>
          <a:p>
            <a:pPr>
              <a:buFont typeface="Arial" pitchFamily="34" charset="0"/>
              <a:buChar char="•"/>
            </a:pPr>
            <a:r>
              <a:rPr lang="cs-CZ" sz="2000" b="1" dirty="0"/>
              <a:t> Chov zvěře </a:t>
            </a:r>
            <a:r>
              <a:rPr lang="cs-CZ" sz="2000" dirty="0"/>
              <a:t>= </a:t>
            </a:r>
            <a:r>
              <a:rPr lang="cs-CZ" sz="2000" b="1" dirty="0">
                <a:solidFill>
                  <a:schemeClr val="accent2"/>
                </a:solidFill>
              </a:rPr>
              <a:t>odborné zásahy sledující určité vymezené biologické cíle</a:t>
            </a:r>
            <a:r>
              <a:rPr lang="cs-CZ" sz="2000" dirty="0"/>
              <a:t>, zachování rovnováhy mezi stavy spárkaté zvěře a prostředím, udržování přírodní kvality genofondu zvěře, cílené zvyšování chovné kvality zvěře a úprava stavů zvěře na optimální stav.</a:t>
            </a:r>
          </a:p>
          <a:p>
            <a:pPr>
              <a:buFont typeface="Arial" pitchFamily="34" charset="0"/>
              <a:buChar char="•"/>
            </a:pPr>
            <a:r>
              <a:rPr lang="cs-CZ" sz="2000" b="1" dirty="0"/>
              <a:t> Uživatel honitby </a:t>
            </a:r>
            <a:r>
              <a:rPr lang="cs-CZ" sz="2000" dirty="0"/>
              <a:t>je povinen zajišťovat v honitbě </a:t>
            </a:r>
            <a:r>
              <a:rPr lang="cs-CZ" sz="2000" b="1" dirty="0">
                <a:solidFill>
                  <a:schemeClr val="accent2"/>
                </a:solidFill>
              </a:rPr>
              <a:t>chov zvěře v rozmezí mezi minimálním a normovaným stavem zvěře, které jsou určeny v rozhodnutí orgánu státní správy myslivosti o uznání honitby</a:t>
            </a:r>
            <a:r>
              <a:rPr lang="cs-CZ" sz="2000" dirty="0"/>
              <a:t>.</a:t>
            </a:r>
          </a:p>
          <a:p>
            <a:pPr>
              <a:buFont typeface="Arial" pitchFamily="34" charset="0"/>
              <a:buChar char="•"/>
            </a:pPr>
            <a:r>
              <a:rPr lang="cs-CZ" sz="2000" b="1" dirty="0"/>
              <a:t> Minimální stav zvěře</a:t>
            </a:r>
            <a:r>
              <a:rPr lang="cs-CZ" sz="2000" dirty="0"/>
              <a:t> = druh není ohrožen na existenci a jeho populační hustota zabezpečuje biologickou reprodukci druhu. </a:t>
            </a:r>
          </a:p>
          <a:p>
            <a:pPr>
              <a:buFont typeface="Arial" pitchFamily="34" charset="0"/>
              <a:buChar char="•"/>
            </a:pPr>
            <a:r>
              <a:rPr lang="cs-CZ" sz="2000" b="1" dirty="0"/>
              <a:t> Normovaný stav</a:t>
            </a:r>
            <a:r>
              <a:rPr lang="cs-CZ" sz="2000" dirty="0"/>
              <a:t> = nejvýše přípustný jarní stav, který odpovídá kvalitě životního prostředí zvěře a úživnosti honitby; uvádí v rámci jakostní třídy honitby i požadovaný poměr pohlaví a věkovou skladbu zvěře a koeficient očekávané produkce.</a:t>
            </a:r>
          </a:p>
          <a:p>
            <a:pPr>
              <a:buFont typeface="Arial" pitchFamily="34" charset="0"/>
              <a:buChar char="•"/>
            </a:pPr>
            <a:endParaRPr lang="cs-CZ" sz="2000" dirty="0"/>
          </a:p>
          <a:p>
            <a:endParaRPr lang="cs-CZ" dirty="0"/>
          </a:p>
          <a:p>
            <a:endParaRPr lang="cs-CZ" dirty="0"/>
          </a:p>
        </p:txBody>
      </p:sp>
    </p:spTree>
    <p:extLst>
      <p:ext uri="{BB962C8B-B14F-4D97-AF65-F5344CB8AC3E}">
        <p14:creationId xmlns:p14="http://schemas.microsoft.com/office/powerpoint/2010/main" val="173911900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solidFill>
                  <a:schemeClr val="accent6"/>
                </a:solidFill>
              </a:rPr>
              <a:t>VÝKON PRÁVA MYSLIVOSTI</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360385" y="1111374"/>
            <a:ext cx="8748464" cy="2339102"/>
          </a:xfrm>
          <a:prstGeom prst="rect">
            <a:avLst/>
          </a:prstGeom>
          <a:noFill/>
        </p:spPr>
        <p:txBody>
          <a:bodyPr wrap="square" rtlCol="0">
            <a:spAutoFit/>
          </a:bodyPr>
          <a:lstStyle/>
          <a:p>
            <a:pPr>
              <a:buNone/>
            </a:pPr>
            <a:endParaRPr lang="cs-CZ" sz="3200" dirty="0"/>
          </a:p>
          <a:p>
            <a:endParaRPr lang="cs-CZ" sz="3200" b="1" dirty="0"/>
          </a:p>
          <a:p>
            <a:endParaRPr lang="cs-CZ" sz="3200" dirty="0"/>
          </a:p>
          <a:p>
            <a:endParaRPr lang="cs-CZ" sz="3200" b="1" dirty="0"/>
          </a:p>
          <a:p>
            <a:endParaRPr lang="cs-CZ" dirty="0"/>
          </a:p>
        </p:txBody>
      </p:sp>
      <p:sp>
        <p:nvSpPr>
          <p:cNvPr id="8" name="TextovéPole 7"/>
          <p:cNvSpPr txBox="1"/>
          <p:nvPr/>
        </p:nvSpPr>
        <p:spPr>
          <a:xfrm>
            <a:off x="621903" y="1326242"/>
            <a:ext cx="8229599" cy="6544549"/>
          </a:xfrm>
          <a:prstGeom prst="rect">
            <a:avLst/>
          </a:prstGeom>
          <a:noFill/>
        </p:spPr>
        <p:txBody>
          <a:bodyPr wrap="square" rtlCol="0">
            <a:spAutoFit/>
          </a:bodyPr>
          <a:lstStyle/>
          <a:p>
            <a:pPr>
              <a:lnSpc>
                <a:spcPct val="150000"/>
              </a:lnSpc>
              <a:buFont typeface="Arial" pitchFamily="34" charset="0"/>
              <a:buChar char="•"/>
            </a:pPr>
            <a:r>
              <a:rPr lang="cs-CZ" sz="2000" b="1" i="1" dirty="0"/>
              <a:t> Obecné povinnosti uživatele honitby</a:t>
            </a:r>
          </a:p>
          <a:p>
            <a:pPr>
              <a:lnSpc>
                <a:spcPct val="150000"/>
              </a:lnSpc>
              <a:buFont typeface="Arial" pitchFamily="34" charset="0"/>
              <a:buChar char="•"/>
            </a:pPr>
            <a:r>
              <a:rPr lang="cs-CZ" sz="2000" b="1" i="1" dirty="0"/>
              <a:t> Zásady chovu</a:t>
            </a:r>
          </a:p>
          <a:p>
            <a:pPr>
              <a:lnSpc>
                <a:spcPct val="150000"/>
              </a:lnSpc>
              <a:buFont typeface="Arial" pitchFamily="34" charset="0"/>
              <a:buChar char="•"/>
            </a:pPr>
            <a:r>
              <a:rPr lang="cs-CZ" sz="2000" b="1" i="1" dirty="0"/>
              <a:t> Omezení zaměřená na zachování druhu zvěře </a:t>
            </a:r>
          </a:p>
          <a:p>
            <a:pPr>
              <a:lnSpc>
                <a:spcPct val="150000"/>
              </a:lnSpc>
              <a:buFont typeface="Arial" pitchFamily="34" charset="0"/>
              <a:buChar char="•"/>
            </a:pPr>
            <a:r>
              <a:rPr lang="cs-CZ" sz="2000" b="1" i="1" dirty="0"/>
              <a:t> Zákazy stanovené k zachování druhů zvěře</a:t>
            </a:r>
          </a:p>
          <a:p>
            <a:pPr>
              <a:lnSpc>
                <a:spcPct val="150000"/>
              </a:lnSpc>
              <a:buFont typeface="Arial" pitchFamily="34" charset="0"/>
              <a:buChar char="•"/>
            </a:pPr>
            <a:r>
              <a:rPr lang="cs-CZ" sz="2000" b="1" i="1" dirty="0"/>
              <a:t> Chov zvěře v zajetí</a:t>
            </a:r>
          </a:p>
          <a:p>
            <a:pPr>
              <a:lnSpc>
                <a:spcPct val="150000"/>
              </a:lnSpc>
              <a:buFont typeface="Arial" pitchFamily="34" charset="0"/>
              <a:buChar char="•"/>
            </a:pPr>
            <a:r>
              <a:rPr lang="cs-CZ" sz="2000" b="1" i="1" dirty="0"/>
              <a:t> Myslivecké hospodaření v honitbě, myslivecký hospodář</a:t>
            </a:r>
          </a:p>
          <a:p>
            <a:pPr>
              <a:lnSpc>
                <a:spcPct val="150000"/>
              </a:lnSpc>
              <a:buFont typeface="Arial" pitchFamily="34" charset="0"/>
              <a:buChar char="•"/>
            </a:pPr>
            <a:r>
              <a:rPr lang="cs-CZ" sz="2000" b="1" i="1" dirty="0"/>
              <a:t> Lov</a:t>
            </a:r>
          </a:p>
          <a:p>
            <a:pPr lvl="1">
              <a:lnSpc>
                <a:spcPct val="150000"/>
              </a:lnSpc>
              <a:buFont typeface="Arial" pitchFamily="34" charset="0"/>
              <a:buChar char="•"/>
            </a:pPr>
            <a:r>
              <a:rPr lang="cs-CZ" sz="2000" dirty="0"/>
              <a:t> </a:t>
            </a:r>
            <a:r>
              <a:rPr lang="cs-CZ" dirty="0"/>
              <a:t>podle plánu mysliveckého hospodaření,</a:t>
            </a:r>
          </a:p>
          <a:p>
            <a:pPr lvl="1">
              <a:lnSpc>
                <a:spcPct val="150000"/>
              </a:lnSpc>
              <a:buFont typeface="Arial" pitchFamily="34" charset="0"/>
              <a:buChar char="•"/>
            </a:pPr>
            <a:r>
              <a:rPr lang="cs-CZ" dirty="0"/>
              <a:t> zvláštní případy lovu (mimo dobu lovu, na nehonebních pozemcích),</a:t>
            </a:r>
          </a:p>
          <a:p>
            <a:pPr lvl="1">
              <a:lnSpc>
                <a:spcPct val="150000"/>
              </a:lnSpc>
              <a:buFont typeface="Arial" pitchFamily="34" charset="0"/>
              <a:buChar char="•"/>
            </a:pPr>
            <a:r>
              <a:rPr lang="cs-CZ" dirty="0"/>
              <a:t> lov zvířat, které nejsou zvěří; invazní druhy</a:t>
            </a:r>
          </a:p>
          <a:p>
            <a:pPr lvl="1">
              <a:lnSpc>
                <a:spcPct val="150000"/>
              </a:lnSpc>
            </a:pPr>
            <a:r>
              <a:rPr lang="cs-CZ" dirty="0"/>
              <a:t>§ 45 </a:t>
            </a:r>
            <a:r>
              <a:rPr lang="cs-CZ" b="1" dirty="0"/>
              <a:t>zakázané způsoby lovu</a:t>
            </a:r>
          </a:p>
          <a:p>
            <a:pPr lvl="1">
              <a:lnSpc>
                <a:spcPct val="150000"/>
              </a:lnSpc>
            </a:pPr>
            <a:r>
              <a:rPr lang="cs-CZ" sz="2000" dirty="0"/>
              <a:t>.</a:t>
            </a:r>
          </a:p>
          <a:p>
            <a:pPr lvl="1">
              <a:lnSpc>
                <a:spcPct val="150000"/>
              </a:lnSpc>
              <a:buFont typeface="Arial" pitchFamily="34" charset="0"/>
              <a:buChar char="•"/>
            </a:pPr>
            <a:endParaRPr lang="cs-CZ" sz="2400" dirty="0"/>
          </a:p>
          <a:p>
            <a:pPr>
              <a:lnSpc>
                <a:spcPct val="150000"/>
              </a:lnSpc>
              <a:buFont typeface="Arial" pitchFamily="34" charset="0"/>
              <a:buChar char="•"/>
            </a:pPr>
            <a:endParaRPr lang="cs-CZ" sz="2400" dirty="0"/>
          </a:p>
        </p:txBody>
      </p:sp>
    </p:spTree>
    <p:extLst>
      <p:ext uri="{BB962C8B-B14F-4D97-AF65-F5344CB8AC3E}">
        <p14:creationId xmlns:p14="http://schemas.microsoft.com/office/powerpoint/2010/main" val="173911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fade">
                                      <p:cBhvr>
                                        <p:cTn id="37" dur="500"/>
                                        <p:tgtEl>
                                          <p:spTgt spid="8">
                                            <p:txEl>
                                              <p:pRg st="6" end="6"/>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xEl>
                                              <p:pRg st="7" end="7"/>
                                            </p:txEl>
                                          </p:spTgt>
                                        </p:tgtEl>
                                        <p:attrNameLst>
                                          <p:attrName>style.visibility</p:attrName>
                                        </p:attrNameLst>
                                      </p:cBhvr>
                                      <p:to>
                                        <p:strVal val="visible"/>
                                      </p:to>
                                    </p:set>
                                    <p:animEffect transition="in" filter="fade">
                                      <p:cBhvr>
                                        <p:cTn id="40" dur="500"/>
                                        <p:tgtEl>
                                          <p:spTgt spid="8">
                                            <p:txEl>
                                              <p:pRg st="7" end="7"/>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txEl>
                                              <p:pRg st="8" end="8"/>
                                            </p:txEl>
                                          </p:spTgt>
                                        </p:tgtEl>
                                        <p:attrNameLst>
                                          <p:attrName>style.visibility</p:attrName>
                                        </p:attrNameLst>
                                      </p:cBhvr>
                                      <p:to>
                                        <p:strVal val="visible"/>
                                      </p:to>
                                    </p:set>
                                    <p:animEffect transition="in" filter="fade">
                                      <p:cBhvr>
                                        <p:cTn id="43" dur="500"/>
                                        <p:tgtEl>
                                          <p:spTgt spid="8">
                                            <p:txEl>
                                              <p:pRg st="8" end="8"/>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
                                            <p:txEl>
                                              <p:pRg st="9" end="9"/>
                                            </p:txEl>
                                          </p:spTgt>
                                        </p:tgtEl>
                                        <p:attrNameLst>
                                          <p:attrName>style.visibility</p:attrName>
                                        </p:attrNameLst>
                                      </p:cBhvr>
                                      <p:to>
                                        <p:strVal val="visible"/>
                                      </p:to>
                                    </p:set>
                                    <p:animEffect transition="in" filter="fade">
                                      <p:cBhvr>
                                        <p:cTn id="46" dur="500"/>
                                        <p:tgtEl>
                                          <p:spTgt spid="8">
                                            <p:txEl>
                                              <p:pRg st="9" end="9"/>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8">
                                            <p:txEl>
                                              <p:pRg st="10" end="10"/>
                                            </p:txEl>
                                          </p:spTgt>
                                        </p:tgtEl>
                                        <p:attrNameLst>
                                          <p:attrName>style.visibility</p:attrName>
                                        </p:attrNameLst>
                                      </p:cBhvr>
                                      <p:to>
                                        <p:strVal val="visible"/>
                                      </p:to>
                                    </p:set>
                                    <p:animEffect transition="in" filter="fade">
                                      <p:cBhvr>
                                        <p:cTn id="49" dur="500"/>
                                        <p:tgtEl>
                                          <p:spTgt spid="8">
                                            <p:txEl>
                                              <p:pRg st="10" end="10"/>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8">
                                            <p:txEl>
                                              <p:pRg st="11" end="11"/>
                                            </p:txEl>
                                          </p:spTgt>
                                        </p:tgtEl>
                                        <p:attrNameLst>
                                          <p:attrName>style.visibility</p:attrName>
                                        </p:attrNameLst>
                                      </p:cBhvr>
                                      <p:to>
                                        <p:strVal val="visible"/>
                                      </p:to>
                                    </p:set>
                                    <p:animEffect transition="in" filter="fade">
                                      <p:cBhvr>
                                        <p:cTn id="52" dur="500"/>
                                        <p:tgtEl>
                                          <p:spTgt spid="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solidFill>
                  <a:schemeClr val="accent6"/>
                </a:solidFill>
              </a:rPr>
              <a:t>MYSLIVECKÁ STRÁŽ</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360385" y="1111374"/>
            <a:ext cx="8748464" cy="2339102"/>
          </a:xfrm>
          <a:prstGeom prst="rect">
            <a:avLst/>
          </a:prstGeom>
          <a:noFill/>
        </p:spPr>
        <p:txBody>
          <a:bodyPr wrap="square" rtlCol="0">
            <a:spAutoFit/>
          </a:bodyPr>
          <a:lstStyle/>
          <a:p>
            <a:pPr>
              <a:buNone/>
            </a:pPr>
            <a:endParaRPr lang="cs-CZ" sz="3200" dirty="0"/>
          </a:p>
          <a:p>
            <a:endParaRPr lang="cs-CZ" sz="3200" b="1" dirty="0"/>
          </a:p>
          <a:p>
            <a:endParaRPr lang="cs-CZ" sz="3200" dirty="0"/>
          </a:p>
          <a:p>
            <a:endParaRPr lang="cs-CZ" sz="3200" b="1" dirty="0"/>
          </a:p>
          <a:p>
            <a:endParaRPr lang="cs-CZ" dirty="0"/>
          </a:p>
        </p:txBody>
      </p:sp>
      <p:sp>
        <p:nvSpPr>
          <p:cNvPr id="8" name="TextovéPole 7"/>
          <p:cNvSpPr txBox="1"/>
          <p:nvPr/>
        </p:nvSpPr>
        <p:spPr>
          <a:xfrm>
            <a:off x="539552" y="1052736"/>
            <a:ext cx="8064896" cy="6878806"/>
          </a:xfrm>
          <a:prstGeom prst="rect">
            <a:avLst/>
          </a:prstGeom>
          <a:noFill/>
        </p:spPr>
        <p:txBody>
          <a:bodyPr wrap="square" rtlCol="0">
            <a:spAutoFit/>
          </a:bodyPr>
          <a:lstStyle/>
          <a:p>
            <a:pPr>
              <a:buFont typeface="Arial" pitchFamily="34" charset="0"/>
              <a:buChar char="•"/>
            </a:pPr>
            <a:r>
              <a:rPr lang="cs-CZ" sz="2400" b="1" i="1" dirty="0"/>
              <a:t> </a:t>
            </a:r>
            <a:r>
              <a:rPr lang="cs-CZ" sz="2400" dirty="0"/>
              <a:t>Každý uživatel honitby je podle zákona povinen pro každých započatých 500 ha honitby navrhnout orgánu státní ochrany myslivosti ustanovení jedné  myslivecké stráže. </a:t>
            </a:r>
            <a:endParaRPr lang="cs-CZ" sz="2400" b="1" i="1" dirty="0"/>
          </a:p>
          <a:p>
            <a:pPr>
              <a:buFont typeface="Arial" pitchFamily="34" charset="0"/>
              <a:buChar char="•"/>
            </a:pPr>
            <a:r>
              <a:rPr lang="cs-CZ" sz="2400" b="1" i="1" dirty="0"/>
              <a:t> Ustanovení na 10 let (i opakovaně)</a:t>
            </a:r>
          </a:p>
          <a:p>
            <a:pPr>
              <a:buFont typeface="Arial" pitchFamily="34" charset="0"/>
              <a:buChar char="•"/>
            </a:pPr>
            <a:endParaRPr lang="cs-CZ" sz="500" b="1" i="1" dirty="0"/>
          </a:p>
          <a:p>
            <a:r>
              <a:rPr lang="cs-CZ" sz="2400" b="1" i="1" dirty="0"/>
              <a:t>Povinnosti:</a:t>
            </a:r>
          </a:p>
          <a:p>
            <a:pPr marL="457200" indent="-457200">
              <a:buAutoNum type="alphaLcParenR"/>
            </a:pPr>
            <a:r>
              <a:rPr lang="cs-CZ" sz="2400" b="1" i="1" dirty="0"/>
              <a:t>prokázat se průkazem myslivecké stráže a nosit služební odznak,</a:t>
            </a:r>
          </a:p>
          <a:p>
            <a:pPr marL="457200" indent="-457200">
              <a:buFont typeface="Arial" pitchFamily="34" charset="0"/>
              <a:buAutoNum type="alphaLcParenR"/>
            </a:pPr>
            <a:r>
              <a:rPr lang="cs-CZ" sz="2400" b="1" i="1" dirty="0"/>
              <a:t>dohlížet na dodržování povinností spojených s ochranou myslivosti,</a:t>
            </a:r>
          </a:p>
          <a:p>
            <a:r>
              <a:rPr lang="cs-CZ" sz="2400" b="1" i="1" dirty="0"/>
              <a:t>c) oznamovat neodkladně zjištěné závady, nedostatky a škody.</a:t>
            </a:r>
          </a:p>
          <a:p>
            <a:endParaRPr lang="pl-PL" sz="600" b="1" dirty="0"/>
          </a:p>
          <a:p>
            <a:r>
              <a:rPr lang="pl-PL" sz="1600" b="1" dirty="0"/>
              <a:t>Nález Ústavního soudu ze dne 19. 12. 2017, Pl. ÚS 8/16</a:t>
            </a:r>
            <a:r>
              <a:rPr lang="pl-PL" sz="1600" dirty="0"/>
              <a:t>:</a:t>
            </a:r>
          </a:p>
          <a:p>
            <a:r>
              <a:rPr lang="cs-CZ" sz="1600" i="1" dirty="0"/>
              <a:t>...funkci myslivecké stráže nelze považovat za povolání, podnikání, jinou hospodářskou činnost či obecně za práci ve smyslu citovaných článků Listiny a mezinárodních smluv.</a:t>
            </a:r>
          </a:p>
          <a:p>
            <a:r>
              <a:rPr lang="cs-CZ" sz="1600" b="1" i="1" dirty="0">
                <a:solidFill>
                  <a:schemeClr val="accent6"/>
                </a:solidFill>
              </a:rPr>
              <a:t>...i přes svou přísnost podmínka bezúhonnosti, u níž se nepřihlíží k zahlazení odsouzení, pro výkon funkce myslivecké stráže zjevným způsobem nepřiměřená není. Nelze opomenout, že myslivecká stráž je při výkonu veřejné moci oprávněna užívat zbraň, jakkoli není používána jako donucovací prostředek vůči lidem, a svá oprávnění vykonává samostatně bez přímých kontrolních mechanismů.</a:t>
            </a:r>
          </a:p>
          <a:p>
            <a:endParaRPr lang="cs-CZ" sz="2400" dirty="0"/>
          </a:p>
          <a:p>
            <a:pPr>
              <a:buFont typeface="Arial" pitchFamily="34" charset="0"/>
              <a:buChar char="•"/>
            </a:pPr>
            <a:endParaRPr lang="cs-CZ" sz="2400" dirty="0"/>
          </a:p>
        </p:txBody>
      </p:sp>
    </p:spTree>
    <p:extLst>
      <p:ext uri="{BB962C8B-B14F-4D97-AF65-F5344CB8AC3E}">
        <p14:creationId xmlns:p14="http://schemas.microsoft.com/office/powerpoint/2010/main" val="173911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fade">
                                      <p:cBhvr>
                                        <p:cTn id="7" dur="500"/>
                                        <p:tgtEl>
                                          <p:spTgt spid="8">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fade">
                                      <p:cBhvr>
                                        <p:cTn id="12" dur="500"/>
                                        <p:tgtEl>
                                          <p:spTgt spid="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animEffect transition="in" filter="fade">
                                      <p:cBhvr>
                                        <p:cTn id="17" dur="500"/>
                                        <p:tgtEl>
                                          <p:spTgt spid="8">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animEffect transition="in" filter="fade">
                                      <p:cBhvr>
                                        <p:cTn id="27" dur="500"/>
                                        <p:tgtEl>
                                          <p:spTgt spid="8">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9" end="9"/>
                                            </p:txEl>
                                          </p:spTgt>
                                        </p:tgtEl>
                                        <p:attrNameLst>
                                          <p:attrName>style.visibility</p:attrName>
                                        </p:attrNameLst>
                                      </p:cBhvr>
                                      <p:to>
                                        <p:strVal val="visible"/>
                                      </p:to>
                                    </p:set>
                                    <p:animEffect transition="in" filter="fade">
                                      <p:cBhvr>
                                        <p:cTn id="32" dur="500"/>
                                        <p:tgtEl>
                                          <p:spTgt spid="8">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10" end="10"/>
                                            </p:txEl>
                                          </p:spTgt>
                                        </p:tgtEl>
                                        <p:attrNameLst>
                                          <p:attrName>style.visibility</p:attrName>
                                        </p:attrNameLst>
                                      </p:cBhvr>
                                      <p:to>
                                        <p:strVal val="visible"/>
                                      </p:to>
                                    </p:set>
                                    <p:animEffect transition="in" filter="fade">
                                      <p:cBhvr>
                                        <p:cTn id="37"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solidFill>
                  <a:schemeClr val="accent6"/>
                </a:solidFill>
              </a:rPr>
              <a:t>MYSLIVECKÁ STRÁŽ</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360385" y="1111374"/>
            <a:ext cx="8748464" cy="2339102"/>
          </a:xfrm>
          <a:prstGeom prst="rect">
            <a:avLst/>
          </a:prstGeom>
          <a:noFill/>
        </p:spPr>
        <p:txBody>
          <a:bodyPr wrap="square" rtlCol="0">
            <a:spAutoFit/>
          </a:bodyPr>
          <a:lstStyle/>
          <a:p>
            <a:pPr>
              <a:buNone/>
            </a:pPr>
            <a:endParaRPr lang="cs-CZ" sz="3200" dirty="0"/>
          </a:p>
          <a:p>
            <a:endParaRPr lang="cs-CZ" sz="3200" b="1" dirty="0"/>
          </a:p>
          <a:p>
            <a:endParaRPr lang="cs-CZ" sz="3200" dirty="0"/>
          </a:p>
          <a:p>
            <a:endParaRPr lang="cs-CZ" sz="3200" b="1" dirty="0"/>
          </a:p>
          <a:p>
            <a:endParaRPr lang="cs-CZ" dirty="0"/>
          </a:p>
        </p:txBody>
      </p:sp>
      <p:sp>
        <p:nvSpPr>
          <p:cNvPr id="8" name="TextovéPole 7"/>
          <p:cNvSpPr txBox="1"/>
          <p:nvPr/>
        </p:nvSpPr>
        <p:spPr>
          <a:xfrm>
            <a:off x="539552" y="856357"/>
            <a:ext cx="8064896" cy="6001643"/>
          </a:xfrm>
          <a:prstGeom prst="rect">
            <a:avLst/>
          </a:prstGeom>
          <a:noFill/>
        </p:spPr>
        <p:txBody>
          <a:bodyPr wrap="square" rtlCol="0">
            <a:spAutoFit/>
          </a:bodyPr>
          <a:lstStyle/>
          <a:p>
            <a:r>
              <a:rPr lang="cs-CZ" sz="2400" b="1" dirty="0"/>
              <a:t>Oprávnění</a:t>
            </a:r>
          </a:p>
          <a:p>
            <a:pPr marL="457200" indent="-457200">
              <a:buAutoNum type="alphaLcParenR"/>
            </a:pPr>
            <a:r>
              <a:rPr lang="cs-CZ" sz="2400" b="1" dirty="0">
                <a:solidFill>
                  <a:srgbClr val="00B050"/>
                </a:solidFill>
              </a:rPr>
              <a:t>požadovat prokázání totožnosti </a:t>
            </a:r>
            <a:r>
              <a:rPr lang="cs-CZ" sz="2400" dirty="0"/>
              <a:t>od osob, které jsou v honitbě se střelnou zbraní nebo s jinou loveckou výzbrojí,</a:t>
            </a:r>
          </a:p>
          <a:p>
            <a:pPr marL="457200" indent="-457200"/>
            <a:r>
              <a:rPr lang="cs-CZ" sz="2400" dirty="0"/>
              <a:t>b) </a:t>
            </a:r>
            <a:r>
              <a:rPr lang="cs-CZ" sz="2400" b="1" dirty="0">
                <a:solidFill>
                  <a:srgbClr val="00B050"/>
                </a:solidFill>
              </a:rPr>
              <a:t>zastavit</a:t>
            </a:r>
            <a:r>
              <a:rPr lang="cs-CZ" sz="2400" dirty="0"/>
              <a:t> </a:t>
            </a:r>
            <a:r>
              <a:rPr lang="cs-CZ" sz="2400" b="1" dirty="0">
                <a:solidFill>
                  <a:srgbClr val="00B050"/>
                </a:solidFill>
              </a:rPr>
              <a:t>a prohlížet </a:t>
            </a:r>
            <a:r>
              <a:rPr lang="cs-CZ" sz="2400" dirty="0"/>
              <a:t>v honitbě a na účelových komunikacích v honitbě </a:t>
            </a:r>
            <a:r>
              <a:rPr lang="cs-CZ" sz="2400" b="1" dirty="0">
                <a:solidFill>
                  <a:srgbClr val="00B050"/>
                </a:solidFill>
              </a:rPr>
              <a:t>dopravní prostředky </a:t>
            </a:r>
            <a:r>
              <a:rPr lang="cs-CZ" sz="2400" dirty="0"/>
              <a:t>včetně přepravovaných zavazadel,  </a:t>
            </a:r>
          </a:p>
          <a:p>
            <a:r>
              <a:rPr lang="cs-CZ" sz="2400" dirty="0"/>
              <a:t>c) </a:t>
            </a:r>
            <a:r>
              <a:rPr lang="cs-CZ" sz="2400" b="1" dirty="0">
                <a:solidFill>
                  <a:srgbClr val="00B050"/>
                </a:solidFill>
              </a:rPr>
              <a:t>zadržet osobu</a:t>
            </a:r>
            <a:r>
              <a:rPr lang="cs-CZ" sz="2400" dirty="0"/>
              <a:t>, kterou přistihne v honitbě při neoprávněném lovu nebo při jiné činnosti zákonem zakázané, nebo osobu, kterou přistihne v honitbě se zakázanou loveckou výzbrojí anebo se střelnou zbraní,</a:t>
            </a:r>
          </a:p>
          <a:p>
            <a:r>
              <a:rPr lang="cs-CZ" sz="2400" dirty="0"/>
              <a:t>d) </a:t>
            </a:r>
            <a:r>
              <a:rPr lang="cs-CZ" sz="2400" b="1" dirty="0">
                <a:solidFill>
                  <a:srgbClr val="00B050"/>
                </a:solidFill>
              </a:rPr>
              <a:t>odejmout střelnou zbraň </a:t>
            </a:r>
            <a:r>
              <a:rPr lang="cs-CZ" sz="2400" dirty="0"/>
              <a:t>nebo zakázanou loveckou </a:t>
            </a:r>
            <a:r>
              <a:rPr lang="cs-CZ" sz="2400" dirty="0" err="1"/>
              <a:t>výzbro</a:t>
            </a:r>
            <a:r>
              <a:rPr lang="cs-CZ" sz="2400" dirty="0"/>
              <a:t>,j</a:t>
            </a:r>
          </a:p>
          <a:p>
            <a:r>
              <a:rPr lang="cs-CZ" sz="2400" dirty="0"/>
              <a:t>e) </a:t>
            </a:r>
            <a:r>
              <a:rPr lang="cs-CZ" sz="2400" b="1" dirty="0">
                <a:solidFill>
                  <a:srgbClr val="00B050"/>
                </a:solidFill>
              </a:rPr>
              <a:t>usmrcovat v honitbě toulavé psy a kočky</a:t>
            </a:r>
            <a:r>
              <a:rPr lang="cs-CZ" sz="2400" dirty="0"/>
              <a:t>, kteří mimo vliv svého vedoucího ve vzdálenosti větší než 200 m od nejbližší nemovitosti sloužící k bydlení </a:t>
            </a:r>
            <a:r>
              <a:rPr lang="cs-CZ" sz="2400" b="1" dirty="0">
                <a:solidFill>
                  <a:srgbClr val="00B050"/>
                </a:solidFill>
              </a:rPr>
              <a:t>pronásledují zvěř</a:t>
            </a:r>
            <a:r>
              <a:rPr lang="cs-CZ" sz="2400" dirty="0"/>
              <a:t>. Toto oprávnění se nevztahuje na psy ovčáckých a loveckých plemen, na psy slepecké, zdravotnické, záchranářské a služební.</a:t>
            </a:r>
          </a:p>
        </p:txBody>
      </p:sp>
    </p:spTree>
    <p:extLst>
      <p:ext uri="{BB962C8B-B14F-4D97-AF65-F5344CB8AC3E}">
        <p14:creationId xmlns:p14="http://schemas.microsoft.com/office/powerpoint/2010/main" val="173911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solidFill>
                  <a:schemeClr val="accent6"/>
                </a:solidFill>
              </a:rPr>
              <a:t>MYSLIVECKÁ STRÁŽ</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360385" y="1111374"/>
            <a:ext cx="8748464" cy="2339102"/>
          </a:xfrm>
          <a:prstGeom prst="rect">
            <a:avLst/>
          </a:prstGeom>
          <a:noFill/>
        </p:spPr>
        <p:txBody>
          <a:bodyPr wrap="square" rtlCol="0">
            <a:spAutoFit/>
          </a:bodyPr>
          <a:lstStyle/>
          <a:p>
            <a:pPr>
              <a:buNone/>
            </a:pPr>
            <a:endParaRPr lang="cs-CZ" sz="3200" dirty="0"/>
          </a:p>
          <a:p>
            <a:endParaRPr lang="cs-CZ" sz="3200" b="1" dirty="0"/>
          </a:p>
          <a:p>
            <a:endParaRPr lang="cs-CZ" sz="3200" dirty="0"/>
          </a:p>
          <a:p>
            <a:endParaRPr lang="cs-CZ" sz="3200" b="1" dirty="0"/>
          </a:p>
          <a:p>
            <a:endParaRPr lang="cs-CZ" dirty="0"/>
          </a:p>
        </p:txBody>
      </p:sp>
      <p:sp>
        <p:nvSpPr>
          <p:cNvPr id="8" name="TextovéPole 7"/>
          <p:cNvSpPr txBox="1"/>
          <p:nvPr/>
        </p:nvSpPr>
        <p:spPr>
          <a:xfrm>
            <a:off x="539552" y="856357"/>
            <a:ext cx="8064896" cy="4524315"/>
          </a:xfrm>
          <a:prstGeom prst="rect">
            <a:avLst/>
          </a:prstGeom>
          <a:noFill/>
        </p:spPr>
        <p:txBody>
          <a:bodyPr wrap="square" rtlCol="0">
            <a:spAutoFit/>
          </a:bodyPr>
          <a:lstStyle/>
          <a:p>
            <a:r>
              <a:rPr lang="cs-CZ" sz="2400" b="1" dirty="0"/>
              <a:t>Oprávnění</a:t>
            </a:r>
          </a:p>
          <a:p>
            <a:r>
              <a:rPr lang="cs-CZ" sz="2400" dirty="0"/>
              <a:t>f) </a:t>
            </a:r>
            <a:r>
              <a:rPr lang="cs-CZ" sz="2400" b="1" dirty="0">
                <a:solidFill>
                  <a:srgbClr val="00B050"/>
                </a:solidFill>
              </a:rPr>
              <a:t>usmrcovat živočichy vyžadující regulaci </a:t>
            </a:r>
            <a:r>
              <a:rPr lang="cs-CZ" sz="2000" dirty="0">
                <a:solidFill>
                  <a:schemeClr val="accent4"/>
                </a:solidFill>
              </a:rPr>
              <a:t>(invazní druhy)</a:t>
            </a:r>
            <a:r>
              <a:rPr lang="cs-CZ" sz="2400" dirty="0"/>
              <a:t>,</a:t>
            </a:r>
          </a:p>
          <a:p>
            <a:r>
              <a:rPr lang="cs-CZ" sz="2400" dirty="0"/>
              <a:t>g) </a:t>
            </a:r>
            <a:r>
              <a:rPr lang="cs-CZ" sz="2400" b="1" dirty="0">
                <a:solidFill>
                  <a:srgbClr val="00B050"/>
                </a:solidFill>
              </a:rPr>
              <a:t>usmrcovat</a:t>
            </a:r>
            <a:r>
              <a:rPr lang="cs-CZ" sz="2400" dirty="0"/>
              <a:t> po předchozím oznámení místně příslušnému obecnímu úřadu </a:t>
            </a:r>
            <a:r>
              <a:rPr lang="cs-CZ" sz="2400" b="1" dirty="0">
                <a:solidFill>
                  <a:srgbClr val="00B050"/>
                </a:solidFill>
              </a:rPr>
              <a:t>zdivočelá hospodářská zvířata </a:t>
            </a:r>
            <a:r>
              <a:rPr lang="cs-CZ" sz="2400" dirty="0"/>
              <a:t>a dále volně se pohybující označená zvířata z </a:t>
            </a:r>
            <a:r>
              <a:rPr lang="cs-CZ" sz="2400" dirty="0" err="1"/>
              <a:t>farmových</a:t>
            </a:r>
            <a:r>
              <a:rPr lang="cs-CZ" sz="2400" dirty="0"/>
              <a:t> chovů zvěře ve vzdálenosti větší než 200 m od nehonebního pozemku, na němž je </a:t>
            </a:r>
            <a:r>
              <a:rPr lang="cs-CZ" sz="2400" dirty="0" err="1"/>
              <a:t>farmový</a:t>
            </a:r>
            <a:r>
              <a:rPr lang="cs-CZ" sz="2400" dirty="0"/>
              <a:t> chov provozován,</a:t>
            </a:r>
          </a:p>
          <a:p>
            <a:r>
              <a:rPr lang="cs-CZ" sz="2400" dirty="0"/>
              <a:t>h) požadovat pomoc nebo součinnost orgánů policie, </a:t>
            </a:r>
          </a:p>
          <a:p>
            <a:pPr marL="514350" indent="-514350">
              <a:buAutoNum type="romanLcParenR"/>
            </a:pPr>
            <a:r>
              <a:rPr lang="cs-CZ" sz="2400" b="1" dirty="0">
                <a:solidFill>
                  <a:srgbClr val="00B050"/>
                </a:solidFill>
              </a:rPr>
              <a:t>ukládat a vybírat pokuty v blokovém řízení</a:t>
            </a:r>
            <a:r>
              <a:rPr lang="cs-CZ" sz="2400" dirty="0"/>
              <a:t>,</a:t>
            </a:r>
          </a:p>
          <a:p>
            <a:pPr marL="514350" indent="-514350"/>
            <a:r>
              <a:rPr lang="cs-CZ" sz="2400" dirty="0"/>
              <a:t>j) </a:t>
            </a:r>
            <a:r>
              <a:rPr lang="cs-CZ" sz="2400" b="1" dirty="0">
                <a:solidFill>
                  <a:srgbClr val="00B050"/>
                </a:solidFill>
              </a:rPr>
              <a:t>vstupovat na pozemky v honitbě </a:t>
            </a:r>
            <a:r>
              <a:rPr lang="cs-CZ" sz="2400" dirty="0"/>
              <a:t>v rozsahu nezbytně nutném k výkonu funkce.</a:t>
            </a:r>
          </a:p>
          <a:p>
            <a:pPr>
              <a:buFont typeface="Arial" pitchFamily="34" charset="0"/>
              <a:buChar char="•"/>
            </a:pPr>
            <a:endParaRPr lang="cs-CZ" sz="2400" dirty="0"/>
          </a:p>
        </p:txBody>
      </p:sp>
    </p:spTree>
    <p:extLst>
      <p:ext uri="{BB962C8B-B14F-4D97-AF65-F5344CB8AC3E}">
        <p14:creationId xmlns:p14="http://schemas.microsoft.com/office/powerpoint/2010/main" val="173911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solidFill>
                  <a:schemeClr val="accent6"/>
                </a:solidFill>
              </a:rPr>
              <a:t>RYBÁŘSTVÍ</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360385" y="1111374"/>
            <a:ext cx="8748464" cy="2339102"/>
          </a:xfrm>
          <a:prstGeom prst="rect">
            <a:avLst/>
          </a:prstGeom>
          <a:noFill/>
        </p:spPr>
        <p:txBody>
          <a:bodyPr wrap="square" rtlCol="0">
            <a:spAutoFit/>
          </a:bodyPr>
          <a:lstStyle/>
          <a:p>
            <a:pPr>
              <a:buNone/>
            </a:pPr>
            <a:endParaRPr lang="cs-CZ" sz="3200" dirty="0"/>
          </a:p>
          <a:p>
            <a:endParaRPr lang="cs-CZ" sz="3200" b="1" dirty="0"/>
          </a:p>
          <a:p>
            <a:endParaRPr lang="cs-CZ" sz="3200" dirty="0"/>
          </a:p>
          <a:p>
            <a:endParaRPr lang="cs-CZ" sz="3200" b="1" dirty="0"/>
          </a:p>
          <a:p>
            <a:endParaRPr lang="cs-CZ" dirty="0"/>
          </a:p>
        </p:txBody>
      </p:sp>
      <p:sp>
        <p:nvSpPr>
          <p:cNvPr id="8" name="TextovéPole 7"/>
          <p:cNvSpPr txBox="1"/>
          <p:nvPr/>
        </p:nvSpPr>
        <p:spPr>
          <a:xfrm>
            <a:off x="323528" y="1268760"/>
            <a:ext cx="8532440" cy="4985980"/>
          </a:xfrm>
          <a:prstGeom prst="rect">
            <a:avLst/>
          </a:prstGeom>
          <a:noFill/>
        </p:spPr>
        <p:txBody>
          <a:bodyPr wrap="square" rtlCol="0">
            <a:spAutoFit/>
          </a:bodyPr>
          <a:lstStyle/>
          <a:p>
            <a:r>
              <a:rPr lang="cs-CZ" sz="2000" dirty="0"/>
              <a:t>Zákon </a:t>
            </a:r>
            <a:r>
              <a:rPr lang="cs-CZ" sz="2000" b="1" dirty="0"/>
              <a:t>č. 99/2004 Sb., o rybníkářství, výkonu rybářského práva, rybářské stráži, ochraně mořských rybolovných zdrojů a o změně některých zákonů (zákon o rybářství)</a:t>
            </a:r>
            <a:r>
              <a:rPr lang="cs-CZ" sz="2000" dirty="0"/>
              <a:t> a jeho prováděcí předpis v podobě vyhlášky č. 197/2004 Sb.</a:t>
            </a:r>
          </a:p>
          <a:p>
            <a:endParaRPr lang="cs-CZ" sz="2000" i="1" dirty="0"/>
          </a:p>
          <a:p>
            <a:r>
              <a:rPr lang="cs-CZ" sz="2000" b="1" i="1" dirty="0"/>
              <a:t>Rybníkářství </a:t>
            </a:r>
            <a:r>
              <a:rPr lang="cs-CZ" sz="2000" dirty="0"/>
              <a:t>- chov a lov ryb, popřípadě dalších vodních organismů - v rybníce, nebo ve zvláštním  rybochovném zařízení zaměřený na zajištění produkce ryb a rybího masa, popřípadě produkci vodních organismů nebo produkci rybí násady pro rybníky nebo pro zarybňování rybářských revírů. </a:t>
            </a:r>
          </a:p>
          <a:p>
            <a:endParaRPr lang="cs-CZ" sz="2000" dirty="0"/>
          </a:p>
          <a:p>
            <a:r>
              <a:rPr lang="cs-CZ" sz="2000" b="1" i="1" dirty="0"/>
              <a:t>Rybářství</a:t>
            </a:r>
            <a:r>
              <a:rPr lang="cs-CZ" sz="2000" i="1" dirty="0"/>
              <a:t> - </a:t>
            </a:r>
            <a:r>
              <a:rPr lang="cs-CZ" sz="2000" dirty="0"/>
              <a:t>chov, zušlechťování, ochranu a lov ryb, popřípadě vodních organismů v rybníkářství nebo při výkonu rybářského práva.</a:t>
            </a:r>
          </a:p>
          <a:p>
            <a:endParaRPr lang="cs-CZ" sz="2000" dirty="0"/>
          </a:p>
          <a:p>
            <a:r>
              <a:rPr lang="cs-CZ" sz="2000" b="1" i="1" dirty="0"/>
              <a:t>Rybářský revír </a:t>
            </a:r>
            <a:r>
              <a:rPr lang="cs-CZ" sz="2000" i="1" dirty="0"/>
              <a:t>-  č</a:t>
            </a:r>
            <a:r>
              <a:rPr lang="cs-CZ" sz="2000" dirty="0"/>
              <a:t>ást vodního útvaru povrchových vod o výměře </a:t>
            </a:r>
            <a:r>
              <a:rPr lang="cs-CZ" sz="2000" u="sng" dirty="0"/>
              <a:t>nejméně 500 m</a:t>
            </a:r>
            <a:r>
              <a:rPr lang="cs-CZ" sz="2000" u="sng" baseline="30000" dirty="0"/>
              <a:t>2</a:t>
            </a:r>
            <a:r>
              <a:rPr lang="cs-CZ" sz="2000" u="sng" dirty="0"/>
              <a:t> souvislé vodní plochy, umožňující  život rybí obsádky a vodních organismů</a:t>
            </a:r>
            <a:r>
              <a:rPr lang="cs-CZ" sz="2000" dirty="0"/>
              <a:t>, vyhlášená rozhodnutím příslušného  orgánu státní správy rybářství. </a:t>
            </a:r>
          </a:p>
          <a:p>
            <a:endParaRPr lang="cs-CZ" dirty="0"/>
          </a:p>
        </p:txBody>
      </p:sp>
    </p:spTree>
    <p:extLst>
      <p:ext uri="{BB962C8B-B14F-4D97-AF65-F5344CB8AC3E}">
        <p14:creationId xmlns:p14="http://schemas.microsoft.com/office/powerpoint/2010/main" val="362235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solidFill>
                  <a:schemeClr val="accent6"/>
                </a:solidFill>
              </a:rPr>
              <a:t>RYBÁŘSKÉ PRÁVO</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360385" y="1111374"/>
            <a:ext cx="8748464" cy="2339102"/>
          </a:xfrm>
          <a:prstGeom prst="rect">
            <a:avLst/>
          </a:prstGeom>
          <a:noFill/>
        </p:spPr>
        <p:txBody>
          <a:bodyPr wrap="square" rtlCol="0">
            <a:spAutoFit/>
          </a:bodyPr>
          <a:lstStyle/>
          <a:p>
            <a:pPr>
              <a:buNone/>
            </a:pPr>
            <a:endParaRPr lang="cs-CZ" sz="3200" dirty="0"/>
          </a:p>
          <a:p>
            <a:endParaRPr lang="cs-CZ" sz="3200" b="1" dirty="0"/>
          </a:p>
          <a:p>
            <a:endParaRPr lang="cs-CZ" sz="3200" dirty="0"/>
          </a:p>
          <a:p>
            <a:endParaRPr lang="cs-CZ" sz="3200" b="1" dirty="0"/>
          </a:p>
          <a:p>
            <a:endParaRPr lang="cs-CZ" dirty="0"/>
          </a:p>
        </p:txBody>
      </p:sp>
      <p:sp>
        <p:nvSpPr>
          <p:cNvPr id="8" name="TextovéPole 7"/>
          <p:cNvSpPr txBox="1"/>
          <p:nvPr/>
        </p:nvSpPr>
        <p:spPr>
          <a:xfrm>
            <a:off x="683568" y="1196752"/>
            <a:ext cx="7848872" cy="5293757"/>
          </a:xfrm>
          <a:prstGeom prst="rect">
            <a:avLst/>
          </a:prstGeom>
          <a:noFill/>
        </p:spPr>
        <p:txBody>
          <a:bodyPr wrap="square" rtlCol="0">
            <a:spAutoFit/>
          </a:bodyPr>
          <a:lstStyle/>
          <a:p>
            <a:r>
              <a:rPr lang="cs-CZ" sz="2000" dirty="0"/>
              <a:t>Základním předpokladem výkonu rybářského práva je existence </a:t>
            </a:r>
            <a:r>
              <a:rPr lang="cs-CZ" sz="2000" b="1" i="1" dirty="0"/>
              <a:t>rybářského revíru</a:t>
            </a:r>
          </a:p>
          <a:p>
            <a:endParaRPr lang="cs-CZ" sz="2000" b="1" i="1" dirty="0"/>
          </a:p>
          <a:p>
            <a:r>
              <a:rPr lang="cs-CZ" sz="2000" b="1" i="1" dirty="0"/>
              <a:t>Vyhlášení na návrh</a:t>
            </a:r>
            <a:r>
              <a:rPr lang="cs-CZ" sz="2000" b="1" dirty="0"/>
              <a:t> </a:t>
            </a:r>
          </a:p>
          <a:p>
            <a:pPr>
              <a:buFont typeface="Arial" pitchFamily="34" charset="0"/>
              <a:buChar char="•"/>
            </a:pPr>
            <a:r>
              <a:rPr lang="cs-CZ" sz="2000" dirty="0"/>
              <a:t> vlastníka rybníka</a:t>
            </a:r>
          </a:p>
          <a:p>
            <a:pPr>
              <a:buFont typeface="Arial" pitchFamily="34" charset="0"/>
              <a:buChar char="•"/>
            </a:pPr>
            <a:r>
              <a:rPr lang="cs-CZ" sz="2000" dirty="0"/>
              <a:t> vlastníka pozemku, na němž se nachází uzavřená voda.</a:t>
            </a:r>
          </a:p>
          <a:p>
            <a:pPr>
              <a:buFont typeface="Arial" pitchFamily="34" charset="0"/>
              <a:buChar char="•"/>
            </a:pPr>
            <a:r>
              <a:rPr lang="cs-CZ" sz="2000" i="1" dirty="0"/>
              <a:t> z  vlastního podnětu</a:t>
            </a:r>
            <a:r>
              <a:rPr lang="cs-CZ" sz="2000" dirty="0"/>
              <a:t> příslušného státního orgánu rybářství – to na vodním toku nebo na uzavřené vodě na pozemcích více vlastníků (spoluvlastníků), kteří se nedohodli na podání společné žádosti ani do 30 dnů od doručení výzvy příslušného rybářského  orgánu k uzavření takové dohody. </a:t>
            </a:r>
          </a:p>
          <a:p>
            <a:pPr>
              <a:buFont typeface="Arial" pitchFamily="34" charset="0"/>
              <a:buChar char="•"/>
            </a:pPr>
            <a:endParaRPr lang="cs-CZ" sz="2000" dirty="0"/>
          </a:p>
          <a:p>
            <a:r>
              <a:rPr lang="cs-CZ" sz="2000" b="1" i="1" dirty="0"/>
              <a:t>Chráněná rybí oblast (§ 5)</a:t>
            </a:r>
            <a:endParaRPr lang="cs-CZ" sz="2000" dirty="0"/>
          </a:p>
          <a:p>
            <a:r>
              <a:rPr lang="cs-CZ" sz="2000" dirty="0"/>
              <a:t>= část určitého rybářského revíru nebo i revír celý,</a:t>
            </a:r>
          </a:p>
          <a:p>
            <a:r>
              <a:rPr lang="cs-CZ" sz="2000" dirty="0"/>
              <a:t>vymezené ryby nebo vodní organismy jsou předmětem zvýšené ochrany. </a:t>
            </a:r>
          </a:p>
          <a:p>
            <a:endParaRPr lang="cs-CZ" sz="2000" b="1" dirty="0"/>
          </a:p>
          <a:p>
            <a:endParaRPr lang="cs-CZ" dirty="0"/>
          </a:p>
        </p:txBody>
      </p:sp>
    </p:spTree>
    <p:extLst>
      <p:ext uri="{BB962C8B-B14F-4D97-AF65-F5344CB8AC3E}">
        <p14:creationId xmlns:p14="http://schemas.microsoft.com/office/powerpoint/2010/main" val="3622353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solidFill>
                  <a:schemeClr val="accent6"/>
                </a:solidFill>
              </a:rPr>
              <a:t>RYBÁŘSKÉ PRÁVO</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360385" y="1111374"/>
            <a:ext cx="8748464" cy="2339102"/>
          </a:xfrm>
          <a:prstGeom prst="rect">
            <a:avLst/>
          </a:prstGeom>
          <a:noFill/>
        </p:spPr>
        <p:txBody>
          <a:bodyPr wrap="square" rtlCol="0">
            <a:spAutoFit/>
          </a:bodyPr>
          <a:lstStyle/>
          <a:p>
            <a:pPr>
              <a:buNone/>
            </a:pPr>
            <a:endParaRPr lang="cs-CZ" sz="3200" dirty="0"/>
          </a:p>
          <a:p>
            <a:endParaRPr lang="cs-CZ" sz="3200" b="1" dirty="0"/>
          </a:p>
          <a:p>
            <a:endParaRPr lang="cs-CZ" sz="3200" dirty="0"/>
          </a:p>
          <a:p>
            <a:endParaRPr lang="cs-CZ" sz="3200" b="1" dirty="0"/>
          </a:p>
          <a:p>
            <a:endParaRPr lang="cs-CZ" dirty="0"/>
          </a:p>
        </p:txBody>
      </p:sp>
      <p:sp>
        <p:nvSpPr>
          <p:cNvPr id="8" name="TextovéPole 7"/>
          <p:cNvSpPr txBox="1"/>
          <p:nvPr/>
        </p:nvSpPr>
        <p:spPr>
          <a:xfrm>
            <a:off x="683568" y="1196752"/>
            <a:ext cx="7848872" cy="5601533"/>
          </a:xfrm>
          <a:prstGeom prst="rect">
            <a:avLst/>
          </a:prstGeom>
          <a:noFill/>
        </p:spPr>
        <p:txBody>
          <a:bodyPr wrap="square" rtlCol="0">
            <a:spAutoFit/>
          </a:bodyPr>
          <a:lstStyle/>
          <a:p>
            <a:r>
              <a:rPr lang="cs-CZ" sz="2000" dirty="0"/>
              <a:t>Kromě rybářského revíru je třeba k výkonu rybářského práva ještě </a:t>
            </a:r>
            <a:r>
              <a:rPr lang="cs-CZ" sz="2000" b="1" dirty="0"/>
              <a:t>i jeho povolení</a:t>
            </a:r>
            <a:r>
              <a:rPr lang="cs-CZ" sz="2000" dirty="0"/>
              <a:t>.  Povolení vydává příslušný rybářský orgán na žádost. </a:t>
            </a:r>
          </a:p>
          <a:p>
            <a:endParaRPr lang="cs-CZ" sz="2000" dirty="0"/>
          </a:p>
          <a:p>
            <a:r>
              <a:rPr lang="cs-CZ" sz="2000" b="1" dirty="0"/>
              <a:t>Žádat může podat</a:t>
            </a:r>
          </a:p>
          <a:p>
            <a:endParaRPr lang="cs-CZ" sz="2000" dirty="0"/>
          </a:p>
          <a:p>
            <a:pPr>
              <a:buFont typeface="Arial" pitchFamily="34" charset="0"/>
              <a:buChar char="•"/>
            </a:pPr>
            <a:r>
              <a:rPr lang="cs-CZ" sz="2000" dirty="0"/>
              <a:t> vlastník nebo spoluvlastníci rybníka nebo nemovitostí, na nichž je uzavřená voda,</a:t>
            </a:r>
          </a:p>
          <a:p>
            <a:pPr>
              <a:buFont typeface="Arial" pitchFamily="34" charset="0"/>
              <a:buChar char="•"/>
            </a:pPr>
            <a:r>
              <a:rPr lang="cs-CZ" sz="2000" dirty="0"/>
              <a:t> osoba pověřená vlastníkem,</a:t>
            </a:r>
          </a:p>
          <a:p>
            <a:pPr>
              <a:buFont typeface="Arial" pitchFamily="34" charset="0"/>
              <a:buChar char="•"/>
            </a:pPr>
            <a:r>
              <a:rPr lang="cs-CZ" sz="2000" dirty="0"/>
              <a:t> nájemce.</a:t>
            </a:r>
          </a:p>
          <a:p>
            <a:endParaRPr lang="cs-CZ" sz="2000" dirty="0"/>
          </a:p>
          <a:p>
            <a:r>
              <a:rPr lang="cs-CZ" sz="2000" dirty="0"/>
              <a:t>V rybářském revíru vyhlášeném státním orgánem rybářství z vlastního podnětu na vodním toku nebo uzavřené vodě</a:t>
            </a:r>
          </a:p>
          <a:p>
            <a:pPr lvl="1">
              <a:buFont typeface="Arial" pitchFamily="34" charset="0"/>
              <a:buChar char="•"/>
            </a:pPr>
            <a:r>
              <a:rPr lang="cs-CZ" sz="2000" dirty="0"/>
              <a:t> občan České republiky nebo fyzický osoba s trvalým pobytem v České</a:t>
            </a:r>
            <a:r>
              <a:rPr lang="cs-CZ" sz="2000" i="1" dirty="0"/>
              <a:t> </a:t>
            </a:r>
            <a:r>
              <a:rPr lang="cs-CZ" sz="2000" dirty="0"/>
              <a:t>republice,</a:t>
            </a:r>
          </a:p>
          <a:p>
            <a:pPr lvl="1">
              <a:buFont typeface="Arial" pitchFamily="34" charset="0"/>
              <a:buChar char="•"/>
            </a:pPr>
            <a:r>
              <a:rPr lang="cs-CZ" sz="2000" dirty="0"/>
              <a:t> právnická osoba se sídlem v České republice,</a:t>
            </a:r>
          </a:p>
          <a:p>
            <a:pPr lvl="1">
              <a:buFont typeface="Arial" pitchFamily="34" charset="0"/>
              <a:buChar char="•"/>
            </a:pPr>
            <a:r>
              <a:rPr lang="cs-CZ" sz="2000" dirty="0"/>
              <a:t> občan Evropské unie nebo právnická osoba se sídlem ve státech EU.</a:t>
            </a:r>
          </a:p>
          <a:p>
            <a:endParaRPr lang="cs-CZ" sz="2000" b="1" dirty="0"/>
          </a:p>
          <a:p>
            <a:endParaRPr lang="cs-CZ" dirty="0"/>
          </a:p>
        </p:txBody>
      </p:sp>
    </p:spTree>
    <p:extLst>
      <p:ext uri="{BB962C8B-B14F-4D97-AF65-F5344CB8AC3E}">
        <p14:creationId xmlns:p14="http://schemas.microsoft.com/office/powerpoint/2010/main" val="3622353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solidFill>
                  <a:schemeClr val="accent6"/>
                </a:solidFill>
              </a:rPr>
              <a:t>RYBÁŘSKÉ PRÁVO</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360385" y="1111374"/>
            <a:ext cx="8748464" cy="2339102"/>
          </a:xfrm>
          <a:prstGeom prst="rect">
            <a:avLst/>
          </a:prstGeom>
          <a:noFill/>
        </p:spPr>
        <p:txBody>
          <a:bodyPr wrap="square" rtlCol="0">
            <a:spAutoFit/>
          </a:bodyPr>
          <a:lstStyle/>
          <a:p>
            <a:pPr>
              <a:buNone/>
            </a:pPr>
            <a:endParaRPr lang="cs-CZ" sz="3200" dirty="0"/>
          </a:p>
          <a:p>
            <a:endParaRPr lang="cs-CZ" sz="3200" b="1" dirty="0"/>
          </a:p>
          <a:p>
            <a:endParaRPr lang="cs-CZ" sz="3200" dirty="0"/>
          </a:p>
          <a:p>
            <a:endParaRPr lang="cs-CZ" sz="3200" b="1" dirty="0"/>
          </a:p>
          <a:p>
            <a:endParaRPr lang="cs-CZ" dirty="0"/>
          </a:p>
        </p:txBody>
      </p:sp>
      <p:sp>
        <p:nvSpPr>
          <p:cNvPr id="8" name="TextovéPole 7"/>
          <p:cNvSpPr txBox="1"/>
          <p:nvPr/>
        </p:nvSpPr>
        <p:spPr>
          <a:xfrm>
            <a:off x="683568" y="1196752"/>
            <a:ext cx="7848872" cy="5663089"/>
          </a:xfrm>
          <a:prstGeom prst="rect">
            <a:avLst/>
          </a:prstGeom>
          <a:noFill/>
        </p:spPr>
        <p:txBody>
          <a:bodyPr wrap="square" rtlCol="0">
            <a:spAutoFit/>
          </a:bodyPr>
          <a:lstStyle/>
          <a:p>
            <a:r>
              <a:rPr lang="cs-CZ" sz="2400" b="1" i="1" dirty="0"/>
              <a:t>Hospodaření v rybářském revíru </a:t>
            </a:r>
            <a:endParaRPr lang="cs-CZ" sz="2400" dirty="0"/>
          </a:p>
          <a:p>
            <a:r>
              <a:rPr lang="cs-CZ" sz="2000" dirty="0"/>
              <a:t>Pravidla stanoví příslušný rybářský orgán v rozhodnutí (nebo v oznámení výsledku výběrového řízení) o povolení výkonu rybářského práva. </a:t>
            </a:r>
          </a:p>
          <a:p>
            <a:endParaRPr lang="cs-CZ" sz="2000" b="1" dirty="0"/>
          </a:p>
          <a:p>
            <a:pPr algn="just"/>
            <a:r>
              <a:rPr lang="cs-CZ" sz="2000" dirty="0"/>
              <a:t>Z </a:t>
            </a:r>
            <a:r>
              <a:rPr lang="cs-CZ" sz="2000" b="1" dirty="0">
                <a:solidFill>
                  <a:srgbClr val="00B050"/>
                </a:solidFill>
              </a:rPr>
              <a:t>obecně stanovených lovných měr pro jednotlivé druhy ryb</a:t>
            </a:r>
            <a:r>
              <a:rPr lang="cs-CZ" sz="2000" dirty="0"/>
              <a:t>, stejně jako z </a:t>
            </a:r>
            <a:r>
              <a:rPr lang="cs-CZ" sz="2000" b="1" dirty="0">
                <a:solidFill>
                  <a:srgbClr val="00B050"/>
                </a:solidFill>
              </a:rPr>
              <a:t>obecně stanovených dob jejich hájení a způsobů lovu </a:t>
            </a:r>
            <a:r>
              <a:rPr lang="cs-CZ" sz="2000" dirty="0"/>
              <a:t>může rybářský orgán v případě přemnožení nebo naopak oslabení populace určitého druhu  povolit výjimky .</a:t>
            </a:r>
          </a:p>
          <a:p>
            <a:endParaRPr lang="cs-CZ" sz="2000" b="1" dirty="0"/>
          </a:p>
          <a:p>
            <a:r>
              <a:rPr lang="cs-CZ" sz="2000" b="1" i="1" dirty="0"/>
              <a:t>Lov ryb a vodních organismů</a:t>
            </a:r>
          </a:p>
          <a:p>
            <a:pPr>
              <a:buFontTx/>
              <a:buChar char="-"/>
            </a:pPr>
            <a:r>
              <a:rPr lang="cs-CZ" sz="2000" dirty="0"/>
              <a:t>způsoby lovu, které jsou zakázané, nebo místa, ze kterých je lov zakázán. Některé z těchto zákazů neplatí pro rybníkářství nebo za určitých v zákoně uvedených situací.</a:t>
            </a:r>
          </a:p>
          <a:p>
            <a:pPr>
              <a:buFontTx/>
              <a:buChar char="-"/>
            </a:pPr>
            <a:r>
              <a:rPr lang="cs-CZ" sz="2000" b="1" dirty="0"/>
              <a:t> </a:t>
            </a:r>
            <a:r>
              <a:rPr lang="cs-CZ" sz="2000" dirty="0"/>
              <a:t>Zákon, a zejména prováděcí předpis, upravuje doby hájení jednotlivých druhů ryb a druhy ryb, které lze lovit až po dosažení  stanovené „nejmenší lovné míry“. </a:t>
            </a:r>
          </a:p>
          <a:p>
            <a:pPr>
              <a:buFontTx/>
              <a:buChar char="-"/>
            </a:pPr>
            <a:r>
              <a:rPr lang="cs-CZ" sz="2000" b="1" dirty="0"/>
              <a:t> </a:t>
            </a:r>
            <a:r>
              <a:rPr lang="cs-CZ" sz="2000" b="1" i="1" dirty="0"/>
              <a:t>Rybářský lístek, povolenka k lovu, rybářská stráž</a:t>
            </a:r>
            <a:endParaRPr lang="cs-CZ" sz="2000" b="1" dirty="0"/>
          </a:p>
          <a:p>
            <a:endParaRPr lang="cs-CZ" dirty="0"/>
          </a:p>
        </p:txBody>
      </p:sp>
    </p:spTree>
    <p:extLst>
      <p:ext uri="{BB962C8B-B14F-4D97-AF65-F5344CB8AC3E}">
        <p14:creationId xmlns:p14="http://schemas.microsoft.com/office/powerpoint/2010/main" val="3622353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solidFill>
                  <a:schemeClr val="accent6"/>
                </a:solidFill>
              </a:rPr>
              <a:t>MYSLIVOST</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360385" y="1111374"/>
            <a:ext cx="8748464" cy="2339102"/>
          </a:xfrm>
          <a:prstGeom prst="rect">
            <a:avLst/>
          </a:prstGeom>
          <a:noFill/>
        </p:spPr>
        <p:txBody>
          <a:bodyPr wrap="square" rtlCol="0">
            <a:spAutoFit/>
          </a:bodyPr>
          <a:lstStyle/>
          <a:p>
            <a:pPr>
              <a:buNone/>
            </a:pPr>
            <a:endParaRPr lang="cs-CZ" sz="3200" dirty="0"/>
          </a:p>
          <a:p>
            <a:endParaRPr lang="cs-CZ" sz="3200" b="1" dirty="0"/>
          </a:p>
          <a:p>
            <a:endParaRPr lang="cs-CZ" sz="3200" dirty="0"/>
          </a:p>
          <a:p>
            <a:endParaRPr lang="cs-CZ" sz="3200" b="1" dirty="0"/>
          </a:p>
          <a:p>
            <a:endParaRPr lang="cs-CZ" dirty="0"/>
          </a:p>
        </p:txBody>
      </p:sp>
      <p:sp>
        <p:nvSpPr>
          <p:cNvPr id="8" name="TextovéPole 7"/>
          <p:cNvSpPr txBox="1"/>
          <p:nvPr/>
        </p:nvSpPr>
        <p:spPr>
          <a:xfrm>
            <a:off x="683568" y="1484784"/>
            <a:ext cx="8064896" cy="5447645"/>
          </a:xfrm>
          <a:prstGeom prst="rect">
            <a:avLst/>
          </a:prstGeom>
          <a:noFill/>
        </p:spPr>
        <p:txBody>
          <a:bodyPr wrap="square" rtlCol="0">
            <a:spAutoFit/>
          </a:bodyPr>
          <a:lstStyle/>
          <a:p>
            <a:r>
              <a:rPr lang="cs-CZ" sz="2400" b="1" dirty="0"/>
              <a:t>Zákon č. 449/2001 Sb. o myslivosti</a:t>
            </a:r>
          </a:p>
          <a:p>
            <a:endParaRPr lang="cs-CZ" dirty="0"/>
          </a:p>
          <a:p>
            <a:r>
              <a:rPr lang="cs-CZ" b="1" dirty="0"/>
              <a:t>Prováděcí předpis</a:t>
            </a:r>
            <a:r>
              <a:rPr lang="cs-CZ" b="1" i="1" dirty="0"/>
              <a:t>y</a:t>
            </a:r>
            <a:r>
              <a:rPr lang="cs-CZ" b="1" dirty="0"/>
              <a:t>:</a:t>
            </a:r>
          </a:p>
          <a:p>
            <a:endParaRPr lang="cs-CZ" dirty="0"/>
          </a:p>
          <a:p>
            <a:pPr>
              <a:buFont typeface="Arial" pitchFamily="34" charset="0"/>
              <a:buChar char="•"/>
            </a:pPr>
            <a:r>
              <a:rPr lang="cs-CZ" dirty="0"/>
              <a:t>Vyhláška č. 244/2002 Sb., kterou se provádí některá ustanovení zákon č. 449/2001 Sb., o myslivosti </a:t>
            </a:r>
          </a:p>
          <a:p>
            <a:pPr>
              <a:buFont typeface="Arial" pitchFamily="34" charset="0"/>
              <a:buChar char="•"/>
            </a:pPr>
            <a:r>
              <a:rPr lang="cs-CZ" dirty="0"/>
              <a:t>Vyhláška č. 245/2002 Sb., o době lovu jednotlivých druhů zvěře a o bližších podmínkách provádění lovu</a:t>
            </a:r>
          </a:p>
          <a:p>
            <a:pPr>
              <a:buFont typeface="Arial" pitchFamily="34" charset="0"/>
              <a:buChar char="•"/>
            </a:pPr>
            <a:r>
              <a:rPr lang="cs-CZ" dirty="0"/>
              <a:t>Vyhláška č. 491/2002 Sb., o způsobu stanovení minimálních a normovaných stavů zvěře a o zařazování honiteb nebo jejich části do jakostních tříd</a:t>
            </a:r>
          </a:p>
          <a:p>
            <a:pPr>
              <a:buFont typeface="Arial" pitchFamily="34" charset="0"/>
              <a:buChar char="•"/>
            </a:pPr>
            <a:r>
              <a:rPr lang="cs-CZ" dirty="0"/>
              <a:t>Vyhláška č. 7/2004 Sb., o posouzení podmínek pro bažantnice a o postupu, jakým bude vymezena část honitby jako bažantnice</a:t>
            </a:r>
          </a:p>
          <a:p>
            <a:pPr>
              <a:buFont typeface="Arial" pitchFamily="34" charset="0"/>
              <a:buChar char="•"/>
            </a:pPr>
            <a:r>
              <a:rPr lang="cs-CZ" dirty="0"/>
              <a:t>Vyhláška č. 553/2004 Sb., o podmínkách, vzoru a bližších pokynech vypracování plánu mysliveckého hospodaření v honitbě</a:t>
            </a:r>
          </a:p>
          <a:p>
            <a:pPr>
              <a:buFont typeface="Arial" pitchFamily="34" charset="0"/>
              <a:buChar char="•"/>
            </a:pPr>
            <a:endParaRPr lang="cs-CZ" dirty="0"/>
          </a:p>
          <a:p>
            <a:r>
              <a:rPr lang="cs-CZ" b="1" dirty="0"/>
              <a:t>Související předpisy: </a:t>
            </a:r>
            <a:r>
              <a:rPr lang="cs-CZ" dirty="0"/>
              <a:t>z oblasti ochrany přírody a krajiny, zákon č.  166/1999 Sb., o veterinární péči, zákon č. 119/2002 Sb., o střelných zbraních a střelivu</a:t>
            </a:r>
          </a:p>
          <a:p>
            <a:endParaRPr lang="cs-CZ" dirty="0"/>
          </a:p>
          <a:p>
            <a:endParaRPr lang="cs-CZ" dirty="0"/>
          </a:p>
        </p:txBody>
      </p:sp>
    </p:spTree>
    <p:extLst>
      <p:ext uri="{BB962C8B-B14F-4D97-AF65-F5344CB8AC3E}">
        <p14:creationId xmlns:p14="http://schemas.microsoft.com/office/powerpoint/2010/main" val="4269482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971600" y="2996952"/>
            <a:ext cx="7056784" cy="646331"/>
          </a:xfrm>
          <a:prstGeom prst="rect">
            <a:avLst/>
          </a:prstGeom>
          <a:noFill/>
        </p:spPr>
        <p:txBody>
          <a:bodyPr wrap="square" rtlCol="0">
            <a:spAutoFit/>
          </a:bodyPr>
          <a:lstStyle/>
          <a:p>
            <a:pPr lvl="1"/>
            <a:r>
              <a:rPr lang="cs-CZ" sz="3600" b="1" dirty="0">
                <a:solidFill>
                  <a:schemeClr val="accent6">
                    <a:lumMod val="75000"/>
                  </a:schemeClr>
                </a:solidFill>
              </a:rPr>
              <a:t>OCHRANA ZVÍŘAT PROTI TÝRÁNÍ</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baseline="-25000" dirty="0"/>
          </a:p>
        </p:txBody>
      </p:sp>
    </p:spTree>
    <p:extLst>
      <p:ext uri="{BB962C8B-B14F-4D97-AF65-F5344CB8AC3E}">
        <p14:creationId xmlns:p14="http://schemas.microsoft.com/office/powerpoint/2010/main" val="2377522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19672" y="384547"/>
            <a:ext cx="7056784" cy="646331"/>
          </a:xfrm>
          <a:prstGeom prst="rect">
            <a:avLst/>
          </a:prstGeom>
          <a:noFill/>
        </p:spPr>
        <p:txBody>
          <a:bodyPr wrap="square" rtlCol="0">
            <a:spAutoFit/>
          </a:bodyPr>
          <a:lstStyle/>
          <a:p>
            <a:pPr lvl="1"/>
            <a:r>
              <a:rPr lang="cs-CZ" sz="3600" b="1" dirty="0">
                <a:solidFill>
                  <a:schemeClr val="accent6">
                    <a:lumMod val="75000"/>
                  </a:schemeClr>
                </a:solidFill>
              </a:rPr>
              <a:t>PRINCIPY</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baseline="-25000" dirty="0"/>
          </a:p>
        </p:txBody>
      </p:sp>
      <p:sp>
        <p:nvSpPr>
          <p:cNvPr id="6" name="TextovéPole 5"/>
          <p:cNvSpPr txBox="1"/>
          <p:nvPr/>
        </p:nvSpPr>
        <p:spPr>
          <a:xfrm>
            <a:off x="381036" y="1771978"/>
            <a:ext cx="8980312" cy="5078313"/>
          </a:xfrm>
          <a:prstGeom prst="rect">
            <a:avLst/>
          </a:prstGeom>
          <a:noFill/>
        </p:spPr>
        <p:txBody>
          <a:bodyPr wrap="square" rtlCol="0">
            <a:spAutoFit/>
          </a:bodyPr>
          <a:lstStyle/>
          <a:p>
            <a:pPr marL="457200" lvl="0" indent="-457200">
              <a:buFont typeface="Arial" pitchFamily="34" charset="0"/>
              <a:buChar char="•"/>
            </a:pPr>
            <a:r>
              <a:rPr lang="cs-CZ" sz="3600" b="1" i="1" dirty="0"/>
              <a:t>princip vysoké hodnoty zvířat a jejich vysoké ochrany,</a:t>
            </a:r>
            <a:r>
              <a:rPr lang="cs-CZ" sz="3600" b="1" dirty="0"/>
              <a:t> </a:t>
            </a:r>
          </a:p>
          <a:p>
            <a:pPr marL="457200" lvl="0" indent="-457200">
              <a:buFont typeface="Arial" pitchFamily="34" charset="0"/>
              <a:buChar char="•"/>
            </a:pPr>
            <a:r>
              <a:rPr lang="cs-CZ" sz="3600" b="1" i="1" dirty="0"/>
              <a:t>princip péče</a:t>
            </a:r>
            <a:r>
              <a:rPr lang="cs-CZ" sz="3600" b="1" dirty="0"/>
              <a:t>,</a:t>
            </a:r>
          </a:p>
          <a:p>
            <a:pPr marL="457200" lvl="0" indent="-457200">
              <a:buFont typeface="Arial" pitchFamily="34" charset="0"/>
              <a:buChar char="•"/>
            </a:pPr>
            <a:r>
              <a:rPr lang="cs-CZ" sz="3600" b="1" i="1" dirty="0"/>
              <a:t>princip odpovědnosti chovatele</a:t>
            </a:r>
            <a:r>
              <a:rPr lang="cs-CZ" sz="3600" b="1" dirty="0"/>
              <a:t>,</a:t>
            </a:r>
          </a:p>
          <a:p>
            <a:pPr marL="457200" lvl="0" indent="-457200">
              <a:buFont typeface="Arial" pitchFamily="34" charset="0"/>
              <a:buChar char="•"/>
            </a:pPr>
            <a:r>
              <a:rPr lang="cs-CZ" sz="3600" b="1" i="1" dirty="0"/>
              <a:t>princip snižování utrpení</a:t>
            </a:r>
            <a:r>
              <a:rPr lang="cs-CZ" sz="3600" b="1" dirty="0"/>
              <a:t>,</a:t>
            </a:r>
          </a:p>
          <a:p>
            <a:pPr marL="457200" lvl="0" indent="-457200">
              <a:buFont typeface="Arial" pitchFamily="34" charset="0"/>
              <a:buChar char="•"/>
            </a:pPr>
            <a:r>
              <a:rPr lang="cs-CZ" sz="3600" b="1" i="1" dirty="0"/>
              <a:t>princip subsidiarity využití zvířete</a:t>
            </a:r>
            <a:r>
              <a:rPr lang="cs-CZ" sz="3600" b="1" dirty="0"/>
              <a:t>,</a:t>
            </a:r>
          </a:p>
          <a:p>
            <a:pPr marL="457200" lvl="0" indent="-457200">
              <a:buFont typeface="Arial" pitchFamily="34" charset="0"/>
              <a:buChar char="•"/>
            </a:pPr>
            <a:r>
              <a:rPr lang="cs-CZ" sz="3600" b="1" i="1" dirty="0"/>
              <a:t>povolovací princip.</a:t>
            </a:r>
          </a:p>
          <a:p>
            <a:pPr marL="457200" lvl="0" indent="-457200">
              <a:buFont typeface="Arial" pitchFamily="34" charset="0"/>
              <a:buChar char="•"/>
            </a:pPr>
            <a:endParaRPr lang="cs-CZ" sz="3600" b="1" i="1" dirty="0"/>
          </a:p>
          <a:p>
            <a:pPr lvl="0"/>
            <a:r>
              <a:rPr lang="cs-CZ" sz="2800" i="1" dirty="0">
                <a:solidFill>
                  <a:schemeClr val="accent4"/>
                </a:solidFill>
              </a:rPr>
              <a:t>(říkají důvodové zprávy a učebnice; realita?)</a:t>
            </a:r>
            <a:endParaRPr lang="cs-CZ" sz="2800" dirty="0">
              <a:solidFill>
                <a:schemeClr val="accent4"/>
              </a:solidFill>
            </a:endParaRPr>
          </a:p>
        </p:txBody>
      </p:sp>
    </p:spTree>
    <p:extLst>
      <p:ext uri="{BB962C8B-B14F-4D97-AF65-F5344CB8AC3E}">
        <p14:creationId xmlns:p14="http://schemas.microsoft.com/office/powerpoint/2010/main" val="4218506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t>Zajímavý fakt </a:t>
            </a:r>
            <a:r>
              <a:rPr lang="cs-CZ" altLang="cs-CZ" sz="4000" b="1" dirty="0"/>
              <a:t>#1</a:t>
            </a:r>
            <a:endParaRPr lang="cs-CZ" sz="4000" b="1" dirty="0"/>
          </a:p>
        </p:txBody>
      </p:sp>
      <p:sp>
        <p:nvSpPr>
          <p:cNvPr id="6" name="Obdélník 5"/>
          <p:cNvSpPr/>
          <p:nvPr/>
        </p:nvSpPr>
        <p:spPr>
          <a:xfrm>
            <a:off x="719572" y="2412495"/>
            <a:ext cx="7704856" cy="2308324"/>
          </a:xfrm>
          <a:prstGeom prst="rect">
            <a:avLst/>
          </a:prstGeom>
        </p:spPr>
        <p:txBody>
          <a:bodyPr wrap="square">
            <a:spAutoFit/>
          </a:bodyPr>
          <a:lstStyle/>
          <a:p>
            <a:r>
              <a:rPr lang="cs-CZ" sz="3600" dirty="0"/>
              <a:t>„</a:t>
            </a:r>
            <a:r>
              <a:rPr lang="cs-CZ" sz="3600" i="1" dirty="0"/>
              <a:t>Z amerických statistik jasně vyplývá, že člověk, který byl usvědčen z týrání zvířat, páchá násilí na lidech a velice často se z něj stává násilník či vrah.</a:t>
            </a:r>
            <a:r>
              <a:rPr lang="cs-CZ" sz="3600" dirty="0"/>
              <a:t>“</a:t>
            </a:r>
          </a:p>
        </p:txBody>
      </p:sp>
      <p:sp>
        <p:nvSpPr>
          <p:cNvPr id="3" name="TextovéPole 2"/>
          <p:cNvSpPr txBox="1"/>
          <p:nvPr/>
        </p:nvSpPr>
        <p:spPr>
          <a:xfrm>
            <a:off x="1115616" y="4727900"/>
            <a:ext cx="5482269" cy="584775"/>
          </a:xfrm>
          <a:prstGeom prst="rect">
            <a:avLst/>
          </a:prstGeom>
          <a:noFill/>
        </p:spPr>
        <p:txBody>
          <a:bodyPr wrap="square" rtlCol="0">
            <a:spAutoFit/>
          </a:bodyPr>
          <a:lstStyle/>
          <a:p>
            <a:r>
              <a:rPr lang="cs-CZ" sz="1400" i="1" dirty="0"/>
              <a:t>(</a:t>
            </a:r>
            <a:r>
              <a:rPr lang="cs-CZ" sz="1200" i="1" dirty="0"/>
              <a:t>http://www.vedaprozivot.cz/</a:t>
            </a:r>
            <a:r>
              <a:rPr lang="cs-CZ" sz="1200" i="1" dirty="0" err="1"/>
              <a:t>sd</a:t>
            </a:r>
            <a:r>
              <a:rPr lang="cs-CZ" sz="1200" i="1" dirty="0"/>
              <a:t>/novinky/hlavni-</a:t>
            </a:r>
            <a:r>
              <a:rPr lang="cs-CZ" sz="1200" i="1" dirty="0" err="1"/>
              <a:t>stranka</a:t>
            </a:r>
            <a:r>
              <a:rPr lang="cs-CZ" sz="1200" i="1" dirty="0"/>
              <a:t>/140417-tyrani-zvirat.html</a:t>
            </a:r>
            <a:r>
              <a:rPr lang="cs-CZ" sz="1400" i="1" dirty="0"/>
              <a:t>)</a:t>
            </a:r>
            <a:endParaRPr lang="cs-CZ" sz="1200" i="1" dirty="0"/>
          </a:p>
          <a:p>
            <a:endParaRPr lang="cs-CZ" dirty="0"/>
          </a:p>
        </p:txBody>
      </p:sp>
      <p:sp>
        <p:nvSpPr>
          <p:cNvPr id="5" name="Zástupný symbol pro obsah 4"/>
          <p:cNvSpPr>
            <a:spLocks noGrp="1"/>
          </p:cNvSpPr>
          <p:nvPr>
            <p:ph idx="1"/>
          </p:nvPr>
        </p:nvSpPr>
        <p:spPr/>
        <p:txBody>
          <a:bodyPr/>
          <a:lstStyle/>
          <a:p>
            <a:endParaRPr lang="cs-CZ"/>
          </a:p>
        </p:txBody>
      </p:sp>
      <p:pic>
        <p:nvPicPr>
          <p:cNvPr id="10" name="Picture 2" descr="Výsledek obrázku pro sad pipbo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292" r="23760"/>
          <a:stretch/>
        </p:blipFill>
        <p:spPr bwMode="auto">
          <a:xfrm>
            <a:off x="6940642" y="4350102"/>
            <a:ext cx="2088232" cy="2656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3358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19672" y="384547"/>
            <a:ext cx="7056784" cy="646331"/>
          </a:xfrm>
          <a:prstGeom prst="rect">
            <a:avLst/>
          </a:prstGeom>
          <a:noFill/>
        </p:spPr>
        <p:txBody>
          <a:bodyPr wrap="square" rtlCol="0">
            <a:spAutoFit/>
          </a:bodyPr>
          <a:lstStyle/>
          <a:p>
            <a:pPr lvl="1"/>
            <a:r>
              <a:rPr lang="cs-CZ" sz="3600" b="1" dirty="0">
                <a:solidFill>
                  <a:schemeClr val="accent6">
                    <a:lumMod val="75000"/>
                  </a:schemeClr>
                </a:solidFill>
              </a:rPr>
              <a:t>HISTORICKÝ VÝVOJ</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baseline="-25000" dirty="0"/>
          </a:p>
        </p:txBody>
      </p:sp>
      <p:sp>
        <p:nvSpPr>
          <p:cNvPr id="6" name="TextovéPole 5"/>
          <p:cNvSpPr txBox="1"/>
          <p:nvPr/>
        </p:nvSpPr>
        <p:spPr>
          <a:xfrm>
            <a:off x="683568" y="1410355"/>
            <a:ext cx="8208912" cy="1908215"/>
          </a:xfrm>
          <a:prstGeom prst="rect">
            <a:avLst/>
          </a:prstGeom>
          <a:noFill/>
        </p:spPr>
        <p:txBody>
          <a:bodyPr wrap="square" rtlCol="0">
            <a:spAutoFit/>
          </a:bodyPr>
          <a:lstStyle/>
          <a:p>
            <a:pPr marL="571500" indent="-571500">
              <a:buFont typeface="Arial" pitchFamily="34" charset="0"/>
              <a:buChar char="•"/>
            </a:pPr>
            <a:r>
              <a:rPr lang="cs-CZ" sz="2000" i="1" dirty="0"/>
              <a:t>Především rozvoj tzv. </a:t>
            </a:r>
            <a:r>
              <a:rPr lang="cs-CZ" sz="2000" i="1" dirty="0" err="1"/>
              <a:t>welfare</a:t>
            </a:r>
            <a:r>
              <a:rPr lang="cs-CZ" sz="2000" i="1" dirty="0"/>
              <a:t> v návaznosti na průmyslovou revoluci – Anglie, Francie, USA</a:t>
            </a:r>
          </a:p>
          <a:p>
            <a:pPr marL="571500" indent="-571500">
              <a:buFont typeface="Arial" pitchFamily="34" charset="0"/>
              <a:buChar char="•"/>
            </a:pPr>
            <a:r>
              <a:rPr lang="cs-CZ" sz="2000" i="1" dirty="0"/>
              <a:t>Protektorátní zákon z roku 1939</a:t>
            </a:r>
          </a:p>
          <a:p>
            <a:pPr marL="571500" indent="-571500">
              <a:buFont typeface="Arial" pitchFamily="34" charset="0"/>
              <a:buChar char="•"/>
            </a:pPr>
            <a:r>
              <a:rPr lang="cs-CZ" sz="2000" i="1" dirty="0"/>
              <a:t>Od roku 1948 součást veterinárních předpisů</a:t>
            </a:r>
          </a:p>
          <a:p>
            <a:pPr marL="571500" indent="-571500">
              <a:buFont typeface="Arial" pitchFamily="34" charset="0"/>
              <a:buChar char="•"/>
            </a:pPr>
            <a:r>
              <a:rPr lang="cs-CZ" sz="2000" i="1" dirty="0"/>
              <a:t>Po roce 1989 příprava nového zákona</a:t>
            </a:r>
          </a:p>
          <a:p>
            <a:pPr algn="ctr"/>
            <a:endParaRPr lang="cs-CZ" i="1" dirty="0"/>
          </a:p>
        </p:txBody>
      </p:sp>
      <p:pic>
        <p:nvPicPr>
          <p:cNvPr id="8" name="Picture 2" descr="https://ec.europa.eu/growth/sites/growth/files/rabbit-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7624" y="3038944"/>
            <a:ext cx="5987755" cy="3491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81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19672" y="384547"/>
            <a:ext cx="7056784" cy="646331"/>
          </a:xfrm>
          <a:prstGeom prst="rect">
            <a:avLst/>
          </a:prstGeom>
          <a:noFill/>
        </p:spPr>
        <p:txBody>
          <a:bodyPr wrap="square" rtlCol="0">
            <a:spAutoFit/>
          </a:bodyPr>
          <a:lstStyle/>
          <a:p>
            <a:pPr lvl="1"/>
            <a:r>
              <a:rPr lang="cs-CZ" sz="3600" b="1" dirty="0">
                <a:solidFill>
                  <a:schemeClr val="accent6">
                    <a:lumMod val="75000"/>
                  </a:schemeClr>
                </a:solidFill>
              </a:rPr>
              <a:t>PRAMENY PRÁVNÍ ÚPRAVY</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baseline="-25000" dirty="0"/>
          </a:p>
        </p:txBody>
      </p:sp>
      <p:sp>
        <p:nvSpPr>
          <p:cNvPr id="6" name="TextovéPole 5"/>
          <p:cNvSpPr txBox="1"/>
          <p:nvPr/>
        </p:nvSpPr>
        <p:spPr>
          <a:xfrm>
            <a:off x="251520" y="1028069"/>
            <a:ext cx="8892480" cy="5663089"/>
          </a:xfrm>
          <a:prstGeom prst="rect">
            <a:avLst/>
          </a:prstGeom>
          <a:noFill/>
        </p:spPr>
        <p:txBody>
          <a:bodyPr wrap="square" rtlCol="0">
            <a:spAutoFit/>
          </a:bodyPr>
          <a:lstStyle/>
          <a:p>
            <a:r>
              <a:rPr lang="cs-CZ" sz="2800" b="1" i="1" u="sng" dirty="0"/>
              <a:t>Mezinárodní</a:t>
            </a:r>
          </a:p>
          <a:p>
            <a:pPr marL="457200" indent="-457200">
              <a:buFont typeface="Arial" pitchFamily="34" charset="0"/>
              <a:buChar char="•"/>
            </a:pPr>
            <a:r>
              <a:rPr lang="cs-CZ" sz="2400" dirty="0"/>
              <a:t>Žádné </a:t>
            </a:r>
            <a:r>
              <a:rPr lang="cs-CZ" sz="2400" i="1" dirty="0"/>
              <a:t>hard </a:t>
            </a:r>
            <a:r>
              <a:rPr lang="cs-CZ" sz="2400" i="1" dirty="0" err="1"/>
              <a:t>law</a:t>
            </a:r>
            <a:endParaRPr lang="cs-CZ" sz="2400" i="1" dirty="0"/>
          </a:p>
          <a:p>
            <a:pPr marL="457200" indent="-457200">
              <a:buFont typeface="Arial" pitchFamily="34" charset="0"/>
              <a:buChar char="•"/>
            </a:pPr>
            <a:r>
              <a:rPr lang="cs-CZ" sz="2400" dirty="0"/>
              <a:t>Všeobecná deklarace práv zvířat (1978 a 1989)</a:t>
            </a:r>
          </a:p>
          <a:p>
            <a:pPr marL="457200" indent="-457200">
              <a:buFont typeface="Arial" pitchFamily="34" charset="0"/>
              <a:buChar char="•"/>
            </a:pPr>
            <a:r>
              <a:rPr lang="cs-CZ" sz="2400" dirty="0"/>
              <a:t>Dohody na úrovni Rady Evropy</a:t>
            </a:r>
          </a:p>
          <a:p>
            <a:r>
              <a:rPr lang="cs-CZ" sz="2800" b="1" i="1" u="sng" dirty="0"/>
              <a:t>Unijní</a:t>
            </a:r>
          </a:p>
          <a:p>
            <a:r>
              <a:rPr lang="cs-CZ" sz="2800" b="1" i="1" dirty="0"/>
              <a:t>Čl. 13 SFEU:</a:t>
            </a:r>
          </a:p>
          <a:p>
            <a:r>
              <a:rPr lang="cs-CZ" sz="2400" i="1" dirty="0"/>
              <a:t>Při stanovování a provádění politik Unie v oblastech </a:t>
            </a:r>
            <a:r>
              <a:rPr lang="cs-CZ" sz="2400" b="1" i="1" dirty="0">
                <a:solidFill>
                  <a:srgbClr val="00B050"/>
                </a:solidFill>
              </a:rPr>
              <a:t>zemědělství, rybolovu, dopravy, vnitřního trhu, výzkumu a technologického rozvoje a vesmíru </a:t>
            </a:r>
            <a:r>
              <a:rPr lang="cs-CZ" sz="2400" i="1" dirty="0">
                <a:solidFill>
                  <a:srgbClr val="FF0000"/>
                </a:solidFill>
              </a:rPr>
              <a:t>plně zohlednit požadavky na dobré životní podmínky zvířat jako vnímajících bytostí</a:t>
            </a:r>
            <a:r>
              <a:rPr lang="cs-CZ" sz="2400" i="1" dirty="0"/>
              <a:t>; přitom se zohlední </a:t>
            </a:r>
            <a:r>
              <a:rPr lang="cs-CZ" sz="2400" i="1" dirty="0">
                <a:solidFill>
                  <a:srgbClr val="FF0000"/>
                </a:solidFill>
              </a:rPr>
              <a:t>právní nebo správní předpisy a zvyklosti členských států spojené zejména s náboženskými obřady, kulturními tradicemi a regionálním dědictvím</a:t>
            </a:r>
            <a:r>
              <a:rPr lang="cs-CZ" sz="2400" i="1" dirty="0"/>
              <a:t>.</a:t>
            </a:r>
          </a:p>
          <a:p>
            <a:pPr>
              <a:buFontTx/>
              <a:buChar char="-"/>
            </a:pPr>
            <a:r>
              <a:rPr lang="cs-CZ" sz="2400" b="1" i="1" dirty="0"/>
              <a:t> Součást společné zemědělské politiky od roku 2003</a:t>
            </a:r>
          </a:p>
          <a:p>
            <a:pPr>
              <a:buFontTx/>
              <a:buChar char="-"/>
            </a:pPr>
            <a:r>
              <a:rPr lang="cs-CZ" sz="2400" b="1" i="1" dirty="0"/>
              <a:t> Dotační programy podporující péči nad rámec standardů</a:t>
            </a:r>
          </a:p>
          <a:p>
            <a:pPr algn="ctr"/>
            <a:endParaRPr lang="cs-CZ" sz="1400" i="1" dirty="0"/>
          </a:p>
        </p:txBody>
      </p:sp>
    </p:spTree>
    <p:extLst>
      <p:ext uri="{BB962C8B-B14F-4D97-AF65-F5344CB8AC3E}">
        <p14:creationId xmlns:p14="http://schemas.microsoft.com/office/powerpoint/2010/main" val="2983282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19672" y="384547"/>
            <a:ext cx="7056784" cy="646331"/>
          </a:xfrm>
          <a:prstGeom prst="rect">
            <a:avLst/>
          </a:prstGeom>
          <a:noFill/>
        </p:spPr>
        <p:txBody>
          <a:bodyPr wrap="square" rtlCol="0">
            <a:spAutoFit/>
          </a:bodyPr>
          <a:lstStyle/>
          <a:p>
            <a:pPr lvl="1"/>
            <a:r>
              <a:rPr lang="cs-CZ" sz="3600" b="1" dirty="0">
                <a:solidFill>
                  <a:schemeClr val="accent6">
                    <a:lumMod val="75000"/>
                  </a:schemeClr>
                </a:solidFill>
              </a:rPr>
              <a:t>Obchodněprávní rozměr</a:t>
            </a:r>
          </a:p>
        </p:txBody>
      </p:sp>
      <p:sp>
        <p:nvSpPr>
          <p:cNvPr id="6" name="TextovéPole 5"/>
          <p:cNvSpPr txBox="1"/>
          <p:nvPr/>
        </p:nvSpPr>
        <p:spPr>
          <a:xfrm>
            <a:off x="251520" y="1028069"/>
            <a:ext cx="8640960" cy="6163226"/>
          </a:xfrm>
          <a:prstGeom prst="rect">
            <a:avLst/>
          </a:prstGeom>
          <a:noFill/>
        </p:spPr>
        <p:txBody>
          <a:bodyPr wrap="square" rtlCol="0">
            <a:spAutoFit/>
          </a:bodyPr>
          <a:lstStyle/>
          <a:p>
            <a:r>
              <a:rPr lang="cs-CZ" sz="2400" b="1" dirty="0"/>
              <a:t>SFEU (čl. 35 a 36)</a:t>
            </a:r>
          </a:p>
          <a:p>
            <a:pPr algn="just"/>
            <a:r>
              <a:rPr lang="cs-CZ" sz="2400" i="1" dirty="0"/>
              <a:t>Množstevní omezení vývozu, jakož i veškerá opatření s rovnocenným účinkem, jsou mezi členskými státy zakázána.</a:t>
            </a:r>
          </a:p>
          <a:p>
            <a:pPr algn="just"/>
            <a:endParaRPr lang="cs-CZ" sz="1050" i="1" dirty="0"/>
          </a:p>
          <a:p>
            <a:pPr algn="just"/>
            <a:r>
              <a:rPr lang="cs-CZ" sz="2400" i="1" dirty="0"/>
              <a:t>Články 34 a 35 nevylučují </a:t>
            </a:r>
            <a:r>
              <a:rPr lang="cs-CZ" sz="2400" b="1" i="1" dirty="0">
                <a:solidFill>
                  <a:schemeClr val="accent3"/>
                </a:solidFill>
              </a:rPr>
              <a:t>zákazy nebo omezení dovozu, vývozu nebo tranzitu</a:t>
            </a:r>
            <a:r>
              <a:rPr lang="cs-CZ" sz="2400" i="1" dirty="0">
                <a:solidFill>
                  <a:schemeClr val="accent3"/>
                </a:solidFill>
              </a:rPr>
              <a:t> </a:t>
            </a:r>
            <a:r>
              <a:rPr lang="cs-CZ" sz="2400" b="1" i="1" dirty="0">
                <a:solidFill>
                  <a:schemeClr val="accent3"/>
                </a:solidFill>
              </a:rPr>
              <a:t>odůvodněné</a:t>
            </a:r>
            <a:r>
              <a:rPr lang="cs-CZ" sz="2400" i="1" dirty="0"/>
              <a:t> veřejnou mravností, veřejným pořádkem, veřejnou bezpečností, </a:t>
            </a:r>
            <a:r>
              <a:rPr lang="cs-CZ" sz="2400" b="1" i="1" dirty="0">
                <a:solidFill>
                  <a:schemeClr val="accent5"/>
                </a:solidFill>
              </a:rPr>
              <a:t>ochranou</a:t>
            </a:r>
            <a:r>
              <a:rPr lang="cs-CZ" sz="2400" i="1" dirty="0"/>
              <a:t> zdraví a života lidí a </a:t>
            </a:r>
            <a:r>
              <a:rPr lang="cs-CZ" sz="2400" b="1" i="1" dirty="0">
                <a:solidFill>
                  <a:schemeClr val="accent5"/>
                </a:solidFill>
              </a:rPr>
              <a:t>zvířat</a:t>
            </a:r>
            <a:r>
              <a:rPr lang="cs-CZ" sz="2400" i="1" dirty="0"/>
              <a:t>, ochranou rostlin, ochranou národního kulturního pokladu, jenž má uměleckou, historickou nebo archeologickou hodnotu, nebo ochranou průmyslového a obchodního vlastnictví. Tyto zákazy nebo omezení však nesmějí sloužit jako prostředky svévolné diskriminace nebo zastřeného omezování obchodu mezi členskými státy.</a:t>
            </a:r>
          </a:p>
          <a:p>
            <a:pPr algn="just"/>
            <a:endParaRPr lang="cs-CZ" sz="2400" i="1" dirty="0"/>
          </a:p>
          <a:p>
            <a:pPr algn="just"/>
            <a:r>
              <a:rPr lang="cs-CZ" sz="2400" b="1" dirty="0"/>
              <a:t>Spory před WTO </a:t>
            </a:r>
            <a:r>
              <a:rPr lang="cs-CZ" sz="2400" i="1" dirty="0"/>
              <a:t>– omezení dovozu zvířat lovených nepřípustným způsobem, omezení dovozu výrobků z tuleňů apod.</a:t>
            </a:r>
          </a:p>
          <a:p>
            <a:pPr algn="just"/>
            <a:endParaRPr lang="cs-CZ" sz="2400" i="1" dirty="0"/>
          </a:p>
          <a:p>
            <a:endParaRPr lang="cs-CZ" sz="2400" b="1" dirty="0"/>
          </a:p>
        </p:txBody>
      </p:sp>
    </p:spTree>
    <p:extLst>
      <p:ext uri="{BB962C8B-B14F-4D97-AF65-F5344CB8AC3E}">
        <p14:creationId xmlns:p14="http://schemas.microsoft.com/office/powerpoint/2010/main" val="18477326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19672" y="384547"/>
            <a:ext cx="7056784" cy="646331"/>
          </a:xfrm>
          <a:prstGeom prst="rect">
            <a:avLst/>
          </a:prstGeom>
          <a:noFill/>
        </p:spPr>
        <p:txBody>
          <a:bodyPr wrap="square" rtlCol="0">
            <a:spAutoFit/>
          </a:bodyPr>
          <a:lstStyle/>
          <a:p>
            <a:pPr lvl="1"/>
            <a:r>
              <a:rPr lang="cs-CZ" sz="3600" b="1" dirty="0">
                <a:solidFill>
                  <a:schemeClr val="accent6">
                    <a:lumMod val="75000"/>
                  </a:schemeClr>
                </a:solidFill>
              </a:rPr>
              <a:t>PRAMENY PRÁVNÍ ÚPRAVY</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baseline="-25000" dirty="0"/>
          </a:p>
        </p:txBody>
      </p:sp>
      <p:sp>
        <p:nvSpPr>
          <p:cNvPr id="6" name="TextovéPole 5"/>
          <p:cNvSpPr txBox="1"/>
          <p:nvPr/>
        </p:nvSpPr>
        <p:spPr>
          <a:xfrm>
            <a:off x="251520" y="1028069"/>
            <a:ext cx="8980312" cy="6186309"/>
          </a:xfrm>
          <a:prstGeom prst="rect">
            <a:avLst/>
          </a:prstGeom>
          <a:noFill/>
        </p:spPr>
        <p:txBody>
          <a:bodyPr wrap="square" rtlCol="0">
            <a:spAutoFit/>
          </a:bodyPr>
          <a:lstStyle/>
          <a:p>
            <a:r>
              <a:rPr lang="cs-CZ" sz="2800" b="1" i="1" u="sng" dirty="0"/>
              <a:t>Právo EU</a:t>
            </a:r>
          </a:p>
          <a:p>
            <a:pPr lvl="0"/>
            <a:r>
              <a:rPr lang="cs-CZ" sz="2400" b="1" dirty="0"/>
              <a:t>Nařízení Rady č. 1/2005 </a:t>
            </a:r>
            <a:r>
              <a:rPr lang="cs-CZ" sz="2400" dirty="0"/>
              <a:t>ze dne 22. prosince 2004 </a:t>
            </a:r>
            <a:r>
              <a:rPr lang="cs-CZ" sz="2400" b="1" dirty="0">
                <a:solidFill>
                  <a:srgbClr val="FF0000"/>
                </a:solidFill>
              </a:rPr>
              <a:t>o ochraně zvířat během přepravy</a:t>
            </a:r>
            <a:r>
              <a:rPr lang="cs-CZ" sz="2400" dirty="0"/>
              <a:t> a souvisejících činností,</a:t>
            </a:r>
          </a:p>
          <a:p>
            <a:pPr lvl="0"/>
            <a:r>
              <a:rPr lang="cs-CZ" sz="2400" b="1" dirty="0"/>
              <a:t>Nařízení Rady č. 1099/2009 </a:t>
            </a:r>
            <a:r>
              <a:rPr lang="cs-CZ" sz="2400" dirty="0"/>
              <a:t>ze dne 24. září 2009 </a:t>
            </a:r>
            <a:r>
              <a:rPr lang="cs-CZ" sz="2400" b="1" dirty="0">
                <a:solidFill>
                  <a:srgbClr val="FF0000"/>
                </a:solidFill>
              </a:rPr>
              <a:t>o ochraně zvířat při usmrcování</a:t>
            </a:r>
            <a:r>
              <a:rPr lang="cs-CZ" sz="2400" dirty="0"/>
              <a:t>,</a:t>
            </a:r>
          </a:p>
          <a:p>
            <a:pPr lvl="0"/>
            <a:r>
              <a:rPr lang="cs-CZ" sz="2400" b="1" dirty="0"/>
              <a:t>Nařízení Evropského parlamentu a Rady č. 1223/2009 </a:t>
            </a:r>
            <a:r>
              <a:rPr lang="cs-CZ" sz="2400" dirty="0"/>
              <a:t>ze dne 30. listopadu 2009 </a:t>
            </a:r>
            <a:r>
              <a:rPr lang="cs-CZ" sz="2400" b="1" dirty="0">
                <a:solidFill>
                  <a:srgbClr val="FF0000"/>
                </a:solidFill>
              </a:rPr>
              <a:t>o kosmetických přípravcích </a:t>
            </a:r>
            <a:r>
              <a:rPr lang="cs-CZ" sz="2400" dirty="0"/>
              <a:t>(zákaz zkoušek kosmetických přípravků na zvířatech – čl. 18),</a:t>
            </a:r>
          </a:p>
          <a:p>
            <a:pPr lvl="0"/>
            <a:r>
              <a:rPr lang="cs-CZ" sz="2400" b="1" dirty="0"/>
              <a:t>Nařízení Evropského parlamentu a Rady (EU) č. 576/2013 </a:t>
            </a:r>
            <a:r>
              <a:rPr lang="cs-CZ" sz="2400" dirty="0"/>
              <a:t>ze dne 12. června 2013 </a:t>
            </a:r>
            <a:r>
              <a:rPr lang="cs-CZ" sz="2400" b="1" dirty="0">
                <a:solidFill>
                  <a:srgbClr val="FF0000"/>
                </a:solidFill>
              </a:rPr>
              <a:t>o neobchodních přesunech zvířat v zájmovém chovu</a:t>
            </a:r>
            <a:r>
              <a:rPr lang="cs-CZ" sz="2400" dirty="0"/>
              <a:t>,</a:t>
            </a:r>
          </a:p>
          <a:p>
            <a:pPr lvl="0"/>
            <a:r>
              <a:rPr lang="cs-CZ" sz="2400" b="1" dirty="0"/>
              <a:t>Směrnice Rady 98/58/ES ze dne 20. července 1998 </a:t>
            </a:r>
            <a:r>
              <a:rPr lang="cs-CZ" sz="2400" dirty="0"/>
              <a:t>o ochraně zvířat chovaných pro </a:t>
            </a:r>
            <a:r>
              <a:rPr lang="cs-CZ" sz="2400" b="1" dirty="0">
                <a:solidFill>
                  <a:srgbClr val="FF0000"/>
                </a:solidFill>
              </a:rPr>
              <a:t>hospodářské účely</a:t>
            </a:r>
            <a:r>
              <a:rPr lang="cs-CZ" sz="2400" dirty="0"/>
              <a:t>,</a:t>
            </a:r>
          </a:p>
          <a:p>
            <a:pPr lvl="0"/>
            <a:r>
              <a:rPr lang="cs-CZ" sz="2400" b="1" dirty="0"/>
              <a:t>Směrnice Evropského parlamentu a Rady 2010/63/EU </a:t>
            </a:r>
            <a:r>
              <a:rPr lang="cs-CZ" sz="2400" dirty="0"/>
              <a:t>ze dne 22. září 2010 </a:t>
            </a:r>
            <a:r>
              <a:rPr lang="cs-CZ" sz="2400" b="1" dirty="0">
                <a:solidFill>
                  <a:srgbClr val="FF0000"/>
                </a:solidFill>
              </a:rPr>
              <a:t>o ochraně zvířat používaných pro vědecké účely</a:t>
            </a:r>
            <a:r>
              <a:rPr lang="cs-CZ" sz="2400" dirty="0"/>
              <a:t>.</a:t>
            </a:r>
          </a:p>
          <a:p>
            <a:pPr lvl="0"/>
            <a:r>
              <a:rPr lang="cs-CZ" dirty="0"/>
              <a:t>Nařízení Evropského parlamentu a Rady (ES) č. 1007/2009, o obchodování s produkty z tuleňů.</a:t>
            </a:r>
          </a:p>
          <a:p>
            <a:pPr lvl="0"/>
            <a:endParaRPr lang="cs-CZ" sz="2400" dirty="0"/>
          </a:p>
          <a:p>
            <a:pPr algn="ctr"/>
            <a:endParaRPr lang="cs-CZ" sz="1400" i="1" dirty="0"/>
          </a:p>
        </p:txBody>
      </p:sp>
    </p:spTree>
    <p:extLst>
      <p:ext uri="{BB962C8B-B14F-4D97-AF65-F5344CB8AC3E}">
        <p14:creationId xmlns:p14="http://schemas.microsoft.com/office/powerpoint/2010/main" val="4069487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19672" y="384547"/>
            <a:ext cx="7056784" cy="646331"/>
          </a:xfrm>
          <a:prstGeom prst="rect">
            <a:avLst/>
          </a:prstGeom>
          <a:noFill/>
        </p:spPr>
        <p:txBody>
          <a:bodyPr wrap="square" rtlCol="0">
            <a:spAutoFit/>
          </a:bodyPr>
          <a:lstStyle/>
          <a:p>
            <a:pPr lvl="1"/>
            <a:r>
              <a:rPr lang="cs-CZ" sz="3600" b="1" dirty="0">
                <a:solidFill>
                  <a:schemeClr val="accent6">
                    <a:lumMod val="75000"/>
                  </a:schemeClr>
                </a:solidFill>
              </a:rPr>
              <a:t>REALITA? Podmínky chovu</a:t>
            </a:r>
          </a:p>
        </p:txBody>
      </p:sp>
      <p:sp>
        <p:nvSpPr>
          <p:cNvPr id="6" name="TextovéPole 5"/>
          <p:cNvSpPr txBox="1"/>
          <p:nvPr/>
        </p:nvSpPr>
        <p:spPr>
          <a:xfrm>
            <a:off x="251520" y="1265146"/>
            <a:ext cx="8712968" cy="2800767"/>
          </a:xfrm>
          <a:prstGeom prst="rect">
            <a:avLst/>
          </a:prstGeom>
          <a:noFill/>
        </p:spPr>
        <p:txBody>
          <a:bodyPr wrap="square" rtlCol="0">
            <a:spAutoFit/>
          </a:bodyPr>
          <a:lstStyle/>
          <a:p>
            <a:r>
              <a:rPr lang="cs-CZ" sz="2400" i="1" dirty="0"/>
              <a:t>V EU je v hospodářských chovech cca </a:t>
            </a:r>
            <a:r>
              <a:rPr lang="cs-CZ" sz="2400" b="1" i="1" dirty="0">
                <a:solidFill>
                  <a:schemeClr val="accent4"/>
                </a:solidFill>
              </a:rPr>
              <a:t>320 – 340 miliónů králíků</a:t>
            </a:r>
            <a:r>
              <a:rPr lang="cs-CZ" sz="2400" i="1" dirty="0"/>
              <a:t>. Jedná se o druhý početně největší chov. Nevztahuje se na něj žádná specifická regulace.</a:t>
            </a:r>
          </a:p>
          <a:p>
            <a:endParaRPr lang="cs-CZ" sz="1600" i="1" dirty="0"/>
          </a:p>
          <a:p>
            <a:r>
              <a:rPr lang="cs-CZ" dirty="0"/>
              <a:t>EP přijal 14. 3. 2017 zprávu o potřebě zavedení minimálních standardů pro chovy králíků k hospodářským účelům, včetně požadavku na Evropskou komisi, aby připravila legislativu, která by vedla také k zákazu chovat králíky v holých drátěných klecích (410 europoslanců PRO, 205 PROTI, 59 se zdrželo). Nová úprava se ale neobjevila.</a:t>
            </a:r>
          </a:p>
          <a:p>
            <a:endParaRPr lang="cs-CZ" sz="1200" i="1" dirty="0"/>
          </a:p>
        </p:txBody>
      </p:sp>
      <p:pic>
        <p:nvPicPr>
          <p:cNvPr id="3074" name="Picture 2" descr="http://spolecnostprozvirata.cz/wp-content/uploads/kralici-na-volno-a-v-klec%C3%ADc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8350" y="4046503"/>
            <a:ext cx="4584130" cy="22920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Welfare body warns of &quot;appalling suffering&quot; on EU rabbit farms">
            <a:extLst>
              <a:ext uri="{FF2B5EF4-FFF2-40B4-BE49-F238E27FC236}">
                <a16:creationId xmlns:a16="http://schemas.microsoft.com/office/drawing/2014/main" id="{DD341763-9052-4D26-BB1B-5DB40ECD11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3899103"/>
            <a:ext cx="3896866" cy="2640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8362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19672" y="384547"/>
            <a:ext cx="7056784" cy="646331"/>
          </a:xfrm>
          <a:prstGeom prst="rect">
            <a:avLst/>
          </a:prstGeom>
          <a:noFill/>
        </p:spPr>
        <p:txBody>
          <a:bodyPr wrap="square" rtlCol="0">
            <a:spAutoFit/>
          </a:bodyPr>
          <a:lstStyle/>
          <a:p>
            <a:pPr lvl="1"/>
            <a:r>
              <a:rPr lang="cs-CZ" sz="3600" b="1" dirty="0">
                <a:solidFill>
                  <a:schemeClr val="accent6">
                    <a:lumMod val="75000"/>
                  </a:schemeClr>
                </a:solidFill>
              </a:rPr>
              <a:t>PRAMENY PRÁVNÍ ÚPRAVY</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baseline="-25000" dirty="0"/>
          </a:p>
        </p:txBody>
      </p:sp>
      <p:sp>
        <p:nvSpPr>
          <p:cNvPr id="6" name="TextovéPole 5"/>
          <p:cNvSpPr txBox="1"/>
          <p:nvPr/>
        </p:nvSpPr>
        <p:spPr>
          <a:xfrm>
            <a:off x="251520" y="1028069"/>
            <a:ext cx="8892480" cy="7232749"/>
          </a:xfrm>
          <a:prstGeom prst="rect">
            <a:avLst/>
          </a:prstGeom>
          <a:noFill/>
        </p:spPr>
        <p:txBody>
          <a:bodyPr wrap="square" rtlCol="0">
            <a:spAutoFit/>
          </a:bodyPr>
          <a:lstStyle/>
          <a:p>
            <a:r>
              <a:rPr lang="cs-CZ" sz="2800" b="1" i="1" u="sng" dirty="0"/>
              <a:t>Právo EU</a:t>
            </a:r>
          </a:p>
          <a:p>
            <a:pPr lvl="0"/>
            <a:r>
              <a:rPr lang="cs-CZ" sz="2400" b="1" dirty="0"/>
              <a:t>Směrnice Rady 98/58/ES ze dne 20. července 1998 </a:t>
            </a:r>
            <a:r>
              <a:rPr lang="cs-CZ" sz="2400" dirty="0"/>
              <a:t>o ochraně zvířat chovaných pro </a:t>
            </a:r>
            <a:r>
              <a:rPr lang="cs-CZ" sz="2400" b="1" dirty="0">
                <a:solidFill>
                  <a:srgbClr val="FF0000"/>
                </a:solidFill>
              </a:rPr>
              <a:t>hospodářské účely</a:t>
            </a:r>
            <a:endParaRPr lang="cs-CZ" sz="2400" dirty="0"/>
          </a:p>
          <a:p>
            <a:pPr lvl="0"/>
            <a:r>
              <a:rPr lang="cs-CZ" b="1" dirty="0">
                <a:solidFill>
                  <a:schemeClr val="accent3"/>
                </a:solidFill>
              </a:rPr>
              <a:t>Článek 3</a:t>
            </a:r>
          </a:p>
          <a:p>
            <a:pPr lvl="0" algn="just"/>
            <a:r>
              <a:rPr lang="cs-CZ" i="1" dirty="0"/>
              <a:t>Členské státy přijmou opatření k tomu, aby vlastníci nebo držitelé přijali všechna vhodná opatření s cílem zajistit dobré životní podmínky zvířat, která jsou v jejich péči, a aby tato zvířata nebyla vystavena žádné zbytečné bolesti, utrpení nebo poškození.</a:t>
            </a:r>
          </a:p>
          <a:p>
            <a:pPr lvl="0"/>
            <a:r>
              <a:rPr lang="cs-CZ" b="1" dirty="0">
                <a:solidFill>
                  <a:schemeClr val="accent3"/>
                </a:solidFill>
              </a:rPr>
              <a:t>Článek 4</a:t>
            </a:r>
          </a:p>
          <a:p>
            <a:pPr lvl="0" algn="just"/>
            <a:r>
              <a:rPr lang="cs-CZ" i="1" dirty="0"/>
              <a:t>Členské státy zajistí, aby podmínky, ve kterých jsou zvířata (jiná než ryby, plazi nebo obojživelníci) chována nebo držena, s ohledem na jejich druh, stupeň vývoje, přizpůsobení a zdomácnění a na jejich fyziologické a etologické potřeby v souladu s dosaženými zkušenostmi a vědeckými poznatky, odpovídaly ustanovením </a:t>
            </a:r>
            <a:r>
              <a:rPr lang="cs-CZ" b="1" i="1" dirty="0"/>
              <a:t>stanoveným v příloze</a:t>
            </a:r>
            <a:r>
              <a:rPr lang="cs-CZ" i="1" dirty="0"/>
              <a:t>.</a:t>
            </a:r>
          </a:p>
          <a:p>
            <a:pPr lvl="0" algn="just"/>
            <a:endParaRPr lang="cs-CZ" i="1" dirty="0"/>
          </a:p>
          <a:p>
            <a:pPr lvl="0" algn="just"/>
            <a:r>
              <a:rPr lang="cs-CZ" b="1" dirty="0"/>
              <a:t>Příloha: </a:t>
            </a:r>
            <a:r>
              <a:rPr lang="cs-CZ" i="1" dirty="0"/>
              <a:t>Personál, Volnost pohybu, Budovy a ustájení, </a:t>
            </a:r>
            <a:r>
              <a:rPr lang="pt-BR" i="1" dirty="0"/>
              <a:t>Krmivo, </a:t>
            </a:r>
            <a:r>
              <a:rPr lang="cs-CZ" i="1" dirty="0"/>
              <a:t>Způsoby chovu</a:t>
            </a:r>
          </a:p>
          <a:p>
            <a:endParaRPr lang="cs-CZ" dirty="0"/>
          </a:p>
          <a:p>
            <a:pPr algn="just"/>
            <a:r>
              <a:rPr lang="cs-CZ" sz="1600" i="1" dirty="0"/>
              <a:t>20. Nesmí se používat způsoby přirozeného nebo umělého chovu, </a:t>
            </a:r>
            <a:r>
              <a:rPr lang="cs-CZ" sz="1600" b="1" i="1" dirty="0"/>
              <a:t>které způsobují nebo mohou způsobit utrpení nebo poškození dotčeným zvířatům</a:t>
            </a:r>
            <a:r>
              <a:rPr lang="cs-CZ" sz="1600" i="1" dirty="0"/>
              <a:t>.</a:t>
            </a:r>
          </a:p>
          <a:p>
            <a:pPr algn="just"/>
            <a:r>
              <a:rPr lang="cs-CZ" sz="1600" i="1" dirty="0"/>
              <a:t>Toto ustanovení nebrání použití některých způsobů, které mohou </a:t>
            </a:r>
            <a:r>
              <a:rPr lang="cs-CZ" sz="1600" b="1" i="1" dirty="0"/>
              <a:t>vést k minimálnímu nebo chvilkovému utrpení nebo poškození</a:t>
            </a:r>
            <a:r>
              <a:rPr lang="cs-CZ" sz="1600" i="1" dirty="0"/>
              <a:t> nebo které mohou vyžadovat zákroky, jež nemohou způsobit trvalé poškození, pokud jsou tyto způsoby povoleny vnitrostátními předpisy</a:t>
            </a:r>
          </a:p>
          <a:p>
            <a:pPr lvl="0" algn="just"/>
            <a:endParaRPr lang="cs-CZ" i="1" dirty="0"/>
          </a:p>
          <a:p>
            <a:pPr lvl="0"/>
            <a:endParaRPr lang="cs-CZ" dirty="0"/>
          </a:p>
          <a:p>
            <a:pPr lvl="0"/>
            <a:endParaRPr lang="cs-CZ" sz="2400" dirty="0"/>
          </a:p>
          <a:p>
            <a:pPr algn="ctr"/>
            <a:endParaRPr lang="cs-CZ" sz="1400" i="1" dirty="0"/>
          </a:p>
        </p:txBody>
      </p:sp>
    </p:spTree>
    <p:extLst>
      <p:ext uri="{BB962C8B-B14F-4D97-AF65-F5344CB8AC3E}">
        <p14:creationId xmlns:p14="http://schemas.microsoft.com/office/powerpoint/2010/main" val="3138636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547664" y="404664"/>
            <a:ext cx="8378825" cy="1077218"/>
          </a:xfrm>
          <a:prstGeom prst="rect">
            <a:avLst/>
          </a:prstGeom>
          <a:noFill/>
        </p:spPr>
        <p:txBody>
          <a:bodyPr wrap="square" rtlCol="0">
            <a:spAutoFit/>
          </a:bodyPr>
          <a:lstStyle/>
          <a:p>
            <a:r>
              <a:rPr lang="cs-CZ" sz="3200" b="1" dirty="0">
                <a:solidFill>
                  <a:schemeClr val="accent6"/>
                </a:solidFill>
              </a:rPr>
              <a:t>REALITA?    </a:t>
            </a:r>
            <a:r>
              <a:rPr lang="cs-CZ" sz="3200" b="1" dirty="0" err="1">
                <a:solidFill>
                  <a:schemeClr val="accent6"/>
                </a:solidFill>
              </a:rPr>
              <a:t>Foie</a:t>
            </a:r>
            <a:r>
              <a:rPr lang="cs-CZ" sz="3200" b="1" dirty="0">
                <a:solidFill>
                  <a:schemeClr val="accent6"/>
                </a:solidFill>
              </a:rPr>
              <a:t> </a:t>
            </a:r>
            <a:r>
              <a:rPr lang="cs-CZ" sz="3200" b="1" dirty="0" err="1">
                <a:solidFill>
                  <a:schemeClr val="accent6"/>
                </a:solidFill>
              </a:rPr>
              <a:t>Gras</a:t>
            </a:r>
            <a:endParaRPr lang="cs-CZ" sz="3200" b="1" dirty="0">
              <a:solidFill>
                <a:schemeClr val="accent6"/>
              </a:solidFill>
            </a:endParaRPr>
          </a:p>
          <a:p>
            <a:pPr>
              <a:buNone/>
            </a:pPr>
            <a:endParaRPr lang="cs-CZ" sz="3200" b="1" dirty="0"/>
          </a:p>
        </p:txBody>
      </p:sp>
      <p:sp>
        <p:nvSpPr>
          <p:cNvPr id="3" name="Zástupný symbol pro obsah 2"/>
          <p:cNvSpPr>
            <a:spLocks noGrp="1"/>
          </p:cNvSpPr>
          <p:nvPr>
            <p:ph idx="1"/>
          </p:nvPr>
        </p:nvSpPr>
        <p:spPr>
          <a:xfrm>
            <a:off x="467544" y="1052736"/>
            <a:ext cx="8517632" cy="5285833"/>
          </a:xfrm>
        </p:spPr>
        <p:txBody>
          <a:bodyPr>
            <a:noAutofit/>
          </a:bodyPr>
          <a:lstStyle/>
          <a:p>
            <a:pPr>
              <a:buNone/>
            </a:pPr>
            <a:endParaRPr lang="cs-CZ" sz="2400" dirty="0"/>
          </a:p>
          <a:p>
            <a:pPr>
              <a:buNone/>
            </a:pPr>
            <a:endParaRPr lang="cs-CZ" sz="2400" dirty="0"/>
          </a:p>
          <a:p>
            <a:pPr>
              <a:buNone/>
            </a:pPr>
            <a:endParaRPr lang="cs-CZ" sz="1600" b="1" dirty="0"/>
          </a:p>
          <a:p>
            <a:pPr>
              <a:buNone/>
            </a:pPr>
            <a:endParaRPr lang="cs-CZ" sz="1600" b="1" dirty="0"/>
          </a:p>
        </p:txBody>
      </p:sp>
      <p:sp>
        <p:nvSpPr>
          <p:cNvPr id="5" name="AutoShape 2" descr="data:image/jpeg;base64,/9j/4AAQSkZJRgABAQAAAQABAAD/2wCEAAkGBxQTEhQUEhQVEhQVFBAUFBUYFRQUFRQUFBQWFhQUFBQYHCggGBomGxQUITEhJSkrLi4uFx8zODMsNygtLisBCgoKDg0OGhAQGywkHyQsLCwsLCwsLCwsLCwsLCwsLCwsLCwsLCwsLCwsLCwsLCwsLCwsLCwsLCwsLCwsLCwyLP/AABEIAMYA8AMBIgACEQEDEQH/xAAcAAABBQEBAQAAAAAAAAAAAAAEAAEDBQYCBwj/xABDEAABAwIDBQQIAwUHBAMAAAABAAIDBBESITEFBkFRYRNxgZEHFCIyUqGxwUKC0RUjQ5LwFjNicpPh8VOissIkY4P/xAAaAQACAwEBAAAAAAAAAAAAAAACAwABBAUG/8QAKhEAAgIBAwQBAwQDAAAAAAAAAAECEQMEEiETMUFRIhQyYQVxoeFCUrH/2gAMAwEAAhEDEQA/AM27duf4VE7YMw/AV7WKLouHUQ5KrF9I8bg2RMD7hVkKaUD3SvU/UxyTOpByQyVkWI8hlikv7pUMrnj8JXrwoAeATy7HYR7o8lKJ02eJvDjwPkuRGeRXso2Kz4R5JzsKM/gHkjsHpM8aLVxdevS7tRH8A8lC7daI/gHkpZXSZ5K56TXr1j+yUPwBQu3Nh+FXuL2M82hqLKaSe4XoDtzYuRXP9i4+qqynjZ5s6TNOJF6JJuNH1UB3Eb8RV2XsZhBInxLcncMfEVFJuLyefJSwXBmKuuSVsXbhv+P5KF+4svBwUsHZIyrXqYOV+dyphxCZ2586llbWR7HIBWiFc0DVZ9u7lS3QJpNkVPwpE8W52Xyi5nrmlDRTC6qm7GqfhKZ+zahv4CqWGkU0zROrbDVV79o3Oqq3RT/A5NFSy8WFUsSROS/hqQRmqrazRwQczZW6NKHmdIdQfJHHHTsts96BBTEhQRHJQOviVb+DdQSXhd+yVC9uSAe518lJZNpKLUMaurBVBkek2dyDrxJRb9kEuzCq/WnKemmJ1RRzRZKDXMCjMa4nfYIP1pyk8iiVQdgSLED6yV0KooevEvaEujSaxD+tJ21aizRJtCDGnbCuYai6JLkyMlJWiURGFRmLoiA9RPnAVtpFUMIuiRgSFYF0KoKupH2XRGadMKdT+stTeshXvXslEXq4ULqQKxY4FNjCuyqARSBRvpByVkZWpsbVLJRWCgHJP+zxyVqC1K4UsqkVLtnNP4R5KM7IZ8I8ld5LtjQpySkVmNdMKHBXcRzXOhPkbaCiFA610QRkgpNU/O6RSJrBN2YUWJIPWbcWTdmF0wAKDEmxK1OuxLC3C657AKIOTiRF1L7kJDThcGlCcSpdoq3Ihx6mExowuxIu8alohFFTWN0Q5R407XpkMlcIpo6aEPPCSUYoXuTc32lIE9XKb1corGnD1m4CBPVynEJRmNIOU4ITQ6IWqB4KUSLkuTpZbjRVAZulcovJMGhKtlgwkKRkKJ7MJ+zCu2QE7Yoitm7KmdIXBpc3Ik2wtOp70pmta0ucQAAST0Cw+39qmrMYBwxZ4f8AKL2J8G3XT/TtNLLPc+yMerzrFH8s1ma6gvdBs31oD/EA72OH2UzN7KD/AKzPJw+ywrQzTsbuj7LcuyVfLe6Zm89EdKiLxdb6qZu1qR2k8P8Aqs/VMzaeclQW5EAukXFHNmpzpLGe6Rv6qVsMZ0cD4grL9HkJZVdqUhMVbijZz+if9nN5qvpMpCrEqXaKy/Zo5/JMdl9VX0+Uuyu7ZP2yNdsrqE37MPRA8Ob0SwQSJGZFHZp/orh2znclXTzLwSyATKaB1ym/Z7uSkgpHA6FFjjl3K0XbDMOSBndmrEtNlXzQklbNTe3gojxJF6XYFMYSsHz9F2IPXXaKIwlIxlS5eiWyXGliUXZlMWFTdL0S2S4k4ehy1yVnKuo/RNzCe0XQchPa5Jw5ynVfom4bbNL2sLoycIdYHuvdYKronRghjhII8RJGmQsARqPDmvQWUIn9l98IzyNr5WtdY7ePZD4c4i6SEElwObmAcSR7w716T9J1UIwUW6tnP1uDJk+S8HnSdPZNZbqFCTYV0ApGsUoljRxdAj6eIc2t8/sFFGzK/VdlXSBske54915/K9w/RTMr6kDKZ/8Aqn6EoS6cKnBMvcwtu262/szy/wA90Q3efaDf40niAfsqyySHpR9BdSRdN312gP4jvGNv6Lob/wBcPxt8Y2qkDjzPmuXIehH0X1ZezSM9ItaNeyPfGR9CiGekyq4xwnweP/ZZdsp5lchx1VfTx9E60vZrx6T5hrBEfzOH2UzPSk7jTDwkP3asaZz0/lC1u7mzKWeIYw0yZ4srceiXPDCKtoZDJOTqw6P0ot/FTu8HtKIZ6TYOMMo/kP3QO0d2qVuQyJ0zQTNzWaucQO9L2YmM3ZEaSP0kUh1bIPyX+6lb6QaI8XDvjKyM+5zCP3Ty7xBUtPuMLfvZCw9LFBJYIrlhx60uyNezfihP8S3e136KePe2hP8AHYO+4+oWTi3Gp9TLM7uLG/VpUn9jqb/7T+cfZqzyyadeWPWHO/CNgNv0Z0nh/wBRv6rtu1aU6TQn/wDRn6rAT7nQ/hklb34HD/xCCl3KP4Jmn/Mwj6EqlLTy8/wR4s68fyepMlhdo9h7nNP3UrWM5g+S8ffuVONDE78xB+YXI3Uqx7rQe6Rv6pqw4n2khTeVd4s9pa1nRM+Blr5ZZ8l4g/Z9bHqydvVpcR5tJUUO1Jhe8shHG73WHhdFLTxS7oBZrfYu3+kWeJmMCMlxJMThbC2/ssJBvcA2utDu3vLDtPFG1ha8NxSxu0Lb2sHjIjNeO7ZqWnIcFcbltdG58kd7ujIa5rcTmG+tknprwMWVoFslZOE67RzhAKRq4CRKhQQxy7KC7QoqkxuNmtxeB+ypuiUPZdBaGk3TmkAJDWD833KO/sO6394L9yB5oINY5ejIJK/rd0KhmbQJB0yKp56GVnvRub3hEskX2YLi13IEiuDIEmyIrKOwldS+qvtfCbIcyKWiUdrUbmMwvPUArKF4W73S2c9je0lGC4GBp963Mjgs+pyRjDkfp8cpy4QdtWlLpWWF7alWfYNl9g5i2anDTrbuCcjK2l9bLkT1DfCOtDTxXLGhog0WaAxg4DU/olG57s7BrfmfNPGQ3S577lRyWOd1lk7NCRI4BDSPHBc1FTYZICepyySJyobGIVKeiVO3EdPqq0VZJ0y8VaCS0Z8/FBDl2E14CqmRrBzJ0CCiqyTYZDibfRWOwKbti4v9poFs+Lj+g+oU+03UFLZ07mN5Nc4uJPRl8/JdfElFWznanJJ/CD/dnm3pA3gw4YYpM3XxkcByuvP6vaVhgboPNW23djTyT43xTNMr3GP9xIMYLssDLX04J6vcapikhbIAO1aHEn+Fc6StFyCmOVmPbRmpGkgOOYJW/wB1KRscQc0OY5w9qznBbjcz0dUcTXukeyuuWgYmDDGRnkDc4jfjyCtN4t2YxG6WEYMAu5g90ga25EKRdPkDLCTXB4yGpFqkSAXYMZHZMQpsKcNVks4p6UvcGjiV6nuzu8yFgcRd1ljN0oA6cXXqFc7DGbcAsmok72o0YIp/JmL3p3mfGcEWXVZE7fqL37V32UW1Zy6RxPMoPCnQxxS7C5zbZs9399HhwbNZw5rabRcyWIkAG4XjTRZXNPvDK1uG+SCeDm4hQzUqZWVrbPcOqO3doTLKBw4oGVxe6/Er0Lc/ZXZsxEZlFlltiBjjulRo/wBlM7O1hovKd4NmOZMWtaSXH2QASSegC9Vg2kMWE9wHE9ykFO0uxBoB52z81z1qOn+Tf9P1PwZDdXdLs7TVABfq1mRDOrubvotO8kO0uSLoqXh81BJUDisObK5u5G/FjUFUUM+RQ9oh5K1qY1jAC5xDWjUmwAWXfbNG2gprrp+w4nJUJ3rYThpopJ38LMJHkMypWUNdN/e4IAdA4+1boxtz52RU32QO5Luw2skYMsQQzIA4XBuiKfdiMZzSySHk20bfEm5PyRpLIxaFjWn4iMZ8S+9/JLli8ydFrJ4iisp6F5za0kc7ED+bRHiCENvNURsaD7QDhfuJKDrpJA0umeXdc8Jtww3sCsfWuEjr5H6BP02NOXArU5ZY8TyN16/JcbVq3vnEez3Mja/CwObjdI53NxdkBbkOC3Gxd1aenIdh7WawxTSHtJCeJBPui/ALLejagvJJPa7Y7RsPAvcLvI7hhF/8R5Lez1bWNc95DWsBc4nQNaLkre1RzMbclbI6iUvnjjGjQZZDy/DGPE4j+VeQ7x77Nk2i5kTGyND+zD7l18OX7to1z81Z01btGvdNJSsfBHILCR94w7UNsTmQ1pJyvmVNul6KvVqhk80wkMZDmsa2wLgLXcTwCnYt/JUbnYGzjDCGm+NxxvufxHhlyFh4Ibe6vENK+5zkIjaOZde//aHHwVhtXasNO3HUSxwt5vcG3PIXzJ7l4lvvvma6o/cXMMTXMhGhe5+T5SD0AA7+qhJcR4K5OCia7Z0kZsW5XtfL5jh3IMFdiMlLsYJQceGS3TtUONP2qKwKNBurUBkwuvUKxuOM25LxOGpLXXGoXqG6u3WysDXHNZNRHncjTp5V8Wea7VgLJXA5ZqFgXo+9e6/a+3H731WEk2XKw2dG4flKdiyxkhWSDiwWyIh2bI7PDYfEfZHmVd7P2Zgbidr108VBPXAXzxWvnfIf7JGbVbeIj8WmvmQtm7La0h0jgQM+TfMq7rttuDPZOBnO2Hz4+CxrtrlxxX9kXw3yBtq4jkFNsqkfVzRx4iMRve+bYxm+QjhkLAc7Ln5cs59zZjhCP2o9C3RprtM7s8eTCdbcSOQP2K0E77CwXMDA2zWCzWgNaOQAsENVScVklKkbIxtg9bU4cuKromSSH2AXdwJRtL2NnyVD7MZbK9gb314nTRZjeL0pYf3Oz4hfTG5tgOoYPughi38t8BTzdP4pcl/PsoRtL6iWOBozOJwuPJcx7OilaHBjpGat7YmNh/x9iLOd+Y+Cy+xdjSOPrFa900rjiaxxu1p4OLdL9FoZao8SSkznCDqKGRjOauTLqibgyxgD4WNEbB3Nbr4kohxNsjhHTVUENVZHx1RRRy2injoIfKh5JFDUSHuVfU1hAPFKk+Q4oi29XPdhaLFudhmM8rn5qji2R2jgxl8biBZvE9emqrtp7blY65jMrADkDYjvVVFv/WxkmAxQ35RhzvN9yutglFQ4ORr4znnp/aux7/sTZbaWnZECLMaS9xyBOrnHkL38l1STMqIw/DeN+bQ4e82+TiDwOtu5eD1fpP2hJA+GcMex4DXPDDHJgJ9sBzThuRcXsvWN0986StaGwvEcjWj9w6zXtAy9kfiA5hFZKrg1EkrWNLnODGtFySQ1oA5k5ALMVnpEoGXAl7Uj4GkjwebAqy21sqOqidDMC5hIvZxaQRoQRyXl23fRbPEcVOfWI+WTZQO7R3h5K0DNtLgqPSXto1T2yEYRazG3vhb+qxTHPBAZcE2GXEnhbitZWbIlqKtsLmPYGC8lwW4GgAnFcXBt0OuhWl3d3NhkhMsebg72JC4Oe1zTldvugdM+qJisak1bLWoY2Vlwfbb4E2tcEeJPmstU0eInLC/Mg6NdyBvxPNFbN2nZwxGwDgb9C0tP/ldanZFO2dxbiYHA3tYnxHQ6oVm6fJpcN/DPNpYi02II+SjXtLt3Q7URuPC+XgSQhKrYEDff7FvTGCfK10xfqK/1Yh6R+GeQhE0lS5hu02K2W06GkBIuG9wVNigGUbQTmLvzA/KDbzT1q012FfTysv8AYO9kxyczEMhi0HmVZ7R3mFsmtvkNePADmVianahA1NrdBc8gBoqqXaLjc53w5DkOvnr+qzznb4VGiMdqp8lztbbTpCW3yztbQAc+PPQLN1tVc4QbMbY9SedlFLNkSNT8hy+nmqxsg9rPTjzdxS2FYXUVIuGCwuWsF9ABz8dfHkvSPRRSXjmqjf8AeEQw34RRn23d7nEfydV5BJPa5/wkeJGZ+q+gt3acQUtPFxbEy4/xOGJ3zKTmltQ7BHdIu74WE8SqiqlvkjNoT2A7lTSS2XPzT8HQxx8j1NH2kbmXLS4EXGoVNS7tQwe1bG7796t2yk9Fy9uSHe9tILartgoeRmc3H5JtSo5XWNymjffP+vJI8jQqMf8AKNhP9cVVumtr/wAJCoRRYLReiFp4quq6cA6JU9Zz81xPP4hOlTQC4ZWVVI03NgqiTZ0TgbtA/wAWhB4K9kfdCSQAg9eenigg3FlyinyUcOysrE5gkHjdU+0tghpxtPZOBuHC4sedxoeq0NFUWxMNw5ptY6kcE8z2vFjnnmFojOUXaF7lJVJWF7tekaemtHXNdKwWAlAu4dS7Rw77HqV6psLbtPVC8ErX5Alt7Ob3tOfjovGo6ABltb3yOndY6KhqKKSMn1d74jY4mA2v3LXDOnwzLk0nF4nf4ff+y8qPSEO3qGyRh7JJXkPyvhDiGEHh7NvLO62G4lVTsbM5khc14a7C612nuA+i8Rq4DxyI1R+723XU7gDmy9+7x+y0ow3yamaID3ja3LCXW6jEmi24KdwMZcXDmQLEdANO5B7eL2uIc5wOeTr3z6G/zssvNIQbNBc46k3J8s0FINyZs9pb+zO/vZHf5W+yO881V/2lnk0PZt+LJo8tT5rPdgG+0/N3w6/zfoopaguP0HAdyiil2I5Nl7+0i84WXJOrtT/WqPbN2Ys3N7rZ3uT+v2VHC8RNDuOf+yekkJzPvH/tadSiKLR8oALnm+ZAtxPMcx/v0Ve6tOEnmRf7AHln8+qh2k4uwt0xfLPIJYC5uQPvfIW1/rgoQlY72XOGRzy7+I5/7Kuf7p7x1/rgi3k3AboD4E6kHorKXYv/AMRkrLlxc8ngMADcJ0zucSCU1Gr8hRi32Id1I2+tQGS2HtY73zFsQ1+S9rrKizj32+a8c2DAO1DXkMIeDnpYG+fI5ZL1Cuqb+1zz8ePzWLWcNM2aPyWW0Jb27gq2SW6iqqy9u5VstXb+u5c6crZviqRZNqOaMjkxDWyzhqroqKr66I4sjLGqp8WguOJQDn4T5qaPanIqCqka/XI8wqkiI4fUhQmf/hBVVO78Lwe/JBOMjdfkdUyMAJTaL+nqeqsgA4LFsqXDgUbDtJw5pm2gFNF3MC3qOaGe9Djat9RdcTbSGlrBDtYW5AW0GHtY3jiQ09b6X+amFml2l7/JVs20yJWDUYifIHiiNr2w4m5cCAnJOkmIclbolml1IsenMfYoCWp/riFzFJcfccD1+Sa3PX6o0gdz7ogrqVsjeTuB596y8sJaSCLEZELXSOy+6EqqVsnvZOtk79eadiybeH2BywWbn/L/AKXNRURvFjZwAIANr6fhLsh5qhq6lrC5rY7X0JsCP5cyO4pquU3yDj3NcAP5guI5ngWwA52A1cOOXLj5eeh8GK7Kz1KRx9wlp4i9vPMoml2fawax73mwsGkuPQDh3rQ7M2e+SxdTua0Z+88X5AYr66K7paUtBBfgyIIaC7I/hxE3skZNRGPAyONsxkuyH3b2gubm0Yu4jPQ249yKh2W4WMnsYjZo0JIB58NMzlmtN682EEMjDpDkHYb2PC1rG6rnZuMs7jNJawa11g3liAAsOgQ9WQXTRWVNNEZSW3e1ga1jW2NyMrm4sb24qCnjEuTW4Ge08+2TcNzN3cfpnkrgh3Z4YwA51xJIdbHOwvoPe06c1LaNjGxsFmnJ5NsTo+LRkbX5o1kbQOxWUraPNjLe8JHkA5+0AGDPLUA+a9NpdgtfCGtjILGtAxOLQ/ncZ2F8xyVdujsZjpDPMWmxs1p42HvFvIZZLY1m0YI2kuwAAcLfZcrV6hymow8GnFDar9nl9LsvFVssLXe0PYc8sg5p4EWv5rdbb2a2OCPBcFgw2NtOf9c0Bu9HE+eapeA2MYcDSSLH4rXyysr5lMJnYntIYLhoxuzHPy+qVqtRJySfgZiio8oxVVNkLahV01TdXO8ezTA+wuWOzYeY5E8wqGWEOzBsfqnQUZcjJSfg5dVdVGa3qhZ4rZXshJAed09QQp5GW3rvVP8AtAqiL3KVl+JCLpopZWy2O0SmdW3QkUYKnFGeClJBW2SsmRBeLIX1Qjgo3sIUqyW0dzVJauHVdxzXD4y4KCNhtY9yNJA27AK2cl44WufPJWUNRdtnHUKkrZP3rhysu6WbVOcODNvqTLyMZD+r3tf6KYNuLEeP6oKGpFrcARbpZFmp5pTQ1MiqBnZRkqeVwtf+vkoArLZoNm7lzGxlwNHwktdn1tf5Faym3cY1uECJn+VriPD2hZWrGFSGNZpZ5S7mJNopn7utA9mZ51y9lvkc7eaCdsJn4vWHc7Fh+YF1oexN1N2F9QqWVh7mzJTbGkcLRRuaDxcW4h5i6rqndmpA1AbzkMYJ/wAtiSSt46mvq93dc/UEIZ0Jv7Ac4/yAd7j7XkUcctF2ebv3aqQ8NcSC4EhozdYmzS8/gaSD1sCtNsfcIWa6Z2J1gSS5zi4997NHcFqKKgwXLrFxNzYWF7W8dNSinTuHIDmVJ5nJUUnRXx7tsAsA0DvePus/tfZYxWjbiw+8cRAufdaLi5vY3toFopNoOJwsGM92Q68kXRUwbm/N2vQX1t16rPHBBPcu/wC47rSaooNl7qljB2l3P94jEMId0FvBWR2Y8fH5s/UK5fLyC5E/RKyaSE5XJsJZ5R4KGp2S6RuF+Mj8pt1FnFYvbGyJac3IJYdH2IHc7kV6kX9FJZrgQ5oIORBAIPeCmYMEcfCZOu2eOOc2QWcPFBz7KP4HeB/Vb3b+4zTd9IcJ/wCm4m35XHTuOSx1Q2WB2GZjoz1Fr9x0PgtXK7DFOMu5RS0Mo1ae8ZqIYhqCFqaWvBRTyxwzAV9X2i1hXhmXp355q6o5eaaagaMxko4WG9ghckwknEuI47rl9M3iF1Hplb5IWokdzQoa2KdjNAgqinBaSE75EPLUHwTUmLckZTawtIetlDTyG65r6nFK5w0Jy7guoCtyXBzW/kGQ1Bsjaee+qr2MXJBCW4phqTRdGS+ikjkHeqiKcoqKZLcBinZ7yxtlMEySwREokATFqSSOgiJ4Q7geBskklS7gsjJf8QU0dI12bru8TbyCSSuPctBNg0WAAHQWXOJJJXJlvuOHFdYkklSZDsOXTc0kkZDuyhrKNkrcMrGyN5OF/LkkkmFmR2p6OoznTyOiPwuu9vn731WEqg+GR0byCW5GxJHhcBJJRcjYSYTS1GLKyPYByTJJUjbDlEsk2EZBVss9ykkmQBn3BnuVZt6csjy1dlfkkktEO6M2V1FmUsuo32SSW0xB0T7IyJ1wmSSphwOjAFDeySSBBtU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4" descr="data:image/jpeg;base64,/9j/4AAQSkZJRgABAQAAAQABAAD/2wCEAAkGBxQTEhQUEhQVEhQVFBAUFBUYFRQUFRQUFBQWFhQUFBQYHCggGBomGxQUITEhJSkrLi4uFx8zODMsNygtLisBCgoKDg0OGhAQGywkHyQsLCwsLCwsLCwsLCwsLCwsLCwsLCwsLCwsLCwsLCwsLCwsLCwsLCwsLCwsLCwsLCwyLP/AABEIAMYA8AMBIgACEQEDEQH/xAAcAAABBQEBAQAAAAAAAAAAAAAEAAEDBQYCBwj/xABDEAABAwIDBQQIAwUHBAMAAAABAAIDBBESITEFBkFRYRNxgZEHFCIyUqGxwUKC0RUjQ5LwFjNicpPh8VOissIkY4P/xAAaAQACAwEBAAAAAAAAAAAAAAACAwABBAUG/8QAKhEAAgIBAwQBAwQDAAAAAAAAAAECEQMEEiETMUFRIhQyYQVxoeFCUrH/2gAMAwEAAhEDEQA/AM27duf4VE7YMw/AV7WKLouHUQ5KrF9I8bg2RMD7hVkKaUD3SvU/UxyTOpByQyVkWI8hlikv7pUMrnj8JXrwoAeATy7HYR7o8lKJ02eJvDjwPkuRGeRXso2Kz4R5JzsKM/gHkjsHpM8aLVxdevS7tRH8A8lC7daI/gHkpZXSZ5K56TXr1j+yUPwBQu3Nh+FXuL2M82hqLKaSe4XoDtzYuRXP9i4+qqynjZ5s6TNOJF6JJuNH1UB3Eb8RV2XsZhBInxLcncMfEVFJuLyefJSwXBmKuuSVsXbhv+P5KF+4svBwUsHZIyrXqYOV+dyphxCZ2586llbWR7HIBWiFc0DVZ9u7lS3QJpNkVPwpE8W52Xyi5nrmlDRTC6qm7GqfhKZ+zahv4CqWGkU0zROrbDVV79o3Oqq3RT/A5NFSy8WFUsSROS/hqQRmqrazRwQczZW6NKHmdIdQfJHHHTsts96BBTEhQRHJQOviVb+DdQSXhd+yVC9uSAe518lJZNpKLUMaurBVBkek2dyDrxJRb9kEuzCq/WnKemmJ1RRzRZKDXMCjMa4nfYIP1pyk8iiVQdgSLED6yV0KooevEvaEujSaxD+tJ21aizRJtCDGnbCuYai6JLkyMlJWiURGFRmLoiA9RPnAVtpFUMIuiRgSFYF0KoKupH2XRGadMKdT+stTeshXvXslEXq4ULqQKxY4FNjCuyqARSBRvpByVkZWpsbVLJRWCgHJP+zxyVqC1K4UsqkVLtnNP4R5KM7IZ8I8ld5LtjQpySkVmNdMKHBXcRzXOhPkbaCiFA610QRkgpNU/O6RSJrBN2YUWJIPWbcWTdmF0wAKDEmxK1OuxLC3C657AKIOTiRF1L7kJDThcGlCcSpdoq3Ihx6mExowuxIu8alohFFTWN0Q5R407XpkMlcIpo6aEPPCSUYoXuTc32lIE9XKb1corGnD1m4CBPVynEJRmNIOU4ITQ6IWqB4KUSLkuTpZbjRVAZulcovJMGhKtlgwkKRkKJ7MJ+zCu2QE7Yoitm7KmdIXBpc3Ik2wtOp70pmta0ucQAAST0Cw+39qmrMYBwxZ4f8AKL2J8G3XT/TtNLLPc+yMerzrFH8s1ma6gvdBs31oD/EA72OH2UzN7KD/AKzPJw+ywrQzTsbuj7LcuyVfLe6Zm89EdKiLxdb6qZu1qR2k8P8Aqs/VMzaeclQW5EAukXFHNmpzpLGe6Rv6qVsMZ0cD4grL9HkJZVdqUhMVbijZz+if9nN5qvpMpCrEqXaKy/Zo5/JMdl9VX0+Uuyu7ZP2yNdsrqE37MPRA8Ob0SwQSJGZFHZp/orh2znclXTzLwSyATKaB1ym/Z7uSkgpHA6FFjjl3K0XbDMOSBndmrEtNlXzQklbNTe3gojxJF6XYFMYSsHz9F2IPXXaKIwlIxlS5eiWyXGliUXZlMWFTdL0S2S4k4ehy1yVnKuo/RNzCe0XQchPa5Jw5ynVfom4bbNL2sLoycIdYHuvdYKronRghjhII8RJGmQsARqPDmvQWUIn9l98IzyNr5WtdY7ePZD4c4i6SEElwObmAcSR7w716T9J1UIwUW6tnP1uDJk+S8HnSdPZNZbqFCTYV0ApGsUoljRxdAj6eIc2t8/sFFGzK/VdlXSBske54915/K9w/RTMr6kDKZ/8Aqn6EoS6cKnBMvcwtu262/szy/wA90Q3efaDf40niAfsqyySHpR9BdSRdN312gP4jvGNv6Lob/wBcPxt8Y2qkDjzPmuXIehH0X1ZezSM9ItaNeyPfGR9CiGekyq4xwnweP/ZZdsp5lchx1VfTx9E60vZrx6T5hrBEfzOH2UzPSk7jTDwkP3asaZz0/lC1u7mzKWeIYw0yZ4srceiXPDCKtoZDJOTqw6P0ot/FTu8HtKIZ6TYOMMo/kP3QO0d2qVuQyJ0zQTNzWaucQO9L2YmM3ZEaSP0kUh1bIPyX+6lb6QaI8XDvjKyM+5zCP3Ty7xBUtPuMLfvZCw9LFBJYIrlhx60uyNezfihP8S3e136KePe2hP8AHYO+4+oWTi3Gp9TLM7uLG/VpUn9jqb/7T+cfZqzyyadeWPWHO/CNgNv0Z0nh/wBRv6rtu1aU6TQn/wDRn6rAT7nQ/hklb34HD/xCCl3KP4Jmn/Mwj6EqlLTy8/wR4s68fyepMlhdo9h7nNP3UrWM5g+S8ffuVONDE78xB+YXI3Uqx7rQe6Rv6pqw4n2khTeVd4s9pa1nRM+Blr5ZZ8l4g/Z9bHqydvVpcR5tJUUO1Jhe8shHG73WHhdFLTxS7oBZrfYu3+kWeJmMCMlxJMThbC2/ssJBvcA2utDu3vLDtPFG1ha8NxSxu0Lb2sHjIjNeO7ZqWnIcFcbltdG58kd7ujIa5rcTmG+tknprwMWVoFslZOE67RzhAKRq4CRKhQQxy7KC7QoqkxuNmtxeB+ypuiUPZdBaGk3TmkAJDWD833KO/sO6394L9yB5oINY5ejIJK/rd0KhmbQJB0yKp56GVnvRub3hEskX2YLi13IEiuDIEmyIrKOwldS+qvtfCbIcyKWiUdrUbmMwvPUArKF4W73S2c9je0lGC4GBp963Mjgs+pyRjDkfp8cpy4QdtWlLpWWF7alWfYNl9g5i2anDTrbuCcjK2l9bLkT1DfCOtDTxXLGhog0WaAxg4DU/olG57s7BrfmfNPGQ3S577lRyWOd1lk7NCRI4BDSPHBc1FTYZICepyySJyobGIVKeiVO3EdPqq0VZJ0y8VaCS0Z8/FBDl2E14CqmRrBzJ0CCiqyTYZDibfRWOwKbti4v9poFs+Lj+g+oU+03UFLZ07mN5Nc4uJPRl8/JdfElFWznanJJ/CD/dnm3pA3gw4YYpM3XxkcByuvP6vaVhgboPNW23djTyT43xTNMr3GP9xIMYLssDLX04J6vcapikhbIAO1aHEn+Fc6StFyCmOVmPbRmpGkgOOYJW/wB1KRscQc0OY5w9qznBbjcz0dUcTXukeyuuWgYmDDGRnkDc4jfjyCtN4t2YxG6WEYMAu5g90ga25EKRdPkDLCTXB4yGpFqkSAXYMZHZMQpsKcNVks4p6UvcGjiV6nuzu8yFgcRd1ljN0oA6cXXqFc7DGbcAsmok72o0YIp/JmL3p3mfGcEWXVZE7fqL37V32UW1Zy6RxPMoPCnQxxS7C5zbZs9399HhwbNZw5rabRcyWIkAG4XjTRZXNPvDK1uG+SCeDm4hQzUqZWVrbPcOqO3doTLKBw4oGVxe6/Er0Lc/ZXZsxEZlFlltiBjjulRo/wBlM7O1hovKd4NmOZMWtaSXH2QASSegC9Vg2kMWE9wHE9ykFO0uxBoB52z81z1qOn+Tf9P1PwZDdXdLs7TVABfq1mRDOrubvotO8kO0uSLoqXh81BJUDisObK5u5G/FjUFUUM+RQ9oh5K1qY1jAC5xDWjUmwAWXfbNG2gprrp+w4nJUJ3rYThpopJ38LMJHkMypWUNdN/e4IAdA4+1boxtz52RU32QO5Luw2skYMsQQzIA4XBuiKfdiMZzSySHk20bfEm5PyRpLIxaFjWn4iMZ8S+9/JLli8ydFrJ4iisp6F5za0kc7ED+bRHiCENvNURsaD7QDhfuJKDrpJA0umeXdc8Jtww3sCsfWuEjr5H6BP02NOXArU5ZY8TyN16/JcbVq3vnEez3Mja/CwObjdI53NxdkBbkOC3Gxd1aenIdh7WawxTSHtJCeJBPui/ALLejagvJJPa7Y7RsPAvcLvI7hhF/8R5Lez1bWNc95DWsBc4nQNaLkre1RzMbclbI6iUvnjjGjQZZDy/DGPE4j+VeQ7x77Nk2i5kTGyND+zD7l18OX7to1z81Z01btGvdNJSsfBHILCR94w7UNsTmQ1pJyvmVNul6KvVqhk80wkMZDmsa2wLgLXcTwCnYt/JUbnYGzjDCGm+NxxvufxHhlyFh4Ibe6vENK+5zkIjaOZde//aHHwVhtXasNO3HUSxwt5vcG3PIXzJ7l4lvvvma6o/cXMMTXMhGhe5+T5SD0AA7+qhJcR4K5OCia7Z0kZsW5XtfL5jh3IMFdiMlLsYJQceGS3TtUONP2qKwKNBurUBkwuvUKxuOM25LxOGpLXXGoXqG6u3WysDXHNZNRHncjTp5V8Wea7VgLJXA5ZqFgXo+9e6/a+3H731WEk2XKw2dG4flKdiyxkhWSDiwWyIh2bI7PDYfEfZHmVd7P2Zgbidr108VBPXAXzxWvnfIf7JGbVbeIj8WmvmQtm7La0h0jgQM+TfMq7rttuDPZOBnO2Hz4+CxrtrlxxX9kXw3yBtq4jkFNsqkfVzRx4iMRve+bYxm+QjhkLAc7Ln5cs59zZjhCP2o9C3RprtM7s8eTCdbcSOQP2K0E77CwXMDA2zWCzWgNaOQAsENVScVklKkbIxtg9bU4cuKromSSH2AXdwJRtL2NnyVD7MZbK9gb314nTRZjeL0pYf3Oz4hfTG5tgOoYPughi38t8BTzdP4pcl/PsoRtL6iWOBozOJwuPJcx7OilaHBjpGat7YmNh/x9iLOd+Y+Cy+xdjSOPrFa900rjiaxxu1p4OLdL9FoZao8SSkznCDqKGRjOauTLqibgyxgD4WNEbB3Nbr4kohxNsjhHTVUENVZHx1RRRy2injoIfKh5JFDUSHuVfU1hAPFKk+Q4oi29XPdhaLFudhmM8rn5qji2R2jgxl8biBZvE9emqrtp7blY65jMrADkDYjvVVFv/WxkmAxQ35RhzvN9yutglFQ4ORr4znnp/aux7/sTZbaWnZECLMaS9xyBOrnHkL38l1STMqIw/DeN+bQ4e82+TiDwOtu5eD1fpP2hJA+GcMex4DXPDDHJgJ9sBzThuRcXsvWN0986StaGwvEcjWj9w6zXtAy9kfiA5hFZKrg1EkrWNLnODGtFySQ1oA5k5ALMVnpEoGXAl7Uj4GkjwebAqy21sqOqidDMC5hIvZxaQRoQRyXl23fRbPEcVOfWI+WTZQO7R3h5K0DNtLgqPSXto1T2yEYRazG3vhb+qxTHPBAZcE2GXEnhbitZWbIlqKtsLmPYGC8lwW4GgAnFcXBt0OuhWl3d3NhkhMsebg72JC4Oe1zTldvugdM+qJisak1bLWoY2Vlwfbb4E2tcEeJPmstU0eInLC/Mg6NdyBvxPNFbN2nZwxGwDgb9C0tP/ldanZFO2dxbiYHA3tYnxHQ6oVm6fJpcN/DPNpYi02II+SjXtLt3Q7URuPC+XgSQhKrYEDff7FvTGCfK10xfqK/1Yh6R+GeQhE0lS5hu02K2W06GkBIuG9wVNigGUbQTmLvzA/KDbzT1q012FfTysv8AYO9kxyczEMhi0HmVZ7R3mFsmtvkNePADmVianahA1NrdBc8gBoqqXaLjc53w5DkOvnr+qzznb4VGiMdqp8lztbbTpCW3yztbQAc+PPQLN1tVc4QbMbY9SedlFLNkSNT8hy+nmqxsg9rPTjzdxS2FYXUVIuGCwuWsF9ABz8dfHkvSPRRSXjmqjf8AeEQw34RRn23d7nEfydV5BJPa5/wkeJGZ+q+gt3acQUtPFxbEy4/xOGJ3zKTmltQ7BHdIu74WE8SqiqlvkjNoT2A7lTSS2XPzT8HQxx8j1NH2kbmXLS4EXGoVNS7tQwe1bG7796t2yk9Fy9uSHe9tILartgoeRmc3H5JtSo5XWNymjffP+vJI8jQqMf8AKNhP9cVVumtr/wAJCoRRYLReiFp4quq6cA6JU9Zz81xPP4hOlTQC4ZWVVI03NgqiTZ0TgbtA/wAWhB4K9kfdCSQAg9eenigg3FlyinyUcOysrE5gkHjdU+0tghpxtPZOBuHC4sedxoeq0NFUWxMNw5ptY6kcE8z2vFjnnmFojOUXaF7lJVJWF7tekaemtHXNdKwWAlAu4dS7Rw77HqV6psLbtPVC8ErX5Alt7Ob3tOfjovGo6ABltb3yOndY6KhqKKSMn1d74jY4mA2v3LXDOnwzLk0nF4nf4ff+y8qPSEO3qGyRh7JJXkPyvhDiGEHh7NvLO62G4lVTsbM5khc14a7C612nuA+i8Rq4DxyI1R+723XU7gDmy9+7x+y0ow3yamaID3ja3LCXW6jEmi24KdwMZcXDmQLEdANO5B7eL2uIc5wOeTr3z6G/zssvNIQbNBc46k3J8s0FINyZs9pb+zO/vZHf5W+yO881V/2lnk0PZt+LJo8tT5rPdgG+0/N3w6/zfoopaguP0HAdyiil2I5Nl7+0i84WXJOrtT/WqPbN2Ys3N7rZ3uT+v2VHC8RNDuOf+yekkJzPvH/tadSiKLR8oALnm+ZAtxPMcx/v0Ve6tOEnmRf7AHln8+qh2k4uwt0xfLPIJYC5uQPvfIW1/rgoQlY72XOGRzy7+I5/7Kuf7p7x1/rgi3k3AboD4E6kHorKXYv/AMRkrLlxc8ngMADcJ0zucSCU1Gr8hRi32Id1I2+tQGS2HtY73zFsQ1+S9rrKizj32+a8c2DAO1DXkMIeDnpYG+fI5ZL1Cuqb+1zz8ePzWLWcNM2aPyWW0Jb27gq2SW6iqqy9u5VstXb+u5c6crZviqRZNqOaMjkxDWyzhqroqKr66I4sjLGqp8WguOJQDn4T5qaPanIqCqka/XI8wqkiI4fUhQmf/hBVVO78Lwe/JBOMjdfkdUyMAJTaL+nqeqsgA4LFsqXDgUbDtJw5pm2gFNF3MC3qOaGe9Djat9RdcTbSGlrBDtYW5AW0GHtY3jiQ09b6X+amFml2l7/JVs20yJWDUYifIHiiNr2w4m5cCAnJOkmIclbolml1IsenMfYoCWp/riFzFJcfccD1+Sa3PX6o0gdz7ogrqVsjeTuB596y8sJaSCLEZELXSOy+6EqqVsnvZOtk79eadiybeH2BywWbn/L/AKXNRURvFjZwAIANr6fhLsh5qhq6lrC5rY7X0JsCP5cyO4pquU3yDj3NcAP5guI5ngWwA52A1cOOXLj5eeh8GK7Kz1KRx9wlp4i9vPMoml2fawax73mwsGkuPQDh3rQ7M2e+SxdTua0Z+88X5AYr66K7paUtBBfgyIIaC7I/hxE3skZNRGPAyONsxkuyH3b2gubm0Yu4jPQ249yKh2W4WMnsYjZo0JIB58NMzlmtN682EEMjDpDkHYb2PC1rG6rnZuMs7jNJawa11g3liAAsOgQ9WQXTRWVNNEZSW3e1ga1jW2NyMrm4sb24qCnjEuTW4Ge08+2TcNzN3cfpnkrgh3Z4YwA51xJIdbHOwvoPe06c1LaNjGxsFmnJ5NsTo+LRkbX5o1kbQOxWUraPNjLe8JHkA5+0AGDPLUA+a9NpdgtfCGtjILGtAxOLQ/ncZ2F8xyVdujsZjpDPMWmxs1p42HvFvIZZLY1m0YI2kuwAAcLfZcrV6hymow8GnFDar9nl9LsvFVssLXe0PYc8sg5p4EWv5rdbb2a2OCPBcFgw2NtOf9c0Bu9HE+eapeA2MYcDSSLH4rXyysr5lMJnYntIYLhoxuzHPy+qVqtRJySfgZiio8oxVVNkLahV01TdXO8ezTA+wuWOzYeY5E8wqGWEOzBsfqnQUZcjJSfg5dVdVGa3qhZ4rZXshJAed09QQp5GW3rvVP8AtAqiL3KVl+JCLpopZWy2O0SmdW3QkUYKnFGeClJBW2SsmRBeLIX1Qjgo3sIUqyW0dzVJauHVdxzXD4y4KCNhtY9yNJA27AK2cl44WufPJWUNRdtnHUKkrZP3rhysu6WbVOcODNvqTLyMZD+r3tf6KYNuLEeP6oKGpFrcARbpZFmp5pTQ1MiqBnZRkqeVwtf+vkoArLZoNm7lzGxlwNHwktdn1tf5Faym3cY1uECJn+VriPD2hZWrGFSGNZpZ5S7mJNopn7utA9mZ51y9lvkc7eaCdsJn4vWHc7Fh+YF1oexN1N2F9QqWVh7mzJTbGkcLRRuaDxcW4h5i6rqndmpA1AbzkMYJ/wAtiSSt46mvq93dc/UEIZ0Jv7Ac4/yAd7j7XkUcctF2ebv3aqQ8NcSC4EhozdYmzS8/gaSD1sCtNsfcIWa6Z2J1gSS5zi4997NHcFqKKgwXLrFxNzYWF7W8dNSinTuHIDmVJ5nJUUnRXx7tsAsA0DvePus/tfZYxWjbiw+8cRAufdaLi5vY3toFopNoOJwsGM92Q68kXRUwbm/N2vQX1t16rPHBBPcu/wC47rSaooNl7qljB2l3P94jEMId0FvBWR2Y8fH5s/UK5fLyC5E/RKyaSE5XJsJZ5R4KGp2S6RuF+Mj8pt1FnFYvbGyJac3IJYdH2IHc7kV6kX9FJZrgQ5oIORBAIPeCmYMEcfCZOu2eOOc2QWcPFBz7KP4HeB/Vb3b+4zTd9IcJ/wCm4m35XHTuOSx1Q2WB2GZjoz1Fr9x0PgtXK7DFOMu5RS0Mo1ae8ZqIYhqCFqaWvBRTyxwzAV9X2i1hXhmXp355q6o5eaaagaMxko4WG9ghckwknEuI47rl9M3iF1Hplb5IWokdzQoa2KdjNAgqinBaSE75EPLUHwTUmLckZTawtIetlDTyG65r6nFK5w0Jy7guoCtyXBzW/kGQ1Bsjaee+qr2MXJBCW4phqTRdGS+ikjkHeqiKcoqKZLcBinZ7yxtlMEySwREokATFqSSOgiJ4Q7geBskklS7gsjJf8QU0dI12bru8TbyCSSuPctBNg0WAAHQWXOJJJXJlvuOHFdYkklSZDsOXTc0kkZDuyhrKNkrcMrGyN5OF/LkkkmFmR2p6OoznTyOiPwuu9vn731WEqg+GR0byCW5GxJHhcBJJRcjYSYTS1GLKyPYByTJJUjbDlEsk2EZBVss9ykkmQBn3BnuVZt6csjy1dlfkkktEO6M2V1FmUsuo32SSW0xB0T7IyJ1wmSSphwOjAFDeySSBBtUf/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6" descr="data:image/jpeg;base64,/9j/4AAQSkZJRgABAQAAAQABAAD/2wCEAAkGBxQTEhQUEhQVEhQVFBAUFBUYFRQUFRQUFBQWFhQUFBQYHCggGBomGxQUITEhJSkrLi4uFx8zODMsNygtLisBCgoKDg0OGhAQGywkHyQsLCwsLCwsLCwsLCwsLCwsLCwsLCwsLCwsLCwsLCwsLCwsLCwsLCwsLCwsLCwsLCwyLP/AABEIAMYA8AMBIgACEQEDEQH/xAAcAAABBQEBAQAAAAAAAAAAAAAEAAEDBQYCBwj/xABDEAABAwIDBQQIAwUHBAMAAAABAAIDBBESITEFBkFRYRNxgZEHFCIyUqGxwUKC0RUjQ5LwFjNicpPh8VOissIkY4P/xAAaAQACAwEBAAAAAAAAAAAAAAACAwABBAUG/8QAKhEAAgIBAwQBAwQDAAAAAAAAAAECEQMEEiETMUFRIhQyYQVxoeFCUrH/2gAMAwEAAhEDEQA/AM27duf4VE7YMw/AV7WKLouHUQ5KrF9I8bg2RMD7hVkKaUD3SvU/UxyTOpByQyVkWI8hlikv7pUMrnj8JXrwoAeATy7HYR7o8lKJ02eJvDjwPkuRGeRXso2Kz4R5JzsKM/gHkjsHpM8aLVxdevS7tRH8A8lC7daI/gHkpZXSZ5K56TXr1j+yUPwBQu3Nh+FXuL2M82hqLKaSe4XoDtzYuRXP9i4+qqynjZ5s6TNOJF6JJuNH1UB3Eb8RV2XsZhBInxLcncMfEVFJuLyefJSwXBmKuuSVsXbhv+P5KF+4svBwUsHZIyrXqYOV+dyphxCZ2586llbWR7HIBWiFc0DVZ9u7lS3QJpNkVPwpE8W52Xyi5nrmlDRTC6qm7GqfhKZ+zahv4CqWGkU0zROrbDVV79o3Oqq3RT/A5NFSy8WFUsSROS/hqQRmqrazRwQczZW6NKHmdIdQfJHHHTsts96BBTEhQRHJQOviVb+DdQSXhd+yVC9uSAe518lJZNpKLUMaurBVBkek2dyDrxJRb9kEuzCq/WnKemmJ1RRzRZKDXMCjMa4nfYIP1pyk8iiVQdgSLED6yV0KooevEvaEujSaxD+tJ21aizRJtCDGnbCuYai6JLkyMlJWiURGFRmLoiA9RPnAVtpFUMIuiRgSFYF0KoKupH2XRGadMKdT+stTeshXvXslEXq4ULqQKxY4FNjCuyqARSBRvpByVkZWpsbVLJRWCgHJP+zxyVqC1K4UsqkVLtnNP4R5KM7IZ8I8ld5LtjQpySkVmNdMKHBXcRzXOhPkbaCiFA610QRkgpNU/O6RSJrBN2YUWJIPWbcWTdmF0wAKDEmxK1OuxLC3C657AKIOTiRF1L7kJDThcGlCcSpdoq3Ihx6mExowuxIu8alohFFTWN0Q5R407XpkMlcIpo6aEPPCSUYoXuTc32lIE9XKb1corGnD1m4CBPVynEJRmNIOU4ITQ6IWqB4KUSLkuTpZbjRVAZulcovJMGhKtlgwkKRkKJ7MJ+zCu2QE7Yoitm7KmdIXBpc3Ik2wtOp70pmta0ucQAAST0Cw+39qmrMYBwxZ4f8AKL2J8G3XT/TtNLLPc+yMerzrFH8s1ma6gvdBs31oD/EA72OH2UzN7KD/AKzPJw+ywrQzTsbuj7LcuyVfLe6Zm89EdKiLxdb6qZu1qR2k8P8Aqs/VMzaeclQW5EAukXFHNmpzpLGe6Rv6qVsMZ0cD4grL9HkJZVdqUhMVbijZz+if9nN5qvpMpCrEqXaKy/Zo5/JMdl9VX0+Uuyu7ZP2yNdsrqE37MPRA8Ob0SwQSJGZFHZp/orh2znclXTzLwSyATKaB1ym/Z7uSkgpHA6FFjjl3K0XbDMOSBndmrEtNlXzQklbNTe3gojxJF6XYFMYSsHz9F2IPXXaKIwlIxlS5eiWyXGliUXZlMWFTdL0S2S4k4ehy1yVnKuo/RNzCe0XQchPa5Jw5ynVfom4bbNL2sLoycIdYHuvdYKronRghjhII8RJGmQsARqPDmvQWUIn9l98IzyNr5WtdY7ePZD4c4i6SEElwObmAcSR7w716T9J1UIwUW6tnP1uDJk+S8HnSdPZNZbqFCTYV0ApGsUoljRxdAj6eIc2t8/sFFGzK/VdlXSBske54915/K9w/RTMr6kDKZ/8Aqn6EoS6cKnBMvcwtu262/szy/wA90Q3efaDf40niAfsqyySHpR9BdSRdN312gP4jvGNv6Lob/wBcPxt8Y2qkDjzPmuXIehH0X1ZezSM9ItaNeyPfGR9CiGekyq4xwnweP/ZZdsp5lchx1VfTx9E60vZrx6T5hrBEfzOH2UzPSk7jTDwkP3asaZz0/lC1u7mzKWeIYw0yZ4srceiXPDCKtoZDJOTqw6P0ot/FTu8HtKIZ6TYOMMo/kP3QO0d2qVuQyJ0zQTNzWaucQO9L2YmM3ZEaSP0kUh1bIPyX+6lb6QaI8XDvjKyM+5zCP3Ty7xBUtPuMLfvZCw9LFBJYIrlhx60uyNezfihP8S3e136KePe2hP8AHYO+4+oWTi3Gp9TLM7uLG/VpUn9jqb/7T+cfZqzyyadeWPWHO/CNgNv0Z0nh/wBRv6rtu1aU6TQn/wDRn6rAT7nQ/hklb34HD/xCCl3KP4Jmn/Mwj6EqlLTy8/wR4s68fyepMlhdo9h7nNP3UrWM5g+S8ffuVONDE78xB+YXI3Uqx7rQe6Rv6pqw4n2khTeVd4s9pa1nRM+Blr5ZZ8l4g/Z9bHqydvVpcR5tJUUO1Jhe8shHG73WHhdFLTxS7oBZrfYu3+kWeJmMCMlxJMThbC2/ssJBvcA2utDu3vLDtPFG1ha8NxSxu0Lb2sHjIjNeO7ZqWnIcFcbltdG58kd7ujIa5rcTmG+tknprwMWVoFslZOE67RzhAKRq4CRKhQQxy7KC7QoqkxuNmtxeB+ypuiUPZdBaGk3TmkAJDWD833KO/sO6394L9yB5oINY5ejIJK/rd0KhmbQJB0yKp56GVnvRub3hEskX2YLi13IEiuDIEmyIrKOwldS+qvtfCbIcyKWiUdrUbmMwvPUArKF4W73S2c9je0lGC4GBp963Mjgs+pyRjDkfp8cpy4QdtWlLpWWF7alWfYNl9g5i2anDTrbuCcjK2l9bLkT1DfCOtDTxXLGhog0WaAxg4DU/olG57s7BrfmfNPGQ3S577lRyWOd1lk7NCRI4BDSPHBc1FTYZICepyySJyobGIVKeiVO3EdPqq0VZJ0y8VaCS0Z8/FBDl2E14CqmRrBzJ0CCiqyTYZDibfRWOwKbti4v9poFs+Lj+g+oU+03UFLZ07mN5Nc4uJPRl8/JdfElFWznanJJ/CD/dnm3pA3gw4YYpM3XxkcByuvP6vaVhgboPNW23djTyT43xTNMr3GP9xIMYLssDLX04J6vcapikhbIAO1aHEn+Fc6StFyCmOVmPbRmpGkgOOYJW/wB1KRscQc0OY5w9qznBbjcz0dUcTXukeyuuWgYmDDGRnkDc4jfjyCtN4t2YxG6WEYMAu5g90ga25EKRdPkDLCTXB4yGpFqkSAXYMZHZMQpsKcNVks4p6UvcGjiV6nuzu8yFgcRd1ljN0oA6cXXqFc7DGbcAsmok72o0YIp/JmL3p3mfGcEWXVZE7fqL37V32UW1Zy6RxPMoPCnQxxS7C5zbZs9399HhwbNZw5rabRcyWIkAG4XjTRZXNPvDK1uG+SCeDm4hQzUqZWVrbPcOqO3doTLKBw4oGVxe6/Er0Lc/ZXZsxEZlFlltiBjjulRo/wBlM7O1hovKd4NmOZMWtaSXH2QASSegC9Vg2kMWE9wHE9ykFO0uxBoB52z81z1qOn+Tf9P1PwZDdXdLs7TVABfq1mRDOrubvotO8kO0uSLoqXh81BJUDisObK5u5G/FjUFUUM+RQ9oh5K1qY1jAC5xDWjUmwAWXfbNG2gprrp+w4nJUJ3rYThpopJ38LMJHkMypWUNdN/e4IAdA4+1boxtz52RU32QO5Luw2skYMsQQzIA4XBuiKfdiMZzSySHk20bfEm5PyRpLIxaFjWn4iMZ8S+9/JLli8ydFrJ4iisp6F5za0kc7ED+bRHiCENvNURsaD7QDhfuJKDrpJA0umeXdc8Jtww3sCsfWuEjr5H6BP02NOXArU5ZY8TyN16/JcbVq3vnEez3Mja/CwObjdI53NxdkBbkOC3Gxd1aenIdh7WawxTSHtJCeJBPui/ALLejagvJJPa7Y7RsPAvcLvI7hhF/8R5Lez1bWNc95DWsBc4nQNaLkre1RzMbclbI6iUvnjjGjQZZDy/DGPE4j+VeQ7x77Nk2i5kTGyND+zD7l18OX7to1z81Z01btGvdNJSsfBHILCR94w7UNsTmQ1pJyvmVNul6KvVqhk80wkMZDmsa2wLgLXcTwCnYt/JUbnYGzjDCGm+NxxvufxHhlyFh4Ibe6vENK+5zkIjaOZde//aHHwVhtXasNO3HUSxwt5vcG3PIXzJ7l4lvvvma6o/cXMMTXMhGhe5+T5SD0AA7+qhJcR4K5OCia7Z0kZsW5XtfL5jh3IMFdiMlLsYJQceGS3TtUONP2qKwKNBurUBkwuvUKxuOM25LxOGpLXXGoXqG6u3WysDXHNZNRHncjTp5V8Wea7VgLJXA5ZqFgXo+9e6/a+3H731WEk2XKw2dG4flKdiyxkhWSDiwWyIh2bI7PDYfEfZHmVd7P2Zgbidr108VBPXAXzxWvnfIf7JGbVbeIj8WmvmQtm7La0h0jgQM+TfMq7rttuDPZOBnO2Hz4+CxrtrlxxX9kXw3yBtq4jkFNsqkfVzRx4iMRve+bYxm+QjhkLAc7Ln5cs59zZjhCP2o9C3RprtM7s8eTCdbcSOQP2K0E77CwXMDA2zWCzWgNaOQAsENVScVklKkbIxtg9bU4cuKromSSH2AXdwJRtL2NnyVD7MZbK9gb314nTRZjeL0pYf3Oz4hfTG5tgOoYPughi38t8BTzdP4pcl/PsoRtL6iWOBozOJwuPJcx7OilaHBjpGat7YmNh/x9iLOd+Y+Cy+xdjSOPrFa900rjiaxxu1p4OLdL9FoZao8SSkznCDqKGRjOauTLqibgyxgD4WNEbB3Nbr4kohxNsjhHTVUENVZHx1RRRy2injoIfKh5JFDUSHuVfU1hAPFKk+Q4oi29XPdhaLFudhmM8rn5qji2R2jgxl8biBZvE9emqrtp7blY65jMrADkDYjvVVFv/WxkmAxQ35RhzvN9yutglFQ4ORr4znnp/aux7/sTZbaWnZECLMaS9xyBOrnHkL38l1STMqIw/DeN+bQ4e82+TiDwOtu5eD1fpP2hJA+GcMex4DXPDDHJgJ9sBzThuRcXsvWN0986StaGwvEcjWj9w6zXtAy9kfiA5hFZKrg1EkrWNLnODGtFySQ1oA5k5ALMVnpEoGXAl7Uj4GkjwebAqy21sqOqidDMC5hIvZxaQRoQRyXl23fRbPEcVOfWI+WTZQO7R3h5K0DNtLgqPSXto1T2yEYRazG3vhb+qxTHPBAZcE2GXEnhbitZWbIlqKtsLmPYGC8lwW4GgAnFcXBt0OuhWl3d3NhkhMsebg72JC4Oe1zTldvugdM+qJisak1bLWoY2Vlwfbb4E2tcEeJPmstU0eInLC/Mg6NdyBvxPNFbN2nZwxGwDgb9C0tP/ldanZFO2dxbiYHA3tYnxHQ6oVm6fJpcN/DPNpYi02II+SjXtLt3Q7URuPC+XgSQhKrYEDff7FvTGCfK10xfqK/1Yh6R+GeQhE0lS5hu02K2W06GkBIuG9wVNigGUbQTmLvzA/KDbzT1q012FfTysv8AYO9kxyczEMhi0HmVZ7R3mFsmtvkNePADmVianahA1NrdBc8gBoqqXaLjc53w5DkOvnr+qzznb4VGiMdqp8lztbbTpCW3yztbQAc+PPQLN1tVc4QbMbY9SedlFLNkSNT8hy+nmqxsg9rPTjzdxS2FYXUVIuGCwuWsF9ABz8dfHkvSPRRSXjmqjf8AeEQw34RRn23d7nEfydV5BJPa5/wkeJGZ+q+gt3acQUtPFxbEy4/xOGJ3zKTmltQ7BHdIu74WE8SqiqlvkjNoT2A7lTSS2XPzT8HQxx8j1NH2kbmXLS4EXGoVNS7tQwe1bG7796t2yk9Fy9uSHe9tILartgoeRmc3H5JtSo5XWNymjffP+vJI8jQqMf8AKNhP9cVVumtr/wAJCoRRYLReiFp4quq6cA6JU9Zz81xPP4hOlTQC4ZWVVI03NgqiTZ0TgbtA/wAWhB4K9kfdCSQAg9eenigg3FlyinyUcOysrE5gkHjdU+0tghpxtPZOBuHC4sedxoeq0NFUWxMNw5ptY6kcE8z2vFjnnmFojOUXaF7lJVJWF7tekaemtHXNdKwWAlAu4dS7Rw77HqV6psLbtPVC8ErX5Alt7Ob3tOfjovGo6ABltb3yOndY6KhqKKSMn1d74jY4mA2v3LXDOnwzLk0nF4nf4ff+y8qPSEO3qGyRh7JJXkPyvhDiGEHh7NvLO62G4lVTsbM5khc14a7C612nuA+i8Rq4DxyI1R+723XU7gDmy9+7x+y0ow3yamaID3ja3LCXW6jEmi24KdwMZcXDmQLEdANO5B7eL2uIc5wOeTr3z6G/zssvNIQbNBc46k3J8s0FINyZs9pb+zO/vZHf5W+yO881V/2lnk0PZt+LJo8tT5rPdgG+0/N3w6/zfoopaguP0HAdyiil2I5Nl7+0i84WXJOrtT/WqPbN2Ys3N7rZ3uT+v2VHC8RNDuOf+yekkJzPvH/tadSiKLR8oALnm+ZAtxPMcx/v0Ve6tOEnmRf7AHln8+qh2k4uwt0xfLPIJYC5uQPvfIW1/rgoQlY72XOGRzy7+I5/7Kuf7p7x1/rgi3k3AboD4E6kHorKXYv/AMRkrLlxc8ngMADcJ0zucSCU1Gr8hRi32Id1I2+tQGS2HtY73zFsQ1+S9rrKizj32+a8c2DAO1DXkMIeDnpYG+fI5ZL1Cuqb+1zz8ePzWLWcNM2aPyWW0Jb27gq2SW6iqqy9u5VstXb+u5c6crZviqRZNqOaMjkxDWyzhqroqKr66I4sjLGqp8WguOJQDn4T5qaPanIqCqka/XI8wqkiI4fUhQmf/hBVVO78Lwe/JBOMjdfkdUyMAJTaL+nqeqsgA4LFsqXDgUbDtJw5pm2gFNF3MC3qOaGe9Djat9RdcTbSGlrBDtYW5AW0GHtY3jiQ09b6X+amFml2l7/JVs20yJWDUYifIHiiNr2w4m5cCAnJOkmIclbolml1IsenMfYoCWp/riFzFJcfccD1+Sa3PX6o0gdz7ogrqVsjeTuB596y8sJaSCLEZELXSOy+6EqqVsnvZOtk79eadiybeH2BywWbn/L/AKXNRURvFjZwAIANr6fhLsh5qhq6lrC5rY7X0JsCP5cyO4pquU3yDj3NcAP5guI5ngWwA52A1cOOXLj5eeh8GK7Kz1KRx9wlp4i9vPMoml2fawax73mwsGkuPQDh3rQ7M2e+SxdTua0Z+88X5AYr66K7paUtBBfgyIIaC7I/hxE3skZNRGPAyONsxkuyH3b2gubm0Yu4jPQ249yKh2W4WMnsYjZo0JIB58NMzlmtN682EEMjDpDkHYb2PC1rG6rnZuMs7jNJawa11g3liAAsOgQ9WQXTRWVNNEZSW3e1ga1jW2NyMrm4sb24qCnjEuTW4Ge08+2TcNzN3cfpnkrgh3Z4YwA51xJIdbHOwvoPe06c1LaNjGxsFmnJ5NsTo+LRkbX5o1kbQOxWUraPNjLe8JHkA5+0AGDPLUA+a9NpdgtfCGtjILGtAxOLQ/ncZ2F8xyVdujsZjpDPMWmxs1p42HvFvIZZLY1m0YI2kuwAAcLfZcrV6hymow8GnFDar9nl9LsvFVssLXe0PYc8sg5p4EWv5rdbb2a2OCPBcFgw2NtOf9c0Bu9HE+eapeA2MYcDSSLH4rXyysr5lMJnYntIYLhoxuzHPy+qVqtRJySfgZiio8oxVVNkLahV01TdXO8ezTA+wuWOzYeY5E8wqGWEOzBsfqnQUZcjJSfg5dVdVGa3qhZ4rZXshJAed09QQp5GW3rvVP8AtAqiL3KVl+JCLpopZWy2O0SmdW3QkUYKnFGeClJBW2SsmRBeLIX1Qjgo3sIUqyW0dzVJauHVdxzXD4y4KCNhtY9yNJA27AK2cl44WufPJWUNRdtnHUKkrZP3rhysu6WbVOcODNvqTLyMZD+r3tf6KYNuLEeP6oKGpFrcARbpZFmp5pTQ1MiqBnZRkqeVwtf+vkoArLZoNm7lzGxlwNHwktdn1tf5Faym3cY1uECJn+VriPD2hZWrGFSGNZpZ5S7mJNopn7utA9mZ51y9lvkc7eaCdsJn4vWHc7Fh+YF1oexN1N2F9QqWVh7mzJTbGkcLRRuaDxcW4h5i6rqndmpA1AbzkMYJ/wAtiSSt46mvq93dc/UEIZ0Jv7Ac4/yAd7j7XkUcctF2ebv3aqQ8NcSC4EhozdYmzS8/gaSD1sCtNsfcIWa6Z2J1gSS5zi4997NHcFqKKgwXLrFxNzYWF7W8dNSinTuHIDmVJ5nJUUnRXx7tsAsA0DvePus/tfZYxWjbiw+8cRAufdaLi5vY3toFopNoOJwsGM92Q68kXRUwbm/N2vQX1t16rPHBBPcu/wC47rSaooNl7qljB2l3P94jEMId0FvBWR2Y8fH5s/UK5fLyC5E/RKyaSE5XJsJZ5R4KGp2S6RuF+Mj8pt1FnFYvbGyJac3IJYdH2IHc7kV6kX9FJZrgQ5oIORBAIPeCmYMEcfCZOu2eOOc2QWcPFBz7KP4HeB/Vb3b+4zTd9IcJ/wCm4m35XHTuOSx1Q2WB2GZjoz1Fr9x0PgtXK7DFOMu5RS0Mo1ae8ZqIYhqCFqaWvBRTyxwzAV9X2i1hXhmXp355q6o5eaaagaMxko4WG9ghckwknEuI47rl9M3iF1Hplb5IWokdzQoa2KdjNAgqinBaSE75EPLUHwTUmLckZTawtIetlDTyG65r6nFK5w0Jy7guoCtyXBzW/kGQ1Bsjaee+qr2MXJBCW4phqTRdGS+ikjkHeqiKcoqKZLcBinZ7yxtlMEySwREokATFqSSOgiJ4Q7geBskklS7gsjJf8QU0dI12bru8TbyCSSuPctBNg0WAAHQWXOJJJXJlvuOHFdYkklSZDsOXTc0kkZDuyhrKNkrcMrGyN5OF/LkkkmFmR2p6OoznTyOiPwuu9vn731WEqg+GR0byCW5GxJHhcBJJRcjYSYTS1GLKyPYByTJJUjbDlEsk2EZBVss9ykkmQBn3BnuVZt6csjy1dlfkkktEO6M2V1FmUsuo32SSW0xB0T7IyJ1wmSSphwOjAFDeySSBBtUf/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67586" name="Picture 2" descr="File:Foie gras - gavage in Rocamadour, France.jpg">
            <a:hlinkClick r:id="rId4"/>
          </p:cNvPr>
          <p:cNvPicPr>
            <a:picLocks noChangeAspect="1" noChangeArrowheads="1"/>
          </p:cNvPicPr>
          <p:nvPr/>
        </p:nvPicPr>
        <p:blipFill>
          <a:blip r:embed="rId5" cstate="print"/>
          <a:srcRect/>
          <a:stretch>
            <a:fillRect/>
          </a:stretch>
        </p:blipFill>
        <p:spPr bwMode="auto">
          <a:xfrm>
            <a:off x="4144614" y="1129230"/>
            <a:ext cx="3853296" cy="2889972"/>
          </a:xfrm>
          <a:prstGeom prst="rect">
            <a:avLst/>
          </a:prstGeom>
          <a:noFill/>
        </p:spPr>
      </p:pic>
      <p:sp>
        <p:nvSpPr>
          <p:cNvPr id="14" name="TextovéPole 13"/>
          <p:cNvSpPr txBox="1"/>
          <p:nvPr/>
        </p:nvSpPr>
        <p:spPr>
          <a:xfrm>
            <a:off x="611560" y="1412776"/>
            <a:ext cx="3168352" cy="5601533"/>
          </a:xfrm>
          <a:prstGeom prst="rect">
            <a:avLst/>
          </a:prstGeom>
          <a:noFill/>
        </p:spPr>
        <p:txBody>
          <a:bodyPr wrap="square" rtlCol="0">
            <a:spAutoFit/>
          </a:bodyPr>
          <a:lstStyle/>
          <a:p>
            <a:r>
              <a:rPr lang="cs-CZ" sz="2000" dirty="0"/>
              <a:t>Ve Francii odhadem každý rok vykrmeno metodou </a:t>
            </a:r>
            <a:r>
              <a:rPr lang="cs-CZ" sz="2000" dirty="0" err="1"/>
              <a:t>gavage</a:t>
            </a:r>
            <a:r>
              <a:rPr lang="cs-CZ" sz="2000" dirty="0"/>
              <a:t> na 37 milionů kachen a 700 tisíc hus.</a:t>
            </a:r>
          </a:p>
          <a:p>
            <a:endParaRPr lang="cs-CZ" sz="2000" dirty="0"/>
          </a:p>
          <a:p>
            <a:r>
              <a:rPr lang="cs-CZ" sz="2000" dirty="0"/>
              <a:t>V Evropě patří mezi producenty pouze Belgie, Bulharsko, Španělsko, Francie a Maďarsko, jinde většinou zakázáno.</a:t>
            </a:r>
          </a:p>
          <a:p>
            <a:endParaRPr lang="cs-CZ" sz="2000" dirty="0"/>
          </a:p>
          <a:p>
            <a:r>
              <a:rPr lang="cs-CZ" sz="2000" b="1" dirty="0"/>
              <a:t>Směrnice Rady 98/58/ES </a:t>
            </a:r>
            <a:r>
              <a:rPr lang="cs-CZ" sz="2000" dirty="0"/>
              <a:t>zakazuje</a:t>
            </a:r>
          </a:p>
          <a:p>
            <a:r>
              <a:rPr lang="cs-CZ" sz="2000" i="1" dirty="0"/>
              <a:t>(podávání) krmiva či tekutiny způsobem….který může způsobovat </a:t>
            </a:r>
            <a:r>
              <a:rPr lang="cs-CZ" sz="2000" b="1" i="1" dirty="0"/>
              <a:t>zbytečné utrpení </a:t>
            </a:r>
            <a:r>
              <a:rPr lang="cs-CZ" sz="2000" i="1" dirty="0"/>
              <a:t>či poranění.</a:t>
            </a:r>
          </a:p>
          <a:p>
            <a:endParaRPr lang="cs-CZ" dirty="0"/>
          </a:p>
        </p:txBody>
      </p:sp>
      <p:pic>
        <p:nvPicPr>
          <p:cNvPr id="3074" name="Picture 2" descr="Pétition] NON au Gavage des oies et des canards, OUI au foie gras éthique">
            <a:extLst>
              <a:ext uri="{FF2B5EF4-FFF2-40B4-BE49-F238E27FC236}">
                <a16:creationId xmlns:a16="http://schemas.microsoft.com/office/drawing/2014/main" id="{8DC9E551-B90F-4A85-BF15-C3C493DEFF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5225" y="4261961"/>
            <a:ext cx="3865612" cy="2319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830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solidFill>
                  <a:schemeClr val="accent6"/>
                </a:solidFill>
              </a:rPr>
              <a:t>MYSLIVOST</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360385" y="1111374"/>
            <a:ext cx="8748464" cy="2339102"/>
          </a:xfrm>
          <a:prstGeom prst="rect">
            <a:avLst/>
          </a:prstGeom>
          <a:noFill/>
        </p:spPr>
        <p:txBody>
          <a:bodyPr wrap="square" rtlCol="0">
            <a:spAutoFit/>
          </a:bodyPr>
          <a:lstStyle/>
          <a:p>
            <a:pPr>
              <a:buNone/>
            </a:pPr>
            <a:endParaRPr lang="cs-CZ" sz="3200" dirty="0"/>
          </a:p>
          <a:p>
            <a:endParaRPr lang="cs-CZ" sz="3200" b="1" dirty="0"/>
          </a:p>
          <a:p>
            <a:endParaRPr lang="cs-CZ" sz="3200" dirty="0"/>
          </a:p>
          <a:p>
            <a:endParaRPr lang="cs-CZ" sz="3200" b="1" dirty="0"/>
          </a:p>
          <a:p>
            <a:endParaRPr lang="cs-CZ" dirty="0"/>
          </a:p>
        </p:txBody>
      </p:sp>
      <p:sp>
        <p:nvSpPr>
          <p:cNvPr id="8" name="TextovéPole 7"/>
          <p:cNvSpPr txBox="1"/>
          <p:nvPr/>
        </p:nvSpPr>
        <p:spPr>
          <a:xfrm>
            <a:off x="683568" y="1204172"/>
            <a:ext cx="8064896" cy="5570756"/>
          </a:xfrm>
          <a:prstGeom prst="rect">
            <a:avLst/>
          </a:prstGeom>
          <a:noFill/>
        </p:spPr>
        <p:txBody>
          <a:bodyPr wrap="square" rtlCol="0">
            <a:spAutoFit/>
          </a:bodyPr>
          <a:lstStyle/>
          <a:p>
            <a:r>
              <a:rPr lang="cs-CZ" sz="2400" i="1" dirty="0"/>
              <a:t>= soubor činností prováděných v přírodě, tedy ve volné krajině ve vztahu v ní volně žijící zvěři, která je součástí určitého ekosystému a spolková činnost směřující k udržení a rozvíjení mysliveckých tradic a zvyků jako součásti českého národního kulturního dědictví </a:t>
            </a:r>
            <a:r>
              <a:rPr lang="cs-CZ" sz="2000" dirty="0">
                <a:solidFill>
                  <a:schemeClr val="accent4"/>
                </a:solidFill>
              </a:rPr>
              <a:t>(= podle ÚS přípustné omezení vlastnických práv ve veřejném zájmu)</a:t>
            </a:r>
          </a:p>
          <a:p>
            <a:endParaRPr lang="cs-CZ" sz="2400" dirty="0"/>
          </a:p>
          <a:p>
            <a:r>
              <a:rPr lang="cs-CZ" sz="2400" b="1" dirty="0">
                <a:solidFill>
                  <a:schemeClr val="accent6"/>
                </a:solidFill>
              </a:rPr>
              <a:t>Právo myslivosti </a:t>
            </a:r>
            <a:r>
              <a:rPr lang="cs-CZ" sz="2400" dirty="0"/>
              <a:t>- </a:t>
            </a:r>
            <a:r>
              <a:rPr lang="cs-CZ" sz="2400" i="1" dirty="0"/>
              <a:t>soubor práv a povinností, jimiž na straně nositele práva myslivosti  jsou především  povinnost </a:t>
            </a:r>
          </a:p>
          <a:p>
            <a:pPr marL="342900" indent="-342900">
              <a:buFont typeface="Arial" panose="020B0604020202020204" pitchFamily="34" charset="0"/>
              <a:buChar char="•"/>
            </a:pPr>
            <a:r>
              <a:rPr lang="cs-CZ" sz="2400" b="1" i="1" dirty="0"/>
              <a:t>zvěř chránit, cílevědomě chovat</a:t>
            </a:r>
          </a:p>
          <a:p>
            <a:pPr marL="342900" indent="-342900">
              <a:buFont typeface="Arial" panose="020B0604020202020204" pitchFamily="34" charset="0"/>
              <a:buChar char="•"/>
            </a:pPr>
            <a:r>
              <a:rPr lang="cs-CZ" sz="2400" b="1" i="1" dirty="0"/>
              <a:t>a právo zvěř lovit, přivlastňovat si ulovenou nebo nalezenou uhynulou, její vývojová stadia a shozy paroží </a:t>
            </a:r>
            <a:r>
              <a:rPr lang="cs-CZ" sz="2000" dirty="0">
                <a:solidFill>
                  <a:schemeClr val="accent4"/>
                </a:solidFill>
              </a:rPr>
              <a:t>(zároveň se ale uplatní ochrana přírody, takže i povinnost získat výjimku z ochrany zvláště chráněných druhů)</a:t>
            </a:r>
            <a:endParaRPr lang="cs-CZ" sz="2400" dirty="0">
              <a:solidFill>
                <a:schemeClr val="accent4"/>
              </a:solidFill>
            </a:endParaRPr>
          </a:p>
          <a:p>
            <a:pPr marL="342900" indent="-342900">
              <a:buFont typeface="Arial" panose="020B0604020202020204" pitchFamily="34" charset="0"/>
              <a:buChar char="•"/>
            </a:pPr>
            <a:r>
              <a:rPr lang="cs-CZ" sz="2400" b="1" i="1" dirty="0"/>
              <a:t>a k tomu  všemu užívat i honební pozemky </a:t>
            </a:r>
            <a:r>
              <a:rPr lang="cs-CZ" sz="2400" dirty="0"/>
              <a:t>[§ 2 písm. h)]</a:t>
            </a:r>
            <a:r>
              <a:rPr lang="cs-CZ" sz="2400" i="1" dirty="0"/>
              <a:t>.</a:t>
            </a:r>
          </a:p>
        </p:txBody>
      </p:sp>
    </p:spTree>
    <p:extLst>
      <p:ext uri="{BB962C8B-B14F-4D97-AF65-F5344CB8AC3E}">
        <p14:creationId xmlns:p14="http://schemas.microsoft.com/office/powerpoint/2010/main" val="173911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547664" y="404664"/>
            <a:ext cx="8378825" cy="1077218"/>
          </a:xfrm>
          <a:prstGeom prst="rect">
            <a:avLst/>
          </a:prstGeom>
          <a:noFill/>
        </p:spPr>
        <p:txBody>
          <a:bodyPr wrap="square" rtlCol="0">
            <a:spAutoFit/>
          </a:bodyPr>
          <a:lstStyle/>
          <a:p>
            <a:r>
              <a:rPr lang="cs-CZ" sz="3200" b="1" dirty="0">
                <a:solidFill>
                  <a:schemeClr val="accent6"/>
                </a:solidFill>
              </a:rPr>
              <a:t>REALITA?</a:t>
            </a:r>
            <a:r>
              <a:rPr lang="cs-CZ" sz="2400" b="1" dirty="0">
                <a:solidFill>
                  <a:schemeClr val="accent6"/>
                </a:solidFill>
              </a:rPr>
              <a:t>    Omezení v EU neznamená omezení dovozu</a:t>
            </a:r>
            <a:endParaRPr lang="cs-CZ" sz="3200" b="1" dirty="0">
              <a:solidFill>
                <a:schemeClr val="accent6"/>
              </a:solidFill>
            </a:endParaRPr>
          </a:p>
          <a:p>
            <a:pPr>
              <a:buNone/>
            </a:pPr>
            <a:endParaRPr lang="cs-CZ" sz="3200" b="1" dirty="0"/>
          </a:p>
        </p:txBody>
      </p:sp>
      <p:sp>
        <p:nvSpPr>
          <p:cNvPr id="3" name="Zástupný symbol pro obsah 2"/>
          <p:cNvSpPr>
            <a:spLocks noGrp="1"/>
          </p:cNvSpPr>
          <p:nvPr>
            <p:ph idx="1"/>
          </p:nvPr>
        </p:nvSpPr>
        <p:spPr>
          <a:xfrm>
            <a:off x="467544" y="1052736"/>
            <a:ext cx="8517632" cy="5285833"/>
          </a:xfrm>
        </p:spPr>
        <p:txBody>
          <a:bodyPr>
            <a:noAutofit/>
          </a:bodyPr>
          <a:lstStyle/>
          <a:p>
            <a:pPr>
              <a:buNone/>
            </a:pPr>
            <a:endParaRPr lang="cs-CZ" sz="2400" dirty="0"/>
          </a:p>
          <a:p>
            <a:pPr>
              <a:buNone/>
            </a:pPr>
            <a:endParaRPr lang="cs-CZ" sz="2400" dirty="0"/>
          </a:p>
          <a:p>
            <a:pPr>
              <a:buNone/>
            </a:pPr>
            <a:endParaRPr lang="cs-CZ" sz="1600" b="1" dirty="0"/>
          </a:p>
          <a:p>
            <a:pPr>
              <a:buNone/>
            </a:pPr>
            <a:endParaRPr lang="cs-CZ" sz="1600" b="1" dirty="0"/>
          </a:p>
        </p:txBody>
      </p:sp>
      <p:sp>
        <p:nvSpPr>
          <p:cNvPr id="5" name="AutoShape 2" descr="data:image/jpeg;base64,/9j/4AAQSkZJRgABAQAAAQABAAD/2wCEAAkGBxQTEhQUEhQVEhQVFBAUFBUYFRQUFRQUFBQWFhQUFBQYHCggGBomGxQUITEhJSkrLi4uFx8zODMsNygtLisBCgoKDg0OGhAQGywkHyQsLCwsLCwsLCwsLCwsLCwsLCwsLCwsLCwsLCwsLCwsLCwsLCwsLCwsLCwsLCwsLCwyLP/AABEIAMYA8AMBIgACEQEDEQH/xAAcAAABBQEBAQAAAAAAAAAAAAAEAAEDBQYCBwj/xABDEAABAwIDBQQIAwUHBAMAAAABAAIDBBESITEFBkFRYRNxgZEHFCIyUqGxwUKC0RUjQ5LwFjNicpPh8VOissIkY4P/xAAaAQACAwEBAAAAAAAAAAAAAAACAwABBAUG/8QAKhEAAgIBAwQBAwQDAAAAAAAAAAECEQMEEiETMUFRIhQyYQVxoeFCUrH/2gAMAwEAAhEDEQA/AM27duf4VE7YMw/AV7WKLouHUQ5KrF9I8bg2RMD7hVkKaUD3SvU/UxyTOpByQyVkWI8hlikv7pUMrnj8JXrwoAeATy7HYR7o8lKJ02eJvDjwPkuRGeRXso2Kz4R5JzsKM/gHkjsHpM8aLVxdevS7tRH8A8lC7daI/gHkpZXSZ5K56TXr1j+yUPwBQu3Nh+FXuL2M82hqLKaSe4XoDtzYuRXP9i4+qqynjZ5s6TNOJF6JJuNH1UB3Eb8RV2XsZhBInxLcncMfEVFJuLyefJSwXBmKuuSVsXbhv+P5KF+4svBwUsHZIyrXqYOV+dyphxCZ2586llbWR7HIBWiFc0DVZ9u7lS3QJpNkVPwpE8W52Xyi5nrmlDRTC6qm7GqfhKZ+zahv4CqWGkU0zROrbDVV79o3Oqq3RT/A5NFSy8WFUsSROS/hqQRmqrazRwQczZW6NKHmdIdQfJHHHTsts96BBTEhQRHJQOviVb+DdQSXhd+yVC9uSAe518lJZNpKLUMaurBVBkek2dyDrxJRb9kEuzCq/WnKemmJ1RRzRZKDXMCjMa4nfYIP1pyk8iiVQdgSLED6yV0KooevEvaEujSaxD+tJ21aizRJtCDGnbCuYai6JLkyMlJWiURGFRmLoiA9RPnAVtpFUMIuiRgSFYF0KoKupH2XRGadMKdT+stTeshXvXslEXq4ULqQKxY4FNjCuyqARSBRvpByVkZWpsbVLJRWCgHJP+zxyVqC1K4UsqkVLtnNP4R5KM7IZ8I8ld5LtjQpySkVmNdMKHBXcRzXOhPkbaCiFA610QRkgpNU/O6RSJrBN2YUWJIPWbcWTdmF0wAKDEmxK1OuxLC3C657AKIOTiRF1L7kJDThcGlCcSpdoq3Ihx6mExowuxIu8alohFFTWN0Q5R407XpkMlcIpo6aEPPCSUYoXuTc32lIE9XKb1corGnD1m4CBPVynEJRmNIOU4ITQ6IWqB4KUSLkuTpZbjRVAZulcovJMGhKtlgwkKRkKJ7MJ+zCu2QE7Yoitm7KmdIXBpc3Ik2wtOp70pmta0ucQAAST0Cw+39qmrMYBwxZ4f8AKL2J8G3XT/TtNLLPc+yMerzrFH8s1ma6gvdBs31oD/EA72OH2UzN7KD/AKzPJw+ywrQzTsbuj7LcuyVfLe6Zm89EdKiLxdb6qZu1qR2k8P8Aqs/VMzaeclQW5EAukXFHNmpzpLGe6Rv6qVsMZ0cD4grL9HkJZVdqUhMVbijZz+if9nN5qvpMpCrEqXaKy/Zo5/JMdl9VX0+Uuyu7ZP2yNdsrqE37MPRA8Ob0SwQSJGZFHZp/orh2znclXTzLwSyATKaB1ym/Z7uSkgpHA6FFjjl3K0XbDMOSBndmrEtNlXzQklbNTe3gojxJF6XYFMYSsHz9F2IPXXaKIwlIxlS5eiWyXGliUXZlMWFTdL0S2S4k4ehy1yVnKuo/RNzCe0XQchPa5Jw5ynVfom4bbNL2sLoycIdYHuvdYKronRghjhII8RJGmQsARqPDmvQWUIn9l98IzyNr5WtdY7ePZD4c4i6SEElwObmAcSR7w716T9J1UIwUW6tnP1uDJk+S8HnSdPZNZbqFCTYV0ApGsUoljRxdAj6eIc2t8/sFFGzK/VdlXSBske54915/K9w/RTMr6kDKZ/8Aqn6EoS6cKnBMvcwtu262/szy/wA90Q3efaDf40niAfsqyySHpR9BdSRdN312gP4jvGNv6Lob/wBcPxt8Y2qkDjzPmuXIehH0X1ZezSM9ItaNeyPfGR9CiGekyq4xwnweP/ZZdsp5lchx1VfTx9E60vZrx6T5hrBEfzOH2UzPSk7jTDwkP3asaZz0/lC1u7mzKWeIYw0yZ4srceiXPDCKtoZDJOTqw6P0ot/FTu8HtKIZ6TYOMMo/kP3QO0d2qVuQyJ0zQTNzWaucQO9L2YmM3ZEaSP0kUh1bIPyX+6lb6QaI8XDvjKyM+5zCP3Ty7xBUtPuMLfvZCw9LFBJYIrlhx60uyNezfihP8S3e136KePe2hP8AHYO+4+oWTi3Gp9TLM7uLG/VpUn9jqb/7T+cfZqzyyadeWPWHO/CNgNv0Z0nh/wBRv6rtu1aU6TQn/wDRn6rAT7nQ/hklb34HD/xCCl3KP4Jmn/Mwj6EqlLTy8/wR4s68fyepMlhdo9h7nNP3UrWM5g+S8ffuVONDE78xB+YXI3Uqx7rQe6Rv6pqw4n2khTeVd4s9pa1nRM+Blr5ZZ8l4g/Z9bHqydvVpcR5tJUUO1Jhe8shHG73WHhdFLTxS7oBZrfYu3+kWeJmMCMlxJMThbC2/ssJBvcA2utDu3vLDtPFG1ha8NxSxu0Lb2sHjIjNeO7ZqWnIcFcbltdG58kd7ujIa5rcTmG+tknprwMWVoFslZOE67RzhAKRq4CRKhQQxy7KC7QoqkxuNmtxeB+ypuiUPZdBaGk3TmkAJDWD833KO/sO6394L9yB5oINY5ejIJK/rd0KhmbQJB0yKp56GVnvRub3hEskX2YLi13IEiuDIEmyIrKOwldS+qvtfCbIcyKWiUdrUbmMwvPUArKF4W73S2c9je0lGC4GBp963Mjgs+pyRjDkfp8cpy4QdtWlLpWWF7alWfYNl9g5i2anDTrbuCcjK2l9bLkT1DfCOtDTxXLGhog0WaAxg4DU/olG57s7BrfmfNPGQ3S577lRyWOd1lk7NCRI4BDSPHBc1FTYZICepyySJyobGIVKeiVO3EdPqq0VZJ0y8VaCS0Z8/FBDl2E14CqmRrBzJ0CCiqyTYZDibfRWOwKbti4v9poFs+Lj+g+oU+03UFLZ07mN5Nc4uJPRl8/JdfElFWznanJJ/CD/dnm3pA3gw4YYpM3XxkcByuvP6vaVhgboPNW23djTyT43xTNMr3GP9xIMYLssDLX04J6vcapikhbIAO1aHEn+Fc6StFyCmOVmPbRmpGkgOOYJW/wB1KRscQc0OY5w9qznBbjcz0dUcTXukeyuuWgYmDDGRnkDc4jfjyCtN4t2YxG6WEYMAu5g90ga25EKRdPkDLCTXB4yGpFqkSAXYMZHZMQpsKcNVks4p6UvcGjiV6nuzu8yFgcRd1ljN0oA6cXXqFc7DGbcAsmok72o0YIp/JmL3p3mfGcEWXVZE7fqL37V32UW1Zy6RxPMoPCnQxxS7C5zbZs9399HhwbNZw5rabRcyWIkAG4XjTRZXNPvDK1uG+SCeDm4hQzUqZWVrbPcOqO3doTLKBw4oGVxe6/Er0Lc/ZXZsxEZlFlltiBjjulRo/wBlM7O1hovKd4NmOZMWtaSXH2QASSegC9Vg2kMWE9wHE9ykFO0uxBoB52z81z1qOn+Tf9P1PwZDdXdLs7TVABfq1mRDOrubvotO8kO0uSLoqXh81BJUDisObK5u5G/FjUFUUM+RQ9oh5K1qY1jAC5xDWjUmwAWXfbNG2gprrp+w4nJUJ3rYThpopJ38LMJHkMypWUNdN/e4IAdA4+1boxtz52RU32QO5Luw2skYMsQQzIA4XBuiKfdiMZzSySHk20bfEm5PyRpLIxaFjWn4iMZ8S+9/JLli8ydFrJ4iisp6F5za0kc7ED+bRHiCENvNURsaD7QDhfuJKDrpJA0umeXdc8Jtww3sCsfWuEjr5H6BP02NOXArU5ZY8TyN16/JcbVq3vnEez3Mja/CwObjdI53NxdkBbkOC3Gxd1aenIdh7WawxTSHtJCeJBPui/ALLejagvJJPa7Y7RsPAvcLvI7hhF/8R5Lez1bWNc95DWsBc4nQNaLkre1RzMbclbI6iUvnjjGjQZZDy/DGPE4j+VeQ7x77Nk2i5kTGyND+zD7l18OX7to1z81Z01btGvdNJSsfBHILCR94w7UNsTmQ1pJyvmVNul6KvVqhk80wkMZDmsa2wLgLXcTwCnYt/JUbnYGzjDCGm+NxxvufxHhlyFh4Ibe6vENK+5zkIjaOZde//aHHwVhtXasNO3HUSxwt5vcG3PIXzJ7l4lvvvma6o/cXMMTXMhGhe5+T5SD0AA7+qhJcR4K5OCia7Z0kZsW5XtfL5jh3IMFdiMlLsYJQceGS3TtUONP2qKwKNBurUBkwuvUKxuOM25LxOGpLXXGoXqG6u3WysDXHNZNRHncjTp5V8Wea7VgLJXA5ZqFgXo+9e6/a+3H731WEk2XKw2dG4flKdiyxkhWSDiwWyIh2bI7PDYfEfZHmVd7P2Zgbidr108VBPXAXzxWvnfIf7JGbVbeIj8WmvmQtm7La0h0jgQM+TfMq7rttuDPZOBnO2Hz4+CxrtrlxxX9kXw3yBtq4jkFNsqkfVzRx4iMRve+bYxm+QjhkLAc7Ln5cs59zZjhCP2o9C3RprtM7s8eTCdbcSOQP2K0E77CwXMDA2zWCzWgNaOQAsENVScVklKkbIxtg9bU4cuKromSSH2AXdwJRtL2NnyVD7MZbK9gb314nTRZjeL0pYf3Oz4hfTG5tgOoYPughi38t8BTzdP4pcl/PsoRtL6iWOBozOJwuPJcx7OilaHBjpGat7YmNh/x9iLOd+Y+Cy+xdjSOPrFa900rjiaxxu1p4OLdL9FoZao8SSkznCDqKGRjOauTLqibgyxgD4WNEbB3Nbr4kohxNsjhHTVUENVZHx1RRRy2injoIfKh5JFDUSHuVfU1hAPFKk+Q4oi29XPdhaLFudhmM8rn5qji2R2jgxl8biBZvE9emqrtp7blY65jMrADkDYjvVVFv/WxkmAxQ35RhzvN9yutglFQ4ORr4znnp/aux7/sTZbaWnZECLMaS9xyBOrnHkL38l1STMqIw/DeN+bQ4e82+TiDwOtu5eD1fpP2hJA+GcMex4DXPDDHJgJ9sBzThuRcXsvWN0986StaGwvEcjWj9w6zXtAy9kfiA5hFZKrg1EkrWNLnODGtFySQ1oA5k5ALMVnpEoGXAl7Uj4GkjwebAqy21sqOqidDMC5hIvZxaQRoQRyXl23fRbPEcVOfWI+WTZQO7R3h5K0DNtLgqPSXto1T2yEYRazG3vhb+qxTHPBAZcE2GXEnhbitZWbIlqKtsLmPYGC8lwW4GgAnFcXBt0OuhWl3d3NhkhMsebg72JC4Oe1zTldvugdM+qJisak1bLWoY2Vlwfbb4E2tcEeJPmstU0eInLC/Mg6NdyBvxPNFbN2nZwxGwDgb9C0tP/ldanZFO2dxbiYHA3tYnxHQ6oVm6fJpcN/DPNpYi02II+SjXtLt3Q7URuPC+XgSQhKrYEDff7FvTGCfK10xfqK/1Yh6R+GeQhE0lS5hu02K2W06GkBIuG9wVNigGUbQTmLvzA/KDbzT1q012FfTysv8AYO9kxyczEMhi0HmVZ7R3mFsmtvkNePADmVianahA1NrdBc8gBoqqXaLjc53w5DkOvnr+qzznb4VGiMdqp8lztbbTpCW3yztbQAc+PPQLN1tVc4QbMbY9SedlFLNkSNT8hy+nmqxsg9rPTjzdxS2FYXUVIuGCwuWsF9ABz8dfHkvSPRRSXjmqjf8AeEQw34RRn23d7nEfydV5BJPa5/wkeJGZ+q+gt3acQUtPFxbEy4/xOGJ3zKTmltQ7BHdIu74WE8SqiqlvkjNoT2A7lTSS2XPzT8HQxx8j1NH2kbmXLS4EXGoVNS7tQwe1bG7796t2yk9Fy9uSHe9tILartgoeRmc3H5JtSo5XWNymjffP+vJI8jQqMf8AKNhP9cVVumtr/wAJCoRRYLReiFp4quq6cA6JU9Zz81xPP4hOlTQC4ZWVVI03NgqiTZ0TgbtA/wAWhB4K9kfdCSQAg9eenigg3FlyinyUcOysrE5gkHjdU+0tghpxtPZOBuHC4sedxoeq0NFUWxMNw5ptY6kcE8z2vFjnnmFojOUXaF7lJVJWF7tekaemtHXNdKwWAlAu4dS7Rw77HqV6psLbtPVC8ErX5Alt7Ob3tOfjovGo6ABltb3yOndY6KhqKKSMn1d74jY4mA2v3LXDOnwzLk0nF4nf4ff+y8qPSEO3qGyRh7JJXkPyvhDiGEHh7NvLO62G4lVTsbM5khc14a7C612nuA+i8Rq4DxyI1R+723XU7gDmy9+7x+y0ow3yamaID3ja3LCXW6jEmi24KdwMZcXDmQLEdANO5B7eL2uIc5wOeTr3z6G/zssvNIQbNBc46k3J8s0FINyZs9pb+zO/vZHf5W+yO881V/2lnk0PZt+LJo8tT5rPdgG+0/N3w6/zfoopaguP0HAdyiil2I5Nl7+0i84WXJOrtT/WqPbN2Ys3N7rZ3uT+v2VHC8RNDuOf+yekkJzPvH/tadSiKLR8oALnm+ZAtxPMcx/v0Ve6tOEnmRf7AHln8+qh2k4uwt0xfLPIJYC5uQPvfIW1/rgoQlY72XOGRzy7+I5/7Kuf7p7x1/rgi3k3AboD4E6kHorKXYv/AMRkrLlxc8ngMADcJ0zucSCU1Gr8hRi32Id1I2+tQGS2HtY73zFsQ1+S9rrKizj32+a8c2DAO1DXkMIeDnpYG+fI5ZL1Cuqb+1zz8ePzWLWcNM2aPyWW0Jb27gq2SW6iqqy9u5VstXb+u5c6crZviqRZNqOaMjkxDWyzhqroqKr66I4sjLGqp8WguOJQDn4T5qaPanIqCqka/XI8wqkiI4fUhQmf/hBVVO78Lwe/JBOMjdfkdUyMAJTaL+nqeqsgA4LFsqXDgUbDtJw5pm2gFNF3MC3qOaGe9Djat9RdcTbSGlrBDtYW5AW0GHtY3jiQ09b6X+amFml2l7/JVs20yJWDUYifIHiiNr2w4m5cCAnJOkmIclbolml1IsenMfYoCWp/riFzFJcfccD1+Sa3PX6o0gdz7ogrqVsjeTuB596y8sJaSCLEZELXSOy+6EqqVsnvZOtk79eadiybeH2BywWbn/L/AKXNRURvFjZwAIANr6fhLsh5qhq6lrC5rY7X0JsCP5cyO4pquU3yDj3NcAP5guI5ngWwA52A1cOOXLj5eeh8GK7Kz1KRx9wlp4i9vPMoml2fawax73mwsGkuPQDh3rQ7M2e+SxdTua0Z+88X5AYr66K7paUtBBfgyIIaC7I/hxE3skZNRGPAyONsxkuyH3b2gubm0Yu4jPQ249yKh2W4WMnsYjZo0JIB58NMzlmtN682EEMjDpDkHYb2PC1rG6rnZuMs7jNJawa11g3liAAsOgQ9WQXTRWVNNEZSW3e1ga1jW2NyMrm4sb24qCnjEuTW4Ge08+2TcNzN3cfpnkrgh3Z4YwA51xJIdbHOwvoPe06c1LaNjGxsFmnJ5NsTo+LRkbX5o1kbQOxWUraPNjLe8JHkA5+0AGDPLUA+a9NpdgtfCGtjILGtAxOLQ/ncZ2F8xyVdujsZjpDPMWmxs1p42HvFvIZZLY1m0YI2kuwAAcLfZcrV6hymow8GnFDar9nl9LsvFVssLXe0PYc8sg5p4EWv5rdbb2a2OCPBcFgw2NtOf9c0Bu9HE+eapeA2MYcDSSLH4rXyysr5lMJnYntIYLhoxuzHPy+qVqtRJySfgZiio8oxVVNkLahV01TdXO8ezTA+wuWOzYeY5E8wqGWEOzBsfqnQUZcjJSfg5dVdVGa3qhZ4rZXshJAed09QQp5GW3rvVP8AtAqiL3KVl+JCLpopZWy2O0SmdW3QkUYKnFGeClJBW2SsmRBeLIX1Qjgo3sIUqyW0dzVJauHVdxzXD4y4KCNhtY9yNJA27AK2cl44WufPJWUNRdtnHUKkrZP3rhysu6WbVOcODNvqTLyMZD+r3tf6KYNuLEeP6oKGpFrcARbpZFmp5pTQ1MiqBnZRkqeVwtf+vkoArLZoNm7lzGxlwNHwktdn1tf5Faym3cY1uECJn+VriPD2hZWrGFSGNZpZ5S7mJNopn7utA9mZ51y9lvkc7eaCdsJn4vWHc7Fh+YF1oexN1N2F9QqWVh7mzJTbGkcLRRuaDxcW4h5i6rqndmpA1AbzkMYJ/wAtiSSt46mvq93dc/UEIZ0Jv7Ac4/yAd7j7XkUcctF2ebv3aqQ8NcSC4EhozdYmzS8/gaSD1sCtNsfcIWa6Z2J1gSS5zi4997NHcFqKKgwXLrFxNzYWF7W8dNSinTuHIDmVJ5nJUUnRXx7tsAsA0DvePus/tfZYxWjbiw+8cRAufdaLi5vY3toFopNoOJwsGM92Q68kXRUwbm/N2vQX1t16rPHBBPcu/wC47rSaooNl7qljB2l3P94jEMId0FvBWR2Y8fH5s/UK5fLyC5E/RKyaSE5XJsJZ5R4KGp2S6RuF+Mj8pt1FnFYvbGyJac3IJYdH2IHc7kV6kX9FJZrgQ5oIORBAIPeCmYMEcfCZOu2eOOc2QWcPFBz7KP4HeB/Vb3b+4zTd9IcJ/wCm4m35XHTuOSx1Q2WB2GZjoz1Fr9x0PgtXK7DFOMu5RS0Mo1ae8ZqIYhqCFqaWvBRTyxwzAV9X2i1hXhmXp355q6o5eaaagaMxko4WG9ghckwknEuI47rl9M3iF1Hplb5IWokdzQoa2KdjNAgqinBaSE75EPLUHwTUmLckZTawtIetlDTyG65r6nFK5w0Jy7guoCtyXBzW/kGQ1Bsjaee+qr2MXJBCW4phqTRdGS+ikjkHeqiKcoqKZLcBinZ7yxtlMEySwREokATFqSSOgiJ4Q7geBskklS7gsjJf8QU0dI12bru8TbyCSSuPctBNg0WAAHQWXOJJJXJlvuOHFdYkklSZDsOXTc0kkZDuyhrKNkrcMrGyN5OF/LkkkmFmR2p6OoznTyOiPwuu9vn731WEqg+GR0byCW5GxJHhcBJJRcjYSYTS1GLKyPYByTJJUjbDlEsk2EZBVss9ykkmQBn3BnuVZt6csjy1dlfkkktEO6M2V1FmUsuo32SSW0xB0T7IyJ1wmSSphwOjAFDeySSBBtU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4" descr="data:image/jpeg;base64,/9j/4AAQSkZJRgABAQAAAQABAAD/2wCEAAkGBxQTEhQUEhQVEhQVFBAUFBUYFRQUFRQUFBQWFhQUFBQYHCggGBomGxQUITEhJSkrLi4uFx8zODMsNygtLisBCgoKDg0OGhAQGywkHyQsLCwsLCwsLCwsLCwsLCwsLCwsLCwsLCwsLCwsLCwsLCwsLCwsLCwsLCwsLCwsLCwyLP/AABEIAMYA8AMBIgACEQEDEQH/xAAcAAABBQEBAQAAAAAAAAAAAAAEAAEDBQYCBwj/xABDEAABAwIDBQQIAwUHBAMAAAABAAIDBBESITEFBkFRYRNxgZEHFCIyUqGxwUKC0RUjQ5LwFjNicpPh8VOissIkY4P/xAAaAQACAwEBAAAAAAAAAAAAAAACAwABBAUG/8QAKhEAAgIBAwQBAwQDAAAAAAAAAAECEQMEEiETMUFRIhQyYQVxoeFCUrH/2gAMAwEAAhEDEQA/AM27duf4VE7YMw/AV7WKLouHUQ5KrF9I8bg2RMD7hVkKaUD3SvU/UxyTOpByQyVkWI8hlikv7pUMrnj8JXrwoAeATy7HYR7o8lKJ02eJvDjwPkuRGeRXso2Kz4R5JzsKM/gHkjsHpM8aLVxdevS7tRH8A8lC7daI/gHkpZXSZ5K56TXr1j+yUPwBQu3Nh+FXuL2M82hqLKaSe4XoDtzYuRXP9i4+qqynjZ5s6TNOJF6JJuNH1UB3Eb8RV2XsZhBInxLcncMfEVFJuLyefJSwXBmKuuSVsXbhv+P5KF+4svBwUsHZIyrXqYOV+dyphxCZ2586llbWR7HIBWiFc0DVZ9u7lS3QJpNkVPwpE8W52Xyi5nrmlDRTC6qm7GqfhKZ+zahv4CqWGkU0zROrbDVV79o3Oqq3RT/A5NFSy8WFUsSROS/hqQRmqrazRwQczZW6NKHmdIdQfJHHHTsts96BBTEhQRHJQOviVb+DdQSXhd+yVC9uSAe518lJZNpKLUMaurBVBkek2dyDrxJRb9kEuzCq/WnKemmJ1RRzRZKDXMCjMa4nfYIP1pyk8iiVQdgSLED6yV0KooevEvaEujSaxD+tJ21aizRJtCDGnbCuYai6JLkyMlJWiURGFRmLoiA9RPnAVtpFUMIuiRgSFYF0KoKupH2XRGadMKdT+stTeshXvXslEXq4ULqQKxY4FNjCuyqARSBRvpByVkZWpsbVLJRWCgHJP+zxyVqC1K4UsqkVLtnNP4R5KM7IZ8I8ld5LtjQpySkVmNdMKHBXcRzXOhPkbaCiFA610QRkgpNU/O6RSJrBN2YUWJIPWbcWTdmF0wAKDEmxK1OuxLC3C657AKIOTiRF1L7kJDThcGlCcSpdoq3Ihx6mExowuxIu8alohFFTWN0Q5R407XpkMlcIpo6aEPPCSUYoXuTc32lIE9XKb1corGnD1m4CBPVynEJRmNIOU4ITQ6IWqB4KUSLkuTpZbjRVAZulcovJMGhKtlgwkKRkKJ7MJ+zCu2QE7Yoitm7KmdIXBpc3Ik2wtOp70pmta0ucQAAST0Cw+39qmrMYBwxZ4f8AKL2J8G3XT/TtNLLPc+yMerzrFH8s1ma6gvdBs31oD/EA72OH2UzN7KD/AKzPJw+ywrQzTsbuj7LcuyVfLe6Zm89EdKiLxdb6qZu1qR2k8P8Aqs/VMzaeclQW5EAukXFHNmpzpLGe6Rv6qVsMZ0cD4grL9HkJZVdqUhMVbijZz+if9nN5qvpMpCrEqXaKy/Zo5/JMdl9VX0+Uuyu7ZP2yNdsrqE37MPRA8Ob0SwQSJGZFHZp/orh2znclXTzLwSyATKaB1ym/Z7uSkgpHA6FFjjl3K0XbDMOSBndmrEtNlXzQklbNTe3gojxJF6XYFMYSsHz9F2IPXXaKIwlIxlS5eiWyXGliUXZlMWFTdL0S2S4k4ehy1yVnKuo/RNzCe0XQchPa5Jw5ynVfom4bbNL2sLoycIdYHuvdYKronRghjhII8RJGmQsARqPDmvQWUIn9l98IzyNr5WtdY7ePZD4c4i6SEElwObmAcSR7w716T9J1UIwUW6tnP1uDJk+S8HnSdPZNZbqFCTYV0ApGsUoljRxdAj6eIc2t8/sFFGzK/VdlXSBske54915/K9w/RTMr6kDKZ/8Aqn6EoS6cKnBMvcwtu262/szy/wA90Q3efaDf40niAfsqyySHpR9BdSRdN312gP4jvGNv6Lob/wBcPxt8Y2qkDjzPmuXIehH0X1ZezSM9ItaNeyPfGR9CiGekyq4xwnweP/ZZdsp5lchx1VfTx9E60vZrx6T5hrBEfzOH2UzPSk7jTDwkP3asaZz0/lC1u7mzKWeIYw0yZ4srceiXPDCKtoZDJOTqw6P0ot/FTu8HtKIZ6TYOMMo/kP3QO0d2qVuQyJ0zQTNzWaucQO9L2YmM3ZEaSP0kUh1bIPyX+6lb6QaI8XDvjKyM+5zCP3Ty7xBUtPuMLfvZCw9LFBJYIrlhx60uyNezfihP8S3e136KePe2hP8AHYO+4+oWTi3Gp9TLM7uLG/VpUn9jqb/7T+cfZqzyyadeWPWHO/CNgNv0Z0nh/wBRv6rtu1aU6TQn/wDRn6rAT7nQ/hklb34HD/xCCl3KP4Jmn/Mwj6EqlLTy8/wR4s68fyepMlhdo9h7nNP3UrWM5g+S8ffuVONDE78xB+YXI3Uqx7rQe6Rv6pqw4n2khTeVd4s9pa1nRM+Blr5ZZ8l4g/Z9bHqydvVpcR5tJUUO1Jhe8shHG73WHhdFLTxS7oBZrfYu3+kWeJmMCMlxJMThbC2/ssJBvcA2utDu3vLDtPFG1ha8NxSxu0Lb2sHjIjNeO7ZqWnIcFcbltdG58kd7ujIa5rcTmG+tknprwMWVoFslZOE67RzhAKRq4CRKhQQxy7KC7QoqkxuNmtxeB+ypuiUPZdBaGk3TmkAJDWD833KO/sO6394L9yB5oINY5ejIJK/rd0KhmbQJB0yKp56GVnvRub3hEskX2YLi13IEiuDIEmyIrKOwldS+qvtfCbIcyKWiUdrUbmMwvPUArKF4W73S2c9je0lGC4GBp963Mjgs+pyRjDkfp8cpy4QdtWlLpWWF7alWfYNl9g5i2anDTrbuCcjK2l9bLkT1DfCOtDTxXLGhog0WaAxg4DU/olG57s7BrfmfNPGQ3S577lRyWOd1lk7NCRI4BDSPHBc1FTYZICepyySJyobGIVKeiVO3EdPqq0VZJ0y8VaCS0Z8/FBDl2E14CqmRrBzJ0CCiqyTYZDibfRWOwKbti4v9poFs+Lj+g+oU+03UFLZ07mN5Nc4uJPRl8/JdfElFWznanJJ/CD/dnm3pA3gw4YYpM3XxkcByuvP6vaVhgboPNW23djTyT43xTNMr3GP9xIMYLssDLX04J6vcapikhbIAO1aHEn+Fc6StFyCmOVmPbRmpGkgOOYJW/wB1KRscQc0OY5w9qznBbjcz0dUcTXukeyuuWgYmDDGRnkDc4jfjyCtN4t2YxG6WEYMAu5g90ga25EKRdPkDLCTXB4yGpFqkSAXYMZHZMQpsKcNVks4p6UvcGjiV6nuzu8yFgcRd1ljN0oA6cXXqFc7DGbcAsmok72o0YIp/JmL3p3mfGcEWXVZE7fqL37V32UW1Zy6RxPMoPCnQxxS7C5zbZs9399HhwbNZw5rabRcyWIkAG4XjTRZXNPvDK1uG+SCeDm4hQzUqZWVrbPcOqO3doTLKBw4oGVxe6/Er0Lc/ZXZsxEZlFlltiBjjulRo/wBlM7O1hovKd4NmOZMWtaSXH2QASSegC9Vg2kMWE9wHE9ykFO0uxBoB52z81z1qOn+Tf9P1PwZDdXdLs7TVABfq1mRDOrubvotO8kO0uSLoqXh81BJUDisObK5u5G/FjUFUUM+RQ9oh5K1qY1jAC5xDWjUmwAWXfbNG2gprrp+w4nJUJ3rYThpopJ38LMJHkMypWUNdN/e4IAdA4+1boxtz52RU32QO5Luw2skYMsQQzIA4XBuiKfdiMZzSySHk20bfEm5PyRpLIxaFjWn4iMZ8S+9/JLli8ydFrJ4iisp6F5za0kc7ED+bRHiCENvNURsaD7QDhfuJKDrpJA0umeXdc8Jtww3sCsfWuEjr5H6BP02NOXArU5ZY8TyN16/JcbVq3vnEez3Mja/CwObjdI53NxdkBbkOC3Gxd1aenIdh7WawxTSHtJCeJBPui/ALLejagvJJPa7Y7RsPAvcLvI7hhF/8R5Lez1bWNc95DWsBc4nQNaLkre1RzMbclbI6iUvnjjGjQZZDy/DGPE4j+VeQ7x77Nk2i5kTGyND+zD7l18OX7to1z81Z01btGvdNJSsfBHILCR94w7UNsTmQ1pJyvmVNul6KvVqhk80wkMZDmsa2wLgLXcTwCnYt/JUbnYGzjDCGm+NxxvufxHhlyFh4Ibe6vENK+5zkIjaOZde//aHHwVhtXasNO3HUSxwt5vcG3PIXzJ7l4lvvvma6o/cXMMTXMhGhe5+T5SD0AA7+qhJcR4K5OCia7Z0kZsW5XtfL5jh3IMFdiMlLsYJQceGS3TtUONP2qKwKNBurUBkwuvUKxuOM25LxOGpLXXGoXqG6u3WysDXHNZNRHncjTp5V8Wea7VgLJXA5ZqFgXo+9e6/a+3H731WEk2XKw2dG4flKdiyxkhWSDiwWyIh2bI7PDYfEfZHmVd7P2Zgbidr108VBPXAXzxWvnfIf7JGbVbeIj8WmvmQtm7La0h0jgQM+TfMq7rttuDPZOBnO2Hz4+CxrtrlxxX9kXw3yBtq4jkFNsqkfVzRx4iMRve+bYxm+QjhkLAc7Ln5cs59zZjhCP2o9C3RprtM7s8eTCdbcSOQP2K0E77CwXMDA2zWCzWgNaOQAsENVScVklKkbIxtg9bU4cuKromSSH2AXdwJRtL2NnyVD7MZbK9gb314nTRZjeL0pYf3Oz4hfTG5tgOoYPughi38t8BTzdP4pcl/PsoRtL6iWOBozOJwuPJcx7OilaHBjpGat7YmNh/x9iLOd+Y+Cy+xdjSOPrFa900rjiaxxu1p4OLdL9FoZao8SSkznCDqKGRjOauTLqibgyxgD4WNEbB3Nbr4kohxNsjhHTVUENVZHx1RRRy2injoIfKh5JFDUSHuVfU1hAPFKk+Q4oi29XPdhaLFudhmM8rn5qji2R2jgxl8biBZvE9emqrtp7blY65jMrADkDYjvVVFv/WxkmAxQ35RhzvN9yutglFQ4ORr4znnp/aux7/sTZbaWnZECLMaS9xyBOrnHkL38l1STMqIw/DeN+bQ4e82+TiDwOtu5eD1fpP2hJA+GcMex4DXPDDHJgJ9sBzThuRcXsvWN0986StaGwvEcjWj9w6zXtAy9kfiA5hFZKrg1EkrWNLnODGtFySQ1oA5k5ALMVnpEoGXAl7Uj4GkjwebAqy21sqOqidDMC5hIvZxaQRoQRyXl23fRbPEcVOfWI+WTZQO7R3h5K0DNtLgqPSXto1T2yEYRazG3vhb+qxTHPBAZcE2GXEnhbitZWbIlqKtsLmPYGC8lwW4GgAnFcXBt0OuhWl3d3NhkhMsebg72JC4Oe1zTldvugdM+qJisak1bLWoY2Vlwfbb4E2tcEeJPmstU0eInLC/Mg6NdyBvxPNFbN2nZwxGwDgb9C0tP/ldanZFO2dxbiYHA3tYnxHQ6oVm6fJpcN/DPNpYi02II+SjXtLt3Q7URuPC+XgSQhKrYEDff7FvTGCfK10xfqK/1Yh6R+GeQhE0lS5hu02K2W06GkBIuG9wVNigGUbQTmLvzA/KDbzT1q012FfTysv8AYO9kxyczEMhi0HmVZ7R3mFsmtvkNePADmVianahA1NrdBc8gBoqqXaLjc53w5DkOvnr+qzznb4VGiMdqp8lztbbTpCW3yztbQAc+PPQLN1tVc4QbMbY9SedlFLNkSNT8hy+nmqxsg9rPTjzdxS2FYXUVIuGCwuWsF9ABz8dfHkvSPRRSXjmqjf8AeEQw34RRn23d7nEfydV5BJPa5/wkeJGZ+q+gt3acQUtPFxbEy4/xOGJ3zKTmltQ7BHdIu74WE8SqiqlvkjNoT2A7lTSS2XPzT8HQxx8j1NH2kbmXLS4EXGoVNS7tQwe1bG7796t2yk9Fy9uSHe9tILartgoeRmc3H5JtSo5XWNymjffP+vJI8jQqMf8AKNhP9cVVumtr/wAJCoRRYLReiFp4quq6cA6JU9Zz81xPP4hOlTQC4ZWVVI03NgqiTZ0TgbtA/wAWhB4K9kfdCSQAg9eenigg3FlyinyUcOysrE5gkHjdU+0tghpxtPZOBuHC4sedxoeq0NFUWxMNw5ptY6kcE8z2vFjnnmFojOUXaF7lJVJWF7tekaemtHXNdKwWAlAu4dS7Rw77HqV6psLbtPVC8ErX5Alt7Ob3tOfjovGo6ABltb3yOndY6KhqKKSMn1d74jY4mA2v3LXDOnwzLk0nF4nf4ff+y8qPSEO3qGyRh7JJXkPyvhDiGEHh7NvLO62G4lVTsbM5khc14a7C612nuA+i8Rq4DxyI1R+723XU7gDmy9+7x+y0ow3yamaID3ja3LCXW6jEmi24KdwMZcXDmQLEdANO5B7eL2uIc5wOeTr3z6G/zssvNIQbNBc46k3J8s0FINyZs9pb+zO/vZHf5W+yO881V/2lnk0PZt+LJo8tT5rPdgG+0/N3w6/zfoopaguP0HAdyiil2I5Nl7+0i84WXJOrtT/WqPbN2Ys3N7rZ3uT+v2VHC8RNDuOf+yekkJzPvH/tadSiKLR8oALnm+ZAtxPMcx/v0Ve6tOEnmRf7AHln8+qh2k4uwt0xfLPIJYC5uQPvfIW1/rgoQlY72XOGRzy7+I5/7Kuf7p7x1/rgi3k3AboD4E6kHorKXYv/AMRkrLlxc8ngMADcJ0zucSCU1Gr8hRi32Id1I2+tQGS2HtY73zFsQ1+S9rrKizj32+a8c2DAO1DXkMIeDnpYG+fI5ZL1Cuqb+1zz8ePzWLWcNM2aPyWW0Jb27gq2SW6iqqy9u5VstXb+u5c6crZviqRZNqOaMjkxDWyzhqroqKr66I4sjLGqp8WguOJQDn4T5qaPanIqCqka/XI8wqkiI4fUhQmf/hBVVO78Lwe/JBOMjdfkdUyMAJTaL+nqeqsgA4LFsqXDgUbDtJw5pm2gFNF3MC3qOaGe9Djat9RdcTbSGlrBDtYW5AW0GHtY3jiQ09b6X+amFml2l7/JVs20yJWDUYifIHiiNr2w4m5cCAnJOkmIclbolml1IsenMfYoCWp/riFzFJcfccD1+Sa3PX6o0gdz7ogrqVsjeTuB596y8sJaSCLEZELXSOy+6EqqVsnvZOtk79eadiybeH2BywWbn/L/AKXNRURvFjZwAIANr6fhLsh5qhq6lrC5rY7X0JsCP5cyO4pquU3yDj3NcAP5guI5ngWwA52A1cOOXLj5eeh8GK7Kz1KRx9wlp4i9vPMoml2fawax73mwsGkuPQDh3rQ7M2e+SxdTua0Z+88X5AYr66K7paUtBBfgyIIaC7I/hxE3skZNRGPAyONsxkuyH3b2gubm0Yu4jPQ249yKh2W4WMnsYjZo0JIB58NMzlmtN682EEMjDpDkHYb2PC1rG6rnZuMs7jNJawa11g3liAAsOgQ9WQXTRWVNNEZSW3e1ga1jW2NyMrm4sb24qCnjEuTW4Ge08+2TcNzN3cfpnkrgh3Z4YwA51xJIdbHOwvoPe06c1LaNjGxsFmnJ5NsTo+LRkbX5o1kbQOxWUraPNjLe8JHkA5+0AGDPLUA+a9NpdgtfCGtjILGtAxOLQ/ncZ2F8xyVdujsZjpDPMWmxs1p42HvFvIZZLY1m0YI2kuwAAcLfZcrV6hymow8GnFDar9nl9LsvFVssLXe0PYc8sg5p4EWv5rdbb2a2OCPBcFgw2NtOf9c0Bu9HE+eapeA2MYcDSSLH4rXyysr5lMJnYntIYLhoxuzHPy+qVqtRJySfgZiio8oxVVNkLahV01TdXO8ezTA+wuWOzYeY5E8wqGWEOzBsfqnQUZcjJSfg5dVdVGa3qhZ4rZXshJAed09QQp5GW3rvVP8AtAqiL3KVl+JCLpopZWy2O0SmdW3QkUYKnFGeClJBW2SsmRBeLIX1Qjgo3sIUqyW0dzVJauHVdxzXD4y4KCNhtY9yNJA27AK2cl44WufPJWUNRdtnHUKkrZP3rhysu6WbVOcODNvqTLyMZD+r3tf6KYNuLEeP6oKGpFrcARbpZFmp5pTQ1MiqBnZRkqeVwtf+vkoArLZoNm7lzGxlwNHwktdn1tf5Faym3cY1uECJn+VriPD2hZWrGFSGNZpZ5S7mJNopn7utA9mZ51y9lvkc7eaCdsJn4vWHc7Fh+YF1oexN1N2F9QqWVh7mzJTbGkcLRRuaDxcW4h5i6rqndmpA1AbzkMYJ/wAtiSSt46mvq93dc/UEIZ0Jv7Ac4/yAd7j7XkUcctF2ebv3aqQ8NcSC4EhozdYmzS8/gaSD1sCtNsfcIWa6Z2J1gSS5zi4997NHcFqKKgwXLrFxNzYWF7W8dNSinTuHIDmVJ5nJUUnRXx7tsAsA0DvePus/tfZYxWjbiw+8cRAufdaLi5vY3toFopNoOJwsGM92Q68kXRUwbm/N2vQX1t16rPHBBPcu/wC47rSaooNl7qljB2l3P94jEMId0FvBWR2Y8fH5s/UK5fLyC5E/RKyaSE5XJsJZ5R4KGp2S6RuF+Mj8pt1FnFYvbGyJac3IJYdH2IHc7kV6kX9FJZrgQ5oIORBAIPeCmYMEcfCZOu2eOOc2QWcPFBz7KP4HeB/Vb3b+4zTd9IcJ/wCm4m35XHTuOSx1Q2WB2GZjoz1Fr9x0PgtXK7DFOMu5RS0Mo1ae8ZqIYhqCFqaWvBRTyxwzAV9X2i1hXhmXp355q6o5eaaagaMxko4WG9ghckwknEuI47rl9M3iF1Hplb5IWokdzQoa2KdjNAgqinBaSE75EPLUHwTUmLckZTawtIetlDTyG65r6nFK5w0Jy7guoCtyXBzW/kGQ1Bsjaee+qr2MXJBCW4phqTRdGS+ikjkHeqiKcoqKZLcBinZ7yxtlMEySwREokATFqSSOgiJ4Q7geBskklS7gsjJf8QU0dI12bru8TbyCSSuPctBNg0WAAHQWXOJJJXJlvuOHFdYkklSZDsOXTc0kkZDuyhrKNkrcMrGyN5OF/LkkkmFmR2p6OoznTyOiPwuu9vn731WEqg+GR0byCW5GxJHhcBJJRcjYSYTS1GLKyPYByTJJUjbDlEsk2EZBVss9ykkmQBn3BnuVZt6csjy1dlfkkktEO6M2V1FmUsuo32SSW0xB0T7IyJ1wmSSphwOjAFDeySSBBtUf/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6" descr="data:image/jpeg;base64,/9j/4AAQSkZJRgABAQAAAQABAAD/2wCEAAkGBxQTEhQUEhQVEhQVFBAUFBUYFRQUFRQUFBQWFhQUFBQYHCggGBomGxQUITEhJSkrLi4uFx8zODMsNygtLisBCgoKDg0OGhAQGywkHyQsLCwsLCwsLCwsLCwsLCwsLCwsLCwsLCwsLCwsLCwsLCwsLCwsLCwsLCwsLCwsLCwyLP/AABEIAMYA8AMBIgACEQEDEQH/xAAcAAABBQEBAQAAAAAAAAAAAAAEAAEDBQYCBwj/xABDEAABAwIDBQQIAwUHBAMAAAABAAIDBBESITEFBkFRYRNxgZEHFCIyUqGxwUKC0RUjQ5LwFjNicpPh8VOissIkY4P/xAAaAQACAwEBAAAAAAAAAAAAAAACAwABBAUG/8QAKhEAAgIBAwQBAwQDAAAAAAAAAAECEQMEEiETMUFRIhQyYQVxoeFCUrH/2gAMAwEAAhEDEQA/AM27duf4VE7YMw/AV7WKLouHUQ5KrF9I8bg2RMD7hVkKaUD3SvU/UxyTOpByQyVkWI8hlikv7pUMrnj8JXrwoAeATy7HYR7o8lKJ02eJvDjwPkuRGeRXso2Kz4R5JzsKM/gHkjsHpM8aLVxdevS7tRH8A8lC7daI/gHkpZXSZ5K56TXr1j+yUPwBQu3Nh+FXuL2M82hqLKaSe4XoDtzYuRXP9i4+qqynjZ5s6TNOJF6JJuNH1UB3Eb8RV2XsZhBInxLcncMfEVFJuLyefJSwXBmKuuSVsXbhv+P5KF+4svBwUsHZIyrXqYOV+dyphxCZ2586llbWR7HIBWiFc0DVZ9u7lS3QJpNkVPwpE8W52Xyi5nrmlDRTC6qm7GqfhKZ+zahv4CqWGkU0zROrbDVV79o3Oqq3RT/A5NFSy8WFUsSROS/hqQRmqrazRwQczZW6NKHmdIdQfJHHHTsts96BBTEhQRHJQOviVb+DdQSXhd+yVC9uSAe518lJZNpKLUMaurBVBkek2dyDrxJRb9kEuzCq/WnKemmJ1RRzRZKDXMCjMa4nfYIP1pyk8iiVQdgSLED6yV0KooevEvaEujSaxD+tJ21aizRJtCDGnbCuYai6JLkyMlJWiURGFRmLoiA9RPnAVtpFUMIuiRgSFYF0KoKupH2XRGadMKdT+stTeshXvXslEXq4ULqQKxY4FNjCuyqARSBRvpByVkZWpsbVLJRWCgHJP+zxyVqC1K4UsqkVLtnNP4R5KM7IZ8I8ld5LtjQpySkVmNdMKHBXcRzXOhPkbaCiFA610QRkgpNU/O6RSJrBN2YUWJIPWbcWTdmF0wAKDEmxK1OuxLC3C657AKIOTiRF1L7kJDThcGlCcSpdoq3Ihx6mExowuxIu8alohFFTWN0Q5R407XpkMlcIpo6aEPPCSUYoXuTc32lIE9XKb1corGnD1m4CBPVynEJRmNIOU4ITQ6IWqB4KUSLkuTpZbjRVAZulcovJMGhKtlgwkKRkKJ7MJ+zCu2QE7Yoitm7KmdIXBpc3Ik2wtOp70pmta0ucQAAST0Cw+39qmrMYBwxZ4f8AKL2J8G3XT/TtNLLPc+yMerzrFH8s1ma6gvdBs31oD/EA72OH2UzN7KD/AKzPJw+ywrQzTsbuj7LcuyVfLe6Zm89EdKiLxdb6qZu1qR2k8P8Aqs/VMzaeclQW5EAukXFHNmpzpLGe6Rv6qVsMZ0cD4grL9HkJZVdqUhMVbijZz+if9nN5qvpMpCrEqXaKy/Zo5/JMdl9VX0+Uuyu7ZP2yNdsrqE37MPRA8Ob0SwQSJGZFHZp/orh2znclXTzLwSyATKaB1ym/Z7uSkgpHA6FFjjl3K0XbDMOSBndmrEtNlXzQklbNTe3gojxJF6XYFMYSsHz9F2IPXXaKIwlIxlS5eiWyXGliUXZlMWFTdL0S2S4k4ehy1yVnKuo/RNzCe0XQchPa5Jw5ynVfom4bbNL2sLoycIdYHuvdYKronRghjhII8RJGmQsARqPDmvQWUIn9l98IzyNr5WtdY7ePZD4c4i6SEElwObmAcSR7w716T9J1UIwUW6tnP1uDJk+S8HnSdPZNZbqFCTYV0ApGsUoljRxdAj6eIc2t8/sFFGzK/VdlXSBske54915/K9w/RTMr6kDKZ/8Aqn6EoS6cKnBMvcwtu262/szy/wA90Q3efaDf40niAfsqyySHpR9BdSRdN312gP4jvGNv6Lob/wBcPxt8Y2qkDjzPmuXIehH0X1ZezSM9ItaNeyPfGR9CiGekyq4xwnweP/ZZdsp5lchx1VfTx9E60vZrx6T5hrBEfzOH2UzPSk7jTDwkP3asaZz0/lC1u7mzKWeIYw0yZ4srceiXPDCKtoZDJOTqw6P0ot/FTu8HtKIZ6TYOMMo/kP3QO0d2qVuQyJ0zQTNzWaucQO9L2YmM3ZEaSP0kUh1bIPyX+6lb6QaI8XDvjKyM+5zCP3Ty7xBUtPuMLfvZCw9LFBJYIrlhx60uyNezfihP8S3e136KePe2hP8AHYO+4+oWTi3Gp9TLM7uLG/VpUn9jqb/7T+cfZqzyyadeWPWHO/CNgNv0Z0nh/wBRv6rtu1aU6TQn/wDRn6rAT7nQ/hklb34HD/xCCl3KP4Jmn/Mwj6EqlLTy8/wR4s68fyepMlhdo9h7nNP3UrWM5g+S8ffuVONDE78xB+YXI3Uqx7rQe6Rv6pqw4n2khTeVd4s9pa1nRM+Blr5ZZ8l4g/Z9bHqydvVpcR5tJUUO1Jhe8shHG73WHhdFLTxS7oBZrfYu3+kWeJmMCMlxJMThbC2/ssJBvcA2utDu3vLDtPFG1ha8NxSxu0Lb2sHjIjNeO7ZqWnIcFcbltdG58kd7ujIa5rcTmG+tknprwMWVoFslZOE67RzhAKRq4CRKhQQxy7KC7QoqkxuNmtxeB+ypuiUPZdBaGk3TmkAJDWD833KO/sO6394L9yB5oINY5ejIJK/rd0KhmbQJB0yKp56GVnvRub3hEskX2YLi13IEiuDIEmyIrKOwldS+qvtfCbIcyKWiUdrUbmMwvPUArKF4W73S2c9je0lGC4GBp963Mjgs+pyRjDkfp8cpy4QdtWlLpWWF7alWfYNl9g5i2anDTrbuCcjK2l9bLkT1DfCOtDTxXLGhog0WaAxg4DU/olG57s7BrfmfNPGQ3S577lRyWOd1lk7NCRI4BDSPHBc1FTYZICepyySJyobGIVKeiVO3EdPqq0VZJ0y8VaCS0Z8/FBDl2E14CqmRrBzJ0CCiqyTYZDibfRWOwKbti4v9poFs+Lj+g+oU+03UFLZ07mN5Nc4uJPRl8/JdfElFWznanJJ/CD/dnm3pA3gw4YYpM3XxkcByuvP6vaVhgboPNW23djTyT43xTNMr3GP9xIMYLssDLX04J6vcapikhbIAO1aHEn+Fc6StFyCmOVmPbRmpGkgOOYJW/wB1KRscQc0OY5w9qznBbjcz0dUcTXukeyuuWgYmDDGRnkDc4jfjyCtN4t2YxG6WEYMAu5g90ga25EKRdPkDLCTXB4yGpFqkSAXYMZHZMQpsKcNVks4p6UvcGjiV6nuzu8yFgcRd1ljN0oA6cXXqFc7DGbcAsmok72o0YIp/JmL3p3mfGcEWXVZE7fqL37V32UW1Zy6RxPMoPCnQxxS7C5zbZs9399HhwbNZw5rabRcyWIkAG4XjTRZXNPvDK1uG+SCeDm4hQzUqZWVrbPcOqO3doTLKBw4oGVxe6/Er0Lc/ZXZsxEZlFlltiBjjulRo/wBlM7O1hovKd4NmOZMWtaSXH2QASSegC9Vg2kMWE9wHE9ykFO0uxBoB52z81z1qOn+Tf9P1PwZDdXdLs7TVABfq1mRDOrubvotO8kO0uSLoqXh81BJUDisObK5u5G/FjUFUUM+RQ9oh5K1qY1jAC5xDWjUmwAWXfbNG2gprrp+w4nJUJ3rYThpopJ38LMJHkMypWUNdN/e4IAdA4+1boxtz52RU32QO5Luw2skYMsQQzIA4XBuiKfdiMZzSySHk20bfEm5PyRpLIxaFjWn4iMZ8S+9/JLli8ydFrJ4iisp6F5za0kc7ED+bRHiCENvNURsaD7QDhfuJKDrpJA0umeXdc8Jtww3sCsfWuEjr5H6BP02NOXArU5ZY8TyN16/JcbVq3vnEez3Mja/CwObjdI53NxdkBbkOC3Gxd1aenIdh7WawxTSHtJCeJBPui/ALLejagvJJPa7Y7RsPAvcLvI7hhF/8R5Lez1bWNc95DWsBc4nQNaLkre1RzMbclbI6iUvnjjGjQZZDy/DGPE4j+VeQ7x77Nk2i5kTGyND+zD7l18OX7to1z81Z01btGvdNJSsfBHILCR94w7UNsTmQ1pJyvmVNul6KvVqhk80wkMZDmsa2wLgLXcTwCnYt/JUbnYGzjDCGm+NxxvufxHhlyFh4Ibe6vENK+5zkIjaOZde//aHHwVhtXasNO3HUSxwt5vcG3PIXzJ7l4lvvvma6o/cXMMTXMhGhe5+T5SD0AA7+qhJcR4K5OCia7Z0kZsW5XtfL5jh3IMFdiMlLsYJQceGS3TtUONP2qKwKNBurUBkwuvUKxuOM25LxOGpLXXGoXqG6u3WysDXHNZNRHncjTp5V8Wea7VgLJXA5ZqFgXo+9e6/a+3H731WEk2XKw2dG4flKdiyxkhWSDiwWyIh2bI7PDYfEfZHmVd7P2Zgbidr108VBPXAXzxWvnfIf7JGbVbeIj8WmvmQtm7La0h0jgQM+TfMq7rttuDPZOBnO2Hz4+CxrtrlxxX9kXw3yBtq4jkFNsqkfVzRx4iMRve+bYxm+QjhkLAc7Ln5cs59zZjhCP2o9C3RprtM7s8eTCdbcSOQP2K0E77CwXMDA2zWCzWgNaOQAsENVScVklKkbIxtg9bU4cuKromSSH2AXdwJRtL2NnyVD7MZbK9gb314nTRZjeL0pYf3Oz4hfTG5tgOoYPughi38t8BTzdP4pcl/PsoRtL6iWOBozOJwuPJcx7OilaHBjpGat7YmNh/x9iLOd+Y+Cy+xdjSOPrFa900rjiaxxu1p4OLdL9FoZao8SSkznCDqKGRjOauTLqibgyxgD4WNEbB3Nbr4kohxNsjhHTVUENVZHx1RRRy2injoIfKh5JFDUSHuVfU1hAPFKk+Q4oi29XPdhaLFudhmM8rn5qji2R2jgxl8biBZvE9emqrtp7blY65jMrADkDYjvVVFv/WxkmAxQ35RhzvN9yutglFQ4ORr4znnp/aux7/sTZbaWnZECLMaS9xyBOrnHkL38l1STMqIw/DeN+bQ4e82+TiDwOtu5eD1fpP2hJA+GcMex4DXPDDHJgJ9sBzThuRcXsvWN0986StaGwvEcjWj9w6zXtAy9kfiA5hFZKrg1EkrWNLnODGtFySQ1oA5k5ALMVnpEoGXAl7Uj4GkjwebAqy21sqOqidDMC5hIvZxaQRoQRyXl23fRbPEcVOfWI+WTZQO7R3h5K0DNtLgqPSXto1T2yEYRazG3vhb+qxTHPBAZcE2GXEnhbitZWbIlqKtsLmPYGC8lwW4GgAnFcXBt0OuhWl3d3NhkhMsebg72JC4Oe1zTldvugdM+qJisak1bLWoY2Vlwfbb4E2tcEeJPmstU0eInLC/Mg6NdyBvxPNFbN2nZwxGwDgb9C0tP/ldanZFO2dxbiYHA3tYnxHQ6oVm6fJpcN/DPNpYi02II+SjXtLt3Q7URuPC+XgSQhKrYEDff7FvTGCfK10xfqK/1Yh6R+GeQhE0lS5hu02K2W06GkBIuG9wVNigGUbQTmLvzA/KDbzT1q012FfTysv8AYO9kxyczEMhi0HmVZ7R3mFsmtvkNePADmVianahA1NrdBc8gBoqqXaLjc53w5DkOvnr+qzznb4VGiMdqp8lztbbTpCW3yztbQAc+PPQLN1tVc4QbMbY9SedlFLNkSNT8hy+nmqxsg9rPTjzdxS2FYXUVIuGCwuWsF9ABz8dfHkvSPRRSXjmqjf8AeEQw34RRn23d7nEfydV5BJPa5/wkeJGZ+q+gt3acQUtPFxbEy4/xOGJ3zKTmltQ7BHdIu74WE8SqiqlvkjNoT2A7lTSS2XPzT8HQxx8j1NH2kbmXLS4EXGoVNS7tQwe1bG7796t2yk9Fy9uSHe9tILartgoeRmc3H5JtSo5XWNymjffP+vJI8jQqMf8AKNhP9cVVumtr/wAJCoRRYLReiFp4quq6cA6JU9Zz81xPP4hOlTQC4ZWVVI03NgqiTZ0TgbtA/wAWhB4K9kfdCSQAg9eenigg3FlyinyUcOysrE5gkHjdU+0tghpxtPZOBuHC4sedxoeq0NFUWxMNw5ptY6kcE8z2vFjnnmFojOUXaF7lJVJWF7tekaemtHXNdKwWAlAu4dS7Rw77HqV6psLbtPVC8ErX5Alt7Ob3tOfjovGo6ABltb3yOndY6KhqKKSMn1d74jY4mA2v3LXDOnwzLk0nF4nf4ff+y8qPSEO3qGyRh7JJXkPyvhDiGEHh7NvLO62G4lVTsbM5khc14a7C612nuA+i8Rq4DxyI1R+723XU7gDmy9+7x+y0ow3yamaID3ja3LCXW6jEmi24KdwMZcXDmQLEdANO5B7eL2uIc5wOeTr3z6G/zssvNIQbNBc46k3J8s0FINyZs9pb+zO/vZHf5W+yO881V/2lnk0PZt+LJo8tT5rPdgG+0/N3w6/zfoopaguP0HAdyiil2I5Nl7+0i84WXJOrtT/WqPbN2Ys3N7rZ3uT+v2VHC8RNDuOf+yekkJzPvH/tadSiKLR8oALnm+ZAtxPMcx/v0Ve6tOEnmRf7AHln8+qh2k4uwt0xfLPIJYC5uQPvfIW1/rgoQlY72XOGRzy7+I5/7Kuf7p7x1/rgi3k3AboD4E6kHorKXYv/AMRkrLlxc8ngMADcJ0zucSCU1Gr8hRi32Id1I2+tQGS2HtY73zFsQ1+S9rrKizj32+a8c2DAO1DXkMIeDnpYG+fI5ZL1Cuqb+1zz8ePzWLWcNM2aPyWW0Jb27gq2SW6iqqy9u5VstXb+u5c6crZviqRZNqOaMjkxDWyzhqroqKr66I4sjLGqp8WguOJQDn4T5qaPanIqCqka/XI8wqkiI4fUhQmf/hBVVO78Lwe/JBOMjdfkdUyMAJTaL+nqeqsgA4LFsqXDgUbDtJw5pm2gFNF3MC3qOaGe9Djat9RdcTbSGlrBDtYW5AW0GHtY3jiQ09b6X+amFml2l7/JVs20yJWDUYifIHiiNr2w4m5cCAnJOkmIclbolml1IsenMfYoCWp/riFzFJcfccD1+Sa3PX6o0gdz7ogrqVsjeTuB596y8sJaSCLEZELXSOy+6EqqVsnvZOtk79eadiybeH2BywWbn/L/AKXNRURvFjZwAIANr6fhLsh5qhq6lrC5rY7X0JsCP5cyO4pquU3yDj3NcAP5guI5ngWwA52A1cOOXLj5eeh8GK7Kz1KRx9wlp4i9vPMoml2fawax73mwsGkuPQDh3rQ7M2e+SxdTua0Z+88X5AYr66K7paUtBBfgyIIaC7I/hxE3skZNRGPAyONsxkuyH3b2gubm0Yu4jPQ249yKh2W4WMnsYjZo0JIB58NMzlmtN682EEMjDpDkHYb2PC1rG6rnZuMs7jNJawa11g3liAAsOgQ9WQXTRWVNNEZSW3e1ga1jW2NyMrm4sb24qCnjEuTW4Ge08+2TcNzN3cfpnkrgh3Z4YwA51xJIdbHOwvoPe06c1LaNjGxsFmnJ5NsTo+LRkbX5o1kbQOxWUraPNjLe8JHkA5+0AGDPLUA+a9NpdgtfCGtjILGtAxOLQ/ncZ2F8xyVdujsZjpDPMWmxs1p42HvFvIZZLY1m0YI2kuwAAcLfZcrV6hymow8GnFDar9nl9LsvFVssLXe0PYc8sg5p4EWv5rdbb2a2OCPBcFgw2NtOf9c0Bu9HE+eapeA2MYcDSSLH4rXyysr5lMJnYntIYLhoxuzHPy+qVqtRJySfgZiio8oxVVNkLahV01TdXO8ezTA+wuWOzYeY5E8wqGWEOzBsfqnQUZcjJSfg5dVdVGa3qhZ4rZXshJAed09QQp5GW3rvVP8AtAqiL3KVl+JCLpopZWy2O0SmdW3QkUYKnFGeClJBW2SsmRBeLIX1Qjgo3sIUqyW0dzVJauHVdxzXD4y4KCNhtY9yNJA27AK2cl44WufPJWUNRdtnHUKkrZP3rhysu6WbVOcODNvqTLyMZD+r3tf6KYNuLEeP6oKGpFrcARbpZFmp5pTQ1MiqBnZRkqeVwtf+vkoArLZoNm7lzGxlwNHwktdn1tf5Faym3cY1uECJn+VriPD2hZWrGFSGNZpZ5S7mJNopn7utA9mZ51y9lvkc7eaCdsJn4vWHc7Fh+YF1oexN1N2F9QqWVh7mzJTbGkcLRRuaDxcW4h5i6rqndmpA1AbzkMYJ/wAtiSSt46mvq93dc/UEIZ0Jv7Ac4/yAd7j7XkUcctF2ebv3aqQ8NcSC4EhozdYmzS8/gaSD1sCtNsfcIWa6Z2J1gSS5zi4997NHcFqKKgwXLrFxNzYWF7W8dNSinTuHIDmVJ5nJUUnRXx7tsAsA0DvePus/tfZYxWjbiw+8cRAufdaLi5vY3toFopNoOJwsGM92Q68kXRUwbm/N2vQX1t16rPHBBPcu/wC47rSaooNl7qljB2l3P94jEMId0FvBWR2Y8fH5s/UK5fLyC5E/RKyaSE5XJsJZ5R4KGp2S6RuF+Mj8pt1FnFYvbGyJac3IJYdH2IHc7kV6kX9FJZrgQ5oIORBAIPeCmYMEcfCZOu2eOOc2QWcPFBz7KP4HeB/Vb3b+4zTd9IcJ/wCm4m35XHTuOSx1Q2WB2GZjoz1Fr9x0PgtXK7DFOMu5RS0Mo1ae8ZqIYhqCFqaWvBRTyxwzAV9X2i1hXhmXp355q6o5eaaagaMxko4WG9ghckwknEuI47rl9M3iF1Hplb5IWokdzQoa2KdjNAgqinBaSE75EPLUHwTUmLckZTawtIetlDTyG65r6nFK5w0Jy7guoCtyXBzW/kGQ1Bsjaee+qr2MXJBCW4phqTRdGS+ikjkHeqiKcoqKZLcBinZ7yxtlMEySwREokATFqSSOgiJ4Q7geBskklS7gsjJf8QU0dI12bru8TbyCSSuPctBNg0WAAHQWXOJJJXJlvuOHFdYkklSZDsOXTc0kkZDuyhrKNkrcMrGyN5OF/LkkkmFmR2p6OoznTyOiPwuu9vn731WEqg+GR0byCW5GxJHhcBJJRcjYSYTS1GLKyPYByTJJUjbDlEsk2EZBVss9ykkmQBn3BnuVZt6csjy1dlfkkktEO6M2V1FmUsuo32SSW0xB0T7IyJ1wmSSphwOjAFDeySSBBtUf/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2" name="TextBox 11">
            <a:extLst>
              <a:ext uri="{FF2B5EF4-FFF2-40B4-BE49-F238E27FC236}">
                <a16:creationId xmlns:a16="http://schemas.microsoft.com/office/drawing/2014/main" id="{8AB91ADF-611B-41FD-93EA-2FD2EB4BFB56}"/>
              </a:ext>
            </a:extLst>
          </p:cNvPr>
          <p:cNvSpPr txBox="1"/>
          <p:nvPr/>
        </p:nvSpPr>
        <p:spPr>
          <a:xfrm>
            <a:off x="334371" y="1615070"/>
            <a:ext cx="8346287" cy="584775"/>
          </a:xfrm>
          <a:prstGeom prst="rect">
            <a:avLst/>
          </a:prstGeom>
          <a:noFill/>
        </p:spPr>
        <p:txBody>
          <a:bodyPr wrap="square" rtlCol="0">
            <a:spAutoFit/>
          </a:bodyPr>
          <a:lstStyle/>
          <a:p>
            <a:r>
              <a:rPr lang="cs-CZ" sz="2000" b="1" dirty="0">
                <a:solidFill>
                  <a:schemeClr val="accent2"/>
                </a:solidFill>
                <a:latin typeface="Cambria" panose="02040503050406030204" pitchFamily="18" charset="0"/>
                <a:ea typeface="Cambria" panose="02040503050406030204" pitchFamily="18" charset="0"/>
              </a:rPr>
              <a:t>Dovoz kožešin, kůží, peří atd.</a:t>
            </a:r>
          </a:p>
          <a:p>
            <a:pPr algn="just"/>
            <a:r>
              <a:rPr lang="cs-CZ" sz="1200" i="1" dirty="0">
                <a:latin typeface="Cambria" panose="02040503050406030204" pitchFamily="18" charset="0"/>
                <a:ea typeface="Cambria" panose="02040503050406030204" pitchFamily="18" charset="0"/>
              </a:rPr>
              <a:t> </a:t>
            </a:r>
          </a:p>
        </p:txBody>
      </p:sp>
      <p:sp>
        <p:nvSpPr>
          <p:cNvPr id="13" name="TextBox 12">
            <a:extLst>
              <a:ext uri="{FF2B5EF4-FFF2-40B4-BE49-F238E27FC236}">
                <a16:creationId xmlns:a16="http://schemas.microsoft.com/office/drawing/2014/main" id="{714B54DD-8E7C-4D2F-9535-BF9BFF3B6A7A}"/>
              </a:ext>
            </a:extLst>
          </p:cNvPr>
          <p:cNvSpPr txBox="1"/>
          <p:nvPr/>
        </p:nvSpPr>
        <p:spPr>
          <a:xfrm>
            <a:off x="358534" y="2155495"/>
            <a:ext cx="8068492" cy="3385542"/>
          </a:xfrm>
          <a:prstGeom prst="rect">
            <a:avLst/>
          </a:prstGeom>
          <a:noFill/>
        </p:spPr>
        <p:txBody>
          <a:bodyPr wrap="square" rtlCol="0">
            <a:spAutoFit/>
          </a:bodyPr>
          <a:lstStyle/>
          <a:p>
            <a:r>
              <a:rPr lang="cs-CZ" sz="1800" dirty="0">
                <a:latin typeface="Cambria" panose="02040503050406030204" pitchFamily="18" charset="0"/>
                <a:ea typeface="Cambria" panose="02040503050406030204" pitchFamily="18" charset="0"/>
              </a:rPr>
              <a:t>Nařízení REACH (chemické látky) </a:t>
            </a:r>
          </a:p>
          <a:p>
            <a:r>
              <a:rPr lang="cs-CZ" sz="1800" dirty="0">
                <a:latin typeface="Cambria" panose="02040503050406030204" pitchFamily="18" charset="0"/>
                <a:ea typeface="Cambria" panose="02040503050406030204" pitchFamily="18" charset="0"/>
              </a:rPr>
              <a:t>+ nařízení EU č. 1069/2009</a:t>
            </a:r>
          </a:p>
          <a:p>
            <a:r>
              <a:rPr lang="cs-CZ" sz="1800" dirty="0">
                <a:latin typeface="Cambria" panose="02040503050406030204" pitchFamily="18" charset="0"/>
                <a:ea typeface="Cambria" panose="02040503050406030204" pitchFamily="18" charset="0"/>
              </a:rPr>
              <a:t>o hygienických pravidlech pro vedlejší produkty</a:t>
            </a:r>
          </a:p>
          <a:p>
            <a:r>
              <a:rPr lang="cs-CZ" sz="1800" dirty="0">
                <a:latin typeface="Cambria" panose="02040503050406030204" pitchFamily="18" charset="0"/>
                <a:ea typeface="Cambria" panose="02040503050406030204" pitchFamily="18" charset="0"/>
              </a:rPr>
              <a:t>živočišného původu a získané produkty, které nejsou určeny k lidské spotřebě</a:t>
            </a:r>
          </a:p>
          <a:p>
            <a:pPr marL="457200" indent="-457200">
              <a:buFontTx/>
              <a:buChar char="-"/>
            </a:pPr>
            <a:endParaRPr lang="cs-CZ" sz="2000" dirty="0">
              <a:latin typeface="Cambria" panose="02040503050406030204" pitchFamily="18" charset="0"/>
              <a:ea typeface="Cambria" panose="02040503050406030204" pitchFamily="18" charset="0"/>
            </a:endParaRPr>
          </a:p>
          <a:p>
            <a:r>
              <a:rPr lang="cs-CZ" sz="1800" dirty="0">
                <a:latin typeface="Cambria" panose="02040503050406030204" pitchFamily="18" charset="0"/>
                <a:ea typeface="Cambria" panose="02040503050406030204" pitchFamily="18" charset="0"/>
              </a:rPr>
              <a:t>Vyloučení některých výrobků – seznam kožešinových zvířat, jatečných zvířat, vyloučení obchodování s kočičí a psí kožešinou, výrobky z tuleňů</a:t>
            </a:r>
          </a:p>
          <a:p>
            <a:pPr marL="457200" indent="-457200">
              <a:buFontTx/>
              <a:buChar char="-"/>
            </a:pPr>
            <a:r>
              <a:rPr lang="cs-CZ" sz="1400" dirty="0">
                <a:latin typeface="Cambria" panose="02040503050406030204" pitchFamily="18" charset="0"/>
                <a:ea typeface="Cambria" panose="02040503050406030204" pitchFamily="18" charset="0"/>
              </a:rPr>
              <a:t>Nařízení Evropského parlamentu a Rady (ES) č. 1523/2007 ze dne 11. prosince 2007, kterým se </a:t>
            </a:r>
            <a:r>
              <a:rPr lang="cs-CZ" sz="1400" b="1" dirty="0">
                <a:latin typeface="Cambria" panose="02040503050406030204" pitchFamily="18" charset="0"/>
                <a:ea typeface="Cambria" panose="02040503050406030204" pitchFamily="18" charset="0"/>
              </a:rPr>
              <a:t>zakazuje uvádět na trh, dovážet do Společenství a vyvážet z něj kočičí a psí kůže</a:t>
            </a:r>
            <a:r>
              <a:rPr lang="cs-CZ" sz="1400" dirty="0">
                <a:latin typeface="Cambria" panose="02040503050406030204" pitchFamily="18" charset="0"/>
                <a:ea typeface="Cambria" panose="02040503050406030204" pitchFamily="18" charset="0"/>
              </a:rPr>
              <a:t> a výrobky obsahující tyto kůže - </a:t>
            </a:r>
            <a:r>
              <a:rPr lang="cs-CZ" sz="1400" b="1" dirty="0">
                <a:highlight>
                  <a:srgbClr val="FFFF00"/>
                </a:highlight>
                <a:latin typeface="Cambria" panose="02040503050406030204" pitchFamily="18" charset="0"/>
                <a:ea typeface="Cambria" panose="02040503050406030204" pitchFamily="18" charset="0"/>
              </a:rPr>
              <a:t>Netýká se neobchodního dovozu, kůže, zubů, drápů apod.</a:t>
            </a:r>
          </a:p>
          <a:p>
            <a:pPr marL="457200" indent="-457200">
              <a:buFontTx/>
              <a:buChar char="-"/>
            </a:pPr>
            <a:r>
              <a:rPr lang="cs-CZ" sz="1400" dirty="0">
                <a:latin typeface="Cambria" panose="02040503050406030204" pitchFamily="18" charset="0"/>
                <a:ea typeface="Cambria" panose="02040503050406030204" pitchFamily="18" charset="0"/>
              </a:rPr>
              <a:t>Nařízení Evropského parlamentu a Rady (ES) č. 1007/2009 ze dne 16. září 2009 o </a:t>
            </a:r>
            <a:r>
              <a:rPr lang="cs-CZ" sz="1400" b="1" dirty="0">
                <a:latin typeface="Cambria" panose="02040503050406030204" pitchFamily="18" charset="0"/>
                <a:ea typeface="Cambria" panose="02040503050406030204" pitchFamily="18" charset="0"/>
              </a:rPr>
              <a:t>obchodování s produkty z tuleňů </a:t>
            </a:r>
            <a:r>
              <a:rPr lang="cs-CZ" sz="1400" dirty="0">
                <a:latin typeface="Cambria" panose="02040503050406030204" pitchFamily="18" charset="0"/>
                <a:ea typeface="Cambria" panose="02040503050406030204" pitchFamily="18" charset="0"/>
              </a:rPr>
              <a:t>– viz suvisející judikatura SDEU</a:t>
            </a:r>
          </a:p>
          <a:p>
            <a:pPr marL="457200" indent="-457200">
              <a:buFontTx/>
              <a:buChar char="-"/>
            </a:pPr>
            <a:endParaRPr lang="cs-CZ" sz="1600" dirty="0">
              <a:latin typeface="Cambria" panose="02040503050406030204" pitchFamily="18" charset="0"/>
              <a:ea typeface="Cambria" panose="02040503050406030204" pitchFamily="18" charset="0"/>
            </a:endParaRPr>
          </a:p>
        </p:txBody>
      </p:sp>
      <p:pic>
        <p:nvPicPr>
          <p:cNvPr id="15" name="Picture 2" descr="Kožešinové farmy končí. Kompenzace od státu jsou směšné, stěžují si  majitelé - Aktuálně.cz">
            <a:extLst>
              <a:ext uri="{FF2B5EF4-FFF2-40B4-BE49-F238E27FC236}">
                <a16:creationId xmlns:a16="http://schemas.microsoft.com/office/drawing/2014/main" id="{4DF9B5D5-D20D-46EC-A4AD-5D4B6514C9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1242" y="1129594"/>
            <a:ext cx="3169947" cy="1785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44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5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animEffect transition="in" filter="fade">
                                      <p:cBhvr>
                                        <p:cTn id="27" dur="500"/>
                                        <p:tgtEl>
                                          <p:spTgt spid="1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xEl>
                                              <p:pRg st="6" end="6"/>
                                            </p:txEl>
                                          </p:spTgt>
                                        </p:tgtEl>
                                        <p:attrNameLst>
                                          <p:attrName>style.visibility</p:attrName>
                                        </p:attrNameLst>
                                      </p:cBhvr>
                                      <p:to>
                                        <p:strVal val="visible"/>
                                      </p:to>
                                    </p:set>
                                    <p:animEffect transition="in" filter="fade">
                                      <p:cBhvr>
                                        <p:cTn id="32" dur="500"/>
                                        <p:tgtEl>
                                          <p:spTgt spid="1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xEl>
                                              <p:pRg st="7" end="7"/>
                                            </p:txEl>
                                          </p:spTgt>
                                        </p:tgtEl>
                                        <p:attrNameLst>
                                          <p:attrName>style.visibility</p:attrName>
                                        </p:attrNameLst>
                                      </p:cBhvr>
                                      <p:to>
                                        <p:strVal val="visible"/>
                                      </p:to>
                                    </p:set>
                                    <p:animEffect transition="in" filter="fade">
                                      <p:cBhvr>
                                        <p:cTn id="37"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932236"/>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pic>
        <p:nvPicPr>
          <p:cNvPr id="4100" name="Picture 4" descr="indian-cow-in-slaughterhouse">
            <a:extLst>
              <a:ext uri="{FF2B5EF4-FFF2-40B4-BE49-F238E27FC236}">
                <a16:creationId xmlns:a16="http://schemas.microsoft.com/office/drawing/2014/main" id="{200BB778-FCE8-40F2-AEA5-D27726400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625" y="487768"/>
            <a:ext cx="4396206" cy="247286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nimal Cruelty - Down and Feathers">
            <a:extLst>
              <a:ext uri="{FF2B5EF4-FFF2-40B4-BE49-F238E27FC236}">
                <a16:creationId xmlns:a16="http://schemas.microsoft.com/office/drawing/2014/main" id="{EFC64D50-B562-4D5A-9BBB-C6094FABF9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3622" y="2258274"/>
            <a:ext cx="3591214" cy="274862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Animals Used for Fur | PETA">
            <a:extLst>
              <a:ext uri="{FF2B5EF4-FFF2-40B4-BE49-F238E27FC236}">
                <a16:creationId xmlns:a16="http://schemas.microsoft.com/office/drawing/2014/main" id="{EFE5B7BB-1AC5-4977-9996-FE09AAADD8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61938" y="926510"/>
            <a:ext cx="2842709" cy="4169479"/>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top the ice turning red | John Bowis | The Guardian">
            <a:extLst>
              <a:ext uri="{FF2B5EF4-FFF2-40B4-BE49-F238E27FC236}">
                <a16:creationId xmlns:a16="http://schemas.microsoft.com/office/drawing/2014/main" id="{5F544A75-87CB-4CB3-A9AE-3FC750866D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3553" y="3692452"/>
            <a:ext cx="4381500" cy="26289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6917759-95A1-41FC-98B3-B09342DA2576}"/>
              </a:ext>
            </a:extLst>
          </p:cNvPr>
          <p:cNvSpPr txBox="1"/>
          <p:nvPr/>
        </p:nvSpPr>
        <p:spPr>
          <a:xfrm>
            <a:off x="239307" y="5217851"/>
            <a:ext cx="8068492" cy="892552"/>
          </a:xfrm>
          <a:prstGeom prst="rect">
            <a:avLst/>
          </a:prstGeom>
          <a:noFill/>
        </p:spPr>
        <p:txBody>
          <a:bodyPr wrap="square" rtlCol="0">
            <a:spAutoFit/>
          </a:bodyPr>
          <a:lstStyle/>
          <a:p>
            <a:r>
              <a:rPr lang="cs-CZ" sz="1800" dirty="0">
                <a:latin typeface="Cambria" panose="02040503050406030204" pitchFamily="18" charset="0"/>
                <a:ea typeface="Cambria" panose="02040503050406030204" pitchFamily="18" charset="0"/>
              </a:rPr>
              <a:t>Typicky výrobky z peří dovážené do EU</a:t>
            </a:r>
          </a:p>
          <a:p>
            <a:r>
              <a:rPr lang="cs-CZ" sz="1800" dirty="0">
                <a:latin typeface="Cambria" panose="02040503050406030204" pitchFamily="18" charset="0"/>
                <a:ea typeface="Cambria" panose="02040503050406030204" pitchFamily="18" charset="0"/>
              </a:rPr>
              <a:t>– trhané zaživa</a:t>
            </a:r>
          </a:p>
          <a:p>
            <a:pPr marL="457200" indent="-457200">
              <a:buFontTx/>
              <a:buChar char="-"/>
            </a:pPr>
            <a:endParaRPr lang="cs-CZ" sz="1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7834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932236"/>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pic>
        <p:nvPicPr>
          <p:cNvPr id="3" name="Picture 2">
            <a:extLst>
              <a:ext uri="{FF2B5EF4-FFF2-40B4-BE49-F238E27FC236}">
                <a16:creationId xmlns:a16="http://schemas.microsoft.com/office/drawing/2014/main" id="{9598A7D9-C876-42BF-9E0D-79B600604ED2}"/>
              </a:ext>
            </a:extLst>
          </p:cNvPr>
          <p:cNvPicPr>
            <a:picLocks noChangeAspect="1"/>
          </p:cNvPicPr>
          <p:nvPr/>
        </p:nvPicPr>
        <p:blipFill>
          <a:blip r:embed="rId3"/>
          <a:stretch>
            <a:fillRect/>
          </a:stretch>
        </p:blipFill>
        <p:spPr>
          <a:xfrm>
            <a:off x="-1" y="857250"/>
            <a:ext cx="6807939" cy="2815936"/>
          </a:xfrm>
          <a:prstGeom prst="rect">
            <a:avLst/>
          </a:prstGeom>
        </p:spPr>
      </p:pic>
      <p:pic>
        <p:nvPicPr>
          <p:cNvPr id="6" name="Picture 5">
            <a:extLst>
              <a:ext uri="{FF2B5EF4-FFF2-40B4-BE49-F238E27FC236}">
                <a16:creationId xmlns:a16="http://schemas.microsoft.com/office/drawing/2014/main" id="{B4E2C94D-B68F-4344-BD73-0357D4356A48}"/>
              </a:ext>
            </a:extLst>
          </p:cNvPr>
          <p:cNvPicPr>
            <a:picLocks noChangeAspect="1"/>
          </p:cNvPicPr>
          <p:nvPr/>
        </p:nvPicPr>
        <p:blipFill>
          <a:blip r:embed="rId4"/>
          <a:stretch>
            <a:fillRect/>
          </a:stretch>
        </p:blipFill>
        <p:spPr>
          <a:xfrm>
            <a:off x="5198429" y="1153865"/>
            <a:ext cx="3800346" cy="3771900"/>
          </a:xfrm>
          <a:prstGeom prst="rect">
            <a:avLst/>
          </a:prstGeom>
        </p:spPr>
      </p:pic>
      <p:pic>
        <p:nvPicPr>
          <p:cNvPr id="9" name="Picture 8">
            <a:extLst>
              <a:ext uri="{FF2B5EF4-FFF2-40B4-BE49-F238E27FC236}">
                <a16:creationId xmlns:a16="http://schemas.microsoft.com/office/drawing/2014/main" id="{FE266579-8B23-4E5E-9321-EC23DB53C160}"/>
              </a:ext>
            </a:extLst>
          </p:cNvPr>
          <p:cNvPicPr>
            <a:picLocks noChangeAspect="1"/>
          </p:cNvPicPr>
          <p:nvPr/>
        </p:nvPicPr>
        <p:blipFill>
          <a:blip r:embed="rId5"/>
          <a:stretch>
            <a:fillRect/>
          </a:stretch>
        </p:blipFill>
        <p:spPr>
          <a:xfrm>
            <a:off x="338363" y="2688823"/>
            <a:ext cx="3016003" cy="3221306"/>
          </a:xfrm>
          <a:prstGeom prst="rect">
            <a:avLst/>
          </a:prstGeom>
        </p:spPr>
      </p:pic>
      <p:pic>
        <p:nvPicPr>
          <p:cNvPr id="3074" name="Picture 2" descr="Dogs Bludgeoned and Killed in Leather Industry">
            <a:extLst>
              <a:ext uri="{FF2B5EF4-FFF2-40B4-BE49-F238E27FC236}">
                <a16:creationId xmlns:a16="http://schemas.microsoft.com/office/drawing/2014/main" id="{D7F0E569-A1D7-4B19-9CA0-52C5996E23F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96691" y="3120232"/>
            <a:ext cx="3427412"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EBB504A-3978-4CA1-8127-9EBBC9C50354}"/>
              </a:ext>
            </a:extLst>
          </p:cNvPr>
          <p:cNvPicPr>
            <a:picLocks noChangeAspect="1"/>
          </p:cNvPicPr>
          <p:nvPr/>
        </p:nvPicPr>
        <p:blipFill>
          <a:blip r:embed="rId7"/>
          <a:stretch>
            <a:fillRect/>
          </a:stretch>
        </p:blipFill>
        <p:spPr>
          <a:xfrm>
            <a:off x="6706989" y="4359428"/>
            <a:ext cx="2291787" cy="1536192"/>
          </a:xfrm>
          <a:prstGeom prst="rect">
            <a:avLst/>
          </a:prstGeom>
        </p:spPr>
      </p:pic>
      <p:sp>
        <p:nvSpPr>
          <p:cNvPr id="8" name="TextBox 7">
            <a:extLst>
              <a:ext uri="{FF2B5EF4-FFF2-40B4-BE49-F238E27FC236}">
                <a16:creationId xmlns:a16="http://schemas.microsoft.com/office/drawing/2014/main" id="{5F5EE4F9-F90A-475E-8380-91073F6DC012}"/>
              </a:ext>
            </a:extLst>
          </p:cNvPr>
          <p:cNvSpPr txBox="1"/>
          <p:nvPr/>
        </p:nvSpPr>
        <p:spPr>
          <a:xfrm>
            <a:off x="338363" y="6104256"/>
            <a:ext cx="8068492" cy="707886"/>
          </a:xfrm>
          <a:prstGeom prst="rect">
            <a:avLst/>
          </a:prstGeom>
          <a:noFill/>
        </p:spPr>
        <p:txBody>
          <a:bodyPr wrap="square" rtlCol="0">
            <a:spAutoFit/>
          </a:bodyPr>
          <a:lstStyle/>
          <a:p>
            <a:r>
              <a:rPr lang="cs-CZ" sz="2400" dirty="0">
                <a:latin typeface="Cambria" panose="02040503050406030204" pitchFamily="18" charset="0"/>
                <a:ea typeface="Cambria" panose="02040503050406030204" pitchFamily="18" charset="0"/>
              </a:rPr>
              <a:t>GENUINE LEATHER neznamená hovězí kůže, ale klidně psí</a:t>
            </a:r>
          </a:p>
          <a:p>
            <a:pPr marL="457200" indent="-457200">
              <a:buFontTx/>
              <a:buChar char="-"/>
            </a:pPr>
            <a:endParaRPr lang="cs-CZ" sz="1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3051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fade">
                                      <p:cBhvr>
                                        <p:cTn id="22" dur="500"/>
                                        <p:tgtEl>
                                          <p:spTgt spid="307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fade">
                                      <p:cBhvr>
                                        <p:cTn id="3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19672" y="384547"/>
            <a:ext cx="7056784" cy="646331"/>
          </a:xfrm>
          <a:prstGeom prst="rect">
            <a:avLst/>
          </a:prstGeom>
          <a:noFill/>
        </p:spPr>
        <p:txBody>
          <a:bodyPr wrap="square" rtlCol="0">
            <a:spAutoFit/>
          </a:bodyPr>
          <a:lstStyle/>
          <a:p>
            <a:pPr lvl="1"/>
            <a:r>
              <a:rPr lang="cs-CZ" sz="3600" b="1" dirty="0">
                <a:solidFill>
                  <a:schemeClr val="accent6">
                    <a:lumMod val="75000"/>
                  </a:schemeClr>
                </a:solidFill>
              </a:rPr>
              <a:t>PRAMENY PRÁVNÍ ÚPRAVY</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baseline="-25000" dirty="0"/>
          </a:p>
        </p:txBody>
      </p:sp>
      <p:sp>
        <p:nvSpPr>
          <p:cNvPr id="6" name="TextovéPole 5"/>
          <p:cNvSpPr txBox="1"/>
          <p:nvPr/>
        </p:nvSpPr>
        <p:spPr>
          <a:xfrm>
            <a:off x="163688" y="1412776"/>
            <a:ext cx="8980312" cy="4278094"/>
          </a:xfrm>
          <a:prstGeom prst="rect">
            <a:avLst/>
          </a:prstGeom>
          <a:noFill/>
        </p:spPr>
        <p:txBody>
          <a:bodyPr wrap="square" rtlCol="0">
            <a:spAutoFit/>
          </a:bodyPr>
          <a:lstStyle/>
          <a:p>
            <a:r>
              <a:rPr lang="cs-CZ" sz="2800" b="1" i="1" u="sng" dirty="0"/>
              <a:t>České</a:t>
            </a:r>
          </a:p>
          <a:p>
            <a:pPr lvl="0"/>
            <a:r>
              <a:rPr lang="cs-CZ" sz="2800" b="1" dirty="0"/>
              <a:t>zákon č. 246/1992 Sb., na ochranu zvířat proti týrání </a:t>
            </a:r>
          </a:p>
          <a:p>
            <a:pPr lvl="0"/>
            <a:r>
              <a:rPr lang="cs-CZ" sz="2400" dirty="0"/>
              <a:t>zákon č. 166/1999 Sb., o veterinární péči,</a:t>
            </a:r>
          </a:p>
          <a:p>
            <a:pPr lvl="0"/>
            <a:r>
              <a:rPr lang="cs-CZ" sz="2400" dirty="0"/>
              <a:t>zákon č. 154/200 Sb., o šlechtění, plemenitbě a evidenci hospodářských zvířat,</a:t>
            </a:r>
          </a:p>
          <a:p>
            <a:pPr lvl="0"/>
            <a:r>
              <a:rPr lang="cs-CZ" sz="2400" dirty="0"/>
              <a:t>zákon č. 449/2001 Sb., o myslivosti,</a:t>
            </a:r>
          </a:p>
          <a:p>
            <a:pPr lvl="0"/>
            <a:r>
              <a:rPr lang="cs-CZ" sz="2400" dirty="0"/>
              <a:t>zákon č. 162/2003 Sb., o podmínkách provozování zoologických zahrad,</a:t>
            </a:r>
          </a:p>
          <a:p>
            <a:pPr lvl="0"/>
            <a:r>
              <a:rPr lang="cs-CZ" sz="2400" dirty="0"/>
              <a:t>zákon č. 99/2004 Sb., o rybníkářství, výkonu rybářského práva, rybářské stráži, ochraně mořských rybolovných zdrojů,</a:t>
            </a:r>
          </a:p>
          <a:p>
            <a:pPr lvl="0"/>
            <a:r>
              <a:rPr lang="cs-CZ" sz="2400" dirty="0"/>
              <a:t>trestní zákoník,</a:t>
            </a:r>
          </a:p>
          <a:p>
            <a:r>
              <a:rPr lang="cs-CZ" sz="2400" dirty="0"/>
              <a:t>občanský zákoník</a:t>
            </a:r>
            <a:endParaRPr lang="cs-CZ" sz="1400" i="1" dirty="0"/>
          </a:p>
        </p:txBody>
      </p:sp>
    </p:spTree>
    <p:extLst>
      <p:ext uri="{BB962C8B-B14F-4D97-AF65-F5344CB8AC3E}">
        <p14:creationId xmlns:p14="http://schemas.microsoft.com/office/powerpoint/2010/main" val="6044265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313184" y="1029714"/>
            <a:ext cx="8517632" cy="5285833"/>
          </a:xfrm>
        </p:spPr>
        <p:txBody>
          <a:bodyPr>
            <a:noAutofit/>
          </a:bodyPr>
          <a:lstStyle/>
          <a:p>
            <a:pPr>
              <a:buNone/>
            </a:pPr>
            <a:r>
              <a:rPr lang="cs-CZ" sz="2000" b="1" dirty="0"/>
              <a:t>Veterinární zákon (č. 166/1999 Sb.): </a:t>
            </a:r>
          </a:p>
          <a:p>
            <a:r>
              <a:rPr lang="cs-CZ" sz="1600" b="1" dirty="0"/>
              <a:t>Veterinární péče</a:t>
            </a:r>
          </a:p>
          <a:p>
            <a:r>
              <a:rPr lang="cs-CZ" sz="1600" i="1" dirty="0"/>
              <a:t>a)</a:t>
            </a:r>
            <a:r>
              <a:rPr lang="cs-CZ" sz="1600" dirty="0"/>
              <a:t> péče o zdraví zvířat a jeho ochranu, zejména předcházení vzniku a šíření onemocnění,</a:t>
            </a:r>
          </a:p>
          <a:p>
            <a:r>
              <a:rPr lang="cs-CZ" sz="1600" i="1" dirty="0"/>
              <a:t>b)</a:t>
            </a:r>
            <a:r>
              <a:rPr lang="cs-CZ" sz="1600" dirty="0"/>
              <a:t> péče o zdravotní nezávadnost živočišných produktů a krmiv,</a:t>
            </a:r>
          </a:p>
          <a:p>
            <a:r>
              <a:rPr lang="cs-CZ" sz="1600" i="1" dirty="0"/>
              <a:t>c)</a:t>
            </a:r>
            <a:r>
              <a:rPr lang="cs-CZ" sz="1600" dirty="0"/>
              <a:t> ochrana území České republiky před zavlečením nákaz zvířat a nemocí přenosných ze zvířat na člověka a před dovozem zdravotně závadných živočišných produktů a krmiv ze zahraničí,</a:t>
            </a:r>
          </a:p>
          <a:p>
            <a:r>
              <a:rPr lang="cs-CZ" sz="1600" i="1" dirty="0"/>
              <a:t>d)</a:t>
            </a:r>
            <a:r>
              <a:rPr lang="cs-CZ" sz="1600" dirty="0"/>
              <a:t> ochrana životního prostředí před nepříznivými vlivy souvisejícími s chovem zvířat, výrobou a zpracováváním živočišných produktů, jakož i ochranu zvířat a jejich produkce před riziky ze znečištěného životního prostředí,</a:t>
            </a:r>
          </a:p>
          <a:p>
            <a:r>
              <a:rPr lang="cs-CZ" sz="1600" i="1" dirty="0"/>
              <a:t>e)</a:t>
            </a:r>
            <a:r>
              <a:rPr lang="cs-CZ" sz="1600" dirty="0"/>
              <a:t> veterinární asanace,</a:t>
            </a:r>
          </a:p>
          <a:p>
            <a:r>
              <a:rPr lang="cs-CZ" sz="1600" i="1" dirty="0"/>
              <a:t>f)</a:t>
            </a:r>
            <a:r>
              <a:rPr lang="cs-CZ" sz="1600" dirty="0"/>
              <a:t> dozor</a:t>
            </a:r>
          </a:p>
          <a:p>
            <a:pPr marL="0" indent="0">
              <a:buNone/>
            </a:pPr>
            <a:endParaRPr lang="cs-CZ" sz="1600" b="1" dirty="0">
              <a:solidFill>
                <a:schemeClr val="accent2"/>
              </a:solidFill>
            </a:endParaRPr>
          </a:p>
          <a:p>
            <a:pPr marL="0" indent="0">
              <a:buNone/>
            </a:pPr>
            <a:r>
              <a:rPr lang="cs-CZ" sz="1600" b="1" dirty="0">
                <a:solidFill>
                  <a:schemeClr val="accent2"/>
                </a:solidFill>
              </a:rPr>
              <a:t>Změny od 15. 1. 2020 (novela č. 368/2019): </a:t>
            </a:r>
            <a:r>
              <a:rPr lang="cs-CZ" sz="1600" b="1" dirty="0" err="1"/>
              <a:t>Čipování</a:t>
            </a:r>
            <a:r>
              <a:rPr lang="cs-CZ" sz="1600" b="1" dirty="0"/>
              <a:t> psů do 3 měsíců věku, zpřísnění podmínek pro fungování útulků pro toulavá a opuštěná zvířata, nově je umožněno vyrábět potraviny z hmyzu coby jedné z tzv. „nových potravin“</a:t>
            </a:r>
          </a:p>
        </p:txBody>
      </p:sp>
    </p:spTree>
    <p:extLst>
      <p:ext uri="{BB962C8B-B14F-4D97-AF65-F5344CB8AC3E}">
        <p14:creationId xmlns:p14="http://schemas.microsoft.com/office/powerpoint/2010/main" val="24721728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467544" y="1052736"/>
            <a:ext cx="8517632" cy="5285833"/>
          </a:xfrm>
        </p:spPr>
        <p:txBody>
          <a:bodyPr>
            <a:noAutofit/>
          </a:bodyPr>
          <a:lstStyle/>
          <a:p>
            <a:pPr>
              <a:buNone/>
            </a:pPr>
            <a:r>
              <a:rPr lang="cs-CZ" sz="2000" b="1" dirty="0"/>
              <a:t>Veterinární zákon: Příklad - domácí zabíjačky (§ 21)</a:t>
            </a:r>
          </a:p>
          <a:p>
            <a:r>
              <a:rPr lang="cs-CZ" sz="1600" dirty="0"/>
              <a:t>(2) Domácí porážkou mohou být poražena ve vlastním hospodářství </a:t>
            </a:r>
            <a:r>
              <a:rPr lang="cs-CZ" sz="1600" b="1" dirty="0"/>
              <a:t>chovatele jatečná zvířata s výjimkou skotu staršího 72 měsíců, koní, oslů a jejich kříženců. V případě domácí porážky skotu staršího 12 měsíců a mladšího 72 měsíců může chovatel porazit nejvýše 3 kusy ročně</a:t>
            </a:r>
            <a:r>
              <a:rPr lang="cs-CZ" sz="1600" dirty="0"/>
              <a:t>.</a:t>
            </a:r>
          </a:p>
          <a:p>
            <a:r>
              <a:rPr lang="cs-CZ" sz="1600" i="1" dirty="0"/>
              <a:t>(3)</a:t>
            </a:r>
            <a:r>
              <a:rPr lang="cs-CZ" sz="1600" dirty="0"/>
              <a:t> Maso a orgány jatečných zvířat z domácí porážky jsou určeny </a:t>
            </a:r>
            <a:r>
              <a:rPr lang="cs-CZ" sz="1600" b="1" dirty="0"/>
              <a:t>pro spotřebu</a:t>
            </a:r>
          </a:p>
          <a:p>
            <a:r>
              <a:rPr lang="cs-CZ" sz="1600" i="1" dirty="0"/>
              <a:t>a)</a:t>
            </a:r>
            <a:r>
              <a:rPr lang="cs-CZ" sz="1600" dirty="0"/>
              <a:t> </a:t>
            </a:r>
            <a:r>
              <a:rPr lang="cs-CZ" sz="1600" b="1" dirty="0"/>
              <a:t>osoby tvořící domácnost chovatele, jedná-li se o maso a orgány ze skotu</a:t>
            </a:r>
            <a:r>
              <a:rPr lang="cs-CZ" sz="1600" dirty="0"/>
              <a:t>, nebo</a:t>
            </a:r>
          </a:p>
          <a:p>
            <a:r>
              <a:rPr lang="cs-CZ" sz="1600" i="1" dirty="0"/>
              <a:t>b)</a:t>
            </a:r>
            <a:r>
              <a:rPr lang="cs-CZ" sz="1600" dirty="0"/>
              <a:t> </a:t>
            </a:r>
            <a:r>
              <a:rPr lang="cs-CZ" sz="1600" b="1" dirty="0"/>
              <a:t>osoby tvořící domácnost chovatele nebo pro spotřebu osoby blízké, jedná-li se o maso a orgány ostatních zvířat</a:t>
            </a:r>
            <a:r>
              <a:rPr lang="cs-CZ" sz="1600" dirty="0"/>
              <a:t>.</a:t>
            </a:r>
          </a:p>
          <a:p>
            <a:r>
              <a:rPr lang="cs-CZ" sz="1600" i="1" dirty="0"/>
              <a:t>(4)</a:t>
            </a:r>
            <a:r>
              <a:rPr lang="cs-CZ" sz="1600" dirty="0"/>
              <a:t> Maso a orgány jatečných zvířat z domácí porážky podléhají veterinárnímu vyšetření, stanoví-li tak krajská veterinární správa se zřetelem k nákazové situaci, a nesmí být dále uváděny na trh.</a:t>
            </a:r>
          </a:p>
          <a:p>
            <a:r>
              <a:rPr lang="cs-CZ" sz="1400" i="1" dirty="0"/>
              <a:t>(5</a:t>
            </a:r>
            <a:r>
              <a:rPr lang="cs-CZ" sz="1400" b="1" i="1" dirty="0"/>
              <a:t>)</a:t>
            </a:r>
            <a:r>
              <a:rPr lang="cs-CZ" sz="1400" b="1" dirty="0"/>
              <a:t> Domácí porážku skotu mladšího 72 měsíců nebo jelenovitých ve farmovém chovu je chovatel povinen písemně nebo prostřednictvím informačního systému Státní veterinární správy oznámit krajské veterinární správě nejméně 3 dny před jejím konáním</a:t>
            </a:r>
            <a:r>
              <a:rPr lang="cs-CZ" sz="1400" dirty="0"/>
              <a:t>. Pokud se domácí porážka oznámená podle věty první neuskuteční, je chovatel povinen oznámit tuto skutečnost neprodleně krajské veterinární správě způsobem uvedeným ve větě první. Povinnost předem oznámit domácí porážku skotu nebo jelenovitých ve farmovém chovu podle věty první neplatí v případě domácí porážky skotu nebo jelenovitých ve farmovém chovu jinak zdravého zvířete, pokud utrpělo zranění, které z důvodu respektování dobrých životních podmínek zvířat brání jeho přepravě na jatky; v tomto případě chovatel zajistí prohlídku zvířete soukromým veterinárním lékařem, vyžádá si od něj písemné prohlášení o zdravotním stavu zvířete a oznámí domácí porážku skotu nebo jelenovitých ve farmovém chovu krajské veterinární správě písemně nebo prostřednictvím informačního systému Státní veterinární správy neprodleně po jejím provedení.</a:t>
            </a:r>
            <a:endParaRPr lang="cs-CZ" sz="1800" dirty="0"/>
          </a:p>
          <a:p>
            <a:endParaRPr lang="cs-CZ" sz="2000" b="1" dirty="0"/>
          </a:p>
        </p:txBody>
      </p:sp>
    </p:spTree>
    <p:extLst>
      <p:ext uri="{BB962C8B-B14F-4D97-AF65-F5344CB8AC3E}">
        <p14:creationId xmlns:p14="http://schemas.microsoft.com/office/powerpoint/2010/main" val="24721728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symbol pro obsah 5"/>
          <p:cNvSpPr>
            <a:spLocks noGrp="1"/>
          </p:cNvSpPr>
          <p:nvPr>
            <p:ph idx="1"/>
          </p:nvPr>
        </p:nvSpPr>
        <p:spPr/>
        <p:txBody>
          <a:bodyPr/>
          <a:lstStyle/>
          <a:p>
            <a:endParaRPr lang="cs-CZ"/>
          </a:p>
        </p:txBody>
      </p:sp>
      <p:pic>
        <p:nvPicPr>
          <p:cNvPr id="7" name="Picture 6">
            <a:extLst>
              <a:ext uri="{FF2B5EF4-FFF2-40B4-BE49-F238E27FC236}">
                <a16:creationId xmlns:a16="http://schemas.microsoft.com/office/drawing/2014/main" id="{444FB528-3C17-4B8E-BCFB-269AD1B29108}"/>
              </a:ext>
            </a:extLst>
          </p:cNvPr>
          <p:cNvPicPr>
            <a:picLocks noChangeAspect="1"/>
          </p:cNvPicPr>
          <p:nvPr/>
        </p:nvPicPr>
        <p:blipFill>
          <a:blip r:embed="rId4"/>
          <a:stretch>
            <a:fillRect/>
          </a:stretch>
        </p:blipFill>
        <p:spPr>
          <a:xfrm>
            <a:off x="154072" y="0"/>
            <a:ext cx="8835856" cy="6858000"/>
          </a:xfrm>
          <a:prstGeom prst="rect">
            <a:avLst/>
          </a:prstGeom>
        </p:spPr>
      </p:pic>
    </p:spTree>
    <p:extLst>
      <p:ext uri="{BB962C8B-B14F-4D97-AF65-F5344CB8AC3E}">
        <p14:creationId xmlns:p14="http://schemas.microsoft.com/office/powerpoint/2010/main" val="24721728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symbol pro obsah 5"/>
          <p:cNvSpPr>
            <a:spLocks noGrp="1"/>
          </p:cNvSpPr>
          <p:nvPr>
            <p:ph idx="1"/>
          </p:nvPr>
        </p:nvSpPr>
        <p:spPr/>
        <p:txBody>
          <a:bodyPr/>
          <a:lstStyle/>
          <a:p>
            <a:endParaRPr lang="cs-CZ"/>
          </a:p>
        </p:txBody>
      </p:sp>
      <p:pic>
        <p:nvPicPr>
          <p:cNvPr id="4" name="Picture 3">
            <a:extLst>
              <a:ext uri="{FF2B5EF4-FFF2-40B4-BE49-F238E27FC236}">
                <a16:creationId xmlns:a16="http://schemas.microsoft.com/office/drawing/2014/main" id="{9B1F170C-F9B8-4196-BE50-D7AA79EF2E9C}"/>
              </a:ext>
            </a:extLst>
          </p:cNvPr>
          <p:cNvPicPr>
            <a:picLocks noChangeAspect="1"/>
          </p:cNvPicPr>
          <p:nvPr/>
        </p:nvPicPr>
        <p:blipFill>
          <a:blip r:embed="rId4"/>
          <a:stretch>
            <a:fillRect/>
          </a:stretch>
        </p:blipFill>
        <p:spPr>
          <a:xfrm>
            <a:off x="0" y="312607"/>
            <a:ext cx="9144000" cy="6232786"/>
          </a:xfrm>
          <a:prstGeom prst="rect">
            <a:avLst/>
          </a:prstGeom>
        </p:spPr>
      </p:pic>
    </p:spTree>
    <p:extLst>
      <p:ext uri="{BB962C8B-B14F-4D97-AF65-F5344CB8AC3E}">
        <p14:creationId xmlns:p14="http://schemas.microsoft.com/office/powerpoint/2010/main" val="11700508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683568" y="1812605"/>
            <a:ext cx="8229600" cy="4525963"/>
          </a:xfrm>
        </p:spPr>
        <p:txBody>
          <a:bodyPr/>
          <a:lstStyle/>
          <a:p>
            <a:endParaRPr lang="cs-CZ" dirty="0"/>
          </a:p>
          <a:p>
            <a:endParaRPr lang="cs-CZ" baseline="-25000" dirty="0"/>
          </a:p>
        </p:txBody>
      </p:sp>
      <p:sp>
        <p:nvSpPr>
          <p:cNvPr id="5" name="TextovéPole 4"/>
          <p:cNvSpPr txBox="1"/>
          <p:nvPr/>
        </p:nvSpPr>
        <p:spPr>
          <a:xfrm>
            <a:off x="360385" y="1111374"/>
            <a:ext cx="8748464" cy="5755422"/>
          </a:xfrm>
          <a:prstGeom prst="rect">
            <a:avLst/>
          </a:prstGeom>
          <a:noFill/>
        </p:spPr>
        <p:txBody>
          <a:bodyPr wrap="square" rtlCol="0">
            <a:spAutoFit/>
          </a:bodyPr>
          <a:lstStyle/>
          <a:p>
            <a:endParaRPr lang="cs-CZ" sz="3200" b="1" dirty="0"/>
          </a:p>
          <a:p>
            <a:r>
              <a:rPr lang="cs-CZ" sz="3200" dirty="0"/>
              <a:t> </a:t>
            </a:r>
            <a:r>
              <a:rPr lang="cs-CZ" sz="3200" b="1" dirty="0">
                <a:solidFill>
                  <a:schemeClr val="accent6">
                    <a:lumMod val="75000"/>
                  </a:schemeClr>
                </a:solidFill>
              </a:rPr>
              <a:t>246/1992 Sb., na ochranu zvířat proti týrání:</a:t>
            </a:r>
          </a:p>
          <a:p>
            <a:endParaRPr lang="cs-CZ" sz="3200" dirty="0"/>
          </a:p>
          <a:p>
            <a:r>
              <a:rPr lang="cs-CZ" sz="3200" dirty="0"/>
              <a:t>Objekt ochrany:</a:t>
            </a:r>
          </a:p>
          <a:p>
            <a:r>
              <a:rPr lang="cs-CZ" sz="3200" b="1" dirty="0"/>
              <a:t> „každý živý obratlovec, kromě člověka, </a:t>
            </a:r>
          </a:p>
          <a:p>
            <a:r>
              <a:rPr lang="cs-CZ" sz="3200" b="1" dirty="0"/>
              <a:t>nikoliv však plod nebo embryo“ </a:t>
            </a:r>
            <a:r>
              <a:rPr lang="cs-CZ" sz="2800" dirty="0"/>
              <a:t>(plus širší ochrana pokusných zvířat – i stádia vývoje a živí hlavonožci)</a:t>
            </a:r>
            <a:endParaRPr lang="cs-CZ" sz="3200" dirty="0"/>
          </a:p>
          <a:p>
            <a:r>
              <a:rPr lang="cs-CZ" sz="2400" b="1" dirty="0"/>
              <a:t>(77/2004 Sb.: „přiměřeně i na jiné živočichy“)</a:t>
            </a:r>
          </a:p>
          <a:p>
            <a:endParaRPr lang="cs-CZ" sz="2400" b="1" dirty="0"/>
          </a:p>
          <a:p>
            <a:r>
              <a:rPr lang="cs-CZ" sz="3200" b="1" dirty="0">
                <a:solidFill>
                  <a:schemeClr val="accent6">
                    <a:lumMod val="75000"/>
                  </a:schemeClr>
                </a:solidFill>
              </a:rPr>
              <a:t>TZ</a:t>
            </a:r>
            <a:r>
              <a:rPr lang="cs-CZ" sz="3200" dirty="0"/>
              <a:t> – týrání zvířat, chov zvířat v nevhodných podmínkách, zanedbání péče o zvíře z nedbalosti</a:t>
            </a:r>
          </a:p>
          <a:p>
            <a:r>
              <a:rPr lang="cs-CZ" sz="3200" dirty="0"/>
              <a:t> - definice není, ale interpretací jen obratlovci</a:t>
            </a:r>
            <a:endParaRPr lang="cs-CZ" sz="3200" b="1" dirty="0"/>
          </a:p>
        </p:txBody>
      </p:sp>
      <p:sp>
        <p:nvSpPr>
          <p:cNvPr id="8" name="TextovéPole 7"/>
          <p:cNvSpPr txBox="1"/>
          <p:nvPr/>
        </p:nvSpPr>
        <p:spPr>
          <a:xfrm>
            <a:off x="1979712" y="384547"/>
            <a:ext cx="6696744" cy="646331"/>
          </a:xfrm>
          <a:prstGeom prst="rect">
            <a:avLst/>
          </a:prstGeom>
          <a:noFill/>
        </p:spPr>
        <p:txBody>
          <a:bodyPr wrap="square" rtlCol="0">
            <a:spAutoFit/>
          </a:bodyPr>
          <a:lstStyle/>
          <a:p>
            <a:pPr lvl="1"/>
            <a:r>
              <a:rPr lang="cs-CZ" sz="3600" b="1" dirty="0">
                <a:solidFill>
                  <a:schemeClr val="accent6">
                    <a:lumMod val="75000"/>
                  </a:schemeClr>
                </a:solidFill>
              </a:rPr>
              <a:t>VĚCNÁ PŮSOBNOST</a:t>
            </a:r>
          </a:p>
        </p:txBody>
      </p:sp>
    </p:spTree>
    <p:extLst>
      <p:ext uri="{BB962C8B-B14F-4D97-AF65-F5344CB8AC3E}">
        <p14:creationId xmlns:p14="http://schemas.microsoft.com/office/powerpoint/2010/main" val="15851697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DATA\grafika\pruh 5.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122" y="293440"/>
            <a:ext cx="9344470" cy="95568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763688" y="384547"/>
            <a:ext cx="7056784" cy="707886"/>
          </a:xfrm>
          <a:prstGeom prst="rect">
            <a:avLst/>
          </a:prstGeom>
          <a:noFill/>
        </p:spPr>
        <p:txBody>
          <a:bodyPr wrap="square" rtlCol="0">
            <a:spAutoFit/>
          </a:bodyPr>
          <a:lstStyle/>
          <a:p>
            <a:r>
              <a:rPr lang="cs-CZ" sz="4000" b="1" dirty="0">
                <a:solidFill>
                  <a:schemeClr val="accent6">
                    <a:lumMod val="75000"/>
                  </a:schemeClr>
                </a:solidFill>
              </a:rPr>
              <a:t>OCHRANA ZVÍŘAT PROTI TÝRÁNÍ</a:t>
            </a:r>
          </a:p>
        </p:txBody>
      </p:sp>
      <p:sp>
        <p:nvSpPr>
          <p:cNvPr id="5" name="TextovéPole 4"/>
          <p:cNvSpPr txBox="1"/>
          <p:nvPr/>
        </p:nvSpPr>
        <p:spPr>
          <a:xfrm>
            <a:off x="541334" y="1216843"/>
            <a:ext cx="8136904" cy="1200329"/>
          </a:xfrm>
          <a:prstGeom prst="rect">
            <a:avLst/>
          </a:prstGeom>
          <a:noFill/>
        </p:spPr>
        <p:txBody>
          <a:bodyPr wrap="square" rtlCol="0">
            <a:spAutoFit/>
          </a:bodyPr>
          <a:lstStyle/>
          <a:p>
            <a:r>
              <a:rPr lang="cs-CZ" sz="2800" b="1" dirty="0"/>
              <a:t>Zákon č. 246/1992 Sb., na ochranu zvířat proti týrání</a:t>
            </a:r>
            <a:endParaRPr lang="cs-CZ" sz="2800" dirty="0"/>
          </a:p>
          <a:p>
            <a:pPr lvl="0"/>
            <a:endParaRPr lang="cs-CZ" sz="2800" b="1" dirty="0"/>
          </a:p>
          <a:p>
            <a:endParaRPr lang="cs-CZ" sz="1600" dirty="0"/>
          </a:p>
        </p:txBody>
      </p:sp>
      <p:graphicFrame>
        <p:nvGraphicFramePr>
          <p:cNvPr id="7" name="Diagram 6"/>
          <p:cNvGraphicFramePr/>
          <p:nvPr>
            <p:extLst>
              <p:ext uri="{D42A27DB-BD31-4B8C-83A1-F6EECF244321}">
                <p14:modId xmlns:p14="http://schemas.microsoft.com/office/powerpoint/2010/main" val="2273466480"/>
              </p:ext>
            </p:extLst>
          </p:nvPr>
        </p:nvGraphicFramePr>
        <p:xfrm>
          <a:off x="541334" y="1700808"/>
          <a:ext cx="7775082" cy="48685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85933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solidFill>
                  <a:schemeClr val="accent6"/>
                </a:solidFill>
              </a:rPr>
              <a:t>HONITBA</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360385" y="1111374"/>
            <a:ext cx="8748464" cy="2339102"/>
          </a:xfrm>
          <a:prstGeom prst="rect">
            <a:avLst/>
          </a:prstGeom>
          <a:noFill/>
        </p:spPr>
        <p:txBody>
          <a:bodyPr wrap="square" rtlCol="0">
            <a:spAutoFit/>
          </a:bodyPr>
          <a:lstStyle/>
          <a:p>
            <a:pPr>
              <a:buNone/>
            </a:pPr>
            <a:endParaRPr lang="cs-CZ" sz="3200" dirty="0"/>
          </a:p>
          <a:p>
            <a:endParaRPr lang="cs-CZ" sz="3200" b="1" dirty="0"/>
          </a:p>
          <a:p>
            <a:endParaRPr lang="cs-CZ" sz="3200" dirty="0"/>
          </a:p>
          <a:p>
            <a:endParaRPr lang="cs-CZ" sz="3200" b="1" dirty="0"/>
          </a:p>
          <a:p>
            <a:endParaRPr lang="cs-CZ" dirty="0"/>
          </a:p>
        </p:txBody>
      </p:sp>
      <p:sp>
        <p:nvSpPr>
          <p:cNvPr id="8" name="TextovéPole 7"/>
          <p:cNvSpPr txBox="1"/>
          <p:nvPr/>
        </p:nvSpPr>
        <p:spPr>
          <a:xfrm>
            <a:off x="457645" y="1147440"/>
            <a:ext cx="8064896" cy="6124754"/>
          </a:xfrm>
          <a:prstGeom prst="rect">
            <a:avLst/>
          </a:prstGeom>
          <a:noFill/>
        </p:spPr>
        <p:txBody>
          <a:bodyPr wrap="square" rtlCol="0">
            <a:spAutoFit/>
          </a:bodyPr>
          <a:lstStyle/>
          <a:p>
            <a:r>
              <a:rPr lang="cs-CZ" b="1" dirty="0"/>
              <a:t>Základní předpoklad výkonu práva myslivosti</a:t>
            </a:r>
          </a:p>
          <a:p>
            <a:endParaRPr lang="cs-CZ" sz="1200" b="1" i="1" dirty="0">
              <a:solidFill>
                <a:schemeClr val="accent6"/>
              </a:solidFill>
            </a:endParaRPr>
          </a:p>
          <a:p>
            <a:r>
              <a:rPr lang="cs-CZ" b="1" u="sng" dirty="0"/>
              <a:t>Nehonební pozemky [§ 2 písm. e)]:</a:t>
            </a:r>
          </a:p>
          <a:p>
            <a:r>
              <a:rPr lang="cs-CZ" dirty="0"/>
              <a:t>pozemky </a:t>
            </a:r>
            <a:r>
              <a:rPr lang="cs-CZ" u="sng" dirty="0"/>
              <a:t>uvnitř hranice současně zastavěného území obce</a:t>
            </a:r>
            <a:r>
              <a:rPr lang="cs-CZ" dirty="0"/>
              <a:t>, jako náměstí, návsi, tržiště, ulice, nádvoří, cesty, hřiště a parky, pokud nejde o zemědělské nebo lesní pozemky mimo toto území, dále </a:t>
            </a:r>
            <a:r>
              <a:rPr lang="cs-CZ" u="sng" dirty="0"/>
              <a:t>pozemky zastavěné, sady, zahrady a školky řádně ohrazené, oplocené pozemky</a:t>
            </a:r>
            <a:r>
              <a:rPr lang="cs-CZ" dirty="0"/>
              <a:t> sloužící k farmovému chovu zvěře, </a:t>
            </a:r>
            <a:r>
              <a:rPr lang="cs-CZ" u="sng" dirty="0"/>
              <a:t>obvod dráhy, dálnice, silnice, letiště </a:t>
            </a:r>
            <a:r>
              <a:rPr lang="cs-CZ" dirty="0"/>
              <a:t>se zpevněnými plochami, hřbitovy a dále pozemky, které byly za nehonební prohlášeny rozhodnutím orgánu státní správy myslivosti.</a:t>
            </a:r>
          </a:p>
          <a:p>
            <a:endParaRPr lang="cs-CZ" sz="1000" dirty="0"/>
          </a:p>
          <a:p>
            <a:r>
              <a:rPr lang="cs-CZ" b="1" u="sng" dirty="0"/>
              <a:t>Honební pozemky</a:t>
            </a:r>
            <a:r>
              <a:rPr lang="cs-CZ" dirty="0"/>
              <a:t>: všechny ostatní pozemky</a:t>
            </a:r>
          </a:p>
          <a:p>
            <a:endParaRPr lang="cs-CZ" b="1" i="1" dirty="0">
              <a:solidFill>
                <a:schemeClr val="accent6"/>
              </a:solidFill>
            </a:endParaRPr>
          </a:p>
          <a:p>
            <a:r>
              <a:rPr lang="cs-CZ" dirty="0"/>
              <a:t>Zahájení řízení o </a:t>
            </a:r>
            <a:r>
              <a:rPr lang="cs-CZ" b="1" dirty="0"/>
              <a:t>uznání honitby</a:t>
            </a:r>
            <a:endParaRPr lang="cs-CZ" b="1" i="1" dirty="0">
              <a:solidFill>
                <a:schemeClr val="accent6"/>
              </a:solidFill>
            </a:endParaRPr>
          </a:p>
          <a:p>
            <a:pPr>
              <a:buFontTx/>
              <a:buChar char="-"/>
            </a:pPr>
            <a:r>
              <a:rPr lang="cs-CZ" dirty="0"/>
              <a:t> na návrh vlastníka nebo přípravného výboru honebního společenstva</a:t>
            </a:r>
          </a:p>
          <a:p>
            <a:pPr>
              <a:buFontTx/>
              <a:buChar char="-"/>
            </a:pPr>
            <a:endParaRPr lang="cs-CZ" dirty="0"/>
          </a:p>
          <a:p>
            <a:r>
              <a:rPr lang="cs-CZ" dirty="0"/>
              <a:t>§ 17 zákona o myslivosti: Honitba tvořena souvislými honebními pozemky (+ vyhláška)</a:t>
            </a:r>
          </a:p>
          <a:p>
            <a:endParaRPr lang="cs-CZ" sz="1400" dirty="0"/>
          </a:p>
          <a:p>
            <a:r>
              <a:rPr lang="cs-CZ" dirty="0"/>
              <a:t>Orgán státní správy myslivosti </a:t>
            </a:r>
            <a:r>
              <a:rPr lang="cs-CZ" b="1" dirty="0"/>
              <a:t>z důvodů bezpečnostních nebo vojenských nebo zájmu vlastníka</a:t>
            </a:r>
            <a:r>
              <a:rPr lang="cs-CZ" dirty="0"/>
              <a:t> prohlásí za nehonební pozemky i jiné pozemky než pozemky uvedené v </a:t>
            </a:r>
            <a:r>
              <a:rPr lang="cs-CZ" dirty="0" err="1"/>
              <a:t>ust</a:t>
            </a:r>
            <a:r>
              <a:rPr lang="cs-CZ" dirty="0"/>
              <a:t>. § 2 písm. e), a to buď z vlastního podnětu nebo na návrh vlastníka.</a:t>
            </a:r>
          </a:p>
          <a:p>
            <a:endParaRPr lang="cs-CZ" b="1" i="1" dirty="0">
              <a:solidFill>
                <a:schemeClr val="accent6"/>
              </a:solidFill>
            </a:endParaRPr>
          </a:p>
        </p:txBody>
      </p:sp>
    </p:spTree>
    <p:extLst>
      <p:ext uri="{BB962C8B-B14F-4D97-AF65-F5344CB8AC3E}">
        <p14:creationId xmlns:p14="http://schemas.microsoft.com/office/powerpoint/2010/main" val="173911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fade">
                                      <p:cBhvr>
                                        <p:cTn id="22" dur="500"/>
                                        <p:tgtEl>
                                          <p:spTgt spid="8">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animEffect transition="in" filter="fade">
                                      <p:cBhvr>
                                        <p:cTn id="27" dur="500"/>
                                        <p:tgtEl>
                                          <p:spTgt spid="8">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8" end="8"/>
                                            </p:txEl>
                                          </p:spTgt>
                                        </p:tgtEl>
                                        <p:attrNameLst>
                                          <p:attrName>style.visibility</p:attrName>
                                        </p:attrNameLst>
                                      </p:cBhvr>
                                      <p:to>
                                        <p:strVal val="visible"/>
                                      </p:to>
                                    </p:set>
                                    <p:animEffect transition="in" filter="fade">
                                      <p:cBhvr>
                                        <p:cTn id="32" dur="500"/>
                                        <p:tgtEl>
                                          <p:spTgt spid="8">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10" end="10"/>
                                            </p:txEl>
                                          </p:spTgt>
                                        </p:tgtEl>
                                        <p:attrNameLst>
                                          <p:attrName>style.visibility</p:attrName>
                                        </p:attrNameLst>
                                      </p:cBhvr>
                                      <p:to>
                                        <p:strVal val="visible"/>
                                      </p:to>
                                    </p:set>
                                    <p:animEffect transition="in" filter="fade">
                                      <p:cBhvr>
                                        <p:cTn id="37" dur="500"/>
                                        <p:tgtEl>
                                          <p:spTgt spid="8">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12" end="12"/>
                                            </p:txEl>
                                          </p:spTgt>
                                        </p:tgtEl>
                                        <p:attrNameLst>
                                          <p:attrName>style.visibility</p:attrName>
                                        </p:attrNameLst>
                                      </p:cBhvr>
                                      <p:to>
                                        <p:strVal val="visible"/>
                                      </p:to>
                                    </p:set>
                                    <p:animEffect transition="in" filter="fade">
                                      <p:cBhvr>
                                        <p:cTn id="42"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683568" y="1812605"/>
            <a:ext cx="8229600" cy="4525963"/>
          </a:xfrm>
        </p:spPr>
        <p:txBody>
          <a:bodyPr/>
          <a:lstStyle/>
          <a:p>
            <a:endParaRPr lang="cs-CZ" dirty="0"/>
          </a:p>
          <a:p>
            <a:endParaRPr lang="cs-CZ" baseline="-25000" dirty="0"/>
          </a:p>
        </p:txBody>
      </p:sp>
      <p:sp>
        <p:nvSpPr>
          <p:cNvPr id="5" name="TextovéPole 4"/>
          <p:cNvSpPr txBox="1"/>
          <p:nvPr/>
        </p:nvSpPr>
        <p:spPr>
          <a:xfrm>
            <a:off x="360385" y="1111374"/>
            <a:ext cx="8748464" cy="5262979"/>
          </a:xfrm>
          <a:prstGeom prst="rect">
            <a:avLst/>
          </a:prstGeom>
          <a:noFill/>
        </p:spPr>
        <p:txBody>
          <a:bodyPr wrap="square" rtlCol="0">
            <a:spAutoFit/>
          </a:bodyPr>
          <a:lstStyle/>
          <a:p>
            <a:r>
              <a:rPr lang="cs-CZ" sz="3200" b="1" dirty="0"/>
              <a:t>Vztah k zákonu o ochraně přírody a krajiny</a:t>
            </a:r>
          </a:p>
          <a:p>
            <a:endParaRPr lang="cs-CZ" sz="1600" b="1" dirty="0"/>
          </a:p>
          <a:p>
            <a:r>
              <a:rPr lang="cs-CZ" sz="3200" b="1" dirty="0"/>
              <a:t> - </a:t>
            </a:r>
            <a:r>
              <a:rPr lang="cs-CZ" sz="3200" b="1" dirty="0">
                <a:solidFill>
                  <a:schemeClr val="accent5"/>
                </a:solidFill>
              </a:rPr>
              <a:t>obecné požadavky </a:t>
            </a:r>
            <a:r>
              <a:rPr lang="cs-CZ" sz="3200" b="1" dirty="0"/>
              <a:t>+</a:t>
            </a:r>
          </a:p>
          <a:p>
            <a:endParaRPr lang="cs-CZ" sz="2400" b="1" dirty="0"/>
          </a:p>
          <a:p>
            <a:r>
              <a:rPr lang="cs-CZ" sz="3200" b="1" dirty="0"/>
              <a:t>Ochrana volně žijících živočichů </a:t>
            </a:r>
          </a:p>
          <a:p>
            <a:r>
              <a:rPr lang="cs-CZ" sz="3200" b="1" dirty="0"/>
              <a:t>Toulavá a opuštěná zvířata (§ 13b)</a:t>
            </a:r>
          </a:p>
          <a:p>
            <a:r>
              <a:rPr lang="cs-CZ" sz="3200" b="1" dirty="0"/>
              <a:t>- zakázané způsoby odchytu (§ 14)</a:t>
            </a:r>
          </a:p>
          <a:p>
            <a:pPr>
              <a:buFontTx/>
              <a:buChar char="-"/>
            </a:pPr>
            <a:r>
              <a:rPr lang="cs-CZ" sz="3200" b="1" dirty="0"/>
              <a:t> zakázané činnosti s volně žijícími zvířaty (§ 14a)</a:t>
            </a:r>
          </a:p>
          <a:p>
            <a:r>
              <a:rPr lang="cs-CZ" sz="3200" b="1" dirty="0"/>
              <a:t>- ochrana handicapovaných zvířat (§ 14b)</a:t>
            </a:r>
          </a:p>
          <a:p>
            <a:pPr>
              <a:buFontTx/>
              <a:buChar char="-"/>
            </a:pPr>
            <a:endParaRPr lang="cs-CZ" sz="3200" b="1" dirty="0"/>
          </a:p>
          <a:p>
            <a:r>
              <a:rPr lang="cs-CZ" sz="3200" b="1" dirty="0"/>
              <a:t>+ CITES (§ 17b ohrožené druhy zvířat a pokusy)</a:t>
            </a:r>
          </a:p>
        </p:txBody>
      </p:sp>
      <p:sp>
        <p:nvSpPr>
          <p:cNvPr id="8" name="TextovéPole 7"/>
          <p:cNvSpPr txBox="1"/>
          <p:nvPr/>
        </p:nvSpPr>
        <p:spPr>
          <a:xfrm>
            <a:off x="1979712" y="384547"/>
            <a:ext cx="6696744" cy="646331"/>
          </a:xfrm>
          <a:prstGeom prst="rect">
            <a:avLst/>
          </a:prstGeom>
          <a:noFill/>
        </p:spPr>
        <p:txBody>
          <a:bodyPr wrap="square" rtlCol="0">
            <a:spAutoFit/>
          </a:bodyPr>
          <a:lstStyle/>
          <a:p>
            <a:pPr lvl="1"/>
            <a:r>
              <a:rPr lang="cs-CZ" sz="3600" b="1" dirty="0">
                <a:solidFill>
                  <a:schemeClr val="accent6">
                    <a:lumMod val="75000"/>
                  </a:schemeClr>
                </a:solidFill>
              </a:rPr>
              <a:t>VĚCNÁ PŮSOBNOST</a:t>
            </a:r>
          </a:p>
        </p:txBody>
      </p:sp>
    </p:spTree>
    <p:extLst>
      <p:ext uri="{BB962C8B-B14F-4D97-AF65-F5344CB8AC3E}">
        <p14:creationId xmlns:p14="http://schemas.microsoft.com/office/powerpoint/2010/main" val="15851697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547664" y="384547"/>
            <a:ext cx="7416824" cy="707886"/>
          </a:xfrm>
          <a:prstGeom prst="rect">
            <a:avLst/>
          </a:prstGeom>
          <a:noFill/>
        </p:spPr>
        <p:txBody>
          <a:bodyPr wrap="square" rtlCol="0">
            <a:spAutoFit/>
          </a:bodyPr>
          <a:lstStyle/>
          <a:p>
            <a:r>
              <a:rPr lang="cs-CZ" sz="4000" b="1" dirty="0">
                <a:solidFill>
                  <a:schemeClr val="accent6"/>
                </a:solidFill>
              </a:rPr>
              <a:t>MECHANISMUS REGULACE</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395536" y="1707986"/>
            <a:ext cx="8748464" cy="5016758"/>
          </a:xfrm>
          <a:prstGeom prst="rect">
            <a:avLst/>
          </a:prstGeom>
          <a:noFill/>
        </p:spPr>
        <p:txBody>
          <a:bodyPr wrap="square" rtlCol="0">
            <a:spAutoFit/>
          </a:bodyPr>
          <a:lstStyle/>
          <a:p>
            <a:pPr>
              <a:buFontTx/>
              <a:buChar char="-"/>
            </a:pPr>
            <a:r>
              <a:rPr lang="cs-CZ" sz="3200" dirty="0"/>
              <a:t> zákaz týrání zvířat i všech forem jeho </a:t>
            </a:r>
            <a:r>
              <a:rPr lang="cs-CZ" sz="3200" b="1" dirty="0"/>
              <a:t>propagace,</a:t>
            </a:r>
          </a:p>
          <a:p>
            <a:pPr>
              <a:buFontTx/>
              <a:buChar char="-"/>
            </a:pPr>
            <a:r>
              <a:rPr lang="cs-CZ" sz="3200" dirty="0"/>
              <a:t> činnosti, které jsou považovány za týrání zvířat,</a:t>
            </a:r>
          </a:p>
          <a:p>
            <a:pPr>
              <a:buFontTx/>
              <a:buChar char="-"/>
            </a:pPr>
            <a:r>
              <a:rPr lang="cs-CZ" sz="3200" dirty="0"/>
              <a:t> zacházení adekvátní druhu, velikosti, věku, stavu.</a:t>
            </a:r>
          </a:p>
          <a:p>
            <a:pPr>
              <a:buFontTx/>
              <a:buChar char="-"/>
            </a:pPr>
            <a:r>
              <a:rPr lang="cs-CZ" sz="3200" b="1" dirty="0"/>
              <a:t> důvody k usmrcení </a:t>
            </a:r>
            <a:r>
              <a:rPr lang="cs-CZ" sz="3200" dirty="0"/>
              <a:t>zvířete,</a:t>
            </a:r>
          </a:p>
          <a:p>
            <a:pPr>
              <a:buFontTx/>
              <a:buChar char="-"/>
            </a:pPr>
            <a:r>
              <a:rPr lang="cs-CZ" sz="3200" b="1" dirty="0"/>
              <a:t> </a:t>
            </a:r>
            <a:r>
              <a:rPr lang="cs-CZ" sz="3200" dirty="0"/>
              <a:t> ochrana zvířat při veřejném vystoupení,</a:t>
            </a:r>
          </a:p>
          <a:p>
            <a:pPr>
              <a:buFontTx/>
              <a:buChar char="-"/>
            </a:pPr>
            <a:r>
              <a:rPr lang="cs-CZ" sz="3200" dirty="0"/>
              <a:t> ochrana zvířat při </a:t>
            </a:r>
            <a:r>
              <a:rPr lang="cs-CZ" sz="3200" b="1" dirty="0"/>
              <a:t>chovu</a:t>
            </a:r>
            <a:r>
              <a:rPr lang="cs-CZ" sz="3200" dirty="0"/>
              <a:t>,</a:t>
            </a:r>
          </a:p>
          <a:p>
            <a:pPr>
              <a:buFontTx/>
              <a:buChar char="-"/>
            </a:pPr>
            <a:r>
              <a:rPr lang="cs-CZ" sz="3200" dirty="0"/>
              <a:t> ochrana zvířat při </a:t>
            </a:r>
            <a:r>
              <a:rPr lang="cs-CZ" sz="3200" b="1" dirty="0"/>
              <a:t>přepravě</a:t>
            </a:r>
            <a:r>
              <a:rPr lang="cs-CZ" sz="3200" dirty="0"/>
              <a:t>,</a:t>
            </a:r>
          </a:p>
          <a:p>
            <a:pPr>
              <a:buFontTx/>
              <a:buChar char="-"/>
            </a:pPr>
            <a:r>
              <a:rPr lang="cs-CZ" sz="3200" dirty="0"/>
              <a:t>ochrana zvířat při </a:t>
            </a:r>
            <a:r>
              <a:rPr lang="cs-CZ" sz="3200" b="1" dirty="0"/>
              <a:t>usmrcování</a:t>
            </a:r>
            <a:r>
              <a:rPr lang="cs-CZ" sz="3200" dirty="0"/>
              <a:t>,</a:t>
            </a:r>
          </a:p>
          <a:p>
            <a:pPr>
              <a:buFontTx/>
              <a:buChar char="-"/>
            </a:pPr>
            <a:r>
              <a:rPr lang="cs-CZ" sz="3200" b="1" dirty="0"/>
              <a:t> </a:t>
            </a:r>
            <a:r>
              <a:rPr lang="cs-CZ" sz="3200" dirty="0"/>
              <a:t>odborná osvědčení, školení zaměstnanců.</a:t>
            </a:r>
          </a:p>
          <a:p>
            <a:pPr>
              <a:buFontTx/>
              <a:buChar char="-"/>
            </a:pPr>
            <a:endParaRPr lang="cs-CZ" sz="3200" b="1" dirty="0"/>
          </a:p>
        </p:txBody>
      </p:sp>
    </p:spTree>
    <p:extLst>
      <p:ext uri="{BB962C8B-B14F-4D97-AF65-F5344CB8AC3E}">
        <p14:creationId xmlns:p14="http://schemas.microsoft.com/office/powerpoint/2010/main" val="38930387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DATA\grafika\pruh 5.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122" y="293440"/>
            <a:ext cx="9344470" cy="95568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763688" y="384547"/>
            <a:ext cx="7056784" cy="707886"/>
          </a:xfrm>
          <a:prstGeom prst="rect">
            <a:avLst/>
          </a:prstGeom>
          <a:noFill/>
        </p:spPr>
        <p:txBody>
          <a:bodyPr wrap="square" rtlCol="0">
            <a:spAutoFit/>
          </a:bodyPr>
          <a:lstStyle/>
          <a:p>
            <a:r>
              <a:rPr lang="cs-CZ" sz="4000" b="1" dirty="0">
                <a:solidFill>
                  <a:schemeClr val="accent6">
                    <a:lumMod val="75000"/>
                  </a:schemeClr>
                </a:solidFill>
              </a:rPr>
              <a:t>Povinnosti vlastníka/chovatele</a:t>
            </a:r>
          </a:p>
        </p:txBody>
      </p:sp>
      <p:sp>
        <p:nvSpPr>
          <p:cNvPr id="5" name="TextovéPole 4"/>
          <p:cNvSpPr txBox="1"/>
          <p:nvPr/>
        </p:nvSpPr>
        <p:spPr>
          <a:xfrm>
            <a:off x="541334" y="1216843"/>
            <a:ext cx="8136904" cy="769441"/>
          </a:xfrm>
          <a:prstGeom prst="rect">
            <a:avLst/>
          </a:prstGeom>
          <a:noFill/>
        </p:spPr>
        <p:txBody>
          <a:bodyPr wrap="square" rtlCol="0">
            <a:spAutoFit/>
          </a:bodyPr>
          <a:lstStyle/>
          <a:p>
            <a:pPr lvl="0"/>
            <a:endParaRPr lang="cs-CZ" sz="2800" b="1" dirty="0"/>
          </a:p>
          <a:p>
            <a:endParaRPr lang="cs-CZ" sz="1600" dirty="0"/>
          </a:p>
        </p:txBody>
      </p:sp>
      <p:sp>
        <p:nvSpPr>
          <p:cNvPr id="7" name="TextovéPole 6"/>
          <p:cNvSpPr txBox="1"/>
          <p:nvPr/>
        </p:nvSpPr>
        <p:spPr>
          <a:xfrm>
            <a:off x="683568" y="1183980"/>
            <a:ext cx="7776864" cy="2585323"/>
          </a:xfrm>
          <a:prstGeom prst="rect">
            <a:avLst/>
          </a:prstGeom>
          <a:noFill/>
        </p:spPr>
        <p:txBody>
          <a:bodyPr wrap="square" rtlCol="0">
            <a:spAutoFit/>
          </a:bodyPr>
          <a:lstStyle/>
          <a:p>
            <a:pPr marL="342900" indent="-342900">
              <a:buFont typeface="Arial" panose="020B0604020202020204" pitchFamily="34" charset="0"/>
              <a:buChar char="•"/>
            </a:pPr>
            <a:r>
              <a:rPr lang="cs-CZ" sz="2400" b="1" dirty="0"/>
              <a:t>Liší se podle toho, v jakém režimu se zvíře nachází</a:t>
            </a:r>
          </a:p>
          <a:p>
            <a:pPr marL="342900" indent="-342900">
              <a:buFont typeface="Arial" panose="020B0604020202020204" pitchFamily="34" charset="0"/>
              <a:buChar char="•"/>
            </a:pPr>
            <a:r>
              <a:rPr lang="cs-CZ" sz="2400" b="1" dirty="0"/>
              <a:t>Zákon u zvířat chovaných v lidské péči rozlišuje tři základní formy chovu: chov zájmový/hospodářský/k pokusným účelům</a:t>
            </a:r>
          </a:p>
          <a:p>
            <a:pPr marL="342900" indent="-342900">
              <a:buFont typeface="Arial" panose="020B0604020202020204" pitchFamily="34" charset="0"/>
              <a:buChar char="•"/>
            </a:pPr>
            <a:r>
              <a:rPr lang="cs-CZ" sz="2400" b="1" dirty="0"/>
              <a:t>Zvíře může přecházet mezi jednotlivými režimy</a:t>
            </a:r>
          </a:p>
          <a:p>
            <a:pPr marL="342900" indent="-342900">
              <a:buFont typeface="Arial" panose="020B0604020202020204" pitchFamily="34" charset="0"/>
              <a:buChar char="•"/>
            </a:pPr>
            <a:endParaRPr lang="cs-CZ" sz="2400" b="1" dirty="0"/>
          </a:p>
          <a:p>
            <a:pPr marL="342900" indent="-342900">
              <a:buFont typeface="Arial" panose="020B0604020202020204" pitchFamily="34" charset="0"/>
              <a:buChar char="•"/>
            </a:pPr>
            <a:endParaRPr lang="cs-CZ" dirty="0"/>
          </a:p>
        </p:txBody>
      </p:sp>
      <p:pic>
        <p:nvPicPr>
          <p:cNvPr id="8" name="Picture 6" descr="http://www.orangeyouglad.com/blogs/files/2011/03/maxthepi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3728" y="3213801"/>
            <a:ext cx="4099488" cy="3081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9338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DATA\grafika\pruh 5.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122" y="293440"/>
            <a:ext cx="9344470" cy="95568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763688" y="384547"/>
            <a:ext cx="7056784" cy="707886"/>
          </a:xfrm>
          <a:prstGeom prst="rect">
            <a:avLst/>
          </a:prstGeom>
          <a:noFill/>
        </p:spPr>
        <p:txBody>
          <a:bodyPr wrap="square" rtlCol="0">
            <a:spAutoFit/>
          </a:bodyPr>
          <a:lstStyle/>
          <a:p>
            <a:r>
              <a:rPr lang="cs-CZ" sz="4000" b="1" dirty="0">
                <a:solidFill>
                  <a:schemeClr val="accent6">
                    <a:lumMod val="75000"/>
                  </a:schemeClr>
                </a:solidFill>
              </a:rPr>
              <a:t>Zájmový chov</a:t>
            </a:r>
          </a:p>
        </p:txBody>
      </p:sp>
      <p:sp>
        <p:nvSpPr>
          <p:cNvPr id="5" name="TextovéPole 4"/>
          <p:cNvSpPr txBox="1"/>
          <p:nvPr/>
        </p:nvSpPr>
        <p:spPr>
          <a:xfrm>
            <a:off x="541334" y="1216843"/>
            <a:ext cx="8136904" cy="769441"/>
          </a:xfrm>
          <a:prstGeom prst="rect">
            <a:avLst/>
          </a:prstGeom>
          <a:noFill/>
        </p:spPr>
        <p:txBody>
          <a:bodyPr wrap="square" rtlCol="0">
            <a:spAutoFit/>
          </a:bodyPr>
          <a:lstStyle/>
          <a:p>
            <a:pPr lvl="0"/>
            <a:endParaRPr lang="cs-CZ" sz="2800" b="1" dirty="0"/>
          </a:p>
          <a:p>
            <a:endParaRPr lang="cs-CZ" sz="1600" dirty="0"/>
          </a:p>
        </p:txBody>
      </p:sp>
      <p:sp>
        <p:nvSpPr>
          <p:cNvPr id="7" name="TextovéPole 6"/>
          <p:cNvSpPr txBox="1"/>
          <p:nvPr/>
        </p:nvSpPr>
        <p:spPr>
          <a:xfrm>
            <a:off x="532772" y="1159682"/>
            <a:ext cx="7776864" cy="6186309"/>
          </a:xfrm>
          <a:prstGeom prst="rect">
            <a:avLst/>
          </a:prstGeom>
          <a:noFill/>
        </p:spPr>
        <p:txBody>
          <a:bodyPr wrap="square" rtlCol="0">
            <a:spAutoFit/>
          </a:bodyPr>
          <a:lstStyle/>
          <a:p>
            <a:r>
              <a:rPr lang="cs-CZ" sz="2000" b="1" dirty="0"/>
              <a:t>Nejsou blíže upraveny podmínky, za kterých může být chováno zvíře v zájmovém chovu</a:t>
            </a:r>
            <a:r>
              <a:rPr lang="cs-CZ" sz="2000" dirty="0"/>
              <a:t>. </a:t>
            </a:r>
          </a:p>
          <a:p>
            <a:pPr>
              <a:buFontTx/>
              <a:buChar char="-"/>
            </a:pPr>
            <a:r>
              <a:rPr lang="cs-CZ" sz="2000" dirty="0"/>
              <a:t> Evidence jen v případě obchodu se zvířaty určenými pro zájmové chovy (§ 13a </a:t>
            </a:r>
            <a:r>
              <a:rPr lang="cs-CZ" sz="2000" dirty="0" err="1"/>
              <a:t>ZoTZ</a:t>
            </a:r>
            <a:r>
              <a:rPr lang="cs-CZ" sz="2000" dirty="0"/>
              <a:t>) a chovu 5 a více fen starších 12 měsíců (§ 4 odst. 3 </a:t>
            </a:r>
            <a:r>
              <a:rPr lang="cs-CZ" sz="2000" dirty="0" err="1"/>
              <a:t>VetZ</a:t>
            </a:r>
            <a:r>
              <a:rPr lang="cs-CZ" sz="2000" dirty="0"/>
              <a:t>)</a:t>
            </a:r>
          </a:p>
          <a:p>
            <a:pPr>
              <a:buFontTx/>
              <a:buChar char="-"/>
            </a:pPr>
            <a:r>
              <a:rPr lang="cs-CZ" sz="2000" dirty="0"/>
              <a:t> </a:t>
            </a:r>
            <a:r>
              <a:rPr lang="cs-CZ" sz="2000" b="1" dirty="0"/>
              <a:t>Pravidla pro obchodování </a:t>
            </a:r>
            <a:r>
              <a:rPr lang="cs-CZ" sz="2000" dirty="0"/>
              <a:t>na základě živnostenského oprávnění (povinnost poučit spotřebitele o podmínkách chovu).</a:t>
            </a:r>
          </a:p>
          <a:p>
            <a:pPr>
              <a:buFontTx/>
              <a:buChar char="-"/>
            </a:pPr>
            <a:r>
              <a:rPr lang="cs-CZ" sz="2000" dirty="0"/>
              <a:t> Dochází-li k chovu psů a koček v rámci podnikatelské činnosti nebo spolky zabývajícími se chovem těchto zvířat, je třeba se řídit </a:t>
            </a:r>
            <a:r>
              <a:rPr lang="cs-CZ" sz="2000" b="1" dirty="0"/>
              <a:t>vyhláškou č. 21/2013 Sb</a:t>
            </a:r>
            <a:r>
              <a:rPr lang="cs-CZ" sz="2000" dirty="0"/>
              <a:t>.</a:t>
            </a:r>
          </a:p>
          <a:p>
            <a:pPr>
              <a:buFontTx/>
              <a:buChar char="-"/>
            </a:pPr>
            <a:endParaRPr lang="cs-CZ" sz="2000" dirty="0"/>
          </a:p>
          <a:p>
            <a:pPr marL="342900" indent="-342900"/>
            <a:r>
              <a:rPr lang="cs-CZ" sz="2000" b="1" dirty="0"/>
              <a:t>Odpovědnost za zdraví a dobrý stav zvířete</a:t>
            </a:r>
            <a:r>
              <a:rPr lang="cs-CZ" sz="2000" dirty="0"/>
              <a:t>.</a:t>
            </a:r>
          </a:p>
          <a:p>
            <a:pPr marL="342900" indent="-342900">
              <a:buFontTx/>
              <a:buChar char="-"/>
            </a:pPr>
            <a:r>
              <a:rPr lang="cs-CZ" sz="2000" dirty="0"/>
              <a:t>Dílčí povinnosti dle veterinárního zákona, zejm. očkování (</a:t>
            </a:r>
            <a:r>
              <a:rPr lang="pl-PL" sz="2000" dirty="0"/>
              <a:t>psi, lišky a jezevci) a čipování. Ovšem až od 1. 1. 2022 měla vzniknout centrální evidence označených psů a jejich chovatelů </a:t>
            </a:r>
            <a:r>
              <a:rPr lang="pl-PL" dirty="0">
                <a:solidFill>
                  <a:schemeClr val="accent4"/>
                </a:solidFill>
              </a:rPr>
              <a:t>(zatím ale nevznikla, optimisticky se předpokládá 2023)</a:t>
            </a:r>
            <a:endParaRPr lang="cs-CZ" sz="2000" dirty="0">
              <a:solidFill>
                <a:schemeClr val="accent4"/>
              </a:solidFill>
            </a:endParaRPr>
          </a:p>
          <a:p>
            <a:endParaRPr lang="cs-CZ" sz="2000" dirty="0"/>
          </a:p>
          <a:p>
            <a:r>
              <a:rPr lang="cs-CZ" dirty="0"/>
              <a:t>Zakázáno darování nebo prodej zvířete osobám mladším 15 let a s omezenou způsobilostí k právním úkonům bez souhlasů rodičů, resp. opatrovníka. </a:t>
            </a:r>
          </a:p>
          <a:p>
            <a:endParaRPr lang="cs-CZ" sz="2000" dirty="0"/>
          </a:p>
          <a:p>
            <a:pPr>
              <a:buFontTx/>
              <a:buChar char="-"/>
            </a:pPr>
            <a:endParaRPr lang="cs-CZ" sz="2000" dirty="0"/>
          </a:p>
        </p:txBody>
      </p:sp>
    </p:spTree>
    <p:extLst>
      <p:ext uri="{BB962C8B-B14F-4D97-AF65-F5344CB8AC3E}">
        <p14:creationId xmlns:p14="http://schemas.microsoft.com/office/powerpoint/2010/main" val="35458838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fade">
                                      <p:cBhvr>
                                        <p:cTn id="32" dur="500"/>
                                        <p:tgtEl>
                                          <p:spTgt spid="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8" end="8"/>
                                            </p:txEl>
                                          </p:spTgt>
                                        </p:tgtEl>
                                        <p:attrNameLst>
                                          <p:attrName>style.visibility</p:attrName>
                                        </p:attrNameLst>
                                      </p:cBhvr>
                                      <p:to>
                                        <p:strVal val="visible"/>
                                      </p:to>
                                    </p:set>
                                    <p:animEffect transition="in" filter="fade">
                                      <p:cBhvr>
                                        <p:cTn id="37"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DATA\grafika\pruh 5.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122" y="293440"/>
            <a:ext cx="9344470" cy="95568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763688" y="384547"/>
            <a:ext cx="7056784" cy="707886"/>
          </a:xfrm>
          <a:prstGeom prst="rect">
            <a:avLst/>
          </a:prstGeom>
          <a:noFill/>
        </p:spPr>
        <p:txBody>
          <a:bodyPr wrap="square" rtlCol="0">
            <a:spAutoFit/>
          </a:bodyPr>
          <a:lstStyle/>
          <a:p>
            <a:r>
              <a:rPr lang="cs-CZ" sz="4000" b="1" dirty="0">
                <a:solidFill>
                  <a:schemeClr val="accent6">
                    <a:lumMod val="75000"/>
                  </a:schemeClr>
                </a:solidFill>
              </a:rPr>
              <a:t>Zájmový chov</a:t>
            </a:r>
          </a:p>
        </p:txBody>
      </p:sp>
      <p:sp>
        <p:nvSpPr>
          <p:cNvPr id="5" name="TextovéPole 4"/>
          <p:cNvSpPr txBox="1"/>
          <p:nvPr/>
        </p:nvSpPr>
        <p:spPr>
          <a:xfrm>
            <a:off x="541334" y="1216843"/>
            <a:ext cx="8136904" cy="769441"/>
          </a:xfrm>
          <a:prstGeom prst="rect">
            <a:avLst/>
          </a:prstGeom>
          <a:noFill/>
        </p:spPr>
        <p:txBody>
          <a:bodyPr wrap="square" rtlCol="0">
            <a:spAutoFit/>
          </a:bodyPr>
          <a:lstStyle/>
          <a:p>
            <a:pPr lvl="0"/>
            <a:endParaRPr lang="cs-CZ" sz="2800" b="1" dirty="0"/>
          </a:p>
          <a:p>
            <a:endParaRPr lang="cs-CZ" sz="1600" dirty="0"/>
          </a:p>
        </p:txBody>
      </p:sp>
      <p:pic>
        <p:nvPicPr>
          <p:cNvPr id="6" name="Picture 5">
            <a:extLst>
              <a:ext uri="{FF2B5EF4-FFF2-40B4-BE49-F238E27FC236}">
                <a16:creationId xmlns:a16="http://schemas.microsoft.com/office/drawing/2014/main" id="{7467C3F4-D8ED-42B6-AAAA-8D52BB184AE6}"/>
              </a:ext>
            </a:extLst>
          </p:cNvPr>
          <p:cNvPicPr>
            <a:picLocks noChangeAspect="1"/>
          </p:cNvPicPr>
          <p:nvPr/>
        </p:nvPicPr>
        <p:blipFill>
          <a:blip r:embed="rId4"/>
          <a:stretch>
            <a:fillRect/>
          </a:stretch>
        </p:blipFill>
        <p:spPr>
          <a:xfrm>
            <a:off x="27693" y="1216843"/>
            <a:ext cx="9144000" cy="2936958"/>
          </a:xfrm>
          <a:prstGeom prst="rect">
            <a:avLst/>
          </a:prstGeom>
        </p:spPr>
      </p:pic>
      <p:pic>
        <p:nvPicPr>
          <p:cNvPr id="9" name="Picture 8">
            <a:extLst>
              <a:ext uri="{FF2B5EF4-FFF2-40B4-BE49-F238E27FC236}">
                <a16:creationId xmlns:a16="http://schemas.microsoft.com/office/drawing/2014/main" id="{7191225F-CF0C-47EC-9EF7-B25E0B310F05}"/>
              </a:ext>
            </a:extLst>
          </p:cNvPr>
          <p:cNvPicPr>
            <a:picLocks noChangeAspect="1"/>
          </p:cNvPicPr>
          <p:nvPr/>
        </p:nvPicPr>
        <p:blipFill>
          <a:blip r:embed="rId5"/>
          <a:stretch>
            <a:fillRect/>
          </a:stretch>
        </p:blipFill>
        <p:spPr>
          <a:xfrm>
            <a:off x="61973" y="4171051"/>
            <a:ext cx="9144000" cy="1516893"/>
          </a:xfrm>
          <a:prstGeom prst="rect">
            <a:avLst/>
          </a:prstGeom>
        </p:spPr>
      </p:pic>
      <p:pic>
        <p:nvPicPr>
          <p:cNvPr id="11" name="Picture 10">
            <a:extLst>
              <a:ext uri="{FF2B5EF4-FFF2-40B4-BE49-F238E27FC236}">
                <a16:creationId xmlns:a16="http://schemas.microsoft.com/office/drawing/2014/main" id="{51A4C71E-6C97-4705-9416-5D88101675DA}"/>
              </a:ext>
            </a:extLst>
          </p:cNvPr>
          <p:cNvPicPr>
            <a:picLocks noChangeAspect="1"/>
          </p:cNvPicPr>
          <p:nvPr/>
        </p:nvPicPr>
        <p:blipFill>
          <a:blip r:embed="rId6"/>
          <a:stretch>
            <a:fillRect/>
          </a:stretch>
        </p:blipFill>
        <p:spPr>
          <a:xfrm>
            <a:off x="628897" y="5953276"/>
            <a:ext cx="8058150" cy="457200"/>
          </a:xfrm>
          <a:prstGeom prst="rect">
            <a:avLst/>
          </a:prstGeom>
        </p:spPr>
      </p:pic>
    </p:spTree>
    <p:extLst>
      <p:ext uri="{BB962C8B-B14F-4D97-AF65-F5344CB8AC3E}">
        <p14:creationId xmlns:p14="http://schemas.microsoft.com/office/powerpoint/2010/main" val="720665878"/>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DATA\grafika\pruh 5.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122" y="293440"/>
            <a:ext cx="9344470" cy="955685"/>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541334" y="1216843"/>
            <a:ext cx="8136904" cy="769441"/>
          </a:xfrm>
          <a:prstGeom prst="rect">
            <a:avLst/>
          </a:prstGeom>
          <a:noFill/>
        </p:spPr>
        <p:txBody>
          <a:bodyPr wrap="square" rtlCol="0">
            <a:spAutoFit/>
          </a:bodyPr>
          <a:lstStyle/>
          <a:p>
            <a:pPr lvl="0"/>
            <a:endParaRPr lang="cs-CZ" sz="2800" b="1" dirty="0"/>
          </a:p>
          <a:p>
            <a:endParaRPr lang="cs-CZ" sz="1600" dirty="0"/>
          </a:p>
        </p:txBody>
      </p:sp>
      <p:sp>
        <p:nvSpPr>
          <p:cNvPr id="7" name="TextovéPole 6"/>
          <p:cNvSpPr txBox="1"/>
          <p:nvPr/>
        </p:nvSpPr>
        <p:spPr>
          <a:xfrm>
            <a:off x="683568" y="948690"/>
            <a:ext cx="8460432" cy="6109365"/>
          </a:xfrm>
          <a:prstGeom prst="rect">
            <a:avLst/>
          </a:prstGeom>
          <a:noFill/>
        </p:spPr>
        <p:txBody>
          <a:bodyPr wrap="square" rtlCol="0">
            <a:spAutoFit/>
          </a:bodyPr>
          <a:lstStyle/>
          <a:p>
            <a:r>
              <a:rPr lang="cs-CZ" sz="3200" b="1" u="sng" dirty="0"/>
              <a:t>Zvířata vyžadující zvláštní péči </a:t>
            </a:r>
          </a:p>
          <a:p>
            <a:endParaRPr lang="cs-CZ" sz="1600" b="1" u="sng" dirty="0"/>
          </a:p>
          <a:p>
            <a:r>
              <a:rPr lang="cs-CZ" sz="2000" b="1" dirty="0"/>
              <a:t>§ 13 odst. 5 Zochr </a:t>
            </a:r>
            <a:r>
              <a:rPr lang="cs-CZ" sz="2000" dirty="0"/>
              <a:t>- speciální nároky a náročnější chov.</a:t>
            </a:r>
          </a:p>
          <a:p>
            <a:r>
              <a:rPr lang="cs-CZ" sz="2000" b="1" dirty="0"/>
              <a:t>§ 13 odst. 10 </a:t>
            </a:r>
            <a:r>
              <a:rPr lang="cs-CZ" sz="2000" dirty="0"/>
              <a:t>– povinnost vedení evidence</a:t>
            </a:r>
          </a:p>
          <a:p>
            <a:endParaRPr lang="cs-CZ" sz="1200" dirty="0"/>
          </a:p>
          <a:p>
            <a:r>
              <a:rPr lang="cs-CZ" sz="2000" dirty="0"/>
              <a:t>Konkrétní úprava: vyhláška č. 411/2008 Sb., o stanovení druhů zvířat vyžadujících zvláštní péči</a:t>
            </a:r>
          </a:p>
          <a:p>
            <a:endParaRPr lang="cs-CZ" sz="1400" dirty="0"/>
          </a:p>
          <a:p>
            <a:r>
              <a:rPr lang="cs-CZ" sz="2000" dirty="0"/>
              <a:t>Chovatelem takového druhu zvířete může být </a:t>
            </a:r>
            <a:r>
              <a:rPr lang="cs-CZ" sz="2000" b="1" dirty="0"/>
              <a:t>pouze fyzická osoba starší 18 let nebo právnická osoba </a:t>
            </a:r>
            <a:r>
              <a:rPr lang="cs-CZ" sz="2000" dirty="0"/>
              <a:t>(musí stanovit osobu starší 18 let, jíž bude svěřena péče o zvíře). </a:t>
            </a:r>
          </a:p>
          <a:p>
            <a:endParaRPr lang="cs-CZ" sz="1100" dirty="0"/>
          </a:p>
          <a:p>
            <a:r>
              <a:rPr lang="cs-CZ" sz="2000" b="1" dirty="0">
                <a:solidFill>
                  <a:srgbClr val="00B050"/>
                </a:solidFill>
              </a:rPr>
              <a:t>Nejde-li o chov zvířat v zoologických zahradách a záchranných stanicích</a:t>
            </a:r>
            <a:r>
              <a:rPr lang="cs-CZ" sz="2000" dirty="0"/>
              <a:t>, nebo o chov loveckých dravců, je k chovu zvířete vyžadujícího zvláštní péči potřeba </a:t>
            </a:r>
            <a:r>
              <a:rPr lang="cs-CZ" sz="2400" b="1" dirty="0"/>
              <a:t>povolení krajské veterinární správy, které se vydává na tři roky a může být prodlouženo</a:t>
            </a:r>
            <a:r>
              <a:rPr lang="cs-CZ" sz="2000" dirty="0"/>
              <a:t>. Krajská veterinární správa, která povolení vydala, je povinna </a:t>
            </a:r>
            <a:r>
              <a:rPr lang="cs-CZ" sz="2000" b="1" dirty="0">
                <a:solidFill>
                  <a:srgbClr val="00B050"/>
                </a:solidFill>
              </a:rPr>
              <a:t>alespoň jednou za rok provádět dozor </a:t>
            </a:r>
            <a:r>
              <a:rPr lang="cs-CZ" sz="2000" dirty="0"/>
              <a:t>nad dodržováním podmínek chovu.</a:t>
            </a:r>
          </a:p>
          <a:p>
            <a:r>
              <a:rPr lang="cs-CZ" sz="2000" dirty="0"/>
              <a:t>Povolení vychází z </a:t>
            </a:r>
            <a:r>
              <a:rPr lang="cs-CZ" sz="2000" b="1" dirty="0"/>
              <a:t>doporučených podmínek </a:t>
            </a:r>
            <a:r>
              <a:rPr lang="cs-CZ" sz="2000" dirty="0"/>
              <a:t>chovu.</a:t>
            </a:r>
          </a:p>
          <a:p>
            <a:endParaRPr lang="cs-CZ" dirty="0"/>
          </a:p>
        </p:txBody>
      </p:sp>
      <p:sp>
        <p:nvSpPr>
          <p:cNvPr id="8" name="TextovéPole 7"/>
          <p:cNvSpPr txBox="1"/>
          <p:nvPr/>
        </p:nvSpPr>
        <p:spPr>
          <a:xfrm>
            <a:off x="1763688" y="384547"/>
            <a:ext cx="7056784" cy="707886"/>
          </a:xfrm>
          <a:prstGeom prst="rect">
            <a:avLst/>
          </a:prstGeom>
          <a:noFill/>
        </p:spPr>
        <p:txBody>
          <a:bodyPr wrap="square" rtlCol="0">
            <a:spAutoFit/>
          </a:bodyPr>
          <a:lstStyle/>
          <a:p>
            <a:r>
              <a:rPr lang="cs-CZ" sz="4000" b="1" dirty="0">
                <a:solidFill>
                  <a:schemeClr val="accent6">
                    <a:lumMod val="75000"/>
                  </a:schemeClr>
                </a:solidFill>
              </a:rPr>
              <a:t>Zájmový chov</a:t>
            </a:r>
          </a:p>
        </p:txBody>
      </p:sp>
    </p:spTree>
    <p:extLst>
      <p:ext uri="{BB962C8B-B14F-4D97-AF65-F5344CB8AC3E}">
        <p14:creationId xmlns:p14="http://schemas.microsoft.com/office/powerpoint/2010/main" val="98593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fade">
                                      <p:cBhvr>
                                        <p:cTn id="22" dur="500"/>
                                        <p:tgtEl>
                                          <p:spTgt spid="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animEffect transition="in" filter="fade">
                                      <p:cBhvr>
                                        <p:cTn id="27" dur="500"/>
                                        <p:tgtEl>
                                          <p:spTgt spid="7">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9" end="9"/>
                                            </p:txEl>
                                          </p:spTgt>
                                        </p:tgtEl>
                                        <p:attrNameLst>
                                          <p:attrName>style.visibility</p:attrName>
                                        </p:attrNameLst>
                                      </p:cBhvr>
                                      <p:to>
                                        <p:strVal val="visible"/>
                                      </p:to>
                                    </p:set>
                                    <p:animEffect transition="in" filter="fade">
                                      <p:cBhvr>
                                        <p:cTn id="32" dur="500"/>
                                        <p:tgtEl>
                                          <p:spTgt spid="7">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10" end="10"/>
                                            </p:txEl>
                                          </p:spTgt>
                                        </p:tgtEl>
                                        <p:attrNameLst>
                                          <p:attrName>style.visibility</p:attrName>
                                        </p:attrNameLst>
                                      </p:cBhvr>
                                      <p:to>
                                        <p:strVal val="visible"/>
                                      </p:to>
                                    </p:set>
                                    <p:animEffect transition="in" filter="fade">
                                      <p:cBhvr>
                                        <p:cTn id="37"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DATA\grafika\pruh 5.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122" y="293440"/>
            <a:ext cx="9344470" cy="955685"/>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541334" y="1216843"/>
            <a:ext cx="8136904" cy="769441"/>
          </a:xfrm>
          <a:prstGeom prst="rect">
            <a:avLst/>
          </a:prstGeom>
          <a:noFill/>
        </p:spPr>
        <p:txBody>
          <a:bodyPr wrap="square" rtlCol="0">
            <a:spAutoFit/>
          </a:bodyPr>
          <a:lstStyle/>
          <a:p>
            <a:pPr lvl="0"/>
            <a:endParaRPr lang="cs-CZ" sz="2800" b="1" dirty="0"/>
          </a:p>
          <a:p>
            <a:endParaRPr lang="cs-CZ" sz="1600" dirty="0"/>
          </a:p>
        </p:txBody>
      </p:sp>
      <p:sp>
        <p:nvSpPr>
          <p:cNvPr id="7" name="TextovéPole 6"/>
          <p:cNvSpPr txBox="1"/>
          <p:nvPr/>
        </p:nvSpPr>
        <p:spPr>
          <a:xfrm>
            <a:off x="251520" y="1268760"/>
            <a:ext cx="8640960" cy="5816977"/>
          </a:xfrm>
          <a:prstGeom prst="rect">
            <a:avLst/>
          </a:prstGeom>
          <a:noFill/>
        </p:spPr>
        <p:txBody>
          <a:bodyPr wrap="square" rtlCol="0">
            <a:spAutoFit/>
          </a:bodyPr>
          <a:lstStyle/>
          <a:p>
            <a:r>
              <a:rPr lang="cs-CZ" b="1" u="sng" dirty="0"/>
              <a:t>Zvířata vyžadující zvláštní péči </a:t>
            </a:r>
          </a:p>
          <a:p>
            <a:endParaRPr lang="cs-CZ" b="1" u="sng" dirty="0"/>
          </a:p>
          <a:p>
            <a:r>
              <a:rPr lang="cs-CZ" sz="2000" b="1" dirty="0"/>
              <a:t>Savci (</a:t>
            </a:r>
            <a:r>
              <a:rPr lang="cs-CZ" sz="2000" b="1" i="1" dirty="0" err="1"/>
              <a:t>Mammalia</a:t>
            </a:r>
            <a:r>
              <a:rPr lang="cs-CZ" sz="2000" b="1" dirty="0"/>
              <a:t>)</a:t>
            </a:r>
            <a:endParaRPr lang="cs-CZ" sz="2000" dirty="0"/>
          </a:p>
          <a:p>
            <a:r>
              <a:rPr lang="cs-CZ" sz="2000" dirty="0"/>
              <a:t>Řád: Primáti (</a:t>
            </a:r>
            <a:r>
              <a:rPr lang="cs-CZ" sz="2000" i="1" dirty="0" err="1"/>
              <a:t>Primates</a:t>
            </a:r>
            <a:r>
              <a:rPr lang="cs-CZ" sz="2000" dirty="0"/>
              <a:t>) -  všechny druhy</a:t>
            </a:r>
          </a:p>
          <a:p>
            <a:r>
              <a:rPr lang="cs-CZ" sz="2000" dirty="0"/>
              <a:t>Řád: Šelmy (</a:t>
            </a:r>
            <a:r>
              <a:rPr lang="cs-CZ" sz="2000" i="1" dirty="0" err="1"/>
              <a:t>Carnivora</a:t>
            </a:r>
            <a:r>
              <a:rPr lang="cs-CZ" sz="2000" dirty="0"/>
              <a:t>) - všechny druhy včetně ploutvonožců (</a:t>
            </a:r>
            <a:r>
              <a:rPr lang="cs-CZ" sz="2000" i="1" dirty="0" err="1"/>
              <a:t>Pinnipedia</a:t>
            </a:r>
            <a:r>
              <a:rPr lang="cs-CZ" sz="2000" dirty="0"/>
              <a:t>)</a:t>
            </a:r>
          </a:p>
          <a:p>
            <a:endParaRPr lang="cs-CZ" sz="2000" dirty="0"/>
          </a:p>
          <a:p>
            <a:r>
              <a:rPr lang="cs-CZ" sz="2000" dirty="0"/>
              <a:t>s výjimkou - domestikované druhy </a:t>
            </a:r>
            <a:r>
              <a:rPr lang="cs-CZ" sz="2000" b="1" dirty="0"/>
              <a:t>pes</a:t>
            </a:r>
            <a:r>
              <a:rPr lang="cs-CZ" sz="2000" dirty="0"/>
              <a:t> (</a:t>
            </a:r>
            <a:r>
              <a:rPr lang="cs-CZ" sz="2000" i="1" dirty="0" err="1"/>
              <a:t>Canis</a:t>
            </a:r>
            <a:r>
              <a:rPr lang="cs-CZ" sz="2000" i="1" dirty="0"/>
              <a:t> </a:t>
            </a:r>
            <a:r>
              <a:rPr lang="cs-CZ" sz="2000" i="1" dirty="0" err="1"/>
              <a:t>familiaris</a:t>
            </a:r>
            <a:r>
              <a:rPr lang="cs-CZ" sz="2000" dirty="0"/>
              <a:t>), </a:t>
            </a:r>
            <a:r>
              <a:rPr lang="cs-CZ" sz="2000" b="1" dirty="0"/>
              <a:t>kočka</a:t>
            </a:r>
            <a:r>
              <a:rPr lang="cs-CZ" sz="2000" dirty="0"/>
              <a:t> (</a:t>
            </a:r>
            <a:r>
              <a:rPr lang="cs-CZ" sz="2000" i="1" dirty="0" err="1"/>
              <a:t>Felis</a:t>
            </a:r>
            <a:r>
              <a:rPr lang="cs-CZ" sz="2000" i="1" dirty="0"/>
              <a:t> </a:t>
            </a:r>
            <a:r>
              <a:rPr lang="cs-CZ" sz="2000" i="1" dirty="0" err="1"/>
              <a:t>catus</a:t>
            </a:r>
            <a:r>
              <a:rPr lang="cs-CZ" sz="2000" dirty="0"/>
              <a:t>), </a:t>
            </a:r>
            <a:r>
              <a:rPr lang="cs-CZ" sz="2000" b="1" dirty="0"/>
              <a:t>fretka</a:t>
            </a:r>
            <a:r>
              <a:rPr lang="cs-CZ" sz="2000" dirty="0"/>
              <a:t> (</a:t>
            </a:r>
            <a:r>
              <a:rPr lang="cs-CZ" sz="2000" i="1" dirty="0" err="1"/>
              <a:t>Putorius</a:t>
            </a:r>
            <a:r>
              <a:rPr lang="cs-CZ" sz="2000" i="1" dirty="0"/>
              <a:t> </a:t>
            </a:r>
            <a:r>
              <a:rPr lang="cs-CZ" sz="2000" i="1" dirty="0" err="1"/>
              <a:t>furo</a:t>
            </a:r>
            <a:r>
              <a:rPr lang="cs-CZ" sz="2000" dirty="0"/>
              <a:t>) a zvířata chovaná jako zvěř v zajetí podle zákona o myslivosti.</a:t>
            </a:r>
          </a:p>
          <a:p>
            <a:r>
              <a:rPr lang="cs-CZ" sz="2000" dirty="0"/>
              <a:t>Řád: Chobotnatci (</a:t>
            </a:r>
            <a:r>
              <a:rPr lang="cs-CZ" sz="2000" i="1" dirty="0" err="1"/>
              <a:t>Proboscidea</a:t>
            </a:r>
            <a:r>
              <a:rPr lang="cs-CZ" sz="2000" dirty="0"/>
              <a:t>) - všechny druhy,</a:t>
            </a:r>
          </a:p>
          <a:p>
            <a:r>
              <a:rPr lang="cs-CZ" sz="2000" dirty="0"/>
              <a:t>Řád: Lichokopytníci (</a:t>
            </a:r>
            <a:r>
              <a:rPr lang="cs-CZ" sz="2000" i="1" dirty="0" err="1"/>
              <a:t>Perissodactyla</a:t>
            </a:r>
            <a:r>
              <a:rPr lang="cs-CZ" sz="2000" dirty="0"/>
              <a:t>) - všechny druhy s výjimkou druhů označovaných nebo evidovaných podle plemenářského zákona (</a:t>
            </a:r>
            <a:r>
              <a:rPr lang="cs-CZ" sz="2000" dirty="0">
                <a:hlinkClick r:id="rId4"/>
              </a:rPr>
              <a:t>Zákon č. 154/2000 Sb.</a:t>
            </a:r>
            <a:r>
              <a:rPr lang="cs-CZ" sz="2000" dirty="0"/>
              <a:t>)</a:t>
            </a:r>
          </a:p>
          <a:p>
            <a:r>
              <a:rPr lang="cs-CZ" sz="2000" dirty="0"/>
              <a:t>Řád: Sudokopytníci (</a:t>
            </a:r>
            <a:r>
              <a:rPr lang="cs-CZ" sz="2000" i="1" dirty="0" err="1"/>
              <a:t>Artiodactyla</a:t>
            </a:r>
            <a:r>
              <a:rPr lang="cs-CZ" sz="2000" dirty="0"/>
              <a:t>) - všechny druhy s výjimkou druhů označovaných nebo evidovaných podle plemenářského zákona, zvířat chovaných jako zvěř v zajetí podle zákona o myslivosti a lamy krotké (</a:t>
            </a:r>
            <a:r>
              <a:rPr lang="cs-CZ" sz="2000" i="1" dirty="0"/>
              <a:t>Lama </a:t>
            </a:r>
            <a:r>
              <a:rPr lang="cs-CZ" sz="2000" i="1" dirty="0" err="1"/>
              <a:t>glama</a:t>
            </a:r>
            <a:r>
              <a:rPr lang="cs-CZ" sz="2000" dirty="0"/>
              <a:t>) a alpaky (</a:t>
            </a:r>
            <a:r>
              <a:rPr lang="cs-CZ" sz="2000" i="1" dirty="0" err="1"/>
              <a:t>Vicugna</a:t>
            </a:r>
            <a:r>
              <a:rPr lang="cs-CZ" sz="2000" i="1" dirty="0"/>
              <a:t> </a:t>
            </a:r>
            <a:r>
              <a:rPr lang="cs-CZ" sz="2000" i="1" dirty="0" err="1"/>
              <a:t>pacos</a:t>
            </a:r>
            <a:r>
              <a:rPr lang="cs-CZ" sz="2000" dirty="0"/>
              <a:t>)</a:t>
            </a:r>
          </a:p>
          <a:p>
            <a:r>
              <a:rPr lang="cs-CZ" sz="2000" dirty="0"/>
              <a:t>+ </a:t>
            </a:r>
            <a:r>
              <a:rPr lang="cs-CZ" sz="2000" b="1" dirty="0"/>
              <a:t>všechny jedovaté druhy plazů</a:t>
            </a:r>
            <a:r>
              <a:rPr lang="cs-CZ" sz="2000" dirty="0"/>
              <a:t>, </a:t>
            </a:r>
            <a:r>
              <a:rPr lang="cs-CZ" sz="2000" b="1" dirty="0"/>
              <a:t>všechny druhy krokodýlů</a:t>
            </a:r>
            <a:r>
              <a:rPr lang="cs-CZ" sz="2000" dirty="0"/>
              <a:t>. Z ptáků např. některé druhy z řádu dravců či sov. </a:t>
            </a:r>
            <a:endParaRPr lang="cs-CZ" sz="2000" b="1" dirty="0"/>
          </a:p>
          <a:p>
            <a:endParaRPr lang="cs-CZ" dirty="0"/>
          </a:p>
        </p:txBody>
      </p:sp>
      <p:sp>
        <p:nvSpPr>
          <p:cNvPr id="8" name="TextovéPole 7"/>
          <p:cNvSpPr txBox="1"/>
          <p:nvPr/>
        </p:nvSpPr>
        <p:spPr>
          <a:xfrm>
            <a:off x="1763688" y="384547"/>
            <a:ext cx="7056784" cy="707886"/>
          </a:xfrm>
          <a:prstGeom prst="rect">
            <a:avLst/>
          </a:prstGeom>
          <a:noFill/>
        </p:spPr>
        <p:txBody>
          <a:bodyPr wrap="square" rtlCol="0">
            <a:spAutoFit/>
          </a:bodyPr>
          <a:lstStyle/>
          <a:p>
            <a:r>
              <a:rPr lang="cs-CZ" sz="4000" b="1" dirty="0">
                <a:solidFill>
                  <a:schemeClr val="accent6">
                    <a:lumMod val="75000"/>
                  </a:schemeClr>
                </a:solidFill>
              </a:rPr>
              <a:t>Zájmový chov</a:t>
            </a:r>
          </a:p>
        </p:txBody>
      </p:sp>
    </p:spTree>
    <p:extLst>
      <p:ext uri="{BB962C8B-B14F-4D97-AF65-F5344CB8AC3E}">
        <p14:creationId xmlns:p14="http://schemas.microsoft.com/office/powerpoint/2010/main" val="9859338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DATA\grafika\pruh 5.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122" y="293440"/>
            <a:ext cx="9344470" cy="955685"/>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541334" y="1216843"/>
            <a:ext cx="8136904" cy="769441"/>
          </a:xfrm>
          <a:prstGeom prst="rect">
            <a:avLst/>
          </a:prstGeom>
          <a:noFill/>
        </p:spPr>
        <p:txBody>
          <a:bodyPr wrap="square" rtlCol="0">
            <a:spAutoFit/>
          </a:bodyPr>
          <a:lstStyle/>
          <a:p>
            <a:pPr lvl="0"/>
            <a:endParaRPr lang="cs-CZ" sz="2800" b="1" dirty="0"/>
          </a:p>
          <a:p>
            <a:endParaRPr lang="cs-CZ" sz="1600" dirty="0"/>
          </a:p>
        </p:txBody>
      </p:sp>
      <p:sp>
        <p:nvSpPr>
          <p:cNvPr id="7" name="TextovéPole 6"/>
          <p:cNvSpPr txBox="1"/>
          <p:nvPr/>
        </p:nvSpPr>
        <p:spPr>
          <a:xfrm>
            <a:off x="251520" y="1268760"/>
            <a:ext cx="8640960" cy="4370427"/>
          </a:xfrm>
          <a:prstGeom prst="rect">
            <a:avLst/>
          </a:prstGeom>
          <a:noFill/>
        </p:spPr>
        <p:txBody>
          <a:bodyPr wrap="square" rtlCol="0">
            <a:spAutoFit/>
          </a:bodyPr>
          <a:lstStyle/>
          <a:p>
            <a:r>
              <a:rPr lang="cs-CZ" sz="2000" dirty="0"/>
              <a:t>Krajská veterinární správa </a:t>
            </a:r>
            <a:r>
              <a:rPr lang="cs-CZ" sz="2000" b="1" dirty="0"/>
              <a:t>neudělí povolení</a:t>
            </a:r>
            <a:r>
              <a:rPr lang="cs-CZ" sz="2000" dirty="0"/>
              <a:t>, nejsou-li dodrženy podmínky podle </a:t>
            </a:r>
            <a:r>
              <a:rPr lang="cs-CZ" sz="2000" dirty="0">
                <a:hlinkClick r:id="rId4"/>
              </a:rPr>
              <a:t>zákona č. 246/1992 Sb.</a:t>
            </a:r>
            <a:r>
              <a:rPr lang="cs-CZ" sz="2000" dirty="0"/>
              <a:t>:</a:t>
            </a:r>
          </a:p>
          <a:p>
            <a:endParaRPr lang="cs-CZ" sz="2000" dirty="0"/>
          </a:p>
          <a:p>
            <a:pPr>
              <a:buFont typeface="Arial" pitchFamily="34" charset="0"/>
              <a:buChar char="•"/>
            </a:pPr>
            <a:r>
              <a:rPr lang="cs-CZ" sz="2000" dirty="0"/>
              <a:t> Každý chovatel je povinen zabezpečit zvířeti v zájmovém chovu</a:t>
            </a:r>
            <a:r>
              <a:rPr lang="cs-CZ" sz="2000" b="1" dirty="0">
                <a:solidFill>
                  <a:schemeClr val="accent5"/>
                </a:solidFill>
              </a:rPr>
              <a:t> přiměřené podmínky</a:t>
            </a:r>
            <a:r>
              <a:rPr lang="cs-CZ" sz="2000" dirty="0"/>
              <a:t> pro zachování jeho fyziologických funkcí a zajištění jeho biologických potřeb tak, aby nedocházelo k bolesti, utrpení nebo poškození zdraví zvířete.</a:t>
            </a:r>
          </a:p>
          <a:p>
            <a:pPr>
              <a:buFont typeface="Arial" pitchFamily="34" charset="0"/>
              <a:buChar char="•"/>
            </a:pPr>
            <a:r>
              <a:rPr lang="cs-CZ" sz="2000" dirty="0"/>
              <a:t> Chovatel dále musí učinit </a:t>
            </a:r>
            <a:r>
              <a:rPr lang="cs-CZ" sz="2000" b="1" dirty="0">
                <a:solidFill>
                  <a:schemeClr val="accent5"/>
                </a:solidFill>
              </a:rPr>
              <a:t>opatření proti úniku zvířete či zvířat</a:t>
            </a:r>
            <a:r>
              <a:rPr lang="cs-CZ" sz="2000" dirty="0"/>
              <a:t>.</a:t>
            </a:r>
          </a:p>
          <a:p>
            <a:pPr>
              <a:buFont typeface="Arial" pitchFamily="34" charset="0"/>
              <a:buChar char="•"/>
            </a:pPr>
            <a:r>
              <a:rPr lang="cs-CZ" sz="2000" dirty="0"/>
              <a:t> Krajská veterinární správa v povolení stanoví maximální počty zvířat, které je možno chovat ve vybavení uvedeném v žádosti.</a:t>
            </a:r>
          </a:p>
          <a:p>
            <a:pPr>
              <a:buFont typeface="Arial" pitchFamily="34" charset="0"/>
              <a:buChar char="•"/>
            </a:pPr>
            <a:r>
              <a:rPr lang="cs-CZ" sz="2000" dirty="0"/>
              <a:t> Krajská veterinární správa může rozhodnutím povolení změnit nebo odejmout, jestliže se změnily nebo zanikly podmínky, za jakých bylo uděleno.</a:t>
            </a:r>
          </a:p>
          <a:p>
            <a:pPr>
              <a:buFont typeface="Arial" pitchFamily="34" charset="0"/>
              <a:buChar char="•"/>
            </a:pPr>
            <a:r>
              <a:rPr lang="cs-CZ" sz="2000" dirty="0"/>
              <a:t> Povolení k chovu druhu zvířat vyžadujícího zvláštní péči se vydává na tři roky a může být na písemnou žádost prodlouženo.</a:t>
            </a:r>
          </a:p>
          <a:p>
            <a:endParaRPr lang="cs-CZ" dirty="0"/>
          </a:p>
        </p:txBody>
      </p:sp>
      <p:sp>
        <p:nvSpPr>
          <p:cNvPr id="8" name="TextovéPole 7"/>
          <p:cNvSpPr txBox="1"/>
          <p:nvPr/>
        </p:nvSpPr>
        <p:spPr>
          <a:xfrm>
            <a:off x="1763688" y="384547"/>
            <a:ext cx="7056784" cy="707886"/>
          </a:xfrm>
          <a:prstGeom prst="rect">
            <a:avLst/>
          </a:prstGeom>
          <a:noFill/>
        </p:spPr>
        <p:txBody>
          <a:bodyPr wrap="square" rtlCol="0">
            <a:spAutoFit/>
          </a:bodyPr>
          <a:lstStyle/>
          <a:p>
            <a:r>
              <a:rPr lang="cs-CZ" sz="4000" b="1" dirty="0">
                <a:solidFill>
                  <a:schemeClr val="accent6">
                    <a:lumMod val="75000"/>
                  </a:schemeClr>
                </a:solidFill>
              </a:rPr>
              <a:t>Zájmový chov</a:t>
            </a:r>
          </a:p>
        </p:txBody>
      </p:sp>
    </p:spTree>
    <p:extLst>
      <p:ext uri="{BB962C8B-B14F-4D97-AF65-F5344CB8AC3E}">
        <p14:creationId xmlns:p14="http://schemas.microsoft.com/office/powerpoint/2010/main" val="9859338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DATA\grafika\pruh 5.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122" y="293440"/>
            <a:ext cx="9344470" cy="955685"/>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541334" y="1216843"/>
            <a:ext cx="8136904" cy="769441"/>
          </a:xfrm>
          <a:prstGeom prst="rect">
            <a:avLst/>
          </a:prstGeom>
          <a:noFill/>
        </p:spPr>
        <p:txBody>
          <a:bodyPr wrap="square" rtlCol="0">
            <a:spAutoFit/>
          </a:bodyPr>
          <a:lstStyle/>
          <a:p>
            <a:pPr lvl="0"/>
            <a:endParaRPr lang="cs-CZ" sz="2800" b="1" dirty="0"/>
          </a:p>
          <a:p>
            <a:endParaRPr lang="cs-CZ" sz="1600" dirty="0"/>
          </a:p>
        </p:txBody>
      </p:sp>
      <p:pic>
        <p:nvPicPr>
          <p:cNvPr id="134146" name="Picture 2"/>
          <p:cNvPicPr>
            <a:picLocks noChangeAspect="1" noChangeArrowheads="1"/>
          </p:cNvPicPr>
          <p:nvPr/>
        </p:nvPicPr>
        <p:blipFill>
          <a:blip r:embed="rId4" cstate="print"/>
          <a:srcRect/>
          <a:stretch>
            <a:fillRect/>
          </a:stretch>
        </p:blipFill>
        <p:spPr bwMode="auto">
          <a:xfrm>
            <a:off x="1043608" y="692696"/>
            <a:ext cx="6768752" cy="4908303"/>
          </a:xfrm>
          <a:prstGeom prst="rect">
            <a:avLst/>
          </a:prstGeom>
          <a:noFill/>
          <a:ln w="9525">
            <a:noFill/>
            <a:miter lim="800000"/>
            <a:headEnd/>
            <a:tailEnd/>
          </a:ln>
        </p:spPr>
      </p:pic>
      <p:sp>
        <p:nvSpPr>
          <p:cNvPr id="9" name="TextovéPole 8"/>
          <p:cNvSpPr txBox="1"/>
          <p:nvPr/>
        </p:nvSpPr>
        <p:spPr>
          <a:xfrm>
            <a:off x="827584" y="5949280"/>
            <a:ext cx="8316416" cy="338554"/>
          </a:xfrm>
          <a:prstGeom prst="rect">
            <a:avLst/>
          </a:prstGeom>
          <a:noFill/>
        </p:spPr>
        <p:txBody>
          <a:bodyPr wrap="square" rtlCol="0">
            <a:spAutoFit/>
          </a:bodyPr>
          <a:lstStyle/>
          <a:p>
            <a:r>
              <a:rPr lang="cs-CZ" sz="1600" dirty="0">
                <a:hlinkClick r:id="rId5"/>
              </a:rPr>
              <a:t>http://www.</a:t>
            </a:r>
            <a:r>
              <a:rPr lang="cs-CZ" sz="1600" dirty="0" err="1">
                <a:hlinkClick r:id="rId5"/>
              </a:rPr>
              <a:t>ceskatelevize.cz</a:t>
            </a:r>
            <a:r>
              <a:rPr lang="cs-CZ" sz="1600" dirty="0">
                <a:hlinkClick r:id="rId5"/>
              </a:rPr>
              <a:t>/porady/1095913550-nedej-se/417235100161001-</a:t>
            </a:r>
            <a:r>
              <a:rPr lang="cs-CZ" sz="1600" dirty="0" err="1">
                <a:hlinkClick r:id="rId5"/>
              </a:rPr>
              <a:t>cesti</a:t>
            </a:r>
            <a:r>
              <a:rPr lang="cs-CZ" sz="1600" dirty="0">
                <a:hlinkClick r:id="rId5"/>
              </a:rPr>
              <a:t>-lvi/</a:t>
            </a:r>
            <a:r>
              <a:rPr lang="cs-CZ" sz="1600" dirty="0"/>
              <a:t> </a:t>
            </a:r>
          </a:p>
        </p:txBody>
      </p:sp>
    </p:spTree>
    <p:extLst>
      <p:ext uri="{BB962C8B-B14F-4D97-AF65-F5344CB8AC3E}">
        <p14:creationId xmlns:p14="http://schemas.microsoft.com/office/powerpoint/2010/main" val="9859338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DATA\grafika\pruh 5.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122" y="293440"/>
            <a:ext cx="9344470" cy="955685"/>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541334" y="1216843"/>
            <a:ext cx="8136904" cy="769441"/>
          </a:xfrm>
          <a:prstGeom prst="rect">
            <a:avLst/>
          </a:prstGeom>
          <a:noFill/>
        </p:spPr>
        <p:txBody>
          <a:bodyPr wrap="square" rtlCol="0">
            <a:spAutoFit/>
          </a:bodyPr>
          <a:lstStyle/>
          <a:p>
            <a:pPr lvl="0"/>
            <a:endParaRPr lang="cs-CZ" sz="2800" b="1" dirty="0"/>
          </a:p>
          <a:p>
            <a:endParaRPr lang="cs-CZ" sz="1600" dirty="0"/>
          </a:p>
        </p:txBody>
      </p:sp>
      <p:sp>
        <p:nvSpPr>
          <p:cNvPr id="7" name="TextovéPole 6"/>
          <p:cNvSpPr txBox="1"/>
          <p:nvPr/>
        </p:nvSpPr>
        <p:spPr>
          <a:xfrm>
            <a:off x="467544" y="1052736"/>
            <a:ext cx="7776864" cy="5786199"/>
          </a:xfrm>
          <a:prstGeom prst="rect">
            <a:avLst/>
          </a:prstGeom>
          <a:noFill/>
        </p:spPr>
        <p:txBody>
          <a:bodyPr wrap="square" rtlCol="0">
            <a:spAutoFit/>
          </a:bodyPr>
          <a:lstStyle/>
          <a:p>
            <a:r>
              <a:rPr lang="cs-CZ" sz="2400" b="1" dirty="0"/>
              <a:t>Zejména nároky na: </a:t>
            </a:r>
            <a:r>
              <a:rPr lang="cs-CZ" sz="2400" b="1" dirty="0">
                <a:solidFill>
                  <a:srgbClr val="00B050"/>
                </a:solidFill>
              </a:rPr>
              <a:t>chov samotný </a:t>
            </a:r>
            <a:r>
              <a:rPr lang="cs-CZ" sz="2400" b="1" dirty="0"/>
              <a:t>(nároky na prostor pro zvířata, poskytování stravy, kontroly), </a:t>
            </a:r>
            <a:r>
              <a:rPr lang="cs-CZ" sz="2400" b="1" dirty="0">
                <a:solidFill>
                  <a:srgbClr val="00B050"/>
                </a:solidFill>
              </a:rPr>
              <a:t>převoz zvířat </a:t>
            </a:r>
            <a:r>
              <a:rPr lang="cs-CZ" sz="2400" b="1" dirty="0"/>
              <a:t>(doba převozu – max. 8 hodin, způsob převozu)</a:t>
            </a:r>
            <a:r>
              <a:rPr lang="cs-CZ" sz="2400" b="1" dirty="0">
                <a:solidFill>
                  <a:srgbClr val="00B050"/>
                </a:solidFill>
              </a:rPr>
              <a:t> </a:t>
            </a:r>
            <a:r>
              <a:rPr lang="cs-CZ" sz="2400" b="1" dirty="0"/>
              <a:t>a jejich </a:t>
            </a:r>
            <a:r>
              <a:rPr lang="cs-CZ" sz="2400" b="1" dirty="0">
                <a:solidFill>
                  <a:srgbClr val="00B050"/>
                </a:solidFill>
              </a:rPr>
              <a:t>usmrcování </a:t>
            </a:r>
            <a:r>
              <a:rPr lang="cs-CZ" sz="2400" b="1" dirty="0"/>
              <a:t>(způsob usmrcení).</a:t>
            </a:r>
          </a:p>
          <a:p>
            <a:endParaRPr lang="cs-CZ" sz="2000" dirty="0"/>
          </a:p>
          <a:p>
            <a:r>
              <a:rPr lang="cs-CZ" dirty="0"/>
              <a:t>- vytvoření co nejsnesitelnějšího prostředí a podmínek, za nichž jsou hospodářská zvířata chována,</a:t>
            </a:r>
          </a:p>
          <a:p>
            <a:pPr>
              <a:buFontTx/>
              <a:buChar char="-"/>
            </a:pPr>
            <a:r>
              <a:rPr lang="cs-CZ" dirty="0"/>
              <a:t> zákaz některých metod chovu (např. v izolaci či ve tmě),</a:t>
            </a:r>
          </a:p>
          <a:p>
            <a:pPr>
              <a:buFontTx/>
              <a:buChar char="-"/>
            </a:pPr>
            <a:r>
              <a:rPr lang="cs-CZ" dirty="0"/>
              <a:t> povinnost provádět pravidelné prohlídky hospodářských zvířat i zařízení a případně zvíře bezodkladně ošetřit.</a:t>
            </a:r>
          </a:p>
          <a:p>
            <a:endParaRPr lang="cs-CZ" dirty="0"/>
          </a:p>
          <a:p>
            <a:endParaRPr lang="cs-CZ" sz="500" dirty="0"/>
          </a:p>
          <a:p>
            <a:r>
              <a:rPr lang="cs-CZ" sz="2000" b="1" dirty="0"/>
              <a:t>vyhláška č. 208/2004 Sb., </a:t>
            </a:r>
            <a:r>
              <a:rPr lang="cs-CZ" dirty="0"/>
              <a:t>o minimálních standardech pro ochranu hospodářských zvířat:</a:t>
            </a:r>
          </a:p>
          <a:p>
            <a:pPr>
              <a:buFontTx/>
              <a:buChar char="-"/>
            </a:pPr>
            <a:r>
              <a:rPr lang="cs-CZ" dirty="0"/>
              <a:t> pro nejběžnější hospodářská zvířata (skot, koně, prasata, drůbež, ovce a kozy), </a:t>
            </a:r>
          </a:p>
          <a:p>
            <a:pPr>
              <a:buFontTx/>
              <a:buChar char="-"/>
            </a:pPr>
            <a:r>
              <a:rPr lang="cs-CZ" dirty="0"/>
              <a:t> požadavky týkající se rozměrů prostor k ustájení, způsobu krmení a složení stravy i pravidla pro seskupování více zvířat ve stejných prostorech. </a:t>
            </a:r>
          </a:p>
          <a:p>
            <a:pPr>
              <a:buFontTx/>
              <a:buChar char="-"/>
            </a:pPr>
            <a:endParaRPr lang="cs-CZ" dirty="0"/>
          </a:p>
          <a:p>
            <a:r>
              <a:rPr lang="cs-CZ" dirty="0"/>
              <a:t>+ veterinární pravidla (viz zejm. § 5 </a:t>
            </a:r>
            <a:r>
              <a:rPr lang="cs-CZ" dirty="0" err="1"/>
              <a:t>VetZ</a:t>
            </a:r>
            <a:r>
              <a:rPr lang="cs-CZ" dirty="0"/>
              <a:t>)</a:t>
            </a:r>
          </a:p>
        </p:txBody>
      </p:sp>
      <p:sp>
        <p:nvSpPr>
          <p:cNvPr id="8" name="TextovéPole 7"/>
          <p:cNvSpPr txBox="1"/>
          <p:nvPr/>
        </p:nvSpPr>
        <p:spPr>
          <a:xfrm>
            <a:off x="1763688" y="384547"/>
            <a:ext cx="7056784" cy="707886"/>
          </a:xfrm>
          <a:prstGeom prst="rect">
            <a:avLst/>
          </a:prstGeom>
          <a:noFill/>
        </p:spPr>
        <p:txBody>
          <a:bodyPr wrap="square" rtlCol="0">
            <a:spAutoFit/>
          </a:bodyPr>
          <a:lstStyle/>
          <a:p>
            <a:r>
              <a:rPr lang="cs-CZ" sz="4000" b="1" dirty="0">
                <a:solidFill>
                  <a:schemeClr val="accent6">
                    <a:lumMod val="75000"/>
                  </a:schemeClr>
                </a:solidFill>
              </a:rPr>
              <a:t>Hospodářský chov</a:t>
            </a:r>
          </a:p>
        </p:txBody>
      </p:sp>
    </p:spTree>
    <p:extLst>
      <p:ext uri="{BB962C8B-B14F-4D97-AF65-F5344CB8AC3E}">
        <p14:creationId xmlns:p14="http://schemas.microsoft.com/office/powerpoint/2010/main" val="985933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solidFill>
                  <a:schemeClr val="accent6"/>
                </a:solidFill>
              </a:rPr>
              <a:t>TVORBA HONITEB</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360385" y="1111374"/>
            <a:ext cx="8748464" cy="2339102"/>
          </a:xfrm>
          <a:prstGeom prst="rect">
            <a:avLst/>
          </a:prstGeom>
          <a:noFill/>
        </p:spPr>
        <p:txBody>
          <a:bodyPr wrap="square" rtlCol="0">
            <a:spAutoFit/>
          </a:bodyPr>
          <a:lstStyle/>
          <a:p>
            <a:pPr>
              <a:buNone/>
            </a:pPr>
            <a:endParaRPr lang="cs-CZ" sz="3200" dirty="0"/>
          </a:p>
          <a:p>
            <a:endParaRPr lang="cs-CZ" sz="3200" b="1" dirty="0"/>
          </a:p>
          <a:p>
            <a:endParaRPr lang="cs-CZ" sz="3200" dirty="0"/>
          </a:p>
          <a:p>
            <a:endParaRPr lang="cs-CZ" sz="3200" b="1" dirty="0"/>
          </a:p>
          <a:p>
            <a:endParaRPr lang="cs-CZ" dirty="0"/>
          </a:p>
        </p:txBody>
      </p:sp>
      <p:sp>
        <p:nvSpPr>
          <p:cNvPr id="8" name="TextovéPole 7"/>
          <p:cNvSpPr txBox="1"/>
          <p:nvPr/>
        </p:nvSpPr>
        <p:spPr>
          <a:xfrm>
            <a:off x="827584" y="1052736"/>
            <a:ext cx="8064896" cy="5632311"/>
          </a:xfrm>
          <a:prstGeom prst="rect">
            <a:avLst/>
          </a:prstGeom>
          <a:noFill/>
        </p:spPr>
        <p:txBody>
          <a:bodyPr wrap="square" rtlCol="0">
            <a:spAutoFit/>
          </a:bodyPr>
          <a:lstStyle/>
          <a:p>
            <a:r>
              <a:rPr lang="pl-PL" sz="2400" b="1" dirty="0"/>
              <a:t>Nález Ústavního soudu ze dne 13. 12. 2006, Pl. ÚS 34/03</a:t>
            </a:r>
            <a:r>
              <a:rPr lang="pl-PL" sz="2400" dirty="0"/>
              <a:t>:</a:t>
            </a:r>
          </a:p>
          <a:p>
            <a:endParaRPr lang="pl-PL" b="1" i="1" dirty="0">
              <a:solidFill>
                <a:schemeClr val="accent6"/>
              </a:solidFill>
            </a:endParaRPr>
          </a:p>
          <a:p>
            <a:pPr algn="just"/>
            <a:r>
              <a:rPr lang="cs-CZ" sz="2400" i="1" dirty="0"/>
              <a:t>je třeba respektovat, že realizací práva myslivosti nelze zasáhnout do jiného ústavně zaručeného práva nebo do vlastnického práva v rozporu s principem proporcionality takovým způsobem, který by popíral podstatu ústavní povinnosti podle čl. 11 odst. 3 Listiny</a:t>
            </a:r>
            <a:r>
              <a:rPr lang="cs-CZ" sz="2400" dirty="0"/>
              <a:t>.</a:t>
            </a:r>
          </a:p>
          <a:p>
            <a:endParaRPr lang="cs-CZ" sz="2400" dirty="0"/>
          </a:p>
          <a:p>
            <a:pPr algn="just"/>
            <a:r>
              <a:rPr lang="cs-CZ" sz="2400" dirty="0"/>
              <a:t>- nutnost chránit jiné ústavně zaručené právo svou podstatou vylučující právo myslivosti (např. smýšlení vlastníka podle čl. 15 odst. 1 Listiny; </a:t>
            </a:r>
            <a:r>
              <a:rPr lang="cs-CZ" sz="2400" i="1" dirty="0" err="1"/>
              <a:t>Chassagnou</a:t>
            </a:r>
            <a:r>
              <a:rPr lang="cs-CZ" sz="2400" i="1" dirty="0"/>
              <a:t> a ostatní proti Francii), nebo v situacích, </a:t>
            </a:r>
            <a:r>
              <a:rPr lang="cs-CZ" sz="2400" dirty="0"/>
              <a:t>kdy přestane být jinak legitimní omezení vlastníka z důvodu práva myslivosti proporcionální.</a:t>
            </a:r>
          </a:p>
          <a:p>
            <a:endParaRPr lang="cs-CZ" sz="2400" b="1" i="1" dirty="0">
              <a:solidFill>
                <a:schemeClr val="accent6"/>
              </a:solidFill>
            </a:endParaRPr>
          </a:p>
          <a:p>
            <a:endParaRPr lang="cs-CZ" sz="2400" b="1" i="1" dirty="0">
              <a:solidFill>
                <a:schemeClr val="accent6"/>
              </a:solidFill>
            </a:endParaRPr>
          </a:p>
        </p:txBody>
      </p:sp>
      <p:sp>
        <p:nvSpPr>
          <p:cNvPr id="9" name="TextovéPole 8"/>
          <p:cNvSpPr txBox="1"/>
          <p:nvPr/>
        </p:nvSpPr>
        <p:spPr>
          <a:xfrm>
            <a:off x="1079104" y="6165304"/>
            <a:ext cx="8064896" cy="400110"/>
          </a:xfrm>
          <a:prstGeom prst="rect">
            <a:avLst/>
          </a:prstGeom>
          <a:noFill/>
        </p:spPr>
        <p:txBody>
          <a:bodyPr wrap="square" rtlCol="0">
            <a:spAutoFit/>
          </a:bodyPr>
          <a:lstStyle/>
          <a:p>
            <a:r>
              <a:rPr lang="cs-CZ" sz="2000" b="1" dirty="0"/>
              <a:t>NSS: </a:t>
            </a:r>
            <a:r>
              <a:rPr lang="cs-CZ" sz="2000" dirty="0"/>
              <a:t>rozsudky </a:t>
            </a:r>
            <a:r>
              <a:rPr lang="pt-BR" sz="2000" dirty="0"/>
              <a:t>č. j. 9 As 26/2009 – 85,</a:t>
            </a:r>
            <a:r>
              <a:rPr lang="cs-CZ" sz="2000" dirty="0"/>
              <a:t> 7 As 16/2013 – 53 a další </a:t>
            </a:r>
            <a:endParaRPr lang="cs-CZ" sz="2000" b="1" i="1" dirty="0">
              <a:solidFill>
                <a:schemeClr val="accent6"/>
              </a:solidFill>
            </a:endParaRPr>
          </a:p>
        </p:txBody>
      </p:sp>
    </p:spTree>
    <p:extLst>
      <p:ext uri="{BB962C8B-B14F-4D97-AF65-F5344CB8AC3E}">
        <p14:creationId xmlns:p14="http://schemas.microsoft.com/office/powerpoint/2010/main" val="17391190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723807" y="324971"/>
            <a:ext cx="7056784" cy="1323439"/>
          </a:xfrm>
          <a:prstGeom prst="rect">
            <a:avLst/>
          </a:prstGeom>
          <a:noFill/>
        </p:spPr>
        <p:txBody>
          <a:bodyPr wrap="square" rtlCol="0">
            <a:spAutoFit/>
          </a:bodyPr>
          <a:lstStyle/>
          <a:p>
            <a:r>
              <a:rPr lang="cs-CZ" sz="4000" b="1" dirty="0"/>
              <a:t>V lidské péči - hospodářská, zájmová, pokusná</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360385" y="1111374"/>
            <a:ext cx="8748464" cy="4031873"/>
          </a:xfrm>
          <a:prstGeom prst="rect">
            <a:avLst/>
          </a:prstGeom>
          <a:noFill/>
        </p:spPr>
        <p:txBody>
          <a:bodyPr wrap="square" rtlCol="0">
            <a:spAutoFit/>
          </a:bodyPr>
          <a:lstStyle/>
          <a:p>
            <a:pPr marL="457200" indent="-457200">
              <a:buFont typeface="Arial" pitchFamily="34" charset="0"/>
              <a:buChar char="•"/>
            </a:pPr>
            <a:endParaRPr lang="cs-CZ" sz="3200" b="1" dirty="0"/>
          </a:p>
          <a:p>
            <a:endParaRPr lang="cs-CZ" sz="3200" b="1" dirty="0"/>
          </a:p>
          <a:p>
            <a:r>
              <a:rPr lang="cs-CZ" sz="3200" b="1" dirty="0"/>
              <a:t>Záleží na účelu chovu – viz králík nebo prase</a:t>
            </a:r>
          </a:p>
          <a:p>
            <a:endParaRPr lang="cs-CZ" sz="3200" b="1" dirty="0"/>
          </a:p>
          <a:p>
            <a:r>
              <a:rPr lang="cs-CZ" sz="3200" b="1" dirty="0"/>
              <a:t>Možný i přechod během života – akvarijní ryby</a:t>
            </a:r>
          </a:p>
          <a:p>
            <a:r>
              <a:rPr lang="cs-CZ" sz="3200" b="1" dirty="0"/>
              <a:t>(volně žijící – hospodářské – zájmové)</a:t>
            </a:r>
          </a:p>
          <a:p>
            <a:endParaRPr lang="cs-CZ" sz="3200" b="1" dirty="0"/>
          </a:p>
          <a:p>
            <a:endParaRPr lang="cs-CZ" sz="3200" b="1" dirty="0"/>
          </a:p>
        </p:txBody>
      </p:sp>
    </p:spTree>
    <p:extLst>
      <p:ext uri="{BB962C8B-B14F-4D97-AF65-F5344CB8AC3E}">
        <p14:creationId xmlns:p14="http://schemas.microsoft.com/office/powerpoint/2010/main" val="8629092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547664" y="384547"/>
            <a:ext cx="7416824" cy="707886"/>
          </a:xfrm>
          <a:prstGeom prst="rect">
            <a:avLst/>
          </a:prstGeom>
          <a:noFill/>
        </p:spPr>
        <p:txBody>
          <a:bodyPr wrap="square" rtlCol="0">
            <a:spAutoFit/>
          </a:bodyPr>
          <a:lstStyle/>
          <a:p>
            <a:r>
              <a:rPr lang="cs-CZ" sz="4000" b="1" dirty="0">
                <a:solidFill>
                  <a:schemeClr val="accent6"/>
                </a:solidFill>
              </a:rPr>
              <a:t>DEFINICE TÝRÁNÍ - § 4</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395536" y="1707986"/>
            <a:ext cx="8748464" cy="4524315"/>
          </a:xfrm>
          <a:prstGeom prst="rect">
            <a:avLst/>
          </a:prstGeom>
          <a:noFill/>
        </p:spPr>
        <p:txBody>
          <a:bodyPr wrap="square" rtlCol="0">
            <a:spAutoFit/>
          </a:bodyPr>
          <a:lstStyle/>
          <a:p>
            <a:pPr>
              <a:buFontTx/>
              <a:buChar char="-"/>
            </a:pPr>
            <a:r>
              <a:rPr lang="cs-CZ" sz="3200" dirty="0"/>
              <a:t> nucení zvířete k přehnaným výkonům, </a:t>
            </a:r>
          </a:p>
          <a:p>
            <a:pPr>
              <a:buFontTx/>
              <a:buChar char="-"/>
            </a:pPr>
            <a:r>
              <a:rPr lang="cs-CZ" sz="3200" dirty="0"/>
              <a:t> útrpný výcvik nebo vystoupení,</a:t>
            </a:r>
          </a:p>
          <a:p>
            <a:pPr>
              <a:buFontTx/>
              <a:buChar char="-"/>
            </a:pPr>
            <a:r>
              <a:rPr lang="cs-CZ" sz="3200" dirty="0"/>
              <a:t> výcvik a použití k agresivnímu chování,</a:t>
            </a:r>
          </a:p>
          <a:p>
            <a:pPr>
              <a:buFontTx/>
              <a:buChar char="-"/>
            </a:pPr>
            <a:r>
              <a:rPr lang="cs-CZ" sz="3200" dirty="0"/>
              <a:t> omezení výživy, bolestivá výživa, </a:t>
            </a:r>
          </a:p>
          <a:p>
            <a:pPr>
              <a:buFontTx/>
              <a:buChar char="-"/>
            </a:pPr>
            <a:r>
              <a:rPr lang="cs-CZ" sz="3200" dirty="0"/>
              <a:t> neusmrcení slabého zvířete, </a:t>
            </a:r>
          </a:p>
          <a:p>
            <a:pPr>
              <a:buFontTx/>
              <a:buChar char="-"/>
            </a:pPr>
            <a:r>
              <a:rPr lang="cs-CZ" sz="3200" dirty="0"/>
              <a:t> podávání dopingu a poškozujících látek, </a:t>
            </a:r>
          </a:p>
          <a:p>
            <a:pPr>
              <a:buFontTx/>
              <a:buChar char="-"/>
            </a:pPr>
            <a:r>
              <a:rPr lang="cs-CZ" sz="3200" dirty="0"/>
              <a:t> cvičení nebo zkoušení na jiném živém zvířeti, </a:t>
            </a:r>
          </a:p>
          <a:p>
            <a:pPr>
              <a:buFontTx/>
              <a:buChar char="-"/>
            </a:pPr>
            <a:r>
              <a:rPr lang="cs-CZ" sz="3200" dirty="0"/>
              <a:t> používání živých zvířat jako lákadel nebo nástrah,</a:t>
            </a:r>
          </a:p>
          <a:p>
            <a:pPr>
              <a:buFontTx/>
              <a:buChar char="-"/>
            </a:pPr>
            <a:r>
              <a:rPr lang="cs-CZ" sz="3200" dirty="0"/>
              <a:t> štvaní zvířat proti sobě</a:t>
            </a:r>
            <a:endParaRPr lang="cs-CZ" sz="3200" b="1" dirty="0"/>
          </a:p>
        </p:txBody>
      </p:sp>
    </p:spTree>
    <p:extLst>
      <p:ext uri="{BB962C8B-B14F-4D97-AF65-F5344CB8AC3E}">
        <p14:creationId xmlns:p14="http://schemas.microsoft.com/office/powerpoint/2010/main" val="389303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fade">
                                      <p:cBhvr>
                                        <p:cTn id="4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547664" y="384547"/>
            <a:ext cx="7416824" cy="707886"/>
          </a:xfrm>
          <a:prstGeom prst="rect">
            <a:avLst/>
          </a:prstGeom>
          <a:noFill/>
        </p:spPr>
        <p:txBody>
          <a:bodyPr wrap="square" rtlCol="0">
            <a:spAutoFit/>
          </a:bodyPr>
          <a:lstStyle/>
          <a:p>
            <a:r>
              <a:rPr lang="cs-CZ" sz="4000" b="1" dirty="0">
                <a:solidFill>
                  <a:schemeClr val="accent6"/>
                </a:solidFill>
              </a:rPr>
              <a:t>DEFINICE TÝRÁNÍ - § 4</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395536" y="1041023"/>
            <a:ext cx="8748464" cy="5816977"/>
          </a:xfrm>
          <a:prstGeom prst="rect">
            <a:avLst/>
          </a:prstGeom>
          <a:noFill/>
        </p:spPr>
        <p:txBody>
          <a:bodyPr wrap="square" rtlCol="0">
            <a:spAutoFit/>
          </a:bodyPr>
          <a:lstStyle/>
          <a:p>
            <a:pPr>
              <a:buFontTx/>
              <a:buChar char="-"/>
            </a:pPr>
            <a:r>
              <a:rPr lang="cs-CZ" sz="2000" dirty="0"/>
              <a:t> nucení zvířete k přehnaným výkonům</a:t>
            </a:r>
          </a:p>
          <a:p>
            <a:r>
              <a:rPr lang="cs-CZ" sz="3200" b="1" dirty="0"/>
              <a:t>prokazatelně překračují jeho síly</a:t>
            </a:r>
          </a:p>
          <a:p>
            <a:pPr>
              <a:buFontTx/>
              <a:buChar char="-"/>
            </a:pPr>
            <a:r>
              <a:rPr lang="cs-CZ" sz="2000" dirty="0"/>
              <a:t> útrpný výcvik nebo vystoupení,</a:t>
            </a:r>
          </a:p>
          <a:p>
            <a:r>
              <a:rPr lang="cs-CZ" sz="2800" b="1" dirty="0"/>
              <a:t>je-li toto pro zvíře spojeno s bolestí, utrpením, zraněním nebo jiným poškozením</a:t>
            </a:r>
          </a:p>
          <a:p>
            <a:pPr>
              <a:buFontTx/>
              <a:buChar char="-"/>
            </a:pPr>
            <a:r>
              <a:rPr lang="cs-CZ" sz="2000" dirty="0"/>
              <a:t> výcvik a použití k agresivnímu chování,</a:t>
            </a:r>
          </a:p>
          <a:p>
            <a:pPr>
              <a:buFontTx/>
              <a:buChar char="-"/>
            </a:pPr>
            <a:r>
              <a:rPr lang="cs-CZ" sz="2000" dirty="0"/>
              <a:t> omezení výživy, bolestivá výživa, </a:t>
            </a:r>
          </a:p>
          <a:p>
            <a:r>
              <a:rPr lang="cs-CZ" sz="2800" b="1" dirty="0"/>
              <a:t>kromě zdravotních důvodů, a pokud by to způsobovalo bolest.</a:t>
            </a:r>
          </a:p>
          <a:p>
            <a:pPr>
              <a:buFontTx/>
              <a:buChar char="-"/>
            </a:pPr>
            <a:r>
              <a:rPr lang="cs-CZ" sz="2000" dirty="0"/>
              <a:t> neusmrcení slabého zvířete, </a:t>
            </a:r>
          </a:p>
          <a:p>
            <a:pPr>
              <a:buFontTx/>
              <a:buChar char="-"/>
            </a:pPr>
            <a:r>
              <a:rPr lang="cs-CZ" sz="2000" dirty="0"/>
              <a:t> podávání dopingu a poškozujících látek, </a:t>
            </a:r>
            <a:r>
              <a:rPr lang="cs-CZ" sz="2800" b="1" dirty="0"/>
              <a:t>s cílem změnit jeho výkon nebo vzhled</a:t>
            </a:r>
            <a:endParaRPr lang="cs-CZ" sz="2000" b="1" dirty="0"/>
          </a:p>
          <a:p>
            <a:pPr>
              <a:buFontTx/>
              <a:buChar char="-"/>
            </a:pPr>
            <a:r>
              <a:rPr lang="cs-CZ" sz="2000" dirty="0"/>
              <a:t> cvičení nebo zkoušení na jiném živém zvířeti,  </a:t>
            </a:r>
            <a:r>
              <a:rPr lang="cs-CZ" sz="3200" b="1" dirty="0"/>
              <a:t>výjimky výcviku</a:t>
            </a:r>
            <a:endParaRPr lang="cs-CZ" sz="2000" b="1" dirty="0"/>
          </a:p>
          <a:p>
            <a:pPr>
              <a:buFontTx/>
              <a:buChar char="-"/>
            </a:pPr>
            <a:r>
              <a:rPr lang="cs-CZ" sz="2000" dirty="0"/>
              <a:t> používání živých zvířat jako lákadel nebo nástrah,</a:t>
            </a:r>
          </a:p>
          <a:p>
            <a:endParaRPr lang="cs-CZ" sz="2000" b="1" dirty="0"/>
          </a:p>
        </p:txBody>
      </p:sp>
    </p:spTree>
    <p:extLst>
      <p:ext uri="{BB962C8B-B14F-4D97-AF65-F5344CB8AC3E}">
        <p14:creationId xmlns:p14="http://schemas.microsoft.com/office/powerpoint/2010/main" val="389303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fade">
                                      <p:cBhvr>
                                        <p:cTn id="47" dur="500"/>
                                        <p:tgtEl>
                                          <p:spTgt spid="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9" end="9"/>
                                            </p:txEl>
                                          </p:spTgt>
                                        </p:tgtEl>
                                        <p:attrNameLst>
                                          <p:attrName>style.visibility</p:attrName>
                                        </p:attrNameLst>
                                      </p:cBhvr>
                                      <p:to>
                                        <p:strVal val="visible"/>
                                      </p:to>
                                    </p:set>
                                    <p:animEffect transition="in" filter="fade">
                                      <p:cBhvr>
                                        <p:cTn id="52" dur="500"/>
                                        <p:tgtEl>
                                          <p:spTgt spid="5">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xEl>
                                              <p:pRg st="10" end="10"/>
                                            </p:txEl>
                                          </p:spTgt>
                                        </p:tgtEl>
                                        <p:attrNameLst>
                                          <p:attrName>style.visibility</p:attrName>
                                        </p:attrNameLst>
                                      </p:cBhvr>
                                      <p:to>
                                        <p:strVal val="visible"/>
                                      </p:to>
                                    </p:set>
                                    <p:animEffect transition="in" filter="fade">
                                      <p:cBhvr>
                                        <p:cTn id="57"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547664" y="384547"/>
            <a:ext cx="7416824" cy="707886"/>
          </a:xfrm>
          <a:prstGeom prst="rect">
            <a:avLst/>
          </a:prstGeom>
          <a:noFill/>
        </p:spPr>
        <p:txBody>
          <a:bodyPr wrap="square" rtlCol="0">
            <a:spAutoFit/>
          </a:bodyPr>
          <a:lstStyle/>
          <a:p>
            <a:r>
              <a:rPr lang="cs-CZ" sz="4000" b="1" dirty="0">
                <a:solidFill>
                  <a:schemeClr val="accent6"/>
                </a:solidFill>
              </a:rPr>
              <a:t>DEFINICE TÝRÁNÍ - § 4</a:t>
            </a:r>
          </a:p>
        </p:txBody>
      </p:sp>
      <p:sp>
        <p:nvSpPr>
          <p:cNvPr id="5" name="TextovéPole 4"/>
          <p:cNvSpPr txBox="1"/>
          <p:nvPr/>
        </p:nvSpPr>
        <p:spPr>
          <a:xfrm>
            <a:off x="395536" y="1124744"/>
            <a:ext cx="8748464" cy="31608653"/>
          </a:xfrm>
          <a:prstGeom prst="rect">
            <a:avLst/>
          </a:prstGeom>
          <a:noFill/>
        </p:spPr>
        <p:txBody>
          <a:bodyPr wrap="square" rtlCol="0">
            <a:spAutoFit/>
          </a:bodyPr>
          <a:lstStyle/>
          <a:p>
            <a:pPr>
              <a:buFontTx/>
              <a:buChar char="-"/>
            </a:pPr>
            <a:r>
              <a:rPr lang="cs-CZ" sz="3200" dirty="0"/>
              <a:t> chirurgické zákroky, </a:t>
            </a:r>
          </a:p>
          <a:p>
            <a:pPr>
              <a:buFontTx/>
              <a:buChar char="-"/>
            </a:pPr>
            <a:r>
              <a:rPr lang="cs-CZ" sz="3200" dirty="0"/>
              <a:t> používání podnětů, předmětů nebo bolest vyvolávajících pomůcek,</a:t>
            </a:r>
          </a:p>
          <a:p>
            <a:pPr>
              <a:buFontTx/>
              <a:buChar char="-"/>
            </a:pPr>
            <a:r>
              <a:rPr lang="cs-CZ" sz="3200" dirty="0"/>
              <a:t> podávání léčiv a provádění zákroků bez lékaře, </a:t>
            </a:r>
          </a:p>
          <a:p>
            <a:r>
              <a:rPr lang="cs-CZ" sz="3200" dirty="0"/>
              <a:t> bezdůvodný stres nepřiměřený </a:t>
            </a:r>
          </a:p>
          <a:p>
            <a:pPr>
              <a:buFontTx/>
              <a:buChar char="-"/>
            </a:pPr>
            <a:r>
              <a:rPr lang="cs-CZ" sz="3200" dirty="0"/>
              <a:t> chov v nevhodných podmínkách </a:t>
            </a:r>
          </a:p>
          <a:p>
            <a:pPr>
              <a:buFontTx/>
              <a:buChar char="-"/>
            </a:pPr>
            <a:r>
              <a:rPr lang="cs-CZ" sz="3200" dirty="0"/>
              <a:t> zásah do porodu</a:t>
            </a:r>
          </a:p>
          <a:p>
            <a:pPr>
              <a:buFontTx/>
              <a:buChar char="-"/>
            </a:pPr>
            <a:r>
              <a:rPr lang="cs-CZ" sz="3200" dirty="0"/>
              <a:t> bolestivé zacházení a přeprava, </a:t>
            </a:r>
          </a:p>
          <a:p>
            <a:pPr>
              <a:buFontTx/>
              <a:buChar char="-"/>
            </a:pPr>
            <a:r>
              <a:rPr lang="cs-CZ" sz="3200" dirty="0"/>
              <a:t> omezení pohybu</a:t>
            </a:r>
          </a:p>
          <a:p>
            <a:pPr>
              <a:buFontTx/>
              <a:buChar char="-"/>
            </a:pPr>
            <a:endParaRPr lang="cs-CZ" sz="3200" dirty="0"/>
          </a:p>
          <a:p>
            <a:endParaRPr lang="cs-CZ" sz="3200" dirty="0"/>
          </a:p>
          <a:p>
            <a:endParaRPr lang="cs-CZ" sz="3200" dirty="0"/>
          </a:p>
          <a:p>
            <a:pPr>
              <a:buFontTx/>
              <a:buChar char="-"/>
            </a:pPr>
            <a:r>
              <a:rPr lang="cs-CZ" sz="3200" dirty="0"/>
              <a:t> </a:t>
            </a:r>
          </a:p>
          <a:p>
            <a:pPr>
              <a:buFontTx/>
              <a:buChar char="-"/>
            </a:pPr>
            <a:r>
              <a:rPr lang="cs-CZ" sz="3200" dirty="0"/>
              <a:t>o) usmrtit zvíře způsobem působícím nepřiměřenou bolest nebo utrpení,</a:t>
            </a:r>
          </a:p>
          <a:p>
            <a:pPr>
              <a:buFontTx/>
              <a:buChar char="-"/>
            </a:pPr>
            <a:r>
              <a:rPr lang="cs-CZ" sz="3200" dirty="0"/>
              <a:t> </a:t>
            </a:r>
          </a:p>
          <a:p>
            <a:pPr>
              <a:buFontTx/>
              <a:buChar char="-"/>
            </a:pPr>
            <a:r>
              <a:rPr lang="cs-CZ" sz="3200" dirty="0"/>
              <a:t>p) překrmovat nebo krmit zvíře násilným způsobem, nejde-li o zákrok nezbytný k záchraně jeho života nebo zachování jeho zdraví,</a:t>
            </a:r>
          </a:p>
          <a:p>
            <a:pPr>
              <a:buFontTx/>
              <a:buChar char="-"/>
            </a:pPr>
            <a:r>
              <a:rPr lang="cs-CZ" sz="3200" dirty="0"/>
              <a:t> </a:t>
            </a:r>
          </a:p>
          <a:p>
            <a:pPr>
              <a:buFontTx/>
              <a:buChar char="-"/>
            </a:pPr>
            <a:r>
              <a:rPr lang="cs-CZ" sz="3200" dirty="0"/>
              <a:t>r) používat živá zvířata ke krmení těch druhů zvířat, u nichž z biologických důvodů není takový způsob výživy nutný,</a:t>
            </a:r>
          </a:p>
          <a:p>
            <a:pPr>
              <a:buFontTx/>
              <a:buChar char="-"/>
            </a:pPr>
            <a:r>
              <a:rPr lang="cs-CZ" sz="3200" dirty="0"/>
              <a:t> </a:t>
            </a:r>
          </a:p>
          <a:p>
            <a:pPr>
              <a:buFontTx/>
              <a:buChar char="-"/>
            </a:pPr>
            <a:r>
              <a:rPr lang="cs-CZ" sz="3200" dirty="0"/>
              <a:t>s) opustit zvíře s výjimkou zvířete volně žijícího s úmyslem se ho zbavit nebo zvíře vyhnat,</a:t>
            </a:r>
          </a:p>
          <a:p>
            <a:pPr>
              <a:buFontTx/>
              <a:buChar char="-"/>
            </a:pPr>
            <a:r>
              <a:rPr lang="cs-CZ" sz="3200" dirty="0"/>
              <a:t> </a:t>
            </a:r>
          </a:p>
          <a:p>
            <a:pPr>
              <a:buFontTx/>
              <a:buChar char="-"/>
            </a:pPr>
            <a:r>
              <a:rPr lang="cs-CZ" sz="3200" dirty="0"/>
              <a:t>t) při manipulaci s živými rybami zbavovat ryby šupin nebo ploutví, vsouvat rybám prsty pod skřele do žáber nebo jim vtlačovat prsty do očnic anebo násilně vytlačovat jikry nebo mlíčí, pokud se nejedná o výzkum a umělý chov ryb a nejde-li o postup stanovený zákonem o rybářství a zákonem o ochraně přírody a krajiny1g)</a:t>
            </a:r>
          </a:p>
          <a:p>
            <a:pPr>
              <a:buFontTx/>
              <a:buChar char="-"/>
            </a:pPr>
            <a:r>
              <a:rPr lang="cs-CZ" sz="3200" dirty="0"/>
              <a:t> </a:t>
            </a:r>
          </a:p>
          <a:p>
            <a:pPr>
              <a:buFontTx/>
              <a:buChar char="-"/>
            </a:pPr>
            <a:r>
              <a:rPr lang="cs-CZ" sz="3200" dirty="0"/>
              <a:t>u) označovat zvíře vymrazováním s výjimkou ryb, a označovat zvíře výžehem, s výjimkou koní, stanoví-li tak zvláštní právní předpis1h),</a:t>
            </a:r>
          </a:p>
          <a:p>
            <a:pPr>
              <a:buFontTx/>
              <a:buChar char="-"/>
            </a:pPr>
            <a:r>
              <a:rPr lang="cs-CZ" sz="3200" dirty="0"/>
              <a:t> </a:t>
            </a:r>
          </a:p>
          <a:p>
            <a:pPr>
              <a:buFontTx/>
              <a:buChar char="-"/>
            </a:pPr>
            <a:r>
              <a:rPr lang="cs-CZ" sz="3200" dirty="0"/>
              <a:t>v) používat elektrický proud k omezení pohybu končetin nebo těla zvířete mimo použití elektrických ohradníků nebo přístrojů pro elektrické omračování a usmrcování zvířat anebo odchyt ryb podle zvláštního právního předpisu,1d)</a:t>
            </a:r>
          </a:p>
          <a:p>
            <a:pPr>
              <a:buFontTx/>
              <a:buChar char="-"/>
            </a:pPr>
            <a:r>
              <a:rPr lang="cs-CZ" sz="3200" dirty="0"/>
              <a:t> </a:t>
            </a:r>
          </a:p>
          <a:p>
            <a:pPr>
              <a:buFontTx/>
              <a:buChar char="-"/>
            </a:pPr>
            <a:r>
              <a:rPr lang="cs-CZ" sz="3200" dirty="0"/>
              <a:t>w) jiné tímto zákonem zakázané jednání, v jehož důsledku dojde k utrpení zvířete.</a:t>
            </a:r>
          </a:p>
          <a:p>
            <a:pPr>
              <a:buFontTx/>
              <a:buChar char="-"/>
            </a:pPr>
            <a:r>
              <a:rPr lang="cs-CZ" sz="3200" dirty="0"/>
              <a:t> </a:t>
            </a:r>
          </a:p>
          <a:p>
            <a:pPr>
              <a:buFontTx/>
              <a:buChar char="-"/>
            </a:pPr>
            <a:r>
              <a:rPr lang="cs-CZ" sz="3200" dirty="0"/>
              <a:t>	(2) Ustanovení odstavce 1 se nevztahují na zákroky nebo činnosti</a:t>
            </a:r>
          </a:p>
          <a:p>
            <a:pPr>
              <a:buFontTx/>
              <a:buChar char="-"/>
            </a:pPr>
            <a:r>
              <a:rPr lang="cs-CZ" sz="3200" dirty="0"/>
              <a:t> </a:t>
            </a:r>
          </a:p>
          <a:p>
            <a:pPr>
              <a:buFontTx/>
              <a:buChar char="-"/>
            </a:pPr>
            <a:r>
              <a:rPr lang="cs-CZ" sz="3200" dirty="0"/>
              <a:t>a) spojené s naléhavou potřebou záchrany života zvířat nebo lidí v naléhavých situacích záchranných prací podle zvláštních právních předpisů,1j)</a:t>
            </a:r>
          </a:p>
          <a:p>
            <a:pPr>
              <a:buFontTx/>
              <a:buChar char="-"/>
            </a:pPr>
            <a:r>
              <a:rPr lang="cs-CZ" sz="3200" dirty="0"/>
              <a:t> </a:t>
            </a:r>
          </a:p>
          <a:p>
            <a:pPr>
              <a:buFontTx/>
              <a:buChar char="-"/>
            </a:pPr>
            <a:r>
              <a:rPr lang="cs-CZ" sz="3200" dirty="0"/>
              <a:t>b) prováděné podle schváleného projektu pokusů.</a:t>
            </a:r>
          </a:p>
          <a:p>
            <a:pPr>
              <a:buFontTx/>
              <a:buChar char="-"/>
            </a:pPr>
            <a:r>
              <a:rPr lang="cs-CZ" sz="3200" dirty="0"/>
              <a:t> </a:t>
            </a:r>
          </a:p>
          <a:p>
            <a:pPr>
              <a:buFontTx/>
              <a:buChar char="-"/>
            </a:pPr>
            <a:r>
              <a:rPr lang="cs-CZ" sz="3200" dirty="0"/>
              <a:t>	(3) Ustanovení odstavce 1 písm. b) se nevztahuje na výchovu, výcvik a použití zvířete k plnění úkolů, stanovených ozbrojeným silám, bezpečnostním sborům nebo obecní policii zvláštními právními předpisy1k), jakož i na výchovu a výcvik psů prováděný chovatelskými sdruženími nebo organizacemi v rámci zájmové činnosti.</a:t>
            </a:r>
            <a:endParaRPr lang="cs-CZ" sz="3200" b="1" dirty="0"/>
          </a:p>
        </p:txBody>
      </p:sp>
    </p:spTree>
    <p:extLst>
      <p:ext uri="{BB962C8B-B14F-4D97-AF65-F5344CB8AC3E}">
        <p14:creationId xmlns:p14="http://schemas.microsoft.com/office/powerpoint/2010/main" val="389303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11" end="11"/>
                                            </p:txEl>
                                          </p:spTgt>
                                        </p:tgtEl>
                                        <p:attrNameLst>
                                          <p:attrName>style.visibility</p:attrName>
                                        </p:attrNameLst>
                                      </p:cBhvr>
                                      <p:to>
                                        <p:strVal val="visible"/>
                                      </p:to>
                                    </p:set>
                                    <p:animEffect transition="in" filter="fade">
                                      <p:cBhvr>
                                        <p:cTn id="47" dur="500"/>
                                        <p:tgtEl>
                                          <p:spTgt spid="5">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12" end="12"/>
                                            </p:txEl>
                                          </p:spTgt>
                                        </p:tgtEl>
                                        <p:attrNameLst>
                                          <p:attrName>style.visibility</p:attrName>
                                        </p:attrNameLst>
                                      </p:cBhvr>
                                      <p:to>
                                        <p:strVal val="visible"/>
                                      </p:to>
                                    </p:set>
                                    <p:animEffect transition="in" filter="fade">
                                      <p:cBhvr>
                                        <p:cTn id="52" dur="500"/>
                                        <p:tgtEl>
                                          <p:spTgt spid="5">
                                            <p:txEl>
                                              <p:pRg st="12" end="1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xEl>
                                              <p:pRg st="13" end="13"/>
                                            </p:txEl>
                                          </p:spTgt>
                                        </p:tgtEl>
                                        <p:attrNameLst>
                                          <p:attrName>style.visibility</p:attrName>
                                        </p:attrNameLst>
                                      </p:cBhvr>
                                      <p:to>
                                        <p:strVal val="visible"/>
                                      </p:to>
                                    </p:set>
                                    <p:animEffect transition="in" filter="fade">
                                      <p:cBhvr>
                                        <p:cTn id="57" dur="500"/>
                                        <p:tgtEl>
                                          <p:spTgt spid="5">
                                            <p:txEl>
                                              <p:pRg st="13" end="1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xEl>
                                              <p:pRg st="14" end="14"/>
                                            </p:txEl>
                                          </p:spTgt>
                                        </p:tgtEl>
                                        <p:attrNameLst>
                                          <p:attrName>style.visibility</p:attrName>
                                        </p:attrNameLst>
                                      </p:cBhvr>
                                      <p:to>
                                        <p:strVal val="visible"/>
                                      </p:to>
                                    </p:set>
                                    <p:animEffect transition="in" filter="fade">
                                      <p:cBhvr>
                                        <p:cTn id="62" dur="500"/>
                                        <p:tgtEl>
                                          <p:spTgt spid="5">
                                            <p:txEl>
                                              <p:pRg st="14" end="1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
                                            <p:txEl>
                                              <p:pRg st="15" end="15"/>
                                            </p:txEl>
                                          </p:spTgt>
                                        </p:tgtEl>
                                        <p:attrNameLst>
                                          <p:attrName>style.visibility</p:attrName>
                                        </p:attrNameLst>
                                      </p:cBhvr>
                                      <p:to>
                                        <p:strVal val="visible"/>
                                      </p:to>
                                    </p:set>
                                    <p:animEffect transition="in" filter="fade">
                                      <p:cBhvr>
                                        <p:cTn id="67" dur="500"/>
                                        <p:tgtEl>
                                          <p:spTgt spid="5">
                                            <p:txEl>
                                              <p:pRg st="15" end="15"/>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
                                            <p:txEl>
                                              <p:pRg st="16" end="16"/>
                                            </p:txEl>
                                          </p:spTgt>
                                        </p:tgtEl>
                                        <p:attrNameLst>
                                          <p:attrName>style.visibility</p:attrName>
                                        </p:attrNameLst>
                                      </p:cBhvr>
                                      <p:to>
                                        <p:strVal val="visible"/>
                                      </p:to>
                                    </p:set>
                                    <p:animEffect transition="in" filter="fade">
                                      <p:cBhvr>
                                        <p:cTn id="72" dur="500"/>
                                        <p:tgtEl>
                                          <p:spTgt spid="5">
                                            <p:txEl>
                                              <p:pRg st="16" end="16"/>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
                                            <p:txEl>
                                              <p:pRg st="17" end="17"/>
                                            </p:txEl>
                                          </p:spTgt>
                                        </p:tgtEl>
                                        <p:attrNameLst>
                                          <p:attrName>style.visibility</p:attrName>
                                        </p:attrNameLst>
                                      </p:cBhvr>
                                      <p:to>
                                        <p:strVal val="visible"/>
                                      </p:to>
                                    </p:set>
                                    <p:animEffect transition="in" filter="fade">
                                      <p:cBhvr>
                                        <p:cTn id="77" dur="500"/>
                                        <p:tgtEl>
                                          <p:spTgt spid="5">
                                            <p:txEl>
                                              <p:pRg st="17" end="17"/>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5">
                                            <p:txEl>
                                              <p:pRg st="18" end="18"/>
                                            </p:txEl>
                                          </p:spTgt>
                                        </p:tgtEl>
                                        <p:attrNameLst>
                                          <p:attrName>style.visibility</p:attrName>
                                        </p:attrNameLst>
                                      </p:cBhvr>
                                      <p:to>
                                        <p:strVal val="visible"/>
                                      </p:to>
                                    </p:set>
                                    <p:animEffect transition="in" filter="fade">
                                      <p:cBhvr>
                                        <p:cTn id="82" dur="500"/>
                                        <p:tgtEl>
                                          <p:spTgt spid="5">
                                            <p:txEl>
                                              <p:pRg st="18" end="18"/>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5">
                                            <p:txEl>
                                              <p:pRg st="19" end="19"/>
                                            </p:txEl>
                                          </p:spTgt>
                                        </p:tgtEl>
                                        <p:attrNameLst>
                                          <p:attrName>style.visibility</p:attrName>
                                        </p:attrNameLst>
                                      </p:cBhvr>
                                      <p:to>
                                        <p:strVal val="visible"/>
                                      </p:to>
                                    </p:set>
                                    <p:animEffect transition="in" filter="fade">
                                      <p:cBhvr>
                                        <p:cTn id="87" dur="500"/>
                                        <p:tgtEl>
                                          <p:spTgt spid="5">
                                            <p:txEl>
                                              <p:pRg st="19" end="19"/>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5">
                                            <p:txEl>
                                              <p:pRg st="20" end="20"/>
                                            </p:txEl>
                                          </p:spTgt>
                                        </p:tgtEl>
                                        <p:attrNameLst>
                                          <p:attrName>style.visibility</p:attrName>
                                        </p:attrNameLst>
                                      </p:cBhvr>
                                      <p:to>
                                        <p:strVal val="visible"/>
                                      </p:to>
                                    </p:set>
                                    <p:animEffect transition="in" filter="fade">
                                      <p:cBhvr>
                                        <p:cTn id="92" dur="500"/>
                                        <p:tgtEl>
                                          <p:spTgt spid="5">
                                            <p:txEl>
                                              <p:pRg st="20" end="20"/>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5">
                                            <p:txEl>
                                              <p:pRg st="21" end="21"/>
                                            </p:txEl>
                                          </p:spTgt>
                                        </p:tgtEl>
                                        <p:attrNameLst>
                                          <p:attrName>style.visibility</p:attrName>
                                        </p:attrNameLst>
                                      </p:cBhvr>
                                      <p:to>
                                        <p:strVal val="visible"/>
                                      </p:to>
                                    </p:set>
                                    <p:animEffect transition="in" filter="fade">
                                      <p:cBhvr>
                                        <p:cTn id="97" dur="500"/>
                                        <p:tgtEl>
                                          <p:spTgt spid="5">
                                            <p:txEl>
                                              <p:pRg st="21" end="21"/>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5">
                                            <p:txEl>
                                              <p:pRg st="22" end="22"/>
                                            </p:txEl>
                                          </p:spTgt>
                                        </p:tgtEl>
                                        <p:attrNameLst>
                                          <p:attrName>style.visibility</p:attrName>
                                        </p:attrNameLst>
                                      </p:cBhvr>
                                      <p:to>
                                        <p:strVal val="visible"/>
                                      </p:to>
                                    </p:set>
                                    <p:animEffect transition="in" filter="fade">
                                      <p:cBhvr>
                                        <p:cTn id="102" dur="500"/>
                                        <p:tgtEl>
                                          <p:spTgt spid="5">
                                            <p:txEl>
                                              <p:pRg st="22" end="22"/>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5">
                                            <p:txEl>
                                              <p:pRg st="23" end="23"/>
                                            </p:txEl>
                                          </p:spTgt>
                                        </p:tgtEl>
                                        <p:attrNameLst>
                                          <p:attrName>style.visibility</p:attrName>
                                        </p:attrNameLst>
                                      </p:cBhvr>
                                      <p:to>
                                        <p:strVal val="visible"/>
                                      </p:to>
                                    </p:set>
                                    <p:animEffect transition="in" filter="fade">
                                      <p:cBhvr>
                                        <p:cTn id="107" dur="500"/>
                                        <p:tgtEl>
                                          <p:spTgt spid="5">
                                            <p:txEl>
                                              <p:pRg st="23" end="23"/>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5">
                                            <p:txEl>
                                              <p:pRg st="24" end="24"/>
                                            </p:txEl>
                                          </p:spTgt>
                                        </p:tgtEl>
                                        <p:attrNameLst>
                                          <p:attrName>style.visibility</p:attrName>
                                        </p:attrNameLst>
                                      </p:cBhvr>
                                      <p:to>
                                        <p:strVal val="visible"/>
                                      </p:to>
                                    </p:set>
                                    <p:animEffect transition="in" filter="fade">
                                      <p:cBhvr>
                                        <p:cTn id="112" dur="500"/>
                                        <p:tgtEl>
                                          <p:spTgt spid="5">
                                            <p:txEl>
                                              <p:pRg st="24" end="24"/>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5">
                                            <p:txEl>
                                              <p:pRg st="25" end="25"/>
                                            </p:txEl>
                                          </p:spTgt>
                                        </p:tgtEl>
                                        <p:attrNameLst>
                                          <p:attrName>style.visibility</p:attrName>
                                        </p:attrNameLst>
                                      </p:cBhvr>
                                      <p:to>
                                        <p:strVal val="visible"/>
                                      </p:to>
                                    </p:set>
                                    <p:animEffect transition="in" filter="fade">
                                      <p:cBhvr>
                                        <p:cTn id="117" dur="500"/>
                                        <p:tgtEl>
                                          <p:spTgt spid="5">
                                            <p:txEl>
                                              <p:pRg st="25" end="25"/>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5">
                                            <p:txEl>
                                              <p:pRg st="26" end="26"/>
                                            </p:txEl>
                                          </p:spTgt>
                                        </p:tgtEl>
                                        <p:attrNameLst>
                                          <p:attrName>style.visibility</p:attrName>
                                        </p:attrNameLst>
                                      </p:cBhvr>
                                      <p:to>
                                        <p:strVal val="visible"/>
                                      </p:to>
                                    </p:set>
                                    <p:animEffect transition="in" filter="fade">
                                      <p:cBhvr>
                                        <p:cTn id="122" dur="500"/>
                                        <p:tgtEl>
                                          <p:spTgt spid="5">
                                            <p:txEl>
                                              <p:pRg st="26" end="26"/>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5">
                                            <p:txEl>
                                              <p:pRg st="27" end="27"/>
                                            </p:txEl>
                                          </p:spTgt>
                                        </p:tgtEl>
                                        <p:attrNameLst>
                                          <p:attrName>style.visibility</p:attrName>
                                        </p:attrNameLst>
                                      </p:cBhvr>
                                      <p:to>
                                        <p:strVal val="visible"/>
                                      </p:to>
                                    </p:set>
                                    <p:animEffect transition="in" filter="fade">
                                      <p:cBhvr>
                                        <p:cTn id="127" dur="500"/>
                                        <p:tgtEl>
                                          <p:spTgt spid="5">
                                            <p:txEl>
                                              <p:pRg st="27" end="27"/>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5">
                                            <p:txEl>
                                              <p:pRg st="28" end="28"/>
                                            </p:txEl>
                                          </p:spTgt>
                                        </p:tgtEl>
                                        <p:attrNameLst>
                                          <p:attrName>style.visibility</p:attrName>
                                        </p:attrNameLst>
                                      </p:cBhvr>
                                      <p:to>
                                        <p:strVal val="visible"/>
                                      </p:to>
                                    </p:set>
                                    <p:animEffect transition="in" filter="fade">
                                      <p:cBhvr>
                                        <p:cTn id="132" dur="500"/>
                                        <p:tgtEl>
                                          <p:spTgt spid="5">
                                            <p:txEl>
                                              <p:pRg st="28" end="28"/>
                                            </p:txEl>
                                          </p:spTgt>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5">
                                            <p:txEl>
                                              <p:pRg st="29" end="29"/>
                                            </p:txEl>
                                          </p:spTgt>
                                        </p:tgtEl>
                                        <p:attrNameLst>
                                          <p:attrName>style.visibility</p:attrName>
                                        </p:attrNameLst>
                                      </p:cBhvr>
                                      <p:to>
                                        <p:strVal val="visible"/>
                                      </p:to>
                                    </p:set>
                                    <p:animEffect transition="in" filter="fade">
                                      <p:cBhvr>
                                        <p:cTn id="137" dur="500"/>
                                        <p:tgtEl>
                                          <p:spTgt spid="5">
                                            <p:txEl>
                                              <p:pRg st="29" end="29"/>
                                            </p:txEl>
                                          </p:spTgt>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5">
                                            <p:txEl>
                                              <p:pRg st="30" end="30"/>
                                            </p:txEl>
                                          </p:spTgt>
                                        </p:tgtEl>
                                        <p:attrNameLst>
                                          <p:attrName>style.visibility</p:attrName>
                                        </p:attrNameLst>
                                      </p:cBhvr>
                                      <p:to>
                                        <p:strVal val="visible"/>
                                      </p:to>
                                    </p:set>
                                    <p:animEffect transition="in" filter="fade">
                                      <p:cBhvr>
                                        <p:cTn id="142" dur="500"/>
                                        <p:tgtEl>
                                          <p:spTgt spid="5">
                                            <p:txEl>
                                              <p:pRg st="30" end="30"/>
                                            </p:txEl>
                                          </p:spTgt>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5">
                                            <p:txEl>
                                              <p:pRg st="31" end="31"/>
                                            </p:txEl>
                                          </p:spTgt>
                                        </p:tgtEl>
                                        <p:attrNameLst>
                                          <p:attrName>style.visibility</p:attrName>
                                        </p:attrNameLst>
                                      </p:cBhvr>
                                      <p:to>
                                        <p:strVal val="visible"/>
                                      </p:to>
                                    </p:set>
                                    <p:animEffect transition="in" filter="fade">
                                      <p:cBhvr>
                                        <p:cTn id="147" dur="500"/>
                                        <p:tgtEl>
                                          <p:spTgt spid="5">
                                            <p:txEl>
                                              <p:pRg st="31" end="31"/>
                                            </p:txEl>
                                          </p:spTgt>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5">
                                            <p:txEl>
                                              <p:pRg st="32" end="32"/>
                                            </p:txEl>
                                          </p:spTgt>
                                        </p:tgtEl>
                                        <p:attrNameLst>
                                          <p:attrName>style.visibility</p:attrName>
                                        </p:attrNameLst>
                                      </p:cBhvr>
                                      <p:to>
                                        <p:strVal val="visible"/>
                                      </p:to>
                                    </p:set>
                                    <p:animEffect transition="in" filter="fade">
                                      <p:cBhvr>
                                        <p:cTn id="152" dur="500"/>
                                        <p:tgtEl>
                                          <p:spTgt spid="5">
                                            <p:txEl>
                                              <p:pRg st="32" end="32"/>
                                            </p:txEl>
                                          </p:spTgt>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5">
                                            <p:txEl>
                                              <p:pRg st="33" end="33"/>
                                            </p:txEl>
                                          </p:spTgt>
                                        </p:tgtEl>
                                        <p:attrNameLst>
                                          <p:attrName>style.visibility</p:attrName>
                                        </p:attrNameLst>
                                      </p:cBhvr>
                                      <p:to>
                                        <p:strVal val="visible"/>
                                      </p:to>
                                    </p:set>
                                    <p:animEffect transition="in" filter="fade">
                                      <p:cBhvr>
                                        <p:cTn id="157" dur="500"/>
                                        <p:tgtEl>
                                          <p:spTgt spid="5">
                                            <p:txEl>
                                              <p:pRg st="33" end="33"/>
                                            </p:txEl>
                                          </p:spTgt>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5">
                                            <p:txEl>
                                              <p:pRg st="34" end="34"/>
                                            </p:txEl>
                                          </p:spTgt>
                                        </p:tgtEl>
                                        <p:attrNameLst>
                                          <p:attrName>style.visibility</p:attrName>
                                        </p:attrNameLst>
                                      </p:cBhvr>
                                      <p:to>
                                        <p:strVal val="visible"/>
                                      </p:to>
                                    </p:set>
                                    <p:animEffect transition="in" filter="fade">
                                      <p:cBhvr>
                                        <p:cTn id="162" dur="500"/>
                                        <p:tgtEl>
                                          <p:spTgt spid="5">
                                            <p:txEl>
                                              <p:pRg st="34" end="3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547664" y="384547"/>
            <a:ext cx="7416824" cy="707886"/>
          </a:xfrm>
          <a:prstGeom prst="rect">
            <a:avLst/>
          </a:prstGeom>
          <a:noFill/>
        </p:spPr>
        <p:txBody>
          <a:bodyPr wrap="square" rtlCol="0">
            <a:spAutoFit/>
          </a:bodyPr>
          <a:lstStyle/>
          <a:p>
            <a:r>
              <a:rPr lang="cs-CZ" sz="4000" b="1" dirty="0">
                <a:solidFill>
                  <a:schemeClr val="accent6"/>
                </a:solidFill>
              </a:rPr>
              <a:t>DEFINICE TÝRÁNÍ - § 4</a:t>
            </a:r>
          </a:p>
        </p:txBody>
      </p:sp>
      <p:sp>
        <p:nvSpPr>
          <p:cNvPr id="5" name="TextovéPole 4"/>
          <p:cNvSpPr txBox="1"/>
          <p:nvPr/>
        </p:nvSpPr>
        <p:spPr>
          <a:xfrm>
            <a:off x="395536" y="1412776"/>
            <a:ext cx="8748464" cy="30869989"/>
          </a:xfrm>
          <a:prstGeom prst="rect">
            <a:avLst/>
          </a:prstGeom>
          <a:noFill/>
        </p:spPr>
        <p:txBody>
          <a:bodyPr wrap="square" rtlCol="0">
            <a:spAutoFit/>
          </a:bodyPr>
          <a:lstStyle/>
          <a:p>
            <a:pPr>
              <a:buFontTx/>
              <a:buChar char="-"/>
            </a:pPr>
            <a:r>
              <a:rPr lang="cs-CZ" dirty="0"/>
              <a:t> chirurgické zákroky </a:t>
            </a:r>
            <a:r>
              <a:rPr lang="cs-CZ" sz="2400" b="1" dirty="0"/>
              <a:t>za účelem změny vzhledu nebo jiných vlastností zvířete</a:t>
            </a:r>
            <a:r>
              <a:rPr lang="cs-CZ" dirty="0"/>
              <a:t>, </a:t>
            </a:r>
          </a:p>
          <a:p>
            <a:pPr>
              <a:buFontTx/>
              <a:buChar char="-"/>
            </a:pPr>
            <a:r>
              <a:rPr lang="cs-CZ" dirty="0"/>
              <a:t> používat podnětů, předmětů nebo bolest vyvolávajících pomůcek tak, že </a:t>
            </a:r>
            <a:r>
              <a:rPr lang="cs-CZ" sz="2400" b="1" dirty="0"/>
              <a:t>působí klinicky zjevné poranění nebo následné dlouhodobé klinicky prokazatelné negativní změny v činnosti nervové soustavy nebo jiných orgánových systémů zvířat</a:t>
            </a:r>
            <a:r>
              <a:rPr lang="cs-CZ" dirty="0"/>
              <a:t>,</a:t>
            </a:r>
          </a:p>
          <a:p>
            <a:pPr>
              <a:buFontTx/>
              <a:buChar char="-"/>
            </a:pPr>
            <a:r>
              <a:rPr lang="cs-CZ" dirty="0"/>
              <a:t>bezdůvodný stres </a:t>
            </a:r>
            <a:r>
              <a:rPr lang="cs-CZ" sz="2800" b="1" dirty="0"/>
              <a:t>nepřiměřený </a:t>
            </a:r>
            <a:endParaRPr lang="cs-CZ" b="1" dirty="0"/>
          </a:p>
          <a:p>
            <a:pPr>
              <a:buFontTx/>
              <a:buChar char="-"/>
            </a:pPr>
            <a:r>
              <a:rPr lang="cs-CZ" dirty="0"/>
              <a:t>chov v nevhodných podmínkách nebo </a:t>
            </a:r>
            <a:r>
              <a:rPr lang="cs-CZ" sz="2400" b="1" dirty="0"/>
              <a:t>tak, aby si sama nebo vzájemně způsobovala utrpení</a:t>
            </a:r>
            <a:endParaRPr lang="cs-CZ" dirty="0"/>
          </a:p>
          <a:p>
            <a:pPr>
              <a:buFontTx/>
              <a:buChar char="-"/>
            </a:pPr>
            <a:endParaRPr lang="cs-CZ" dirty="0"/>
          </a:p>
          <a:p>
            <a:pPr>
              <a:buFontTx/>
              <a:buChar char="-"/>
            </a:pPr>
            <a:r>
              <a:rPr lang="cs-CZ" dirty="0"/>
              <a:t>l) zásah do porodu </a:t>
            </a:r>
            <a:r>
              <a:rPr lang="cs-CZ" sz="2400" b="1" dirty="0"/>
              <a:t>způsobem, který neodpovídá obtížnosti porodu, zvyšuje bolest anebo poškozuje zdraví matky i mláděte</a:t>
            </a:r>
            <a:r>
              <a:rPr lang="cs-CZ" dirty="0"/>
              <a:t>,</a:t>
            </a:r>
          </a:p>
          <a:p>
            <a:pPr>
              <a:buFontTx/>
              <a:buChar char="-"/>
            </a:pPr>
            <a:endParaRPr lang="cs-CZ" dirty="0"/>
          </a:p>
          <a:p>
            <a:pPr>
              <a:buFontTx/>
              <a:buChar char="-"/>
            </a:pPr>
            <a:endParaRPr lang="cs-CZ" sz="3200" dirty="0"/>
          </a:p>
          <a:p>
            <a:pPr>
              <a:buFontTx/>
              <a:buChar char="-"/>
            </a:pPr>
            <a:endParaRPr lang="cs-CZ" sz="3200" dirty="0"/>
          </a:p>
          <a:p>
            <a:pPr>
              <a:buFontTx/>
              <a:buChar char="-"/>
            </a:pPr>
            <a:r>
              <a:rPr lang="cs-CZ" sz="3200" dirty="0"/>
              <a:t>o) usmrtit zvíře způsobem působícím nepřiměřenou bolest nebo utrpení,</a:t>
            </a:r>
          </a:p>
          <a:p>
            <a:pPr>
              <a:buFontTx/>
              <a:buChar char="-"/>
            </a:pPr>
            <a:r>
              <a:rPr lang="cs-CZ" sz="3200" dirty="0"/>
              <a:t> </a:t>
            </a:r>
          </a:p>
          <a:p>
            <a:pPr>
              <a:buFontTx/>
              <a:buChar char="-"/>
            </a:pPr>
            <a:r>
              <a:rPr lang="cs-CZ" sz="3200" dirty="0"/>
              <a:t>p) překrmovat nebo krmit zvíře násilným způsobem, nejde-li o zákrok nezbytný k záchraně jeho života nebo zachování jeho zdraví,</a:t>
            </a:r>
          </a:p>
          <a:p>
            <a:pPr>
              <a:buFontTx/>
              <a:buChar char="-"/>
            </a:pPr>
            <a:r>
              <a:rPr lang="cs-CZ" sz="3200" dirty="0"/>
              <a:t> </a:t>
            </a:r>
          </a:p>
          <a:p>
            <a:pPr>
              <a:buFontTx/>
              <a:buChar char="-"/>
            </a:pPr>
            <a:r>
              <a:rPr lang="cs-CZ" sz="3200" dirty="0"/>
              <a:t>r) používat živá zvířata ke krmení těch druhů zvířat, u nichž z biologických důvodů není takový způsob výživy nutný,</a:t>
            </a:r>
          </a:p>
          <a:p>
            <a:pPr>
              <a:buFontTx/>
              <a:buChar char="-"/>
            </a:pPr>
            <a:r>
              <a:rPr lang="cs-CZ" sz="3200" dirty="0"/>
              <a:t> </a:t>
            </a:r>
          </a:p>
          <a:p>
            <a:pPr>
              <a:buFontTx/>
              <a:buChar char="-"/>
            </a:pPr>
            <a:r>
              <a:rPr lang="cs-CZ" sz="3200" dirty="0"/>
              <a:t>s) opustit zvíře s výjimkou zvířete volně žijícího s úmyslem se ho zbavit nebo zvíře vyhnat,</a:t>
            </a:r>
          </a:p>
          <a:p>
            <a:pPr>
              <a:buFontTx/>
              <a:buChar char="-"/>
            </a:pPr>
            <a:r>
              <a:rPr lang="cs-CZ" sz="3200" dirty="0"/>
              <a:t> </a:t>
            </a:r>
          </a:p>
          <a:p>
            <a:pPr>
              <a:buFontTx/>
              <a:buChar char="-"/>
            </a:pPr>
            <a:r>
              <a:rPr lang="cs-CZ" sz="3200" dirty="0"/>
              <a:t>t) při manipulaci s živými rybami zbavovat ryby šupin nebo ploutví, vsouvat rybám prsty pod skřele do žáber nebo jim vtlačovat prsty do očnic anebo násilně vytlačovat jikry nebo mlíčí, pokud se nejedná o výzkum a umělý chov ryb a nejde-li o postup stanovený zákonem o rybářství a zákonem o ochraně přírody a krajiny1g)</a:t>
            </a:r>
          </a:p>
          <a:p>
            <a:pPr>
              <a:buFontTx/>
              <a:buChar char="-"/>
            </a:pPr>
            <a:r>
              <a:rPr lang="cs-CZ" sz="3200" dirty="0"/>
              <a:t> </a:t>
            </a:r>
          </a:p>
          <a:p>
            <a:pPr>
              <a:buFontTx/>
              <a:buChar char="-"/>
            </a:pPr>
            <a:r>
              <a:rPr lang="cs-CZ" sz="3200" dirty="0"/>
              <a:t>u) označovat zvíře vymrazováním s výjimkou ryb, a označovat zvíře výžehem, s výjimkou koní, stanoví-li tak zvláštní právní předpis1h),</a:t>
            </a:r>
          </a:p>
          <a:p>
            <a:pPr>
              <a:buFontTx/>
              <a:buChar char="-"/>
            </a:pPr>
            <a:r>
              <a:rPr lang="cs-CZ" sz="3200" dirty="0"/>
              <a:t> </a:t>
            </a:r>
          </a:p>
          <a:p>
            <a:pPr>
              <a:buFontTx/>
              <a:buChar char="-"/>
            </a:pPr>
            <a:r>
              <a:rPr lang="cs-CZ" sz="3200" dirty="0"/>
              <a:t>v) používat elektrický proud k omezení pohybu končetin nebo těla zvířete mimo použití elektrických ohradníků nebo přístrojů pro elektrické omračování a usmrcování zvířat anebo odchyt ryb podle zvláštního právního předpisu,1d)</a:t>
            </a:r>
          </a:p>
          <a:p>
            <a:pPr>
              <a:buFontTx/>
              <a:buChar char="-"/>
            </a:pPr>
            <a:r>
              <a:rPr lang="cs-CZ" sz="3200" dirty="0"/>
              <a:t> </a:t>
            </a:r>
          </a:p>
          <a:p>
            <a:pPr>
              <a:buFontTx/>
              <a:buChar char="-"/>
            </a:pPr>
            <a:r>
              <a:rPr lang="cs-CZ" sz="3200" dirty="0"/>
              <a:t>w) jiné tímto zákonem zakázané jednání, v jehož důsledku dojde k utrpení zvířete.</a:t>
            </a:r>
          </a:p>
          <a:p>
            <a:pPr>
              <a:buFontTx/>
              <a:buChar char="-"/>
            </a:pPr>
            <a:r>
              <a:rPr lang="cs-CZ" sz="3200" dirty="0"/>
              <a:t> </a:t>
            </a:r>
          </a:p>
          <a:p>
            <a:pPr>
              <a:buFontTx/>
              <a:buChar char="-"/>
            </a:pPr>
            <a:r>
              <a:rPr lang="cs-CZ" sz="3200" dirty="0"/>
              <a:t>	(2) Ustanovení odstavce 1 se nevztahují na zákroky nebo činnosti</a:t>
            </a:r>
          </a:p>
          <a:p>
            <a:pPr>
              <a:buFontTx/>
              <a:buChar char="-"/>
            </a:pPr>
            <a:r>
              <a:rPr lang="cs-CZ" sz="3200" dirty="0"/>
              <a:t> </a:t>
            </a:r>
          </a:p>
          <a:p>
            <a:pPr>
              <a:buFontTx/>
              <a:buChar char="-"/>
            </a:pPr>
            <a:r>
              <a:rPr lang="cs-CZ" sz="3200" dirty="0"/>
              <a:t>a) spojené s naléhavou potřebou záchrany života zvířat nebo lidí v naléhavých situacích záchranných prací podle zvláštních právních předpisů,1j)</a:t>
            </a:r>
          </a:p>
          <a:p>
            <a:pPr>
              <a:buFontTx/>
              <a:buChar char="-"/>
            </a:pPr>
            <a:r>
              <a:rPr lang="cs-CZ" sz="3200" dirty="0"/>
              <a:t> </a:t>
            </a:r>
          </a:p>
          <a:p>
            <a:pPr>
              <a:buFontTx/>
              <a:buChar char="-"/>
            </a:pPr>
            <a:r>
              <a:rPr lang="cs-CZ" sz="3200" dirty="0"/>
              <a:t>b) prováděné podle schváleného projektu pokusů.</a:t>
            </a:r>
          </a:p>
          <a:p>
            <a:pPr>
              <a:buFontTx/>
              <a:buChar char="-"/>
            </a:pPr>
            <a:r>
              <a:rPr lang="cs-CZ" sz="3200" dirty="0"/>
              <a:t> </a:t>
            </a:r>
          </a:p>
          <a:p>
            <a:pPr>
              <a:buFontTx/>
              <a:buChar char="-"/>
            </a:pPr>
            <a:r>
              <a:rPr lang="cs-CZ" sz="3200" dirty="0"/>
              <a:t>	(3) Ustanovení odstavce 1 písm. b) se nevztahuje na výchovu, výcvik a použití zvířete k plnění úkolů, stanovených ozbrojeným silám, bezpečnostním sborům nebo obecní policii zvláštními právními předpisy1k), jakož i na výchovu a výcvik psů prováděný chovatelskými sdruženími nebo organizacemi v rámci zájmové činnosti.</a:t>
            </a:r>
            <a:endParaRPr lang="cs-CZ" sz="3200" b="1" dirty="0"/>
          </a:p>
        </p:txBody>
      </p:sp>
    </p:spTree>
    <p:extLst>
      <p:ext uri="{BB962C8B-B14F-4D97-AF65-F5344CB8AC3E}">
        <p14:creationId xmlns:p14="http://schemas.microsoft.com/office/powerpoint/2010/main" val="389303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9" end="9"/>
                                            </p:txEl>
                                          </p:spTgt>
                                        </p:tgtEl>
                                        <p:attrNameLst>
                                          <p:attrName>style.visibility</p:attrName>
                                        </p:attrNameLst>
                                      </p:cBhvr>
                                      <p:to>
                                        <p:strVal val="visible"/>
                                      </p:to>
                                    </p:set>
                                    <p:animEffect transition="in" filter="fade">
                                      <p:cBhvr>
                                        <p:cTn id="32" dur="500"/>
                                        <p:tgtEl>
                                          <p:spTgt spid="5">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Effect transition="in" filter="fade">
                                      <p:cBhvr>
                                        <p:cTn id="37" dur="500"/>
                                        <p:tgtEl>
                                          <p:spTgt spid="5">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11" end="11"/>
                                            </p:txEl>
                                          </p:spTgt>
                                        </p:tgtEl>
                                        <p:attrNameLst>
                                          <p:attrName>style.visibility</p:attrName>
                                        </p:attrNameLst>
                                      </p:cBhvr>
                                      <p:to>
                                        <p:strVal val="visible"/>
                                      </p:to>
                                    </p:set>
                                    <p:animEffect transition="in" filter="fade">
                                      <p:cBhvr>
                                        <p:cTn id="42" dur="500"/>
                                        <p:tgtEl>
                                          <p:spTgt spid="5">
                                            <p:txEl>
                                              <p:pRg st="11" end="1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12" end="12"/>
                                            </p:txEl>
                                          </p:spTgt>
                                        </p:tgtEl>
                                        <p:attrNameLst>
                                          <p:attrName>style.visibility</p:attrName>
                                        </p:attrNameLst>
                                      </p:cBhvr>
                                      <p:to>
                                        <p:strVal val="visible"/>
                                      </p:to>
                                    </p:set>
                                    <p:animEffect transition="in" filter="fade">
                                      <p:cBhvr>
                                        <p:cTn id="47" dur="500"/>
                                        <p:tgtEl>
                                          <p:spTgt spid="5">
                                            <p:txEl>
                                              <p:pRg st="12" end="1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13" end="13"/>
                                            </p:txEl>
                                          </p:spTgt>
                                        </p:tgtEl>
                                        <p:attrNameLst>
                                          <p:attrName>style.visibility</p:attrName>
                                        </p:attrNameLst>
                                      </p:cBhvr>
                                      <p:to>
                                        <p:strVal val="visible"/>
                                      </p:to>
                                    </p:set>
                                    <p:animEffect transition="in" filter="fade">
                                      <p:cBhvr>
                                        <p:cTn id="52" dur="500"/>
                                        <p:tgtEl>
                                          <p:spTgt spid="5">
                                            <p:txEl>
                                              <p:pRg st="13" end="1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xEl>
                                              <p:pRg st="14" end="14"/>
                                            </p:txEl>
                                          </p:spTgt>
                                        </p:tgtEl>
                                        <p:attrNameLst>
                                          <p:attrName>style.visibility</p:attrName>
                                        </p:attrNameLst>
                                      </p:cBhvr>
                                      <p:to>
                                        <p:strVal val="visible"/>
                                      </p:to>
                                    </p:set>
                                    <p:animEffect transition="in" filter="fade">
                                      <p:cBhvr>
                                        <p:cTn id="57" dur="500"/>
                                        <p:tgtEl>
                                          <p:spTgt spid="5">
                                            <p:txEl>
                                              <p:pRg st="14" end="1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xEl>
                                              <p:pRg st="15" end="15"/>
                                            </p:txEl>
                                          </p:spTgt>
                                        </p:tgtEl>
                                        <p:attrNameLst>
                                          <p:attrName>style.visibility</p:attrName>
                                        </p:attrNameLst>
                                      </p:cBhvr>
                                      <p:to>
                                        <p:strVal val="visible"/>
                                      </p:to>
                                    </p:set>
                                    <p:animEffect transition="in" filter="fade">
                                      <p:cBhvr>
                                        <p:cTn id="62" dur="500"/>
                                        <p:tgtEl>
                                          <p:spTgt spid="5">
                                            <p:txEl>
                                              <p:pRg st="15" end="1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
                                            <p:txEl>
                                              <p:pRg st="16" end="16"/>
                                            </p:txEl>
                                          </p:spTgt>
                                        </p:tgtEl>
                                        <p:attrNameLst>
                                          <p:attrName>style.visibility</p:attrName>
                                        </p:attrNameLst>
                                      </p:cBhvr>
                                      <p:to>
                                        <p:strVal val="visible"/>
                                      </p:to>
                                    </p:set>
                                    <p:animEffect transition="in" filter="fade">
                                      <p:cBhvr>
                                        <p:cTn id="67" dur="500"/>
                                        <p:tgtEl>
                                          <p:spTgt spid="5">
                                            <p:txEl>
                                              <p:pRg st="16" end="16"/>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
                                            <p:txEl>
                                              <p:pRg st="17" end="17"/>
                                            </p:txEl>
                                          </p:spTgt>
                                        </p:tgtEl>
                                        <p:attrNameLst>
                                          <p:attrName>style.visibility</p:attrName>
                                        </p:attrNameLst>
                                      </p:cBhvr>
                                      <p:to>
                                        <p:strVal val="visible"/>
                                      </p:to>
                                    </p:set>
                                    <p:animEffect transition="in" filter="fade">
                                      <p:cBhvr>
                                        <p:cTn id="72" dur="500"/>
                                        <p:tgtEl>
                                          <p:spTgt spid="5">
                                            <p:txEl>
                                              <p:pRg st="17" end="17"/>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
                                            <p:txEl>
                                              <p:pRg st="18" end="18"/>
                                            </p:txEl>
                                          </p:spTgt>
                                        </p:tgtEl>
                                        <p:attrNameLst>
                                          <p:attrName>style.visibility</p:attrName>
                                        </p:attrNameLst>
                                      </p:cBhvr>
                                      <p:to>
                                        <p:strVal val="visible"/>
                                      </p:to>
                                    </p:set>
                                    <p:animEffect transition="in" filter="fade">
                                      <p:cBhvr>
                                        <p:cTn id="77" dur="500"/>
                                        <p:tgtEl>
                                          <p:spTgt spid="5">
                                            <p:txEl>
                                              <p:pRg st="18" end="18"/>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5">
                                            <p:txEl>
                                              <p:pRg st="19" end="19"/>
                                            </p:txEl>
                                          </p:spTgt>
                                        </p:tgtEl>
                                        <p:attrNameLst>
                                          <p:attrName>style.visibility</p:attrName>
                                        </p:attrNameLst>
                                      </p:cBhvr>
                                      <p:to>
                                        <p:strVal val="visible"/>
                                      </p:to>
                                    </p:set>
                                    <p:animEffect transition="in" filter="fade">
                                      <p:cBhvr>
                                        <p:cTn id="82" dur="500"/>
                                        <p:tgtEl>
                                          <p:spTgt spid="5">
                                            <p:txEl>
                                              <p:pRg st="19" end="19"/>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5">
                                            <p:txEl>
                                              <p:pRg st="20" end="20"/>
                                            </p:txEl>
                                          </p:spTgt>
                                        </p:tgtEl>
                                        <p:attrNameLst>
                                          <p:attrName>style.visibility</p:attrName>
                                        </p:attrNameLst>
                                      </p:cBhvr>
                                      <p:to>
                                        <p:strVal val="visible"/>
                                      </p:to>
                                    </p:set>
                                    <p:animEffect transition="in" filter="fade">
                                      <p:cBhvr>
                                        <p:cTn id="87" dur="500"/>
                                        <p:tgtEl>
                                          <p:spTgt spid="5">
                                            <p:txEl>
                                              <p:pRg st="20" end="2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5">
                                            <p:txEl>
                                              <p:pRg st="21" end="21"/>
                                            </p:txEl>
                                          </p:spTgt>
                                        </p:tgtEl>
                                        <p:attrNameLst>
                                          <p:attrName>style.visibility</p:attrName>
                                        </p:attrNameLst>
                                      </p:cBhvr>
                                      <p:to>
                                        <p:strVal val="visible"/>
                                      </p:to>
                                    </p:set>
                                    <p:animEffect transition="in" filter="fade">
                                      <p:cBhvr>
                                        <p:cTn id="92" dur="500"/>
                                        <p:tgtEl>
                                          <p:spTgt spid="5">
                                            <p:txEl>
                                              <p:pRg st="21" end="21"/>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5">
                                            <p:txEl>
                                              <p:pRg st="22" end="22"/>
                                            </p:txEl>
                                          </p:spTgt>
                                        </p:tgtEl>
                                        <p:attrNameLst>
                                          <p:attrName>style.visibility</p:attrName>
                                        </p:attrNameLst>
                                      </p:cBhvr>
                                      <p:to>
                                        <p:strVal val="visible"/>
                                      </p:to>
                                    </p:set>
                                    <p:animEffect transition="in" filter="fade">
                                      <p:cBhvr>
                                        <p:cTn id="97" dur="500"/>
                                        <p:tgtEl>
                                          <p:spTgt spid="5">
                                            <p:txEl>
                                              <p:pRg st="22" end="22"/>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5">
                                            <p:txEl>
                                              <p:pRg st="23" end="23"/>
                                            </p:txEl>
                                          </p:spTgt>
                                        </p:tgtEl>
                                        <p:attrNameLst>
                                          <p:attrName>style.visibility</p:attrName>
                                        </p:attrNameLst>
                                      </p:cBhvr>
                                      <p:to>
                                        <p:strVal val="visible"/>
                                      </p:to>
                                    </p:set>
                                    <p:animEffect transition="in" filter="fade">
                                      <p:cBhvr>
                                        <p:cTn id="102" dur="500"/>
                                        <p:tgtEl>
                                          <p:spTgt spid="5">
                                            <p:txEl>
                                              <p:pRg st="23" end="23"/>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5">
                                            <p:txEl>
                                              <p:pRg st="24" end="24"/>
                                            </p:txEl>
                                          </p:spTgt>
                                        </p:tgtEl>
                                        <p:attrNameLst>
                                          <p:attrName>style.visibility</p:attrName>
                                        </p:attrNameLst>
                                      </p:cBhvr>
                                      <p:to>
                                        <p:strVal val="visible"/>
                                      </p:to>
                                    </p:set>
                                    <p:animEffect transition="in" filter="fade">
                                      <p:cBhvr>
                                        <p:cTn id="107" dur="500"/>
                                        <p:tgtEl>
                                          <p:spTgt spid="5">
                                            <p:txEl>
                                              <p:pRg st="24" end="24"/>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5">
                                            <p:txEl>
                                              <p:pRg st="25" end="25"/>
                                            </p:txEl>
                                          </p:spTgt>
                                        </p:tgtEl>
                                        <p:attrNameLst>
                                          <p:attrName>style.visibility</p:attrName>
                                        </p:attrNameLst>
                                      </p:cBhvr>
                                      <p:to>
                                        <p:strVal val="visible"/>
                                      </p:to>
                                    </p:set>
                                    <p:animEffect transition="in" filter="fade">
                                      <p:cBhvr>
                                        <p:cTn id="112" dur="500"/>
                                        <p:tgtEl>
                                          <p:spTgt spid="5">
                                            <p:txEl>
                                              <p:pRg st="25" end="25"/>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5">
                                            <p:txEl>
                                              <p:pRg st="26" end="26"/>
                                            </p:txEl>
                                          </p:spTgt>
                                        </p:tgtEl>
                                        <p:attrNameLst>
                                          <p:attrName>style.visibility</p:attrName>
                                        </p:attrNameLst>
                                      </p:cBhvr>
                                      <p:to>
                                        <p:strVal val="visible"/>
                                      </p:to>
                                    </p:set>
                                    <p:animEffect transition="in" filter="fade">
                                      <p:cBhvr>
                                        <p:cTn id="117" dur="500"/>
                                        <p:tgtEl>
                                          <p:spTgt spid="5">
                                            <p:txEl>
                                              <p:pRg st="26" end="26"/>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5">
                                            <p:txEl>
                                              <p:pRg st="27" end="27"/>
                                            </p:txEl>
                                          </p:spTgt>
                                        </p:tgtEl>
                                        <p:attrNameLst>
                                          <p:attrName>style.visibility</p:attrName>
                                        </p:attrNameLst>
                                      </p:cBhvr>
                                      <p:to>
                                        <p:strVal val="visible"/>
                                      </p:to>
                                    </p:set>
                                    <p:animEffect transition="in" filter="fade">
                                      <p:cBhvr>
                                        <p:cTn id="122" dur="500"/>
                                        <p:tgtEl>
                                          <p:spTgt spid="5">
                                            <p:txEl>
                                              <p:pRg st="27" end="27"/>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5">
                                            <p:txEl>
                                              <p:pRg st="28" end="28"/>
                                            </p:txEl>
                                          </p:spTgt>
                                        </p:tgtEl>
                                        <p:attrNameLst>
                                          <p:attrName>style.visibility</p:attrName>
                                        </p:attrNameLst>
                                      </p:cBhvr>
                                      <p:to>
                                        <p:strVal val="visible"/>
                                      </p:to>
                                    </p:set>
                                    <p:animEffect transition="in" filter="fade">
                                      <p:cBhvr>
                                        <p:cTn id="127" dur="500"/>
                                        <p:tgtEl>
                                          <p:spTgt spid="5">
                                            <p:txEl>
                                              <p:pRg st="28" end="28"/>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5">
                                            <p:txEl>
                                              <p:pRg st="29" end="29"/>
                                            </p:txEl>
                                          </p:spTgt>
                                        </p:tgtEl>
                                        <p:attrNameLst>
                                          <p:attrName>style.visibility</p:attrName>
                                        </p:attrNameLst>
                                      </p:cBhvr>
                                      <p:to>
                                        <p:strVal val="visible"/>
                                      </p:to>
                                    </p:set>
                                    <p:animEffect transition="in" filter="fade">
                                      <p:cBhvr>
                                        <p:cTn id="132" dur="500"/>
                                        <p:tgtEl>
                                          <p:spTgt spid="5">
                                            <p:txEl>
                                              <p:pRg st="29" end="29"/>
                                            </p:txEl>
                                          </p:spTgt>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5">
                                            <p:txEl>
                                              <p:pRg st="30" end="30"/>
                                            </p:txEl>
                                          </p:spTgt>
                                        </p:tgtEl>
                                        <p:attrNameLst>
                                          <p:attrName>style.visibility</p:attrName>
                                        </p:attrNameLst>
                                      </p:cBhvr>
                                      <p:to>
                                        <p:strVal val="visible"/>
                                      </p:to>
                                    </p:set>
                                    <p:animEffect transition="in" filter="fade">
                                      <p:cBhvr>
                                        <p:cTn id="137" dur="500"/>
                                        <p:tgtEl>
                                          <p:spTgt spid="5">
                                            <p:txEl>
                                              <p:pRg st="30" end="30"/>
                                            </p:txEl>
                                          </p:spTgt>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5">
                                            <p:txEl>
                                              <p:pRg st="31" end="31"/>
                                            </p:txEl>
                                          </p:spTgt>
                                        </p:tgtEl>
                                        <p:attrNameLst>
                                          <p:attrName>style.visibility</p:attrName>
                                        </p:attrNameLst>
                                      </p:cBhvr>
                                      <p:to>
                                        <p:strVal val="visible"/>
                                      </p:to>
                                    </p:set>
                                    <p:animEffect transition="in" filter="fade">
                                      <p:cBhvr>
                                        <p:cTn id="142" dur="500"/>
                                        <p:tgtEl>
                                          <p:spTgt spid="5">
                                            <p:txEl>
                                              <p:pRg st="31" end="3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547664" y="384547"/>
            <a:ext cx="7416824" cy="707886"/>
          </a:xfrm>
          <a:prstGeom prst="rect">
            <a:avLst/>
          </a:prstGeom>
          <a:noFill/>
        </p:spPr>
        <p:txBody>
          <a:bodyPr wrap="square" rtlCol="0">
            <a:spAutoFit/>
          </a:bodyPr>
          <a:lstStyle/>
          <a:p>
            <a:r>
              <a:rPr lang="cs-CZ" sz="4000" b="1" dirty="0">
                <a:solidFill>
                  <a:schemeClr val="accent6"/>
                </a:solidFill>
              </a:rPr>
              <a:t>DEFINICE TÝRÁNÍ - § 4</a:t>
            </a:r>
          </a:p>
        </p:txBody>
      </p:sp>
      <p:sp>
        <p:nvSpPr>
          <p:cNvPr id="5" name="TextovéPole 4"/>
          <p:cNvSpPr txBox="1"/>
          <p:nvPr/>
        </p:nvSpPr>
        <p:spPr>
          <a:xfrm>
            <a:off x="395536" y="980728"/>
            <a:ext cx="8748464" cy="6001643"/>
          </a:xfrm>
          <a:prstGeom prst="rect">
            <a:avLst/>
          </a:prstGeom>
          <a:noFill/>
        </p:spPr>
        <p:txBody>
          <a:bodyPr wrap="square" rtlCol="0">
            <a:spAutoFit/>
          </a:bodyPr>
          <a:lstStyle/>
          <a:p>
            <a:pPr>
              <a:buFontTx/>
              <a:buChar char="-"/>
            </a:pPr>
            <a:r>
              <a:rPr lang="cs-CZ" sz="3200" dirty="0"/>
              <a:t> usmrcení zvířete způsobem působícím </a:t>
            </a:r>
            <a:r>
              <a:rPr lang="cs-CZ" sz="3200" b="1" dirty="0"/>
              <a:t>nepřiměřenou bolest nebo utrpení</a:t>
            </a:r>
            <a:r>
              <a:rPr lang="cs-CZ" sz="3200" dirty="0"/>
              <a:t>,</a:t>
            </a:r>
          </a:p>
          <a:p>
            <a:pPr>
              <a:buFontTx/>
              <a:buChar char="-"/>
            </a:pPr>
            <a:endParaRPr lang="cs-CZ" sz="3200" dirty="0"/>
          </a:p>
          <a:p>
            <a:pPr>
              <a:buFontTx/>
              <a:buChar char="-"/>
            </a:pPr>
            <a:r>
              <a:rPr lang="cs-CZ" sz="3200" dirty="0"/>
              <a:t>Překrmování nebo krmení zvířete </a:t>
            </a:r>
            <a:r>
              <a:rPr lang="cs-CZ" sz="3200" b="1" dirty="0"/>
              <a:t>násilným způsobem</a:t>
            </a:r>
            <a:r>
              <a:rPr lang="cs-CZ" sz="3200" dirty="0"/>
              <a:t>, nejde-li o zákrok nezbytný k záchraně jeho života nebo zachování jeho zdraví,</a:t>
            </a:r>
          </a:p>
          <a:p>
            <a:endParaRPr lang="cs-CZ" sz="3200" dirty="0"/>
          </a:p>
          <a:p>
            <a:pPr>
              <a:buFontTx/>
              <a:buChar char="-"/>
            </a:pPr>
            <a:r>
              <a:rPr lang="cs-CZ" sz="3200" dirty="0"/>
              <a:t>používání </a:t>
            </a:r>
            <a:r>
              <a:rPr lang="cs-CZ" sz="3200" b="1" dirty="0"/>
              <a:t>živých</a:t>
            </a:r>
            <a:r>
              <a:rPr lang="cs-CZ" sz="3200" dirty="0"/>
              <a:t> zvířat ke krmení těch druhů zvířat, u nichž z biologických důvodů </a:t>
            </a:r>
            <a:r>
              <a:rPr lang="cs-CZ" sz="3200" b="1" dirty="0"/>
              <a:t>není takový způsob výživy nutný</a:t>
            </a:r>
            <a:r>
              <a:rPr lang="cs-CZ" sz="3200" dirty="0"/>
              <a:t>,</a:t>
            </a:r>
          </a:p>
          <a:p>
            <a:pPr>
              <a:buFontTx/>
              <a:buChar char="-"/>
            </a:pPr>
            <a:r>
              <a:rPr lang="cs-CZ" sz="3200" dirty="0"/>
              <a:t> jiné </a:t>
            </a:r>
            <a:r>
              <a:rPr lang="cs-CZ" sz="3200" b="1" dirty="0"/>
              <a:t>tímto zákonem zakázané jednání</a:t>
            </a:r>
            <a:r>
              <a:rPr lang="cs-CZ" sz="3200" dirty="0"/>
              <a:t>, v jehož důsledku dojde k utrpení zvířete.</a:t>
            </a:r>
            <a:endParaRPr lang="cs-CZ" sz="3200" b="1" dirty="0"/>
          </a:p>
        </p:txBody>
      </p:sp>
    </p:spTree>
    <p:extLst>
      <p:ext uri="{BB962C8B-B14F-4D97-AF65-F5344CB8AC3E}">
        <p14:creationId xmlns:p14="http://schemas.microsoft.com/office/powerpoint/2010/main" val="38930387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751258" y="260648"/>
            <a:ext cx="8378825" cy="1569660"/>
          </a:xfrm>
          <a:prstGeom prst="rect">
            <a:avLst/>
          </a:prstGeom>
          <a:noFill/>
        </p:spPr>
        <p:txBody>
          <a:bodyPr wrap="square" rtlCol="0">
            <a:spAutoFit/>
          </a:bodyPr>
          <a:lstStyle/>
          <a:p>
            <a:r>
              <a:rPr lang="cs-CZ" sz="3200" b="1" dirty="0"/>
              <a:t>Kohoutí zápasy? Použití biče? Štvanice na lišku? Kontaktní norování?</a:t>
            </a:r>
          </a:p>
          <a:p>
            <a:pPr>
              <a:buNone/>
            </a:pPr>
            <a:endParaRPr lang="cs-CZ" sz="3200" b="1" dirty="0"/>
          </a:p>
        </p:txBody>
      </p:sp>
      <p:sp>
        <p:nvSpPr>
          <p:cNvPr id="3" name="Zástupný symbol pro obsah 2"/>
          <p:cNvSpPr>
            <a:spLocks noGrp="1"/>
          </p:cNvSpPr>
          <p:nvPr>
            <p:ph idx="1"/>
          </p:nvPr>
        </p:nvSpPr>
        <p:spPr>
          <a:xfrm>
            <a:off x="467544" y="1052736"/>
            <a:ext cx="8517632" cy="5285833"/>
          </a:xfrm>
        </p:spPr>
        <p:txBody>
          <a:bodyPr>
            <a:noAutofit/>
          </a:bodyPr>
          <a:lstStyle/>
          <a:p>
            <a:pPr>
              <a:buNone/>
            </a:pPr>
            <a:endParaRPr lang="cs-CZ" sz="2400" dirty="0"/>
          </a:p>
          <a:p>
            <a:pPr>
              <a:buNone/>
            </a:pPr>
            <a:endParaRPr lang="cs-CZ" sz="2400" dirty="0"/>
          </a:p>
          <a:p>
            <a:pPr>
              <a:buNone/>
            </a:pPr>
            <a:endParaRPr lang="cs-CZ" sz="1600" b="1" dirty="0"/>
          </a:p>
          <a:p>
            <a:pPr>
              <a:buNone/>
            </a:pPr>
            <a:endParaRPr lang="cs-CZ" sz="1600" b="1" dirty="0"/>
          </a:p>
        </p:txBody>
      </p:sp>
      <p:sp>
        <p:nvSpPr>
          <p:cNvPr id="5" name="AutoShape 2" descr="data:image/jpeg;base64,/9j/4AAQSkZJRgABAQAAAQABAAD/2wCEAAkGBxQTEhQUEhQVEhQVFBAUFBUYFRQUFRQUFBQWFhQUFBQYHCggGBomGxQUITEhJSkrLi4uFx8zODMsNygtLisBCgoKDg0OGhAQGywkHyQsLCwsLCwsLCwsLCwsLCwsLCwsLCwsLCwsLCwsLCwsLCwsLCwsLCwsLCwsLCwsLCwyLP/AABEIAMYA8AMBIgACEQEDEQH/xAAcAAABBQEBAQAAAAAAAAAAAAAEAAEDBQYCBwj/xABDEAABAwIDBQQIAwUHBAMAAAABAAIDBBESITEFBkFRYRNxgZEHFCIyUqGxwUKC0RUjQ5LwFjNicpPh8VOissIkY4P/xAAaAQACAwEBAAAAAAAAAAAAAAACAwABBAUG/8QAKhEAAgIBAwQBAwQDAAAAAAAAAAECEQMEEiETMUFRIhQyYQVxoeFCUrH/2gAMAwEAAhEDEQA/AM27duf4VE7YMw/AV7WKLouHUQ5KrF9I8bg2RMD7hVkKaUD3SvU/UxyTOpByQyVkWI8hlikv7pUMrnj8JXrwoAeATy7HYR7o8lKJ02eJvDjwPkuRGeRXso2Kz4R5JzsKM/gHkjsHpM8aLVxdevS7tRH8A8lC7daI/gHkpZXSZ5K56TXr1j+yUPwBQu3Nh+FXuL2M82hqLKaSe4XoDtzYuRXP9i4+qqynjZ5s6TNOJF6JJuNH1UB3Eb8RV2XsZhBInxLcncMfEVFJuLyefJSwXBmKuuSVsXbhv+P5KF+4svBwUsHZIyrXqYOV+dyphxCZ2586llbWR7HIBWiFc0DVZ9u7lS3QJpNkVPwpE8W52Xyi5nrmlDRTC6qm7GqfhKZ+zahv4CqWGkU0zROrbDVV79o3Oqq3RT/A5NFSy8WFUsSROS/hqQRmqrazRwQczZW6NKHmdIdQfJHHHTsts96BBTEhQRHJQOviVb+DdQSXhd+yVC9uSAe518lJZNpKLUMaurBVBkek2dyDrxJRb9kEuzCq/WnKemmJ1RRzRZKDXMCjMa4nfYIP1pyk8iiVQdgSLED6yV0KooevEvaEujSaxD+tJ21aizRJtCDGnbCuYai6JLkyMlJWiURGFRmLoiA9RPnAVtpFUMIuiRgSFYF0KoKupH2XRGadMKdT+stTeshXvXslEXq4ULqQKxY4FNjCuyqARSBRvpByVkZWpsbVLJRWCgHJP+zxyVqC1K4UsqkVLtnNP4R5KM7IZ8I8ld5LtjQpySkVmNdMKHBXcRzXOhPkbaCiFA610QRkgpNU/O6RSJrBN2YUWJIPWbcWTdmF0wAKDEmxK1OuxLC3C657AKIOTiRF1L7kJDThcGlCcSpdoq3Ihx6mExowuxIu8alohFFTWN0Q5R407XpkMlcIpo6aEPPCSUYoXuTc32lIE9XKb1corGnD1m4CBPVynEJRmNIOU4ITQ6IWqB4KUSLkuTpZbjRVAZulcovJMGhKtlgwkKRkKJ7MJ+zCu2QE7Yoitm7KmdIXBpc3Ik2wtOp70pmta0ucQAAST0Cw+39qmrMYBwxZ4f8AKL2J8G3XT/TtNLLPc+yMerzrFH8s1ma6gvdBs31oD/EA72OH2UzN7KD/AKzPJw+ywrQzTsbuj7LcuyVfLe6Zm89EdKiLxdb6qZu1qR2k8P8Aqs/VMzaeclQW5EAukXFHNmpzpLGe6Rv6qVsMZ0cD4grL9HkJZVdqUhMVbijZz+if9nN5qvpMpCrEqXaKy/Zo5/JMdl9VX0+Uuyu7ZP2yNdsrqE37MPRA8Ob0SwQSJGZFHZp/orh2znclXTzLwSyATKaB1ym/Z7uSkgpHA6FFjjl3K0XbDMOSBndmrEtNlXzQklbNTe3gojxJF6XYFMYSsHz9F2IPXXaKIwlIxlS5eiWyXGliUXZlMWFTdL0S2S4k4ehy1yVnKuo/RNzCe0XQchPa5Jw5ynVfom4bbNL2sLoycIdYHuvdYKronRghjhII8RJGmQsARqPDmvQWUIn9l98IzyNr5WtdY7ePZD4c4i6SEElwObmAcSR7w716T9J1UIwUW6tnP1uDJk+S8HnSdPZNZbqFCTYV0ApGsUoljRxdAj6eIc2t8/sFFGzK/VdlXSBske54915/K9w/RTMr6kDKZ/8Aqn6EoS6cKnBMvcwtu262/szy/wA90Q3efaDf40niAfsqyySHpR9BdSRdN312gP4jvGNv6Lob/wBcPxt8Y2qkDjzPmuXIehH0X1ZezSM9ItaNeyPfGR9CiGekyq4xwnweP/ZZdsp5lchx1VfTx9E60vZrx6T5hrBEfzOH2UzPSk7jTDwkP3asaZz0/lC1u7mzKWeIYw0yZ4srceiXPDCKtoZDJOTqw6P0ot/FTu8HtKIZ6TYOMMo/kP3QO0d2qVuQyJ0zQTNzWaucQO9L2YmM3ZEaSP0kUh1bIPyX+6lb6QaI8XDvjKyM+5zCP3Ty7xBUtPuMLfvZCw9LFBJYIrlhx60uyNezfihP8S3e136KePe2hP8AHYO+4+oWTi3Gp9TLM7uLG/VpUn9jqb/7T+cfZqzyyadeWPWHO/CNgNv0Z0nh/wBRv6rtu1aU6TQn/wDRn6rAT7nQ/hklb34HD/xCCl3KP4Jmn/Mwj6EqlLTy8/wR4s68fyepMlhdo9h7nNP3UrWM5g+S8ffuVONDE78xB+YXI3Uqx7rQe6Rv6pqw4n2khTeVd4s9pa1nRM+Blr5ZZ8l4g/Z9bHqydvVpcR5tJUUO1Jhe8shHG73WHhdFLTxS7oBZrfYu3+kWeJmMCMlxJMThbC2/ssJBvcA2utDu3vLDtPFG1ha8NxSxu0Lb2sHjIjNeO7ZqWnIcFcbltdG58kd7ujIa5rcTmG+tknprwMWVoFslZOE67RzhAKRq4CRKhQQxy7KC7QoqkxuNmtxeB+ypuiUPZdBaGk3TmkAJDWD833KO/sO6394L9yB5oINY5ejIJK/rd0KhmbQJB0yKp56GVnvRub3hEskX2YLi13IEiuDIEmyIrKOwldS+qvtfCbIcyKWiUdrUbmMwvPUArKF4W73S2c9je0lGC4GBp963Mjgs+pyRjDkfp8cpy4QdtWlLpWWF7alWfYNl9g5i2anDTrbuCcjK2l9bLkT1DfCOtDTxXLGhog0WaAxg4DU/olG57s7BrfmfNPGQ3S577lRyWOd1lk7NCRI4BDSPHBc1FTYZICepyySJyobGIVKeiVO3EdPqq0VZJ0y8VaCS0Z8/FBDl2E14CqmRrBzJ0CCiqyTYZDibfRWOwKbti4v9poFs+Lj+g+oU+03UFLZ07mN5Nc4uJPRl8/JdfElFWznanJJ/CD/dnm3pA3gw4YYpM3XxkcByuvP6vaVhgboPNW23djTyT43xTNMr3GP9xIMYLssDLX04J6vcapikhbIAO1aHEn+Fc6StFyCmOVmPbRmpGkgOOYJW/wB1KRscQc0OY5w9qznBbjcz0dUcTXukeyuuWgYmDDGRnkDc4jfjyCtN4t2YxG6WEYMAu5g90ga25EKRdPkDLCTXB4yGpFqkSAXYMZHZMQpsKcNVks4p6UvcGjiV6nuzu8yFgcRd1ljN0oA6cXXqFc7DGbcAsmok72o0YIp/JmL3p3mfGcEWXVZE7fqL37V32UW1Zy6RxPMoPCnQxxS7C5zbZs9399HhwbNZw5rabRcyWIkAG4XjTRZXNPvDK1uG+SCeDm4hQzUqZWVrbPcOqO3doTLKBw4oGVxe6/Er0Lc/ZXZsxEZlFlltiBjjulRo/wBlM7O1hovKd4NmOZMWtaSXH2QASSegC9Vg2kMWE9wHE9ykFO0uxBoB52z81z1qOn+Tf9P1PwZDdXdLs7TVABfq1mRDOrubvotO8kO0uSLoqXh81BJUDisObK5u5G/FjUFUUM+RQ9oh5K1qY1jAC5xDWjUmwAWXfbNG2gprrp+w4nJUJ3rYThpopJ38LMJHkMypWUNdN/e4IAdA4+1boxtz52RU32QO5Luw2skYMsQQzIA4XBuiKfdiMZzSySHk20bfEm5PyRpLIxaFjWn4iMZ8S+9/JLli8ydFrJ4iisp6F5za0kc7ED+bRHiCENvNURsaD7QDhfuJKDrpJA0umeXdc8Jtww3sCsfWuEjr5H6BP02NOXArU5ZY8TyN16/JcbVq3vnEez3Mja/CwObjdI53NxdkBbkOC3Gxd1aenIdh7WawxTSHtJCeJBPui/ALLejagvJJPa7Y7RsPAvcLvI7hhF/8R5Lez1bWNc95DWsBc4nQNaLkre1RzMbclbI6iUvnjjGjQZZDy/DGPE4j+VeQ7x77Nk2i5kTGyND+zD7l18OX7to1z81Z01btGvdNJSsfBHILCR94w7UNsTmQ1pJyvmVNul6KvVqhk80wkMZDmsa2wLgLXcTwCnYt/JUbnYGzjDCGm+NxxvufxHhlyFh4Ibe6vENK+5zkIjaOZde//aHHwVhtXasNO3HUSxwt5vcG3PIXzJ7l4lvvvma6o/cXMMTXMhGhe5+T5SD0AA7+qhJcR4K5OCia7Z0kZsW5XtfL5jh3IMFdiMlLsYJQceGS3TtUONP2qKwKNBurUBkwuvUKxuOM25LxOGpLXXGoXqG6u3WysDXHNZNRHncjTp5V8Wea7VgLJXA5ZqFgXo+9e6/a+3H731WEk2XKw2dG4flKdiyxkhWSDiwWyIh2bI7PDYfEfZHmVd7P2Zgbidr108VBPXAXzxWvnfIf7JGbVbeIj8WmvmQtm7La0h0jgQM+TfMq7rttuDPZOBnO2Hz4+CxrtrlxxX9kXw3yBtq4jkFNsqkfVzRx4iMRve+bYxm+QjhkLAc7Ln5cs59zZjhCP2o9C3RprtM7s8eTCdbcSOQP2K0E77CwXMDA2zWCzWgNaOQAsENVScVklKkbIxtg9bU4cuKromSSH2AXdwJRtL2NnyVD7MZbK9gb314nTRZjeL0pYf3Oz4hfTG5tgOoYPughi38t8BTzdP4pcl/PsoRtL6iWOBozOJwuPJcx7OilaHBjpGat7YmNh/x9iLOd+Y+Cy+xdjSOPrFa900rjiaxxu1p4OLdL9FoZao8SSkznCDqKGRjOauTLqibgyxgD4WNEbB3Nbr4kohxNsjhHTVUENVZHx1RRRy2injoIfKh5JFDUSHuVfU1hAPFKk+Q4oi29XPdhaLFudhmM8rn5qji2R2jgxl8biBZvE9emqrtp7blY65jMrADkDYjvVVFv/WxkmAxQ35RhzvN9yutglFQ4ORr4znnp/aux7/sTZbaWnZECLMaS9xyBOrnHkL38l1STMqIw/DeN+bQ4e82+TiDwOtu5eD1fpP2hJA+GcMex4DXPDDHJgJ9sBzThuRcXsvWN0986StaGwvEcjWj9w6zXtAy9kfiA5hFZKrg1EkrWNLnODGtFySQ1oA5k5ALMVnpEoGXAl7Uj4GkjwebAqy21sqOqidDMC5hIvZxaQRoQRyXl23fRbPEcVOfWI+WTZQO7R3h5K0DNtLgqPSXto1T2yEYRazG3vhb+qxTHPBAZcE2GXEnhbitZWbIlqKtsLmPYGC8lwW4GgAnFcXBt0OuhWl3d3NhkhMsebg72JC4Oe1zTldvugdM+qJisak1bLWoY2Vlwfbb4E2tcEeJPmstU0eInLC/Mg6NdyBvxPNFbN2nZwxGwDgb9C0tP/ldanZFO2dxbiYHA3tYnxHQ6oVm6fJpcN/DPNpYi02II+SjXtLt3Q7URuPC+XgSQhKrYEDff7FvTGCfK10xfqK/1Yh6R+GeQhE0lS5hu02K2W06GkBIuG9wVNigGUbQTmLvzA/KDbzT1q012FfTysv8AYO9kxyczEMhi0HmVZ7R3mFsmtvkNePADmVianahA1NrdBc8gBoqqXaLjc53w5DkOvnr+qzznb4VGiMdqp8lztbbTpCW3yztbQAc+PPQLN1tVc4QbMbY9SedlFLNkSNT8hy+nmqxsg9rPTjzdxS2FYXUVIuGCwuWsF9ABz8dfHkvSPRRSXjmqjf8AeEQw34RRn23d7nEfydV5BJPa5/wkeJGZ+q+gt3acQUtPFxbEy4/xOGJ3zKTmltQ7BHdIu74WE8SqiqlvkjNoT2A7lTSS2XPzT8HQxx8j1NH2kbmXLS4EXGoVNS7tQwe1bG7796t2yk9Fy9uSHe9tILartgoeRmc3H5JtSo5XWNymjffP+vJI8jQqMf8AKNhP9cVVumtr/wAJCoRRYLReiFp4quq6cA6JU9Zz81xPP4hOlTQC4ZWVVI03NgqiTZ0TgbtA/wAWhB4K9kfdCSQAg9eenigg3FlyinyUcOysrE5gkHjdU+0tghpxtPZOBuHC4sedxoeq0NFUWxMNw5ptY6kcE8z2vFjnnmFojOUXaF7lJVJWF7tekaemtHXNdKwWAlAu4dS7Rw77HqV6psLbtPVC8ErX5Alt7Ob3tOfjovGo6ABltb3yOndY6KhqKKSMn1d74jY4mA2v3LXDOnwzLk0nF4nf4ff+y8qPSEO3qGyRh7JJXkPyvhDiGEHh7NvLO62G4lVTsbM5khc14a7C612nuA+i8Rq4DxyI1R+723XU7gDmy9+7x+y0ow3yamaID3ja3LCXW6jEmi24KdwMZcXDmQLEdANO5B7eL2uIc5wOeTr3z6G/zssvNIQbNBc46k3J8s0FINyZs9pb+zO/vZHf5W+yO881V/2lnk0PZt+LJo8tT5rPdgG+0/N3w6/zfoopaguP0HAdyiil2I5Nl7+0i84WXJOrtT/WqPbN2Ys3N7rZ3uT+v2VHC8RNDuOf+yekkJzPvH/tadSiKLR8oALnm+ZAtxPMcx/v0Ve6tOEnmRf7AHln8+qh2k4uwt0xfLPIJYC5uQPvfIW1/rgoQlY72XOGRzy7+I5/7Kuf7p7x1/rgi3k3AboD4E6kHorKXYv/AMRkrLlxc8ngMADcJ0zucSCU1Gr8hRi32Id1I2+tQGS2HtY73zFsQ1+S9rrKizj32+a8c2DAO1DXkMIeDnpYG+fI5ZL1Cuqb+1zz8ePzWLWcNM2aPyWW0Jb27gq2SW6iqqy9u5VstXb+u5c6crZviqRZNqOaMjkxDWyzhqroqKr66I4sjLGqp8WguOJQDn4T5qaPanIqCqka/XI8wqkiI4fUhQmf/hBVVO78Lwe/JBOMjdfkdUyMAJTaL+nqeqsgA4LFsqXDgUbDtJw5pm2gFNF3MC3qOaGe9Djat9RdcTbSGlrBDtYW5AW0GHtY3jiQ09b6X+amFml2l7/JVs20yJWDUYifIHiiNr2w4m5cCAnJOkmIclbolml1IsenMfYoCWp/riFzFJcfccD1+Sa3PX6o0gdz7ogrqVsjeTuB596y8sJaSCLEZELXSOy+6EqqVsnvZOtk79eadiybeH2BywWbn/L/AKXNRURvFjZwAIANr6fhLsh5qhq6lrC5rY7X0JsCP5cyO4pquU3yDj3NcAP5guI5ngWwA52A1cOOXLj5eeh8GK7Kz1KRx9wlp4i9vPMoml2fawax73mwsGkuPQDh3rQ7M2e+SxdTua0Z+88X5AYr66K7paUtBBfgyIIaC7I/hxE3skZNRGPAyONsxkuyH3b2gubm0Yu4jPQ249yKh2W4WMnsYjZo0JIB58NMzlmtN682EEMjDpDkHYb2PC1rG6rnZuMs7jNJawa11g3liAAsOgQ9WQXTRWVNNEZSW3e1ga1jW2NyMrm4sb24qCnjEuTW4Ge08+2TcNzN3cfpnkrgh3Z4YwA51xJIdbHOwvoPe06c1LaNjGxsFmnJ5NsTo+LRkbX5o1kbQOxWUraPNjLe8JHkA5+0AGDPLUA+a9NpdgtfCGtjILGtAxOLQ/ncZ2F8xyVdujsZjpDPMWmxs1p42HvFvIZZLY1m0YI2kuwAAcLfZcrV6hymow8GnFDar9nl9LsvFVssLXe0PYc8sg5p4EWv5rdbb2a2OCPBcFgw2NtOf9c0Bu9HE+eapeA2MYcDSSLH4rXyysr5lMJnYntIYLhoxuzHPy+qVqtRJySfgZiio8oxVVNkLahV01TdXO8ezTA+wuWOzYeY5E8wqGWEOzBsfqnQUZcjJSfg5dVdVGa3qhZ4rZXshJAed09QQp5GW3rvVP8AtAqiL3KVl+JCLpopZWy2O0SmdW3QkUYKnFGeClJBW2SsmRBeLIX1Qjgo3sIUqyW0dzVJauHVdxzXD4y4KCNhtY9yNJA27AK2cl44WufPJWUNRdtnHUKkrZP3rhysu6WbVOcODNvqTLyMZD+r3tf6KYNuLEeP6oKGpFrcARbpZFmp5pTQ1MiqBnZRkqeVwtf+vkoArLZoNm7lzGxlwNHwktdn1tf5Faym3cY1uECJn+VriPD2hZWrGFSGNZpZ5S7mJNopn7utA9mZ51y9lvkc7eaCdsJn4vWHc7Fh+YF1oexN1N2F9QqWVh7mzJTbGkcLRRuaDxcW4h5i6rqndmpA1AbzkMYJ/wAtiSSt46mvq93dc/UEIZ0Jv7Ac4/yAd7j7XkUcctF2ebv3aqQ8NcSC4EhozdYmzS8/gaSD1sCtNsfcIWa6Z2J1gSS5zi4997NHcFqKKgwXLrFxNzYWF7W8dNSinTuHIDmVJ5nJUUnRXx7tsAsA0DvePus/tfZYxWjbiw+8cRAufdaLi5vY3toFopNoOJwsGM92Q68kXRUwbm/N2vQX1t16rPHBBPcu/wC47rSaooNl7qljB2l3P94jEMId0FvBWR2Y8fH5s/UK5fLyC5E/RKyaSE5XJsJZ5R4KGp2S6RuF+Mj8pt1FnFYvbGyJac3IJYdH2IHc7kV6kX9FJZrgQ5oIORBAIPeCmYMEcfCZOu2eOOc2QWcPFBz7KP4HeB/Vb3b+4zTd9IcJ/wCm4m35XHTuOSx1Q2WB2GZjoz1Fr9x0PgtXK7DFOMu5RS0Mo1ae8ZqIYhqCFqaWvBRTyxwzAV9X2i1hXhmXp355q6o5eaaagaMxko4WG9ghckwknEuI47rl9M3iF1Hplb5IWokdzQoa2KdjNAgqinBaSE75EPLUHwTUmLckZTawtIetlDTyG65r6nFK5w0Jy7guoCtyXBzW/kGQ1Bsjaee+qr2MXJBCW4phqTRdGS+ikjkHeqiKcoqKZLcBinZ7yxtlMEySwREokATFqSSOgiJ4Q7geBskklS7gsjJf8QU0dI12bru8TbyCSSuPctBNg0WAAHQWXOJJJXJlvuOHFdYkklSZDsOXTc0kkZDuyhrKNkrcMrGyN5OF/LkkkmFmR2p6OoznTyOiPwuu9vn731WEqg+GR0byCW5GxJHhcBJJRcjYSYTS1GLKyPYByTJJUjbDlEsk2EZBVss9ykkmQBn3BnuVZt6csjy1dlfkkktEO6M2V1FmUsuo32SSW0xB0T7IyJ1wmSSphwOjAFDeySSBBtU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4" descr="data:image/jpeg;base64,/9j/4AAQSkZJRgABAQAAAQABAAD/2wCEAAkGBxQTEhQUEhQVEhQVFBAUFBUYFRQUFRQUFBQWFhQUFBQYHCggGBomGxQUITEhJSkrLi4uFx8zODMsNygtLisBCgoKDg0OGhAQGywkHyQsLCwsLCwsLCwsLCwsLCwsLCwsLCwsLCwsLCwsLCwsLCwsLCwsLCwsLCwsLCwsLCwyLP/AABEIAMYA8AMBIgACEQEDEQH/xAAcAAABBQEBAQAAAAAAAAAAAAAEAAEDBQYCBwj/xABDEAABAwIDBQQIAwUHBAMAAAABAAIDBBESITEFBkFRYRNxgZEHFCIyUqGxwUKC0RUjQ5LwFjNicpPh8VOissIkY4P/xAAaAQACAwEBAAAAAAAAAAAAAAACAwABBAUG/8QAKhEAAgIBAwQBAwQDAAAAAAAAAAECEQMEEiETMUFRIhQyYQVxoeFCUrH/2gAMAwEAAhEDEQA/AM27duf4VE7YMw/AV7WKLouHUQ5KrF9I8bg2RMD7hVkKaUD3SvU/UxyTOpByQyVkWI8hlikv7pUMrnj8JXrwoAeATy7HYR7o8lKJ02eJvDjwPkuRGeRXso2Kz4R5JzsKM/gHkjsHpM8aLVxdevS7tRH8A8lC7daI/gHkpZXSZ5K56TXr1j+yUPwBQu3Nh+FXuL2M82hqLKaSe4XoDtzYuRXP9i4+qqynjZ5s6TNOJF6JJuNH1UB3Eb8RV2XsZhBInxLcncMfEVFJuLyefJSwXBmKuuSVsXbhv+P5KF+4svBwUsHZIyrXqYOV+dyphxCZ2586llbWR7HIBWiFc0DVZ9u7lS3QJpNkVPwpE8W52Xyi5nrmlDRTC6qm7GqfhKZ+zahv4CqWGkU0zROrbDVV79o3Oqq3RT/A5NFSy8WFUsSROS/hqQRmqrazRwQczZW6NKHmdIdQfJHHHTsts96BBTEhQRHJQOviVb+DdQSXhd+yVC9uSAe518lJZNpKLUMaurBVBkek2dyDrxJRb9kEuzCq/WnKemmJ1RRzRZKDXMCjMa4nfYIP1pyk8iiVQdgSLED6yV0KooevEvaEujSaxD+tJ21aizRJtCDGnbCuYai6JLkyMlJWiURGFRmLoiA9RPnAVtpFUMIuiRgSFYF0KoKupH2XRGadMKdT+stTeshXvXslEXq4ULqQKxY4FNjCuyqARSBRvpByVkZWpsbVLJRWCgHJP+zxyVqC1K4UsqkVLtnNP4R5KM7IZ8I8ld5LtjQpySkVmNdMKHBXcRzXOhPkbaCiFA610QRkgpNU/O6RSJrBN2YUWJIPWbcWTdmF0wAKDEmxK1OuxLC3C657AKIOTiRF1L7kJDThcGlCcSpdoq3Ihx6mExowuxIu8alohFFTWN0Q5R407XpkMlcIpo6aEPPCSUYoXuTc32lIE9XKb1corGnD1m4CBPVynEJRmNIOU4ITQ6IWqB4KUSLkuTpZbjRVAZulcovJMGhKtlgwkKRkKJ7MJ+zCu2QE7Yoitm7KmdIXBpc3Ik2wtOp70pmta0ucQAAST0Cw+39qmrMYBwxZ4f8AKL2J8G3XT/TtNLLPc+yMerzrFH8s1ma6gvdBs31oD/EA72OH2UzN7KD/AKzPJw+ywrQzTsbuj7LcuyVfLe6Zm89EdKiLxdb6qZu1qR2k8P8Aqs/VMzaeclQW5EAukXFHNmpzpLGe6Rv6qVsMZ0cD4grL9HkJZVdqUhMVbijZz+if9nN5qvpMpCrEqXaKy/Zo5/JMdl9VX0+Uuyu7ZP2yNdsrqE37MPRA8Ob0SwQSJGZFHZp/orh2znclXTzLwSyATKaB1ym/Z7uSkgpHA6FFjjl3K0XbDMOSBndmrEtNlXzQklbNTe3gojxJF6XYFMYSsHz9F2IPXXaKIwlIxlS5eiWyXGliUXZlMWFTdL0S2S4k4ehy1yVnKuo/RNzCe0XQchPa5Jw5ynVfom4bbNL2sLoycIdYHuvdYKronRghjhII8RJGmQsARqPDmvQWUIn9l98IzyNr5WtdY7ePZD4c4i6SEElwObmAcSR7w716T9J1UIwUW6tnP1uDJk+S8HnSdPZNZbqFCTYV0ApGsUoljRxdAj6eIc2t8/sFFGzK/VdlXSBske54915/K9w/RTMr6kDKZ/8Aqn6EoS6cKnBMvcwtu262/szy/wA90Q3efaDf40niAfsqyySHpR9BdSRdN312gP4jvGNv6Lob/wBcPxt8Y2qkDjzPmuXIehH0X1ZezSM9ItaNeyPfGR9CiGekyq4xwnweP/ZZdsp5lchx1VfTx9E60vZrx6T5hrBEfzOH2UzPSk7jTDwkP3asaZz0/lC1u7mzKWeIYw0yZ4srceiXPDCKtoZDJOTqw6P0ot/FTu8HtKIZ6TYOMMo/kP3QO0d2qVuQyJ0zQTNzWaucQO9L2YmM3ZEaSP0kUh1bIPyX+6lb6QaI8XDvjKyM+5zCP3Ty7xBUtPuMLfvZCw9LFBJYIrlhx60uyNezfihP8S3e136KePe2hP8AHYO+4+oWTi3Gp9TLM7uLG/VpUn9jqb/7T+cfZqzyyadeWPWHO/CNgNv0Z0nh/wBRv6rtu1aU6TQn/wDRn6rAT7nQ/hklb34HD/xCCl3KP4Jmn/Mwj6EqlLTy8/wR4s68fyepMlhdo9h7nNP3UrWM5g+S8ffuVONDE78xB+YXI3Uqx7rQe6Rv6pqw4n2khTeVd4s9pa1nRM+Blr5ZZ8l4g/Z9bHqydvVpcR5tJUUO1Jhe8shHG73WHhdFLTxS7oBZrfYu3+kWeJmMCMlxJMThbC2/ssJBvcA2utDu3vLDtPFG1ha8NxSxu0Lb2sHjIjNeO7ZqWnIcFcbltdG58kd7ujIa5rcTmG+tknprwMWVoFslZOE67RzhAKRq4CRKhQQxy7KC7QoqkxuNmtxeB+ypuiUPZdBaGk3TmkAJDWD833KO/sO6394L9yB5oINY5ejIJK/rd0KhmbQJB0yKp56GVnvRub3hEskX2YLi13IEiuDIEmyIrKOwldS+qvtfCbIcyKWiUdrUbmMwvPUArKF4W73S2c9je0lGC4GBp963Mjgs+pyRjDkfp8cpy4QdtWlLpWWF7alWfYNl9g5i2anDTrbuCcjK2l9bLkT1DfCOtDTxXLGhog0WaAxg4DU/olG57s7BrfmfNPGQ3S577lRyWOd1lk7NCRI4BDSPHBc1FTYZICepyySJyobGIVKeiVO3EdPqq0VZJ0y8VaCS0Z8/FBDl2E14CqmRrBzJ0CCiqyTYZDibfRWOwKbti4v9poFs+Lj+g+oU+03UFLZ07mN5Nc4uJPRl8/JdfElFWznanJJ/CD/dnm3pA3gw4YYpM3XxkcByuvP6vaVhgboPNW23djTyT43xTNMr3GP9xIMYLssDLX04J6vcapikhbIAO1aHEn+Fc6StFyCmOVmPbRmpGkgOOYJW/wB1KRscQc0OY5w9qznBbjcz0dUcTXukeyuuWgYmDDGRnkDc4jfjyCtN4t2YxG6WEYMAu5g90ga25EKRdPkDLCTXB4yGpFqkSAXYMZHZMQpsKcNVks4p6UvcGjiV6nuzu8yFgcRd1ljN0oA6cXXqFc7DGbcAsmok72o0YIp/JmL3p3mfGcEWXVZE7fqL37V32UW1Zy6RxPMoPCnQxxS7C5zbZs9399HhwbNZw5rabRcyWIkAG4XjTRZXNPvDK1uG+SCeDm4hQzUqZWVrbPcOqO3doTLKBw4oGVxe6/Er0Lc/ZXZsxEZlFlltiBjjulRo/wBlM7O1hovKd4NmOZMWtaSXH2QASSegC9Vg2kMWE9wHE9ykFO0uxBoB52z81z1qOn+Tf9P1PwZDdXdLs7TVABfq1mRDOrubvotO8kO0uSLoqXh81BJUDisObK5u5G/FjUFUUM+RQ9oh5K1qY1jAC5xDWjUmwAWXfbNG2gprrp+w4nJUJ3rYThpopJ38LMJHkMypWUNdN/e4IAdA4+1boxtz52RU32QO5Luw2skYMsQQzIA4XBuiKfdiMZzSySHk20bfEm5PyRpLIxaFjWn4iMZ8S+9/JLli8ydFrJ4iisp6F5za0kc7ED+bRHiCENvNURsaD7QDhfuJKDrpJA0umeXdc8Jtww3sCsfWuEjr5H6BP02NOXArU5ZY8TyN16/JcbVq3vnEez3Mja/CwObjdI53NxdkBbkOC3Gxd1aenIdh7WawxTSHtJCeJBPui/ALLejagvJJPa7Y7RsPAvcLvI7hhF/8R5Lez1bWNc95DWsBc4nQNaLkre1RzMbclbI6iUvnjjGjQZZDy/DGPE4j+VeQ7x77Nk2i5kTGyND+zD7l18OX7to1z81Z01btGvdNJSsfBHILCR94w7UNsTmQ1pJyvmVNul6KvVqhk80wkMZDmsa2wLgLXcTwCnYt/JUbnYGzjDCGm+NxxvufxHhlyFh4Ibe6vENK+5zkIjaOZde//aHHwVhtXasNO3HUSxwt5vcG3PIXzJ7l4lvvvma6o/cXMMTXMhGhe5+T5SD0AA7+qhJcR4K5OCia7Z0kZsW5XtfL5jh3IMFdiMlLsYJQceGS3TtUONP2qKwKNBurUBkwuvUKxuOM25LxOGpLXXGoXqG6u3WysDXHNZNRHncjTp5V8Wea7VgLJXA5ZqFgXo+9e6/a+3H731WEk2XKw2dG4flKdiyxkhWSDiwWyIh2bI7PDYfEfZHmVd7P2Zgbidr108VBPXAXzxWvnfIf7JGbVbeIj8WmvmQtm7La0h0jgQM+TfMq7rttuDPZOBnO2Hz4+CxrtrlxxX9kXw3yBtq4jkFNsqkfVzRx4iMRve+bYxm+QjhkLAc7Ln5cs59zZjhCP2o9C3RprtM7s8eTCdbcSOQP2K0E77CwXMDA2zWCzWgNaOQAsENVScVklKkbIxtg9bU4cuKromSSH2AXdwJRtL2NnyVD7MZbK9gb314nTRZjeL0pYf3Oz4hfTG5tgOoYPughi38t8BTzdP4pcl/PsoRtL6iWOBozOJwuPJcx7OilaHBjpGat7YmNh/x9iLOd+Y+Cy+xdjSOPrFa900rjiaxxu1p4OLdL9FoZao8SSkznCDqKGRjOauTLqibgyxgD4WNEbB3Nbr4kohxNsjhHTVUENVZHx1RRRy2injoIfKh5JFDUSHuVfU1hAPFKk+Q4oi29XPdhaLFudhmM8rn5qji2R2jgxl8biBZvE9emqrtp7blY65jMrADkDYjvVVFv/WxkmAxQ35RhzvN9yutglFQ4ORr4znnp/aux7/sTZbaWnZECLMaS9xyBOrnHkL38l1STMqIw/DeN+bQ4e82+TiDwOtu5eD1fpP2hJA+GcMex4DXPDDHJgJ9sBzThuRcXsvWN0986StaGwvEcjWj9w6zXtAy9kfiA5hFZKrg1EkrWNLnODGtFySQ1oA5k5ALMVnpEoGXAl7Uj4GkjwebAqy21sqOqidDMC5hIvZxaQRoQRyXl23fRbPEcVOfWI+WTZQO7R3h5K0DNtLgqPSXto1T2yEYRazG3vhb+qxTHPBAZcE2GXEnhbitZWbIlqKtsLmPYGC8lwW4GgAnFcXBt0OuhWl3d3NhkhMsebg72JC4Oe1zTldvugdM+qJisak1bLWoY2Vlwfbb4E2tcEeJPmstU0eInLC/Mg6NdyBvxPNFbN2nZwxGwDgb9C0tP/ldanZFO2dxbiYHA3tYnxHQ6oVm6fJpcN/DPNpYi02II+SjXtLt3Q7URuPC+XgSQhKrYEDff7FvTGCfK10xfqK/1Yh6R+GeQhE0lS5hu02K2W06GkBIuG9wVNigGUbQTmLvzA/KDbzT1q012FfTysv8AYO9kxyczEMhi0HmVZ7R3mFsmtvkNePADmVianahA1NrdBc8gBoqqXaLjc53w5DkOvnr+qzznb4VGiMdqp8lztbbTpCW3yztbQAc+PPQLN1tVc4QbMbY9SedlFLNkSNT8hy+nmqxsg9rPTjzdxS2FYXUVIuGCwuWsF9ABz8dfHkvSPRRSXjmqjf8AeEQw34RRn23d7nEfydV5BJPa5/wkeJGZ+q+gt3acQUtPFxbEy4/xOGJ3zKTmltQ7BHdIu74WE8SqiqlvkjNoT2A7lTSS2XPzT8HQxx8j1NH2kbmXLS4EXGoVNS7tQwe1bG7796t2yk9Fy9uSHe9tILartgoeRmc3H5JtSo5XWNymjffP+vJI8jQqMf8AKNhP9cVVumtr/wAJCoRRYLReiFp4quq6cA6JU9Zz81xPP4hOlTQC4ZWVVI03NgqiTZ0TgbtA/wAWhB4K9kfdCSQAg9eenigg3FlyinyUcOysrE5gkHjdU+0tghpxtPZOBuHC4sedxoeq0NFUWxMNw5ptY6kcE8z2vFjnnmFojOUXaF7lJVJWF7tekaemtHXNdKwWAlAu4dS7Rw77HqV6psLbtPVC8ErX5Alt7Ob3tOfjovGo6ABltb3yOndY6KhqKKSMn1d74jY4mA2v3LXDOnwzLk0nF4nf4ff+y8qPSEO3qGyRh7JJXkPyvhDiGEHh7NvLO62G4lVTsbM5khc14a7C612nuA+i8Rq4DxyI1R+723XU7gDmy9+7x+y0ow3yamaID3ja3LCXW6jEmi24KdwMZcXDmQLEdANO5B7eL2uIc5wOeTr3z6G/zssvNIQbNBc46k3J8s0FINyZs9pb+zO/vZHf5W+yO881V/2lnk0PZt+LJo8tT5rPdgG+0/N3w6/zfoopaguP0HAdyiil2I5Nl7+0i84WXJOrtT/WqPbN2Ys3N7rZ3uT+v2VHC8RNDuOf+yekkJzPvH/tadSiKLR8oALnm+ZAtxPMcx/v0Ve6tOEnmRf7AHln8+qh2k4uwt0xfLPIJYC5uQPvfIW1/rgoQlY72XOGRzy7+I5/7Kuf7p7x1/rgi3k3AboD4E6kHorKXYv/AMRkrLlxc8ngMADcJ0zucSCU1Gr8hRi32Id1I2+tQGS2HtY73zFsQ1+S9rrKizj32+a8c2DAO1DXkMIeDnpYG+fI5ZL1Cuqb+1zz8ePzWLWcNM2aPyWW0Jb27gq2SW6iqqy9u5VstXb+u5c6crZviqRZNqOaMjkxDWyzhqroqKr66I4sjLGqp8WguOJQDn4T5qaPanIqCqka/XI8wqkiI4fUhQmf/hBVVO78Lwe/JBOMjdfkdUyMAJTaL+nqeqsgA4LFsqXDgUbDtJw5pm2gFNF3MC3qOaGe9Djat9RdcTbSGlrBDtYW5AW0GHtY3jiQ09b6X+amFml2l7/JVs20yJWDUYifIHiiNr2w4m5cCAnJOkmIclbolml1IsenMfYoCWp/riFzFJcfccD1+Sa3PX6o0gdz7ogrqVsjeTuB596y8sJaSCLEZELXSOy+6EqqVsnvZOtk79eadiybeH2BywWbn/L/AKXNRURvFjZwAIANr6fhLsh5qhq6lrC5rY7X0JsCP5cyO4pquU3yDj3NcAP5guI5ngWwA52A1cOOXLj5eeh8GK7Kz1KRx9wlp4i9vPMoml2fawax73mwsGkuPQDh3rQ7M2e+SxdTua0Z+88X5AYr66K7paUtBBfgyIIaC7I/hxE3skZNRGPAyONsxkuyH3b2gubm0Yu4jPQ249yKh2W4WMnsYjZo0JIB58NMzlmtN682EEMjDpDkHYb2PC1rG6rnZuMs7jNJawa11g3liAAsOgQ9WQXTRWVNNEZSW3e1ga1jW2NyMrm4sb24qCnjEuTW4Ge08+2TcNzN3cfpnkrgh3Z4YwA51xJIdbHOwvoPe06c1LaNjGxsFmnJ5NsTo+LRkbX5o1kbQOxWUraPNjLe8JHkA5+0AGDPLUA+a9NpdgtfCGtjILGtAxOLQ/ncZ2F8xyVdujsZjpDPMWmxs1p42HvFvIZZLY1m0YI2kuwAAcLfZcrV6hymow8GnFDar9nl9LsvFVssLXe0PYc8sg5p4EWv5rdbb2a2OCPBcFgw2NtOf9c0Bu9HE+eapeA2MYcDSSLH4rXyysr5lMJnYntIYLhoxuzHPy+qVqtRJySfgZiio8oxVVNkLahV01TdXO8ezTA+wuWOzYeY5E8wqGWEOzBsfqnQUZcjJSfg5dVdVGa3qhZ4rZXshJAed09QQp5GW3rvVP8AtAqiL3KVl+JCLpopZWy2O0SmdW3QkUYKnFGeClJBW2SsmRBeLIX1Qjgo3sIUqyW0dzVJauHVdxzXD4y4KCNhtY9yNJA27AK2cl44WufPJWUNRdtnHUKkrZP3rhysu6WbVOcODNvqTLyMZD+r3tf6KYNuLEeP6oKGpFrcARbpZFmp5pTQ1MiqBnZRkqeVwtf+vkoArLZoNm7lzGxlwNHwktdn1tf5Faym3cY1uECJn+VriPD2hZWrGFSGNZpZ5S7mJNopn7utA9mZ51y9lvkc7eaCdsJn4vWHc7Fh+YF1oexN1N2F9QqWVh7mzJTbGkcLRRuaDxcW4h5i6rqndmpA1AbzkMYJ/wAtiSSt46mvq93dc/UEIZ0Jv7Ac4/yAd7j7XkUcctF2ebv3aqQ8NcSC4EhozdYmzS8/gaSD1sCtNsfcIWa6Z2J1gSS5zi4997NHcFqKKgwXLrFxNzYWF7W8dNSinTuHIDmVJ5nJUUnRXx7tsAsA0DvePus/tfZYxWjbiw+8cRAufdaLi5vY3toFopNoOJwsGM92Q68kXRUwbm/N2vQX1t16rPHBBPcu/wC47rSaooNl7qljB2l3P94jEMId0FvBWR2Y8fH5s/UK5fLyC5E/RKyaSE5XJsJZ5R4KGp2S6RuF+Mj8pt1FnFYvbGyJac3IJYdH2IHc7kV6kX9FJZrgQ5oIORBAIPeCmYMEcfCZOu2eOOc2QWcPFBz7KP4HeB/Vb3b+4zTd9IcJ/wCm4m35XHTuOSx1Q2WB2GZjoz1Fr9x0PgtXK7DFOMu5RS0Mo1ae8ZqIYhqCFqaWvBRTyxwzAV9X2i1hXhmXp355q6o5eaaagaMxko4WG9ghckwknEuI47rl9M3iF1Hplb5IWokdzQoa2KdjNAgqinBaSE75EPLUHwTUmLckZTawtIetlDTyG65r6nFK5w0Jy7guoCtyXBzW/kGQ1Bsjaee+qr2MXJBCW4phqTRdGS+ikjkHeqiKcoqKZLcBinZ7yxtlMEySwREokATFqSSOgiJ4Q7geBskklS7gsjJf8QU0dI12bru8TbyCSSuPctBNg0WAAHQWXOJJJXJlvuOHFdYkklSZDsOXTc0kkZDuyhrKNkrcMrGyN5OF/LkkkmFmR2p6OoznTyOiPwuu9vn731WEqg+GR0byCW5GxJHhcBJJRcjYSYTS1GLKyPYByTJJUjbDlEsk2EZBVss9ykkmQBn3BnuVZt6csjy1dlfkkktEO6M2V1FmUsuo32SSW0xB0T7IyJ1wmSSphwOjAFDeySSBBtUf/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6" descr="data:image/jpeg;base64,/9j/4AAQSkZJRgABAQAAAQABAAD/2wCEAAkGBxQTEhQUEhQVEhQVFBAUFBUYFRQUFRQUFBQWFhQUFBQYHCggGBomGxQUITEhJSkrLi4uFx8zODMsNygtLisBCgoKDg0OGhAQGywkHyQsLCwsLCwsLCwsLCwsLCwsLCwsLCwsLCwsLCwsLCwsLCwsLCwsLCwsLCwsLCwsLCwyLP/AABEIAMYA8AMBIgACEQEDEQH/xAAcAAABBQEBAQAAAAAAAAAAAAAEAAEDBQYCBwj/xABDEAABAwIDBQQIAwUHBAMAAAABAAIDBBESITEFBkFRYRNxgZEHFCIyUqGxwUKC0RUjQ5LwFjNicpPh8VOissIkY4P/xAAaAQACAwEBAAAAAAAAAAAAAAACAwABBAUG/8QAKhEAAgIBAwQBAwQDAAAAAAAAAAECEQMEEiETMUFRIhQyYQVxoeFCUrH/2gAMAwEAAhEDEQA/AM27duf4VE7YMw/AV7WKLouHUQ5KrF9I8bg2RMD7hVkKaUD3SvU/UxyTOpByQyVkWI8hlikv7pUMrnj8JXrwoAeATy7HYR7o8lKJ02eJvDjwPkuRGeRXso2Kz4R5JzsKM/gHkjsHpM8aLVxdevS7tRH8A8lC7daI/gHkpZXSZ5K56TXr1j+yUPwBQu3Nh+FXuL2M82hqLKaSe4XoDtzYuRXP9i4+qqynjZ5s6TNOJF6JJuNH1UB3Eb8RV2XsZhBInxLcncMfEVFJuLyefJSwXBmKuuSVsXbhv+P5KF+4svBwUsHZIyrXqYOV+dyphxCZ2586llbWR7HIBWiFc0DVZ9u7lS3QJpNkVPwpE8W52Xyi5nrmlDRTC6qm7GqfhKZ+zahv4CqWGkU0zROrbDVV79o3Oqq3RT/A5NFSy8WFUsSROS/hqQRmqrazRwQczZW6NKHmdIdQfJHHHTsts96BBTEhQRHJQOviVb+DdQSXhd+yVC9uSAe518lJZNpKLUMaurBVBkek2dyDrxJRb9kEuzCq/WnKemmJ1RRzRZKDXMCjMa4nfYIP1pyk8iiVQdgSLED6yV0KooevEvaEujSaxD+tJ21aizRJtCDGnbCuYai6JLkyMlJWiURGFRmLoiA9RPnAVtpFUMIuiRgSFYF0KoKupH2XRGadMKdT+stTeshXvXslEXq4ULqQKxY4FNjCuyqARSBRvpByVkZWpsbVLJRWCgHJP+zxyVqC1K4UsqkVLtnNP4R5KM7IZ8I8ld5LtjQpySkVmNdMKHBXcRzXOhPkbaCiFA610QRkgpNU/O6RSJrBN2YUWJIPWbcWTdmF0wAKDEmxK1OuxLC3C657AKIOTiRF1L7kJDThcGlCcSpdoq3Ihx6mExowuxIu8alohFFTWN0Q5R407XpkMlcIpo6aEPPCSUYoXuTc32lIE9XKb1corGnD1m4CBPVynEJRmNIOU4ITQ6IWqB4KUSLkuTpZbjRVAZulcovJMGhKtlgwkKRkKJ7MJ+zCu2QE7Yoitm7KmdIXBpc3Ik2wtOp70pmta0ucQAAST0Cw+39qmrMYBwxZ4f8AKL2J8G3XT/TtNLLPc+yMerzrFH8s1ma6gvdBs31oD/EA72OH2UzN7KD/AKzPJw+ywrQzTsbuj7LcuyVfLe6Zm89EdKiLxdb6qZu1qR2k8P8Aqs/VMzaeclQW5EAukXFHNmpzpLGe6Rv6qVsMZ0cD4grL9HkJZVdqUhMVbijZz+if9nN5qvpMpCrEqXaKy/Zo5/JMdl9VX0+Uuyu7ZP2yNdsrqE37MPRA8Ob0SwQSJGZFHZp/orh2znclXTzLwSyATKaB1ym/Z7uSkgpHA6FFjjl3K0XbDMOSBndmrEtNlXzQklbNTe3gojxJF6XYFMYSsHz9F2IPXXaKIwlIxlS5eiWyXGliUXZlMWFTdL0S2S4k4ehy1yVnKuo/RNzCe0XQchPa5Jw5ynVfom4bbNL2sLoycIdYHuvdYKronRghjhII8RJGmQsARqPDmvQWUIn9l98IzyNr5WtdY7ePZD4c4i6SEElwObmAcSR7w716T9J1UIwUW6tnP1uDJk+S8HnSdPZNZbqFCTYV0ApGsUoljRxdAj6eIc2t8/sFFGzK/VdlXSBske54915/K9w/RTMr6kDKZ/8Aqn6EoS6cKnBMvcwtu262/szy/wA90Q3efaDf40niAfsqyySHpR9BdSRdN312gP4jvGNv6Lob/wBcPxt8Y2qkDjzPmuXIehH0X1ZezSM9ItaNeyPfGR9CiGekyq4xwnweP/ZZdsp5lchx1VfTx9E60vZrx6T5hrBEfzOH2UzPSk7jTDwkP3asaZz0/lC1u7mzKWeIYw0yZ4srceiXPDCKtoZDJOTqw6P0ot/FTu8HtKIZ6TYOMMo/kP3QO0d2qVuQyJ0zQTNzWaucQO9L2YmM3ZEaSP0kUh1bIPyX+6lb6QaI8XDvjKyM+5zCP3Ty7xBUtPuMLfvZCw9LFBJYIrlhx60uyNezfihP8S3e136KePe2hP8AHYO+4+oWTi3Gp9TLM7uLG/VpUn9jqb/7T+cfZqzyyadeWPWHO/CNgNv0Z0nh/wBRv6rtu1aU6TQn/wDRn6rAT7nQ/hklb34HD/xCCl3KP4Jmn/Mwj6EqlLTy8/wR4s68fyepMlhdo9h7nNP3UrWM5g+S8ffuVONDE78xB+YXI3Uqx7rQe6Rv6pqw4n2khTeVd4s9pa1nRM+Blr5ZZ8l4g/Z9bHqydvVpcR5tJUUO1Jhe8shHG73WHhdFLTxS7oBZrfYu3+kWeJmMCMlxJMThbC2/ssJBvcA2utDu3vLDtPFG1ha8NxSxu0Lb2sHjIjNeO7ZqWnIcFcbltdG58kd7ujIa5rcTmG+tknprwMWVoFslZOE67RzhAKRq4CRKhQQxy7KC7QoqkxuNmtxeB+ypuiUPZdBaGk3TmkAJDWD833KO/sO6394L9yB5oINY5ejIJK/rd0KhmbQJB0yKp56GVnvRub3hEskX2YLi13IEiuDIEmyIrKOwldS+qvtfCbIcyKWiUdrUbmMwvPUArKF4W73S2c9je0lGC4GBp963Mjgs+pyRjDkfp8cpy4QdtWlLpWWF7alWfYNl9g5i2anDTrbuCcjK2l9bLkT1DfCOtDTxXLGhog0WaAxg4DU/olG57s7BrfmfNPGQ3S577lRyWOd1lk7NCRI4BDSPHBc1FTYZICepyySJyobGIVKeiVO3EdPqq0VZJ0y8VaCS0Z8/FBDl2E14CqmRrBzJ0CCiqyTYZDibfRWOwKbti4v9poFs+Lj+g+oU+03UFLZ07mN5Nc4uJPRl8/JdfElFWznanJJ/CD/dnm3pA3gw4YYpM3XxkcByuvP6vaVhgboPNW23djTyT43xTNMr3GP9xIMYLssDLX04J6vcapikhbIAO1aHEn+Fc6StFyCmOVmPbRmpGkgOOYJW/wB1KRscQc0OY5w9qznBbjcz0dUcTXukeyuuWgYmDDGRnkDc4jfjyCtN4t2YxG6WEYMAu5g90ga25EKRdPkDLCTXB4yGpFqkSAXYMZHZMQpsKcNVks4p6UvcGjiV6nuzu8yFgcRd1ljN0oA6cXXqFc7DGbcAsmok72o0YIp/JmL3p3mfGcEWXVZE7fqL37V32UW1Zy6RxPMoPCnQxxS7C5zbZs9399HhwbNZw5rabRcyWIkAG4XjTRZXNPvDK1uG+SCeDm4hQzUqZWVrbPcOqO3doTLKBw4oGVxe6/Er0Lc/ZXZsxEZlFlltiBjjulRo/wBlM7O1hovKd4NmOZMWtaSXH2QASSegC9Vg2kMWE9wHE9ykFO0uxBoB52z81z1qOn+Tf9P1PwZDdXdLs7TVABfq1mRDOrubvotO8kO0uSLoqXh81BJUDisObK5u5G/FjUFUUM+RQ9oh5K1qY1jAC5xDWjUmwAWXfbNG2gprrp+w4nJUJ3rYThpopJ38LMJHkMypWUNdN/e4IAdA4+1boxtz52RU32QO5Luw2skYMsQQzIA4XBuiKfdiMZzSySHk20bfEm5PyRpLIxaFjWn4iMZ8S+9/JLli8ydFrJ4iisp6F5za0kc7ED+bRHiCENvNURsaD7QDhfuJKDrpJA0umeXdc8Jtww3sCsfWuEjr5H6BP02NOXArU5ZY8TyN16/JcbVq3vnEez3Mja/CwObjdI53NxdkBbkOC3Gxd1aenIdh7WawxTSHtJCeJBPui/ALLejagvJJPa7Y7RsPAvcLvI7hhF/8R5Lez1bWNc95DWsBc4nQNaLkre1RzMbclbI6iUvnjjGjQZZDy/DGPE4j+VeQ7x77Nk2i5kTGyND+zD7l18OX7to1z81Z01btGvdNJSsfBHILCR94w7UNsTmQ1pJyvmVNul6KvVqhk80wkMZDmsa2wLgLXcTwCnYt/JUbnYGzjDCGm+NxxvufxHhlyFh4Ibe6vENK+5zkIjaOZde//aHHwVhtXasNO3HUSxwt5vcG3PIXzJ7l4lvvvma6o/cXMMTXMhGhe5+T5SD0AA7+qhJcR4K5OCia7Z0kZsW5XtfL5jh3IMFdiMlLsYJQceGS3TtUONP2qKwKNBurUBkwuvUKxuOM25LxOGpLXXGoXqG6u3WysDXHNZNRHncjTp5V8Wea7VgLJXA5ZqFgXo+9e6/a+3H731WEk2XKw2dG4flKdiyxkhWSDiwWyIh2bI7PDYfEfZHmVd7P2Zgbidr108VBPXAXzxWvnfIf7JGbVbeIj8WmvmQtm7La0h0jgQM+TfMq7rttuDPZOBnO2Hz4+CxrtrlxxX9kXw3yBtq4jkFNsqkfVzRx4iMRve+bYxm+QjhkLAc7Ln5cs59zZjhCP2o9C3RprtM7s8eTCdbcSOQP2K0E77CwXMDA2zWCzWgNaOQAsENVScVklKkbIxtg9bU4cuKromSSH2AXdwJRtL2NnyVD7MZbK9gb314nTRZjeL0pYf3Oz4hfTG5tgOoYPughi38t8BTzdP4pcl/PsoRtL6iWOBozOJwuPJcx7OilaHBjpGat7YmNh/x9iLOd+Y+Cy+xdjSOPrFa900rjiaxxu1p4OLdL9FoZao8SSkznCDqKGRjOauTLqibgyxgD4WNEbB3Nbr4kohxNsjhHTVUENVZHx1RRRy2injoIfKh5JFDUSHuVfU1hAPFKk+Q4oi29XPdhaLFudhmM8rn5qji2R2jgxl8biBZvE9emqrtp7blY65jMrADkDYjvVVFv/WxkmAxQ35RhzvN9yutglFQ4ORr4znnp/aux7/sTZbaWnZECLMaS9xyBOrnHkL38l1STMqIw/DeN+bQ4e82+TiDwOtu5eD1fpP2hJA+GcMex4DXPDDHJgJ9sBzThuRcXsvWN0986StaGwvEcjWj9w6zXtAy9kfiA5hFZKrg1EkrWNLnODGtFySQ1oA5k5ALMVnpEoGXAl7Uj4GkjwebAqy21sqOqidDMC5hIvZxaQRoQRyXl23fRbPEcVOfWI+WTZQO7R3h5K0DNtLgqPSXto1T2yEYRazG3vhb+qxTHPBAZcE2GXEnhbitZWbIlqKtsLmPYGC8lwW4GgAnFcXBt0OuhWl3d3NhkhMsebg72JC4Oe1zTldvugdM+qJisak1bLWoY2Vlwfbb4E2tcEeJPmstU0eInLC/Mg6NdyBvxPNFbN2nZwxGwDgb9C0tP/ldanZFO2dxbiYHA3tYnxHQ6oVm6fJpcN/DPNpYi02II+SjXtLt3Q7URuPC+XgSQhKrYEDff7FvTGCfK10xfqK/1Yh6R+GeQhE0lS5hu02K2W06GkBIuG9wVNigGUbQTmLvzA/KDbzT1q012FfTysv8AYO9kxyczEMhi0HmVZ7R3mFsmtvkNePADmVianahA1NrdBc8gBoqqXaLjc53w5DkOvnr+qzznb4VGiMdqp8lztbbTpCW3yztbQAc+PPQLN1tVc4QbMbY9SedlFLNkSNT8hy+nmqxsg9rPTjzdxS2FYXUVIuGCwuWsF9ABz8dfHkvSPRRSXjmqjf8AeEQw34RRn23d7nEfydV5BJPa5/wkeJGZ+q+gt3acQUtPFxbEy4/xOGJ3zKTmltQ7BHdIu74WE8SqiqlvkjNoT2A7lTSS2XPzT8HQxx8j1NH2kbmXLS4EXGoVNS7tQwe1bG7796t2yk9Fy9uSHe9tILartgoeRmc3H5JtSo5XWNymjffP+vJI8jQqMf8AKNhP9cVVumtr/wAJCoRRYLReiFp4quq6cA6JU9Zz81xPP4hOlTQC4ZWVVI03NgqiTZ0TgbtA/wAWhB4K9kfdCSQAg9eenigg3FlyinyUcOysrE5gkHjdU+0tghpxtPZOBuHC4sedxoeq0NFUWxMNw5ptY6kcE8z2vFjnnmFojOUXaF7lJVJWF7tekaemtHXNdKwWAlAu4dS7Rw77HqV6psLbtPVC8ErX5Alt7Ob3tOfjovGo6ABltb3yOndY6KhqKKSMn1d74jY4mA2v3LXDOnwzLk0nF4nf4ff+y8qPSEO3qGyRh7JJXkPyvhDiGEHh7NvLO62G4lVTsbM5khc14a7C612nuA+i8Rq4DxyI1R+723XU7gDmy9+7x+y0ow3yamaID3ja3LCXW6jEmi24KdwMZcXDmQLEdANO5B7eL2uIc5wOeTr3z6G/zssvNIQbNBc46k3J8s0FINyZs9pb+zO/vZHf5W+yO881V/2lnk0PZt+LJo8tT5rPdgG+0/N3w6/zfoopaguP0HAdyiil2I5Nl7+0i84WXJOrtT/WqPbN2Ys3N7rZ3uT+v2VHC8RNDuOf+yekkJzPvH/tadSiKLR8oALnm+ZAtxPMcx/v0Ve6tOEnmRf7AHln8+qh2k4uwt0xfLPIJYC5uQPvfIW1/rgoQlY72XOGRzy7+I5/7Kuf7p7x1/rgi3k3AboD4E6kHorKXYv/AMRkrLlxc8ngMADcJ0zucSCU1Gr8hRi32Id1I2+tQGS2HtY73zFsQ1+S9rrKizj32+a8c2DAO1DXkMIeDnpYG+fI5ZL1Cuqb+1zz8ePzWLWcNM2aPyWW0Jb27gq2SW6iqqy9u5VstXb+u5c6crZviqRZNqOaMjkxDWyzhqroqKr66I4sjLGqp8WguOJQDn4T5qaPanIqCqka/XI8wqkiI4fUhQmf/hBVVO78Lwe/JBOMjdfkdUyMAJTaL+nqeqsgA4LFsqXDgUbDtJw5pm2gFNF3MC3qOaGe9Djat9RdcTbSGlrBDtYW5AW0GHtY3jiQ09b6X+amFml2l7/JVs20yJWDUYifIHiiNr2w4m5cCAnJOkmIclbolml1IsenMfYoCWp/riFzFJcfccD1+Sa3PX6o0gdz7ogrqVsjeTuB596y8sJaSCLEZELXSOy+6EqqVsnvZOtk79eadiybeH2BywWbn/L/AKXNRURvFjZwAIANr6fhLsh5qhq6lrC5rY7X0JsCP5cyO4pquU3yDj3NcAP5guI5ngWwA52A1cOOXLj5eeh8GK7Kz1KRx9wlp4i9vPMoml2fawax73mwsGkuPQDh3rQ7M2e+SxdTua0Z+88X5AYr66K7paUtBBfgyIIaC7I/hxE3skZNRGPAyONsxkuyH3b2gubm0Yu4jPQ249yKh2W4WMnsYjZo0JIB58NMzlmtN682EEMjDpDkHYb2PC1rG6rnZuMs7jNJawa11g3liAAsOgQ9WQXTRWVNNEZSW3e1ga1jW2NyMrm4sb24qCnjEuTW4Ge08+2TcNzN3cfpnkrgh3Z4YwA51xJIdbHOwvoPe06c1LaNjGxsFmnJ5NsTo+LRkbX5o1kbQOxWUraPNjLe8JHkA5+0AGDPLUA+a9NpdgtfCGtjILGtAxOLQ/ncZ2F8xyVdujsZjpDPMWmxs1p42HvFvIZZLY1m0YI2kuwAAcLfZcrV6hymow8GnFDar9nl9LsvFVssLXe0PYc8sg5p4EWv5rdbb2a2OCPBcFgw2NtOf9c0Bu9HE+eapeA2MYcDSSLH4rXyysr5lMJnYntIYLhoxuzHPy+qVqtRJySfgZiio8oxVVNkLahV01TdXO8ezTA+wuWOzYeY5E8wqGWEOzBsfqnQUZcjJSfg5dVdVGa3qhZ4rZXshJAed09QQp5GW3rvVP8AtAqiL3KVl+JCLpopZWy2O0SmdW3QkUYKnFGeClJBW2SsmRBeLIX1Qjgo3sIUqyW0dzVJauHVdxzXD4y4KCNhtY9yNJA27AK2cl44WufPJWUNRdtnHUKkrZP3rhysu6WbVOcODNvqTLyMZD+r3tf6KYNuLEeP6oKGpFrcARbpZFmp5pTQ1MiqBnZRkqeVwtf+vkoArLZoNm7lzGxlwNHwktdn1tf5Faym3cY1uECJn+VriPD2hZWrGFSGNZpZ5S7mJNopn7utA9mZ51y9lvkc7eaCdsJn4vWHc7Fh+YF1oexN1N2F9QqWVh7mzJTbGkcLRRuaDxcW4h5i6rqndmpA1AbzkMYJ/wAtiSSt46mvq93dc/UEIZ0Jv7Ac4/yAd7j7XkUcctF2ebv3aqQ8NcSC4EhozdYmzS8/gaSD1sCtNsfcIWa6Z2J1gSS5zi4997NHcFqKKgwXLrFxNzYWF7W8dNSinTuHIDmVJ5nJUUnRXx7tsAsA0DvePus/tfZYxWjbiw+8cRAufdaLi5vY3toFopNoOJwsGM92Q68kXRUwbm/N2vQX1t16rPHBBPcu/wC47rSaooNl7qljB2l3P94jEMId0FvBWR2Y8fH5s/UK5fLyC5E/RKyaSE5XJsJZ5R4KGp2S6RuF+Mj8pt1FnFYvbGyJac3IJYdH2IHc7kV6kX9FJZrgQ5oIORBAIPeCmYMEcfCZOu2eOOc2QWcPFBz7KP4HeB/Vb3b+4zTd9IcJ/wCm4m35XHTuOSx1Q2WB2GZjoz1Fr9x0PgtXK7DFOMu5RS0Mo1ae8ZqIYhqCFqaWvBRTyxwzAV9X2i1hXhmXp355q6o5eaaagaMxko4WG9ghckwknEuI47rl9M3iF1Hplb5IWokdzQoa2KdjNAgqinBaSE75EPLUHwTUmLckZTawtIetlDTyG65r6nFK5w0Jy7guoCtyXBzW/kGQ1Bsjaee+qr2MXJBCW4phqTRdGS+ikjkHeqiKcoqKZLcBinZ7yxtlMEySwREokATFqSSOgiJ4Q7geBskklS7gsjJf8QU0dI12bru8TbyCSSuPctBNg0WAAHQWXOJJJXJlvuOHFdYkklSZDsOXTc0kkZDuyhrKNkrcMrGyN5OF/LkkkmFmR2p6OoznTyOiPwuu9vn731WEqg+GR0byCW5GxJHhcBJJRcjYSYTS1GLKyPYByTJJUjbDlEsk2EZBVss9ykkmQBn3BnuVZt6csjy1dlfkkktEO6M2V1FmUsuo32SSW0xB0T7IyJ1wmSSphwOjAFDeySSBBtUf/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2296" name="Picture 8" descr="http://brokeassstuart.com/wp-content/pictsnShit/2013/10/200412-Whi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570" y="1484784"/>
            <a:ext cx="4428492" cy="2952328"/>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http://i.idnes.cz/09/043/gal/FRO2a9262_IMG_8515_cop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2019" y="1456004"/>
            <a:ext cx="4381500" cy="2895601"/>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http://i.idnes.cz/11/101/cl6/BOR3e3c04_091541_329750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43687" y="4005064"/>
            <a:ext cx="6000750" cy="3400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3064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751258" y="260648"/>
            <a:ext cx="8378825" cy="1569660"/>
          </a:xfrm>
          <a:prstGeom prst="rect">
            <a:avLst/>
          </a:prstGeom>
          <a:noFill/>
        </p:spPr>
        <p:txBody>
          <a:bodyPr wrap="square" rtlCol="0">
            <a:spAutoFit/>
          </a:bodyPr>
          <a:lstStyle/>
          <a:p>
            <a:r>
              <a:rPr lang="cs-CZ" sz="3200" b="1" dirty="0"/>
              <a:t>Kohoutí zápasy? Použití biče? Štvanice na lišku? Kontaktní norování?</a:t>
            </a:r>
          </a:p>
          <a:p>
            <a:pPr>
              <a:buNone/>
            </a:pPr>
            <a:endParaRPr lang="cs-CZ" sz="3200" b="1" dirty="0"/>
          </a:p>
        </p:txBody>
      </p:sp>
      <p:sp>
        <p:nvSpPr>
          <p:cNvPr id="3" name="Zástupný symbol pro obsah 2"/>
          <p:cNvSpPr>
            <a:spLocks noGrp="1"/>
          </p:cNvSpPr>
          <p:nvPr>
            <p:ph idx="1"/>
          </p:nvPr>
        </p:nvSpPr>
        <p:spPr>
          <a:xfrm>
            <a:off x="467544" y="1052736"/>
            <a:ext cx="8517632" cy="5285833"/>
          </a:xfrm>
        </p:spPr>
        <p:txBody>
          <a:bodyPr>
            <a:noAutofit/>
          </a:bodyPr>
          <a:lstStyle/>
          <a:p>
            <a:pPr>
              <a:buNone/>
            </a:pPr>
            <a:endParaRPr lang="cs-CZ" sz="2400" dirty="0"/>
          </a:p>
          <a:p>
            <a:pPr>
              <a:buNone/>
            </a:pPr>
            <a:endParaRPr lang="cs-CZ" sz="2400" dirty="0"/>
          </a:p>
          <a:p>
            <a:pPr>
              <a:buNone/>
            </a:pPr>
            <a:endParaRPr lang="cs-CZ" sz="1600" b="1" dirty="0"/>
          </a:p>
          <a:p>
            <a:pPr>
              <a:buNone/>
            </a:pPr>
            <a:endParaRPr lang="cs-CZ" sz="1600" b="1" dirty="0"/>
          </a:p>
        </p:txBody>
      </p:sp>
      <p:sp>
        <p:nvSpPr>
          <p:cNvPr id="5" name="AutoShape 2" descr="data:image/jpeg;base64,/9j/4AAQSkZJRgABAQAAAQABAAD/2wCEAAkGBxQTEhQUEhQVEhQVFBAUFBUYFRQUFRQUFBQWFhQUFBQYHCggGBomGxQUITEhJSkrLi4uFx8zODMsNygtLisBCgoKDg0OGhAQGywkHyQsLCwsLCwsLCwsLCwsLCwsLCwsLCwsLCwsLCwsLCwsLCwsLCwsLCwsLCwsLCwsLCwyLP/AABEIAMYA8AMBIgACEQEDEQH/xAAcAAABBQEBAQAAAAAAAAAAAAAEAAEDBQYCBwj/xABDEAABAwIDBQQIAwUHBAMAAAABAAIDBBESITEFBkFRYRNxgZEHFCIyUqGxwUKC0RUjQ5LwFjNicpPh8VOissIkY4P/xAAaAQACAwEBAAAAAAAAAAAAAAACAwABBAUG/8QAKhEAAgIBAwQBAwQDAAAAAAAAAAECEQMEEiETMUFRIhQyYQVxoeFCUrH/2gAMAwEAAhEDEQA/AM27duf4VE7YMw/AV7WKLouHUQ5KrF9I8bg2RMD7hVkKaUD3SvU/UxyTOpByQyVkWI8hlikv7pUMrnj8JXrwoAeATy7HYR7o8lKJ02eJvDjwPkuRGeRXso2Kz4R5JzsKM/gHkjsHpM8aLVxdevS7tRH8A8lC7daI/gHkpZXSZ5K56TXr1j+yUPwBQu3Nh+FXuL2M82hqLKaSe4XoDtzYuRXP9i4+qqynjZ5s6TNOJF6JJuNH1UB3Eb8RV2XsZhBInxLcncMfEVFJuLyefJSwXBmKuuSVsXbhv+P5KF+4svBwUsHZIyrXqYOV+dyphxCZ2586llbWR7HIBWiFc0DVZ9u7lS3QJpNkVPwpE8W52Xyi5nrmlDRTC6qm7GqfhKZ+zahv4CqWGkU0zROrbDVV79o3Oqq3RT/A5NFSy8WFUsSROS/hqQRmqrazRwQczZW6NKHmdIdQfJHHHTsts96BBTEhQRHJQOviVb+DdQSXhd+yVC9uSAe518lJZNpKLUMaurBVBkek2dyDrxJRb9kEuzCq/WnKemmJ1RRzRZKDXMCjMa4nfYIP1pyk8iiVQdgSLED6yV0KooevEvaEujSaxD+tJ21aizRJtCDGnbCuYai6JLkyMlJWiURGFRmLoiA9RPnAVtpFUMIuiRgSFYF0KoKupH2XRGadMKdT+stTeshXvXslEXq4ULqQKxY4FNjCuyqARSBRvpByVkZWpsbVLJRWCgHJP+zxyVqC1K4UsqkVLtnNP4R5KM7IZ8I8ld5LtjQpySkVmNdMKHBXcRzXOhPkbaCiFA610QRkgpNU/O6RSJrBN2YUWJIPWbcWTdmF0wAKDEmxK1OuxLC3C657AKIOTiRF1L7kJDThcGlCcSpdoq3Ihx6mExowuxIu8alohFFTWN0Q5R407XpkMlcIpo6aEPPCSUYoXuTc32lIE9XKb1corGnD1m4CBPVynEJRmNIOU4ITQ6IWqB4KUSLkuTpZbjRVAZulcovJMGhKtlgwkKRkKJ7MJ+zCu2QE7Yoitm7KmdIXBpc3Ik2wtOp70pmta0ucQAAST0Cw+39qmrMYBwxZ4f8AKL2J8G3XT/TtNLLPc+yMerzrFH8s1ma6gvdBs31oD/EA72OH2UzN7KD/AKzPJw+ywrQzTsbuj7LcuyVfLe6Zm89EdKiLxdb6qZu1qR2k8P8Aqs/VMzaeclQW5EAukXFHNmpzpLGe6Rv6qVsMZ0cD4grL9HkJZVdqUhMVbijZz+if9nN5qvpMpCrEqXaKy/Zo5/JMdl9VX0+Uuyu7ZP2yNdsrqE37MPRA8Ob0SwQSJGZFHZp/orh2znclXTzLwSyATKaB1ym/Z7uSkgpHA6FFjjl3K0XbDMOSBndmrEtNlXzQklbNTe3gojxJF6XYFMYSsHz9F2IPXXaKIwlIxlS5eiWyXGliUXZlMWFTdL0S2S4k4ehy1yVnKuo/RNzCe0XQchPa5Jw5ynVfom4bbNL2sLoycIdYHuvdYKronRghjhII8RJGmQsARqPDmvQWUIn9l98IzyNr5WtdY7ePZD4c4i6SEElwObmAcSR7w716T9J1UIwUW6tnP1uDJk+S8HnSdPZNZbqFCTYV0ApGsUoljRxdAj6eIc2t8/sFFGzK/VdlXSBske54915/K9w/RTMr6kDKZ/8Aqn6EoS6cKnBMvcwtu262/szy/wA90Q3efaDf40niAfsqyySHpR9BdSRdN312gP4jvGNv6Lob/wBcPxt8Y2qkDjzPmuXIehH0X1ZezSM9ItaNeyPfGR9CiGekyq4xwnweP/ZZdsp5lchx1VfTx9E60vZrx6T5hrBEfzOH2UzPSk7jTDwkP3asaZz0/lC1u7mzKWeIYw0yZ4srceiXPDCKtoZDJOTqw6P0ot/FTu8HtKIZ6TYOMMo/kP3QO0d2qVuQyJ0zQTNzWaucQO9L2YmM3ZEaSP0kUh1bIPyX+6lb6QaI8XDvjKyM+5zCP3Ty7xBUtPuMLfvZCw9LFBJYIrlhx60uyNezfihP8S3e136KePe2hP8AHYO+4+oWTi3Gp9TLM7uLG/VpUn9jqb/7T+cfZqzyyadeWPWHO/CNgNv0Z0nh/wBRv6rtu1aU6TQn/wDRn6rAT7nQ/hklb34HD/xCCl3KP4Jmn/Mwj6EqlLTy8/wR4s68fyepMlhdo9h7nNP3UrWM5g+S8ffuVONDE78xB+YXI3Uqx7rQe6Rv6pqw4n2khTeVd4s9pa1nRM+Blr5ZZ8l4g/Z9bHqydvVpcR5tJUUO1Jhe8shHG73WHhdFLTxS7oBZrfYu3+kWeJmMCMlxJMThbC2/ssJBvcA2utDu3vLDtPFG1ha8NxSxu0Lb2sHjIjNeO7ZqWnIcFcbltdG58kd7ujIa5rcTmG+tknprwMWVoFslZOE67RzhAKRq4CRKhQQxy7KC7QoqkxuNmtxeB+ypuiUPZdBaGk3TmkAJDWD833KO/sO6394L9yB5oINY5ejIJK/rd0KhmbQJB0yKp56GVnvRub3hEskX2YLi13IEiuDIEmyIrKOwldS+qvtfCbIcyKWiUdrUbmMwvPUArKF4W73S2c9je0lGC4GBp963Mjgs+pyRjDkfp8cpy4QdtWlLpWWF7alWfYNl9g5i2anDTrbuCcjK2l9bLkT1DfCOtDTxXLGhog0WaAxg4DU/olG57s7BrfmfNPGQ3S577lRyWOd1lk7NCRI4BDSPHBc1FTYZICepyySJyobGIVKeiVO3EdPqq0VZJ0y8VaCS0Z8/FBDl2E14CqmRrBzJ0CCiqyTYZDibfRWOwKbti4v9poFs+Lj+g+oU+03UFLZ07mN5Nc4uJPRl8/JdfElFWznanJJ/CD/dnm3pA3gw4YYpM3XxkcByuvP6vaVhgboPNW23djTyT43xTNMr3GP9xIMYLssDLX04J6vcapikhbIAO1aHEn+Fc6StFyCmOVmPbRmpGkgOOYJW/wB1KRscQc0OY5w9qznBbjcz0dUcTXukeyuuWgYmDDGRnkDc4jfjyCtN4t2YxG6WEYMAu5g90ga25EKRdPkDLCTXB4yGpFqkSAXYMZHZMQpsKcNVks4p6UvcGjiV6nuzu8yFgcRd1ljN0oA6cXXqFc7DGbcAsmok72o0YIp/JmL3p3mfGcEWXVZE7fqL37V32UW1Zy6RxPMoPCnQxxS7C5zbZs9399HhwbNZw5rabRcyWIkAG4XjTRZXNPvDK1uG+SCeDm4hQzUqZWVrbPcOqO3doTLKBw4oGVxe6/Er0Lc/ZXZsxEZlFlltiBjjulRo/wBlM7O1hovKd4NmOZMWtaSXH2QASSegC9Vg2kMWE9wHE9ykFO0uxBoB52z81z1qOn+Tf9P1PwZDdXdLs7TVABfq1mRDOrubvotO8kO0uSLoqXh81BJUDisObK5u5G/FjUFUUM+RQ9oh5K1qY1jAC5xDWjUmwAWXfbNG2gprrp+w4nJUJ3rYThpopJ38LMJHkMypWUNdN/e4IAdA4+1boxtz52RU32QO5Luw2skYMsQQzIA4XBuiKfdiMZzSySHk20bfEm5PyRpLIxaFjWn4iMZ8S+9/JLli8ydFrJ4iisp6F5za0kc7ED+bRHiCENvNURsaD7QDhfuJKDrpJA0umeXdc8Jtww3sCsfWuEjr5H6BP02NOXArU5ZY8TyN16/JcbVq3vnEez3Mja/CwObjdI53NxdkBbkOC3Gxd1aenIdh7WawxTSHtJCeJBPui/ALLejagvJJPa7Y7RsPAvcLvI7hhF/8R5Lez1bWNc95DWsBc4nQNaLkre1RzMbclbI6iUvnjjGjQZZDy/DGPE4j+VeQ7x77Nk2i5kTGyND+zD7l18OX7to1z81Z01btGvdNJSsfBHILCR94w7UNsTmQ1pJyvmVNul6KvVqhk80wkMZDmsa2wLgLXcTwCnYt/JUbnYGzjDCGm+NxxvufxHhlyFh4Ibe6vENK+5zkIjaOZde//aHHwVhtXasNO3HUSxwt5vcG3PIXzJ7l4lvvvma6o/cXMMTXMhGhe5+T5SD0AA7+qhJcR4K5OCia7Z0kZsW5XtfL5jh3IMFdiMlLsYJQceGS3TtUONP2qKwKNBurUBkwuvUKxuOM25LxOGpLXXGoXqG6u3WysDXHNZNRHncjTp5V8Wea7VgLJXA5ZqFgXo+9e6/a+3H731WEk2XKw2dG4flKdiyxkhWSDiwWyIh2bI7PDYfEfZHmVd7P2Zgbidr108VBPXAXzxWvnfIf7JGbVbeIj8WmvmQtm7La0h0jgQM+TfMq7rttuDPZOBnO2Hz4+CxrtrlxxX9kXw3yBtq4jkFNsqkfVzRx4iMRve+bYxm+QjhkLAc7Ln5cs59zZjhCP2o9C3RprtM7s8eTCdbcSOQP2K0E77CwXMDA2zWCzWgNaOQAsENVScVklKkbIxtg9bU4cuKromSSH2AXdwJRtL2NnyVD7MZbK9gb314nTRZjeL0pYf3Oz4hfTG5tgOoYPughi38t8BTzdP4pcl/PsoRtL6iWOBozOJwuPJcx7OilaHBjpGat7YmNh/x9iLOd+Y+Cy+xdjSOPrFa900rjiaxxu1p4OLdL9FoZao8SSkznCDqKGRjOauTLqibgyxgD4WNEbB3Nbr4kohxNsjhHTVUENVZHx1RRRy2injoIfKh5JFDUSHuVfU1hAPFKk+Q4oi29XPdhaLFudhmM8rn5qji2R2jgxl8biBZvE9emqrtp7blY65jMrADkDYjvVVFv/WxkmAxQ35RhzvN9yutglFQ4ORr4znnp/aux7/sTZbaWnZECLMaS9xyBOrnHkL38l1STMqIw/DeN+bQ4e82+TiDwOtu5eD1fpP2hJA+GcMex4DXPDDHJgJ9sBzThuRcXsvWN0986StaGwvEcjWj9w6zXtAy9kfiA5hFZKrg1EkrWNLnODGtFySQ1oA5k5ALMVnpEoGXAl7Uj4GkjwebAqy21sqOqidDMC5hIvZxaQRoQRyXl23fRbPEcVOfWI+WTZQO7R3h5K0DNtLgqPSXto1T2yEYRazG3vhb+qxTHPBAZcE2GXEnhbitZWbIlqKtsLmPYGC8lwW4GgAnFcXBt0OuhWl3d3NhkhMsebg72JC4Oe1zTldvugdM+qJisak1bLWoY2Vlwfbb4E2tcEeJPmstU0eInLC/Mg6NdyBvxPNFbN2nZwxGwDgb9C0tP/ldanZFO2dxbiYHA3tYnxHQ6oVm6fJpcN/DPNpYi02II+SjXtLt3Q7URuPC+XgSQhKrYEDff7FvTGCfK10xfqK/1Yh6R+GeQhE0lS5hu02K2W06GkBIuG9wVNigGUbQTmLvzA/KDbzT1q012FfTysv8AYO9kxyczEMhi0HmVZ7R3mFsmtvkNePADmVianahA1NrdBc8gBoqqXaLjc53w5DkOvnr+qzznb4VGiMdqp8lztbbTpCW3yztbQAc+PPQLN1tVc4QbMbY9SedlFLNkSNT8hy+nmqxsg9rPTjzdxS2FYXUVIuGCwuWsF9ABz8dfHkvSPRRSXjmqjf8AeEQw34RRn23d7nEfydV5BJPa5/wkeJGZ+q+gt3acQUtPFxbEy4/xOGJ3zKTmltQ7BHdIu74WE8SqiqlvkjNoT2A7lTSS2XPzT8HQxx8j1NH2kbmXLS4EXGoVNS7tQwe1bG7796t2yk9Fy9uSHe9tILartgoeRmc3H5JtSo5XWNymjffP+vJI8jQqMf8AKNhP9cVVumtr/wAJCoRRYLReiFp4quq6cA6JU9Zz81xPP4hOlTQC4ZWVVI03NgqiTZ0TgbtA/wAWhB4K9kfdCSQAg9eenigg3FlyinyUcOysrE5gkHjdU+0tghpxtPZOBuHC4sedxoeq0NFUWxMNw5ptY6kcE8z2vFjnnmFojOUXaF7lJVJWF7tekaemtHXNdKwWAlAu4dS7Rw77HqV6psLbtPVC8ErX5Alt7Ob3tOfjovGo6ABltb3yOndY6KhqKKSMn1d74jY4mA2v3LXDOnwzLk0nF4nf4ff+y8qPSEO3qGyRh7JJXkPyvhDiGEHh7NvLO62G4lVTsbM5khc14a7C612nuA+i8Rq4DxyI1R+723XU7gDmy9+7x+y0ow3yamaID3ja3LCXW6jEmi24KdwMZcXDmQLEdANO5B7eL2uIc5wOeTr3z6G/zssvNIQbNBc46k3J8s0FINyZs9pb+zO/vZHf5W+yO881V/2lnk0PZt+LJo8tT5rPdgG+0/N3w6/zfoopaguP0HAdyiil2I5Nl7+0i84WXJOrtT/WqPbN2Ys3N7rZ3uT+v2VHC8RNDuOf+yekkJzPvH/tadSiKLR8oALnm+ZAtxPMcx/v0Ve6tOEnmRf7AHln8+qh2k4uwt0xfLPIJYC5uQPvfIW1/rgoQlY72XOGRzy7+I5/7Kuf7p7x1/rgi3k3AboD4E6kHorKXYv/AMRkrLlxc8ngMADcJ0zucSCU1Gr8hRi32Id1I2+tQGS2HtY73zFsQ1+S9rrKizj32+a8c2DAO1DXkMIeDnpYG+fI5ZL1Cuqb+1zz8ePzWLWcNM2aPyWW0Jb27gq2SW6iqqy9u5VstXb+u5c6crZviqRZNqOaMjkxDWyzhqroqKr66I4sjLGqp8WguOJQDn4T5qaPanIqCqka/XI8wqkiI4fUhQmf/hBVVO78Lwe/JBOMjdfkdUyMAJTaL+nqeqsgA4LFsqXDgUbDtJw5pm2gFNF3MC3qOaGe9Djat9RdcTbSGlrBDtYW5AW0GHtY3jiQ09b6X+amFml2l7/JVs20yJWDUYifIHiiNr2w4m5cCAnJOkmIclbolml1IsenMfYoCWp/riFzFJcfccD1+Sa3PX6o0gdz7ogrqVsjeTuB596y8sJaSCLEZELXSOy+6EqqVsnvZOtk79eadiybeH2BywWbn/L/AKXNRURvFjZwAIANr6fhLsh5qhq6lrC5rY7X0JsCP5cyO4pquU3yDj3NcAP5guI5ngWwA52A1cOOXLj5eeh8GK7Kz1KRx9wlp4i9vPMoml2fawax73mwsGkuPQDh3rQ7M2e+SxdTua0Z+88X5AYr66K7paUtBBfgyIIaC7I/hxE3skZNRGPAyONsxkuyH3b2gubm0Yu4jPQ249yKh2W4WMnsYjZo0JIB58NMzlmtN682EEMjDpDkHYb2PC1rG6rnZuMs7jNJawa11g3liAAsOgQ9WQXTRWVNNEZSW3e1ga1jW2NyMrm4sb24qCnjEuTW4Ge08+2TcNzN3cfpnkrgh3Z4YwA51xJIdbHOwvoPe06c1LaNjGxsFmnJ5NsTo+LRkbX5o1kbQOxWUraPNjLe8JHkA5+0AGDPLUA+a9NpdgtfCGtjILGtAxOLQ/ncZ2F8xyVdujsZjpDPMWmxs1p42HvFvIZZLY1m0YI2kuwAAcLfZcrV6hymow8GnFDar9nl9LsvFVssLXe0PYc8sg5p4EWv5rdbb2a2OCPBcFgw2NtOf9c0Bu9HE+eapeA2MYcDSSLH4rXyysr5lMJnYntIYLhoxuzHPy+qVqtRJySfgZiio8oxVVNkLahV01TdXO8ezTA+wuWOzYeY5E8wqGWEOzBsfqnQUZcjJSfg5dVdVGa3qhZ4rZXshJAed09QQp5GW3rvVP8AtAqiL3KVl+JCLpopZWy2O0SmdW3QkUYKnFGeClJBW2SsmRBeLIX1Qjgo3sIUqyW0dzVJauHVdxzXD4y4KCNhtY9yNJA27AK2cl44WufPJWUNRdtnHUKkrZP3rhysu6WbVOcODNvqTLyMZD+r3tf6KYNuLEeP6oKGpFrcARbpZFmp5pTQ1MiqBnZRkqeVwtf+vkoArLZoNm7lzGxlwNHwktdn1tf5Faym3cY1uECJn+VriPD2hZWrGFSGNZpZ5S7mJNopn7utA9mZ51y9lvkc7eaCdsJn4vWHc7Fh+YF1oexN1N2F9QqWVh7mzJTbGkcLRRuaDxcW4h5i6rqndmpA1AbzkMYJ/wAtiSSt46mvq93dc/UEIZ0Jv7Ac4/yAd7j7XkUcctF2ebv3aqQ8NcSC4EhozdYmzS8/gaSD1sCtNsfcIWa6Z2J1gSS5zi4997NHcFqKKgwXLrFxNzYWF7W8dNSinTuHIDmVJ5nJUUnRXx7tsAsA0DvePus/tfZYxWjbiw+8cRAufdaLi5vY3toFopNoOJwsGM92Q68kXRUwbm/N2vQX1t16rPHBBPcu/wC47rSaooNl7qljB2l3P94jEMId0FvBWR2Y8fH5s/UK5fLyC5E/RKyaSE5XJsJZ5R4KGp2S6RuF+Mj8pt1FnFYvbGyJac3IJYdH2IHc7kV6kX9FJZrgQ5oIORBAIPeCmYMEcfCZOu2eOOc2QWcPFBz7KP4HeB/Vb3b+4zTd9IcJ/wCm4m35XHTuOSx1Q2WB2GZjoz1Fr9x0PgtXK7DFOMu5RS0Mo1ae8ZqIYhqCFqaWvBRTyxwzAV9X2i1hXhmXp355q6o5eaaagaMxko4WG9ghckwknEuI47rl9M3iF1Hplb5IWokdzQoa2KdjNAgqinBaSE75EPLUHwTUmLckZTawtIetlDTyG65r6nFK5w0Jy7guoCtyXBzW/kGQ1Bsjaee+qr2MXJBCW4phqTRdGS+ikjkHeqiKcoqKZLcBinZ7yxtlMEySwREokATFqSSOgiJ4Q7geBskklS7gsjJf8QU0dI12bru8TbyCSSuPctBNg0WAAHQWXOJJJXJlvuOHFdYkklSZDsOXTc0kkZDuyhrKNkrcMrGyN5OF/LkkkmFmR2p6OoznTyOiPwuu9vn731WEqg+GR0byCW5GxJHhcBJJRcjYSYTS1GLKyPYByTJJUjbDlEsk2EZBVss9ykkmQBn3BnuVZt6csjy1dlfkkktEO6M2V1FmUsuo32SSW0xB0T7IyJ1wmSSphwOjAFDeySSBBtU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4" descr="data:image/jpeg;base64,/9j/4AAQSkZJRgABAQAAAQABAAD/2wCEAAkGBxQTEhQUEhQVEhQVFBAUFBUYFRQUFRQUFBQWFhQUFBQYHCggGBomGxQUITEhJSkrLi4uFx8zODMsNygtLisBCgoKDg0OGhAQGywkHyQsLCwsLCwsLCwsLCwsLCwsLCwsLCwsLCwsLCwsLCwsLCwsLCwsLCwsLCwsLCwsLCwyLP/AABEIAMYA8AMBIgACEQEDEQH/xAAcAAABBQEBAQAAAAAAAAAAAAAEAAEDBQYCBwj/xABDEAABAwIDBQQIAwUHBAMAAAABAAIDBBESITEFBkFRYRNxgZEHFCIyUqGxwUKC0RUjQ5LwFjNicpPh8VOissIkY4P/xAAaAQACAwEBAAAAAAAAAAAAAAACAwABBAUG/8QAKhEAAgIBAwQBAwQDAAAAAAAAAAECEQMEEiETMUFRIhQyYQVxoeFCUrH/2gAMAwEAAhEDEQA/AM27duf4VE7YMw/AV7WKLouHUQ5KrF9I8bg2RMD7hVkKaUD3SvU/UxyTOpByQyVkWI8hlikv7pUMrnj8JXrwoAeATy7HYR7o8lKJ02eJvDjwPkuRGeRXso2Kz4R5JzsKM/gHkjsHpM8aLVxdevS7tRH8A8lC7daI/gHkpZXSZ5K56TXr1j+yUPwBQu3Nh+FXuL2M82hqLKaSe4XoDtzYuRXP9i4+qqynjZ5s6TNOJF6JJuNH1UB3Eb8RV2XsZhBInxLcncMfEVFJuLyefJSwXBmKuuSVsXbhv+P5KF+4svBwUsHZIyrXqYOV+dyphxCZ2586llbWR7HIBWiFc0DVZ9u7lS3QJpNkVPwpE8W52Xyi5nrmlDRTC6qm7GqfhKZ+zahv4CqWGkU0zROrbDVV79o3Oqq3RT/A5NFSy8WFUsSROS/hqQRmqrazRwQczZW6NKHmdIdQfJHHHTsts96BBTEhQRHJQOviVb+DdQSXhd+yVC9uSAe518lJZNpKLUMaurBVBkek2dyDrxJRb9kEuzCq/WnKemmJ1RRzRZKDXMCjMa4nfYIP1pyk8iiVQdgSLED6yV0KooevEvaEujSaxD+tJ21aizRJtCDGnbCuYai6JLkyMlJWiURGFRmLoiA9RPnAVtpFUMIuiRgSFYF0KoKupH2XRGadMKdT+stTeshXvXslEXq4ULqQKxY4FNjCuyqARSBRvpByVkZWpsbVLJRWCgHJP+zxyVqC1K4UsqkVLtnNP4R5KM7IZ8I8ld5LtjQpySkVmNdMKHBXcRzXOhPkbaCiFA610QRkgpNU/O6RSJrBN2YUWJIPWbcWTdmF0wAKDEmxK1OuxLC3C657AKIOTiRF1L7kJDThcGlCcSpdoq3Ihx6mExowuxIu8alohFFTWN0Q5R407XpkMlcIpo6aEPPCSUYoXuTc32lIE9XKb1corGnD1m4CBPVynEJRmNIOU4ITQ6IWqB4KUSLkuTpZbjRVAZulcovJMGhKtlgwkKRkKJ7MJ+zCu2QE7Yoitm7KmdIXBpc3Ik2wtOp70pmta0ucQAAST0Cw+39qmrMYBwxZ4f8AKL2J8G3XT/TtNLLPc+yMerzrFH8s1ma6gvdBs31oD/EA72OH2UzN7KD/AKzPJw+ywrQzTsbuj7LcuyVfLe6Zm89EdKiLxdb6qZu1qR2k8P8Aqs/VMzaeclQW5EAukXFHNmpzpLGe6Rv6qVsMZ0cD4grL9HkJZVdqUhMVbijZz+if9nN5qvpMpCrEqXaKy/Zo5/JMdl9VX0+Uuyu7ZP2yNdsrqE37MPRA8Ob0SwQSJGZFHZp/orh2znclXTzLwSyATKaB1ym/Z7uSkgpHA6FFjjl3K0XbDMOSBndmrEtNlXzQklbNTe3gojxJF6XYFMYSsHz9F2IPXXaKIwlIxlS5eiWyXGliUXZlMWFTdL0S2S4k4ehy1yVnKuo/RNzCe0XQchPa5Jw5ynVfom4bbNL2sLoycIdYHuvdYKronRghjhII8RJGmQsARqPDmvQWUIn9l98IzyNr5WtdY7ePZD4c4i6SEElwObmAcSR7w716T9J1UIwUW6tnP1uDJk+S8HnSdPZNZbqFCTYV0ApGsUoljRxdAj6eIc2t8/sFFGzK/VdlXSBske54915/K9w/RTMr6kDKZ/8Aqn6EoS6cKnBMvcwtu262/szy/wA90Q3efaDf40niAfsqyySHpR9BdSRdN312gP4jvGNv6Lob/wBcPxt8Y2qkDjzPmuXIehH0X1ZezSM9ItaNeyPfGR9CiGekyq4xwnweP/ZZdsp5lchx1VfTx9E60vZrx6T5hrBEfzOH2UzPSk7jTDwkP3asaZz0/lC1u7mzKWeIYw0yZ4srceiXPDCKtoZDJOTqw6P0ot/FTu8HtKIZ6TYOMMo/kP3QO0d2qVuQyJ0zQTNzWaucQO9L2YmM3ZEaSP0kUh1bIPyX+6lb6QaI8XDvjKyM+5zCP3Ty7xBUtPuMLfvZCw9LFBJYIrlhx60uyNezfihP8S3e136KePe2hP8AHYO+4+oWTi3Gp9TLM7uLG/VpUn9jqb/7T+cfZqzyyadeWPWHO/CNgNv0Z0nh/wBRv6rtu1aU6TQn/wDRn6rAT7nQ/hklb34HD/xCCl3KP4Jmn/Mwj6EqlLTy8/wR4s68fyepMlhdo9h7nNP3UrWM5g+S8ffuVONDE78xB+YXI3Uqx7rQe6Rv6pqw4n2khTeVd4s9pa1nRM+Blr5ZZ8l4g/Z9bHqydvVpcR5tJUUO1Jhe8shHG73WHhdFLTxS7oBZrfYu3+kWeJmMCMlxJMThbC2/ssJBvcA2utDu3vLDtPFG1ha8NxSxu0Lb2sHjIjNeO7ZqWnIcFcbltdG58kd7ujIa5rcTmG+tknprwMWVoFslZOE67RzhAKRq4CRKhQQxy7KC7QoqkxuNmtxeB+ypuiUPZdBaGk3TmkAJDWD833KO/sO6394L9yB5oINY5ejIJK/rd0KhmbQJB0yKp56GVnvRub3hEskX2YLi13IEiuDIEmyIrKOwldS+qvtfCbIcyKWiUdrUbmMwvPUArKF4W73S2c9je0lGC4GBp963Mjgs+pyRjDkfp8cpy4QdtWlLpWWF7alWfYNl9g5i2anDTrbuCcjK2l9bLkT1DfCOtDTxXLGhog0WaAxg4DU/olG57s7BrfmfNPGQ3S577lRyWOd1lk7NCRI4BDSPHBc1FTYZICepyySJyobGIVKeiVO3EdPqq0VZJ0y8VaCS0Z8/FBDl2E14CqmRrBzJ0CCiqyTYZDibfRWOwKbti4v9poFs+Lj+g+oU+03UFLZ07mN5Nc4uJPRl8/JdfElFWznanJJ/CD/dnm3pA3gw4YYpM3XxkcByuvP6vaVhgboPNW23djTyT43xTNMr3GP9xIMYLssDLX04J6vcapikhbIAO1aHEn+Fc6StFyCmOVmPbRmpGkgOOYJW/wB1KRscQc0OY5w9qznBbjcz0dUcTXukeyuuWgYmDDGRnkDc4jfjyCtN4t2YxG6WEYMAu5g90ga25EKRdPkDLCTXB4yGpFqkSAXYMZHZMQpsKcNVks4p6UvcGjiV6nuzu8yFgcRd1ljN0oA6cXXqFc7DGbcAsmok72o0YIp/JmL3p3mfGcEWXVZE7fqL37V32UW1Zy6RxPMoPCnQxxS7C5zbZs9399HhwbNZw5rabRcyWIkAG4XjTRZXNPvDK1uG+SCeDm4hQzUqZWVrbPcOqO3doTLKBw4oGVxe6/Er0Lc/ZXZsxEZlFlltiBjjulRo/wBlM7O1hovKd4NmOZMWtaSXH2QASSegC9Vg2kMWE9wHE9ykFO0uxBoB52z81z1qOn+Tf9P1PwZDdXdLs7TVABfq1mRDOrubvotO8kO0uSLoqXh81BJUDisObK5u5G/FjUFUUM+RQ9oh5K1qY1jAC5xDWjUmwAWXfbNG2gprrp+w4nJUJ3rYThpopJ38LMJHkMypWUNdN/e4IAdA4+1boxtz52RU32QO5Luw2skYMsQQzIA4XBuiKfdiMZzSySHk20bfEm5PyRpLIxaFjWn4iMZ8S+9/JLli8ydFrJ4iisp6F5za0kc7ED+bRHiCENvNURsaD7QDhfuJKDrpJA0umeXdc8Jtww3sCsfWuEjr5H6BP02NOXArU5ZY8TyN16/JcbVq3vnEez3Mja/CwObjdI53NxdkBbkOC3Gxd1aenIdh7WawxTSHtJCeJBPui/ALLejagvJJPa7Y7RsPAvcLvI7hhF/8R5Lez1bWNc95DWsBc4nQNaLkre1RzMbclbI6iUvnjjGjQZZDy/DGPE4j+VeQ7x77Nk2i5kTGyND+zD7l18OX7to1z81Z01btGvdNJSsfBHILCR94w7UNsTmQ1pJyvmVNul6KvVqhk80wkMZDmsa2wLgLXcTwCnYt/JUbnYGzjDCGm+NxxvufxHhlyFh4Ibe6vENK+5zkIjaOZde//aHHwVhtXasNO3HUSxwt5vcG3PIXzJ7l4lvvvma6o/cXMMTXMhGhe5+T5SD0AA7+qhJcR4K5OCia7Z0kZsW5XtfL5jh3IMFdiMlLsYJQceGS3TtUONP2qKwKNBurUBkwuvUKxuOM25LxOGpLXXGoXqG6u3WysDXHNZNRHncjTp5V8Wea7VgLJXA5ZqFgXo+9e6/a+3H731WEk2XKw2dG4flKdiyxkhWSDiwWyIh2bI7PDYfEfZHmVd7P2Zgbidr108VBPXAXzxWvnfIf7JGbVbeIj8WmvmQtm7La0h0jgQM+TfMq7rttuDPZOBnO2Hz4+CxrtrlxxX9kXw3yBtq4jkFNsqkfVzRx4iMRve+bYxm+QjhkLAc7Ln5cs59zZjhCP2o9C3RprtM7s8eTCdbcSOQP2K0E77CwXMDA2zWCzWgNaOQAsENVScVklKkbIxtg9bU4cuKromSSH2AXdwJRtL2NnyVD7MZbK9gb314nTRZjeL0pYf3Oz4hfTG5tgOoYPughi38t8BTzdP4pcl/PsoRtL6iWOBozOJwuPJcx7OilaHBjpGat7YmNh/x9iLOd+Y+Cy+xdjSOPrFa900rjiaxxu1p4OLdL9FoZao8SSkznCDqKGRjOauTLqibgyxgD4WNEbB3Nbr4kohxNsjhHTVUENVZHx1RRRy2injoIfKh5JFDUSHuVfU1hAPFKk+Q4oi29XPdhaLFudhmM8rn5qji2R2jgxl8biBZvE9emqrtp7blY65jMrADkDYjvVVFv/WxkmAxQ35RhzvN9yutglFQ4ORr4znnp/aux7/sTZbaWnZECLMaS9xyBOrnHkL38l1STMqIw/DeN+bQ4e82+TiDwOtu5eD1fpP2hJA+GcMex4DXPDDHJgJ9sBzThuRcXsvWN0986StaGwvEcjWj9w6zXtAy9kfiA5hFZKrg1EkrWNLnODGtFySQ1oA5k5ALMVnpEoGXAl7Uj4GkjwebAqy21sqOqidDMC5hIvZxaQRoQRyXl23fRbPEcVOfWI+WTZQO7R3h5K0DNtLgqPSXto1T2yEYRazG3vhb+qxTHPBAZcE2GXEnhbitZWbIlqKtsLmPYGC8lwW4GgAnFcXBt0OuhWl3d3NhkhMsebg72JC4Oe1zTldvugdM+qJisak1bLWoY2Vlwfbb4E2tcEeJPmstU0eInLC/Mg6NdyBvxPNFbN2nZwxGwDgb9C0tP/ldanZFO2dxbiYHA3tYnxHQ6oVm6fJpcN/DPNpYi02II+SjXtLt3Q7URuPC+XgSQhKrYEDff7FvTGCfK10xfqK/1Yh6R+GeQhE0lS5hu02K2W06GkBIuG9wVNigGUbQTmLvzA/KDbzT1q012FfTysv8AYO9kxyczEMhi0HmVZ7R3mFsmtvkNePADmVianahA1NrdBc8gBoqqXaLjc53w5DkOvnr+qzznb4VGiMdqp8lztbbTpCW3yztbQAc+PPQLN1tVc4QbMbY9SedlFLNkSNT8hy+nmqxsg9rPTjzdxS2FYXUVIuGCwuWsF9ABz8dfHkvSPRRSXjmqjf8AeEQw34RRn23d7nEfydV5BJPa5/wkeJGZ+q+gt3acQUtPFxbEy4/xOGJ3zKTmltQ7BHdIu74WE8SqiqlvkjNoT2A7lTSS2XPzT8HQxx8j1NH2kbmXLS4EXGoVNS7tQwe1bG7796t2yk9Fy9uSHe9tILartgoeRmc3H5JtSo5XWNymjffP+vJI8jQqMf8AKNhP9cVVumtr/wAJCoRRYLReiFp4quq6cA6JU9Zz81xPP4hOlTQC4ZWVVI03NgqiTZ0TgbtA/wAWhB4K9kfdCSQAg9eenigg3FlyinyUcOysrE5gkHjdU+0tghpxtPZOBuHC4sedxoeq0NFUWxMNw5ptY6kcE8z2vFjnnmFojOUXaF7lJVJWF7tekaemtHXNdKwWAlAu4dS7Rw77HqV6psLbtPVC8ErX5Alt7Ob3tOfjovGo6ABltb3yOndY6KhqKKSMn1d74jY4mA2v3LXDOnwzLk0nF4nf4ff+y8qPSEO3qGyRh7JJXkPyvhDiGEHh7NvLO62G4lVTsbM5khc14a7C612nuA+i8Rq4DxyI1R+723XU7gDmy9+7x+y0ow3yamaID3ja3LCXW6jEmi24KdwMZcXDmQLEdANO5B7eL2uIc5wOeTr3z6G/zssvNIQbNBc46k3J8s0FINyZs9pb+zO/vZHf5W+yO881V/2lnk0PZt+LJo8tT5rPdgG+0/N3w6/zfoopaguP0HAdyiil2I5Nl7+0i84WXJOrtT/WqPbN2Ys3N7rZ3uT+v2VHC8RNDuOf+yekkJzPvH/tadSiKLR8oALnm+ZAtxPMcx/v0Ve6tOEnmRf7AHln8+qh2k4uwt0xfLPIJYC5uQPvfIW1/rgoQlY72XOGRzy7+I5/7Kuf7p7x1/rgi3k3AboD4E6kHorKXYv/AMRkrLlxc8ngMADcJ0zucSCU1Gr8hRi32Id1I2+tQGS2HtY73zFsQ1+S9rrKizj32+a8c2DAO1DXkMIeDnpYG+fI5ZL1Cuqb+1zz8ePzWLWcNM2aPyWW0Jb27gq2SW6iqqy9u5VstXb+u5c6crZviqRZNqOaMjkxDWyzhqroqKr66I4sjLGqp8WguOJQDn4T5qaPanIqCqka/XI8wqkiI4fUhQmf/hBVVO78Lwe/JBOMjdfkdUyMAJTaL+nqeqsgA4LFsqXDgUbDtJw5pm2gFNF3MC3qOaGe9Djat9RdcTbSGlrBDtYW5AW0GHtY3jiQ09b6X+amFml2l7/JVs20yJWDUYifIHiiNr2w4m5cCAnJOkmIclbolml1IsenMfYoCWp/riFzFJcfccD1+Sa3PX6o0gdz7ogrqVsjeTuB596y8sJaSCLEZELXSOy+6EqqVsnvZOtk79eadiybeH2BywWbn/L/AKXNRURvFjZwAIANr6fhLsh5qhq6lrC5rY7X0JsCP5cyO4pquU3yDj3NcAP5guI5ngWwA52A1cOOXLj5eeh8GK7Kz1KRx9wlp4i9vPMoml2fawax73mwsGkuPQDh3rQ7M2e+SxdTua0Z+88X5AYr66K7paUtBBfgyIIaC7I/hxE3skZNRGPAyONsxkuyH3b2gubm0Yu4jPQ249yKh2W4WMnsYjZo0JIB58NMzlmtN682EEMjDpDkHYb2PC1rG6rnZuMs7jNJawa11g3liAAsOgQ9WQXTRWVNNEZSW3e1ga1jW2NyMrm4sb24qCnjEuTW4Ge08+2TcNzN3cfpnkrgh3Z4YwA51xJIdbHOwvoPe06c1LaNjGxsFmnJ5NsTo+LRkbX5o1kbQOxWUraPNjLe8JHkA5+0AGDPLUA+a9NpdgtfCGtjILGtAxOLQ/ncZ2F8xyVdujsZjpDPMWmxs1p42HvFvIZZLY1m0YI2kuwAAcLfZcrV6hymow8GnFDar9nl9LsvFVssLXe0PYc8sg5p4EWv5rdbb2a2OCPBcFgw2NtOf9c0Bu9HE+eapeA2MYcDSSLH4rXyysr5lMJnYntIYLhoxuzHPy+qVqtRJySfgZiio8oxVVNkLahV01TdXO8ezTA+wuWOzYeY5E8wqGWEOzBsfqnQUZcjJSfg5dVdVGa3qhZ4rZXshJAed09QQp5GW3rvVP8AtAqiL3KVl+JCLpopZWy2O0SmdW3QkUYKnFGeClJBW2SsmRBeLIX1Qjgo3sIUqyW0dzVJauHVdxzXD4y4KCNhtY9yNJA27AK2cl44WufPJWUNRdtnHUKkrZP3rhysu6WbVOcODNvqTLyMZD+r3tf6KYNuLEeP6oKGpFrcARbpZFmp5pTQ1MiqBnZRkqeVwtf+vkoArLZoNm7lzGxlwNHwktdn1tf5Faym3cY1uECJn+VriPD2hZWrGFSGNZpZ5S7mJNopn7utA9mZ51y9lvkc7eaCdsJn4vWHc7Fh+YF1oexN1N2F9QqWVh7mzJTbGkcLRRuaDxcW4h5i6rqndmpA1AbzkMYJ/wAtiSSt46mvq93dc/UEIZ0Jv7Ac4/yAd7j7XkUcctF2ebv3aqQ8NcSC4EhozdYmzS8/gaSD1sCtNsfcIWa6Z2J1gSS5zi4997NHcFqKKgwXLrFxNzYWF7W8dNSinTuHIDmVJ5nJUUnRXx7tsAsA0DvePus/tfZYxWjbiw+8cRAufdaLi5vY3toFopNoOJwsGM92Q68kXRUwbm/N2vQX1t16rPHBBPcu/wC47rSaooNl7qljB2l3P94jEMId0FvBWR2Y8fH5s/UK5fLyC5E/RKyaSE5XJsJZ5R4KGp2S6RuF+Mj8pt1FnFYvbGyJac3IJYdH2IHc7kV6kX9FJZrgQ5oIORBAIPeCmYMEcfCZOu2eOOc2QWcPFBz7KP4HeB/Vb3b+4zTd9IcJ/wCm4m35XHTuOSx1Q2WB2GZjoz1Fr9x0PgtXK7DFOMu5RS0Mo1ae8ZqIYhqCFqaWvBRTyxwzAV9X2i1hXhmXp355q6o5eaaagaMxko4WG9ghckwknEuI47rl9M3iF1Hplb5IWokdzQoa2KdjNAgqinBaSE75EPLUHwTUmLckZTawtIetlDTyG65r6nFK5w0Jy7guoCtyXBzW/kGQ1Bsjaee+qr2MXJBCW4phqTRdGS+ikjkHeqiKcoqKZLcBinZ7yxtlMEySwREokATFqSSOgiJ4Q7geBskklS7gsjJf8QU0dI12bru8TbyCSSuPctBNg0WAAHQWXOJJJXJlvuOHFdYkklSZDsOXTc0kkZDuyhrKNkrcMrGyN5OF/LkkkmFmR2p6OoznTyOiPwuu9vn731WEqg+GR0byCW5GxJHhcBJJRcjYSYTS1GLKyPYByTJJUjbDlEsk2EZBVss9ykkmQBn3BnuVZt6csjy1dlfkkktEO6M2V1FmUsuo32SSW0xB0T7IyJ1wmSSphwOjAFDeySSBBtUf/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6" descr="data:image/jpeg;base64,/9j/4AAQSkZJRgABAQAAAQABAAD/2wCEAAkGBxQTEhQUEhQVEhQVFBAUFBUYFRQUFRQUFBQWFhQUFBQYHCggGBomGxQUITEhJSkrLi4uFx8zODMsNygtLisBCgoKDg0OGhAQGywkHyQsLCwsLCwsLCwsLCwsLCwsLCwsLCwsLCwsLCwsLCwsLCwsLCwsLCwsLCwsLCwsLCwyLP/AABEIAMYA8AMBIgACEQEDEQH/xAAcAAABBQEBAQAAAAAAAAAAAAAEAAEDBQYCBwj/xABDEAABAwIDBQQIAwUHBAMAAAABAAIDBBESITEFBkFRYRNxgZEHFCIyUqGxwUKC0RUjQ5LwFjNicpPh8VOissIkY4P/xAAaAQACAwEBAAAAAAAAAAAAAAACAwABBAUG/8QAKhEAAgIBAwQBAwQDAAAAAAAAAAECEQMEEiETMUFRIhQyYQVxoeFCUrH/2gAMAwEAAhEDEQA/AM27duf4VE7YMw/AV7WKLouHUQ5KrF9I8bg2RMD7hVkKaUD3SvU/UxyTOpByQyVkWI8hlikv7pUMrnj8JXrwoAeATy7HYR7o8lKJ02eJvDjwPkuRGeRXso2Kz4R5JzsKM/gHkjsHpM8aLVxdevS7tRH8A8lC7daI/gHkpZXSZ5K56TXr1j+yUPwBQu3Nh+FXuL2M82hqLKaSe4XoDtzYuRXP9i4+qqynjZ5s6TNOJF6JJuNH1UB3Eb8RV2XsZhBInxLcncMfEVFJuLyefJSwXBmKuuSVsXbhv+P5KF+4svBwUsHZIyrXqYOV+dyphxCZ2586llbWR7HIBWiFc0DVZ9u7lS3QJpNkVPwpE8W52Xyi5nrmlDRTC6qm7GqfhKZ+zahv4CqWGkU0zROrbDVV79o3Oqq3RT/A5NFSy8WFUsSROS/hqQRmqrazRwQczZW6NKHmdIdQfJHHHTsts96BBTEhQRHJQOviVb+DdQSXhd+yVC9uSAe518lJZNpKLUMaurBVBkek2dyDrxJRb9kEuzCq/WnKemmJ1RRzRZKDXMCjMa4nfYIP1pyk8iiVQdgSLED6yV0KooevEvaEujSaxD+tJ21aizRJtCDGnbCuYai6JLkyMlJWiURGFRmLoiA9RPnAVtpFUMIuiRgSFYF0KoKupH2XRGadMKdT+stTeshXvXslEXq4ULqQKxY4FNjCuyqARSBRvpByVkZWpsbVLJRWCgHJP+zxyVqC1K4UsqkVLtnNP4R5KM7IZ8I8ld5LtjQpySkVmNdMKHBXcRzXOhPkbaCiFA610QRkgpNU/O6RSJrBN2YUWJIPWbcWTdmF0wAKDEmxK1OuxLC3C657AKIOTiRF1L7kJDThcGlCcSpdoq3Ihx6mExowuxIu8alohFFTWN0Q5R407XpkMlcIpo6aEPPCSUYoXuTc32lIE9XKb1corGnD1m4CBPVynEJRmNIOU4ITQ6IWqB4KUSLkuTpZbjRVAZulcovJMGhKtlgwkKRkKJ7MJ+zCu2QE7Yoitm7KmdIXBpc3Ik2wtOp70pmta0ucQAAST0Cw+39qmrMYBwxZ4f8AKL2J8G3XT/TtNLLPc+yMerzrFH8s1ma6gvdBs31oD/EA72OH2UzN7KD/AKzPJw+ywrQzTsbuj7LcuyVfLe6Zm89EdKiLxdb6qZu1qR2k8P8Aqs/VMzaeclQW5EAukXFHNmpzpLGe6Rv6qVsMZ0cD4grL9HkJZVdqUhMVbijZz+if9nN5qvpMpCrEqXaKy/Zo5/JMdl9VX0+Uuyu7ZP2yNdsrqE37MPRA8Ob0SwQSJGZFHZp/orh2znclXTzLwSyATKaB1ym/Z7uSkgpHA6FFjjl3K0XbDMOSBndmrEtNlXzQklbNTe3gojxJF6XYFMYSsHz9F2IPXXaKIwlIxlS5eiWyXGliUXZlMWFTdL0S2S4k4ehy1yVnKuo/RNzCe0XQchPa5Jw5ynVfom4bbNL2sLoycIdYHuvdYKronRghjhII8RJGmQsARqPDmvQWUIn9l98IzyNr5WtdY7ePZD4c4i6SEElwObmAcSR7w716T9J1UIwUW6tnP1uDJk+S8HnSdPZNZbqFCTYV0ApGsUoljRxdAj6eIc2t8/sFFGzK/VdlXSBske54915/K9w/RTMr6kDKZ/8Aqn6EoS6cKnBMvcwtu262/szy/wA90Q3efaDf40niAfsqyySHpR9BdSRdN312gP4jvGNv6Lob/wBcPxt8Y2qkDjzPmuXIehH0X1ZezSM9ItaNeyPfGR9CiGekyq4xwnweP/ZZdsp5lchx1VfTx9E60vZrx6T5hrBEfzOH2UzPSk7jTDwkP3asaZz0/lC1u7mzKWeIYw0yZ4srceiXPDCKtoZDJOTqw6P0ot/FTu8HtKIZ6TYOMMo/kP3QO0d2qVuQyJ0zQTNzWaucQO9L2YmM3ZEaSP0kUh1bIPyX+6lb6QaI8XDvjKyM+5zCP3Ty7xBUtPuMLfvZCw9LFBJYIrlhx60uyNezfihP8S3e136KePe2hP8AHYO+4+oWTi3Gp9TLM7uLG/VpUn9jqb/7T+cfZqzyyadeWPWHO/CNgNv0Z0nh/wBRv6rtu1aU6TQn/wDRn6rAT7nQ/hklb34HD/xCCl3KP4Jmn/Mwj6EqlLTy8/wR4s68fyepMlhdo9h7nNP3UrWM5g+S8ffuVONDE78xB+YXI3Uqx7rQe6Rv6pqw4n2khTeVd4s9pa1nRM+Blr5ZZ8l4g/Z9bHqydvVpcR5tJUUO1Jhe8shHG73WHhdFLTxS7oBZrfYu3+kWeJmMCMlxJMThbC2/ssJBvcA2utDu3vLDtPFG1ha8NxSxu0Lb2sHjIjNeO7ZqWnIcFcbltdG58kd7ujIa5rcTmG+tknprwMWVoFslZOE67RzhAKRq4CRKhQQxy7KC7QoqkxuNmtxeB+ypuiUPZdBaGk3TmkAJDWD833KO/sO6394L9yB5oINY5ejIJK/rd0KhmbQJB0yKp56GVnvRub3hEskX2YLi13IEiuDIEmyIrKOwldS+qvtfCbIcyKWiUdrUbmMwvPUArKF4W73S2c9je0lGC4GBp963Mjgs+pyRjDkfp8cpy4QdtWlLpWWF7alWfYNl9g5i2anDTrbuCcjK2l9bLkT1DfCOtDTxXLGhog0WaAxg4DU/olG57s7BrfmfNPGQ3S577lRyWOd1lk7NCRI4BDSPHBc1FTYZICepyySJyobGIVKeiVO3EdPqq0VZJ0y8VaCS0Z8/FBDl2E14CqmRrBzJ0CCiqyTYZDibfRWOwKbti4v9poFs+Lj+g+oU+03UFLZ07mN5Nc4uJPRl8/JdfElFWznanJJ/CD/dnm3pA3gw4YYpM3XxkcByuvP6vaVhgboPNW23djTyT43xTNMr3GP9xIMYLssDLX04J6vcapikhbIAO1aHEn+Fc6StFyCmOVmPbRmpGkgOOYJW/wB1KRscQc0OY5w9qznBbjcz0dUcTXukeyuuWgYmDDGRnkDc4jfjyCtN4t2YxG6WEYMAu5g90ga25EKRdPkDLCTXB4yGpFqkSAXYMZHZMQpsKcNVks4p6UvcGjiV6nuzu8yFgcRd1ljN0oA6cXXqFc7DGbcAsmok72o0YIp/JmL3p3mfGcEWXVZE7fqL37V32UW1Zy6RxPMoPCnQxxS7C5zbZs9399HhwbNZw5rabRcyWIkAG4XjTRZXNPvDK1uG+SCeDm4hQzUqZWVrbPcOqO3doTLKBw4oGVxe6/Er0Lc/ZXZsxEZlFlltiBjjulRo/wBlM7O1hovKd4NmOZMWtaSXH2QASSegC9Vg2kMWE9wHE9ykFO0uxBoB52z81z1qOn+Tf9P1PwZDdXdLs7TVABfq1mRDOrubvotO8kO0uSLoqXh81BJUDisObK5u5G/FjUFUUM+RQ9oh5K1qY1jAC5xDWjUmwAWXfbNG2gprrp+w4nJUJ3rYThpopJ38LMJHkMypWUNdN/e4IAdA4+1boxtz52RU32QO5Luw2skYMsQQzIA4XBuiKfdiMZzSySHk20bfEm5PyRpLIxaFjWn4iMZ8S+9/JLli8ydFrJ4iisp6F5za0kc7ED+bRHiCENvNURsaD7QDhfuJKDrpJA0umeXdc8Jtww3sCsfWuEjr5H6BP02NOXArU5ZY8TyN16/JcbVq3vnEez3Mja/CwObjdI53NxdkBbkOC3Gxd1aenIdh7WawxTSHtJCeJBPui/ALLejagvJJPa7Y7RsPAvcLvI7hhF/8R5Lez1bWNc95DWsBc4nQNaLkre1RzMbclbI6iUvnjjGjQZZDy/DGPE4j+VeQ7x77Nk2i5kTGyND+zD7l18OX7to1z81Z01btGvdNJSsfBHILCR94w7UNsTmQ1pJyvmVNul6KvVqhk80wkMZDmsa2wLgLXcTwCnYt/JUbnYGzjDCGm+NxxvufxHhlyFh4Ibe6vENK+5zkIjaOZde//aHHwVhtXasNO3HUSxwt5vcG3PIXzJ7l4lvvvma6o/cXMMTXMhGhe5+T5SD0AA7+qhJcR4K5OCia7Z0kZsW5XtfL5jh3IMFdiMlLsYJQceGS3TtUONP2qKwKNBurUBkwuvUKxuOM25LxOGpLXXGoXqG6u3WysDXHNZNRHncjTp5V8Wea7VgLJXA5ZqFgXo+9e6/a+3H731WEk2XKw2dG4flKdiyxkhWSDiwWyIh2bI7PDYfEfZHmVd7P2Zgbidr108VBPXAXzxWvnfIf7JGbVbeIj8WmvmQtm7La0h0jgQM+TfMq7rttuDPZOBnO2Hz4+CxrtrlxxX9kXw3yBtq4jkFNsqkfVzRx4iMRve+bYxm+QjhkLAc7Ln5cs59zZjhCP2o9C3RprtM7s8eTCdbcSOQP2K0E77CwXMDA2zWCzWgNaOQAsENVScVklKkbIxtg9bU4cuKromSSH2AXdwJRtL2NnyVD7MZbK9gb314nTRZjeL0pYf3Oz4hfTG5tgOoYPughi38t8BTzdP4pcl/PsoRtL6iWOBozOJwuPJcx7OilaHBjpGat7YmNh/x9iLOd+Y+Cy+xdjSOPrFa900rjiaxxu1p4OLdL9FoZao8SSkznCDqKGRjOauTLqibgyxgD4WNEbB3Nbr4kohxNsjhHTVUENVZHx1RRRy2injoIfKh5JFDUSHuVfU1hAPFKk+Q4oi29XPdhaLFudhmM8rn5qji2R2jgxl8biBZvE9emqrtp7blY65jMrADkDYjvVVFv/WxkmAxQ35RhzvN9yutglFQ4ORr4znnp/aux7/sTZbaWnZECLMaS9xyBOrnHkL38l1STMqIw/DeN+bQ4e82+TiDwOtu5eD1fpP2hJA+GcMex4DXPDDHJgJ9sBzThuRcXsvWN0986StaGwvEcjWj9w6zXtAy9kfiA5hFZKrg1EkrWNLnODGtFySQ1oA5k5ALMVnpEoGXAl7Uj4GkjwebAqy21sqOqidDMC5hIvZxaQRoQRyXl23fRbPEcVOfWI+WTZQO7R3h5K0DNtLgqPSXto1T2yEYRazG3vhb+qxTHPBAZcE2GXEnhbitZWbIlqKtsLmPYGC8lwW4GgAnFcXBt0OuhWl3d3NhkhMsebg72JC4Oe1zTldvugdM+qJisak1bLWoY2Vlwfbb4E2tcEeJPmstU0eInLC/Mg6NdyBvxPNFbN2nZwxGwDgb9C0tP/ldanZFO2dxbiYHA3tYnxHQ6oVm6fJpcN/DPNpYi02II+SjXtLt3Q7URuPC+XgSQhKrYEDff7FvTGCfK10xfqK/1Yh6R+GeQhE0lS5hu02K2W06GkBIuG9wVNigGUbQTmLvzA/KDbzT1q012FfTysv8AYO9kxyczEMhi0HmVZ7R3mFsmtvkNePADmVianahA1NrdBc8gBoqqXaLjc53w5DkOvnr+qzznb4VGiMdqp8lztbbTpCW3yztbQAc+PPQLN1tVc4QbMbY9SedlFLNkSNT8hy+nmqxsg9rPTjzdxS2FYXUVIuGCwuWsF9ABz8dfHkvSPRRSXjmqjf8AeEQw34RRn23d7nEfydV5BJPa5/wkeJGZ+q+gt3acQUtPFxbEy4/xOGJ3zKTmltQ7BHdIu74WE8SqiqlvkjNoT2A7lTSS2XPzT8HQxx8j1NH2kbmXLS4EXGoVNS7tQwe1bG7796t2yk9Fy9uSHe9tILartgoeRmc3H5JtSo5XWNymjffP+vJI8jQqMf8AKNhP9cVVumtr/wAJCoRRYLReiFp4quq6cA6JU9Zz81xPP4hOlTQC4ZWVVI03NgqiTZ0TgbtA/wAWhB4K9kfdCSQAg9eenigg3FlyinyUcOysrE5gkHjdU+0tghpxtPZOBuHC4sedxoeq0NFUWxMNw5ptY6kcE8z2vFjnnmFojOUXaF7lJVJWF7tekaemtHXNdKwWAlAu4dS7Rw77HqV6psLbtPVC8ErX5Alt7Ob3tOfjovGo6ABltb3yOndY6KhqKKSMn1d74jY4mA2v3LXDOnwzLk0nF4nf4ff+y8qPSEO3qGyRh7JJXkPyvhDiGEHh7NvLO62G4lVTsbM5khc14a7C612nuA+i8Rq4DxyI1R+723XU7gDmy9+7x+y0ow3yamaID3ja3LCXW6jEmi24KdwMZcXDmQLEdANO5B7eL2uIc5wOeTr3z6G/zssvNIQbNBc46k3J8s0FINyZs9pb+zO/vZHf5W+yO881V/2lnk0PZt+LJo8tT5rPdgG+0/N3w6/zfoopaguP0HAdyiil2I5Nl7+0i84WXJOrtT/WqPbN2Ys3N7rZ3uT+v2VHC8RNDuOf+yekkJzPvH/tadSiKLR8oALnm+ZAtxPMcx/v0Ve6tOEnmRf7AHln8+qh2k4uwt0xfLPIJYC5uQPvfIW1/rgoQlY72XOGRzy7+I5/7Kuf7p7x1/rgi3k3AboD4E6kHorKXYv/AMRkrLlxc8ngMADcJ0zucSCU1Gr8hRi32Id1I2+tQGS2HtY73zFsQ1+S9rrKizj32+a8c2DAO1DXkMIeDnpYG+fI5ZL1Cuqb+1zz8ePzWLWcNM2aPyWW0Jb27gq2SW6iqqy9u5VstXb+u5c6crZviqRZNqOaMjkxDWyzhqroqKr66I4sjLGqp8WguOJQDn4T5qaPanIqCqka/XI8wqkiI4fUhQmf/hBVVO78Lwe/JBOMjdfkdUyMAJTaL+nqeqsgA4LFsqXDgUbDtJw5pm2gFNF3MC3qOaGe9Djat9RdcTbSGlrBDtYW5AW0GHtY3jiQ09b6X+amFml2l7/JVs20yJWDUYifIHiiNr2w4m5cCAnJOkmIclbolml1IsenMfYoCWp/riFzFJcfccD1+Sa3PX6o0gdz7ogrqVsjeTuB596y8sJaSCLEZELXSOy+6EqqVsnvZOtk79eadiybeH2BywWbn/L/AKXNRURvFjZwAIANr6fhLsh5qhq6lrC5rY7X0JsCP5cyO4pquU3yDj3NcAP5guI5ngWwA52A1cOOXLj5eeh8GK7Kz1KRx9wlp4i9vPMoml2fawax73mwsGkuPQDh3rQ7M2e+SxdTua0Z+88X5AYr66K7paUtBBfgyIIaC7I/hxE3skZNRGPAyONsxkuyH3b2gubm0Yu4jPQ249yKh2W4WMnsYjZo0JIB58NMzlmtN682EEMjDpDkHYb2PC1rG6rnZuMs7jNJawa11g3liAAsOgQ9WQXTRWVNNEZSW3e1ga1jW2NyMrm4sb24qCnjEuTW4Ge08+2TcNzN3cfpnkrgh3Z4YwA51xJIdbHOwvoPe06c1LaNjGxsFmnJ5NsTo+LRkbX5o1kbQOxWUraPNjLe8JHkA5+0AGDPLUA+a9NpdgtfCGtjILGtAxOLQ/ncZ2F8xyVdujsZjpDPMWmxs1p42HvFvIZZLY1m0YI2kuwAAcLfZcrV6hymow8GnFDar9nl9LsvFVssLXe0PYc8sg5p4EWv5rdbb2a2OCPBcFgw2NtOf9c0Bu9HE+eapeA2MYcDSSLH4rXyysr5lMJnYntIYLhoxuzHPy+qVqtRJySfgZiio8oxVVNkLahV01TdXO8ezTA+wuWOzYeY5E8wqGWEOzBsfqnQUZcjJSfg5dVdVGa3qhZ4rZXshJAed09QQp5GW3rvVP8AtAqiL3KVl+JCLpopZWy2O0SmdW3QkUYKnFGeClJBW2SsmRBeLIX1Qjgo3sIUqyW0dzVJauHVdxzXD4y4KCNhtY9yNJA27AK2cl44WufPJWUNRdtnHUKkrZP3rhysu6WbVOcODNvqTLyMZD+r3tf6KYNuLEeP6oKGpFrcARbpZFmp5pTQ1MiqBnZRkqeVwtf+vkoArLZoNm7lzGxlwNHwktdn1tf5Faym3cY1uECJn+VriPD2hZWrGFSGNZpZ5S7mJNopn7utA9mZ51y9lvkc7eaCdsJn4vWHc7Fh+YF1oexN1N2F9QqWVh7mzJTbGkcLRRuaDxcW4h5i6rqndmpA1AbzkMYJ/wAtiSSt46mvq93dc/UEIZ0Jv7Ac4/yAd7j7XkUcctF2ebv3aqQ8NcSC4EhozdYmzS8/gaSD1sCtNsfcIWa6Z2J1gSS5zi4997NHcFqKKgwXLrFxNzYWF7W8dNSinTuHIDmVJ5nJUUnRXx7tsAsA0DvePus/tfZYxWjbiw+8cRAufdaLi5vY3toFopNoOJwsGM92Q68kXRUwbm/N2vQX1t16rPHBBPcu/wC47rSaooNl7qljB2l3P94jEMId0FvBWR2Y8fH5s/UK5fLyC5E/RKyaSE5XJsJZ5R4KGp2S6RuF+Mj8pt1FnFYvbGyJac3IJYdH2IHc7kV6kX9FJZrgQ5oIORBAIPeCmYMEcfCZOu2eOOc2QWcPFBz7KP4HeB/Vb3b+4zTd9IcJ/wCm4m35XHTuOSx1Q2WB2GZjoz1Fr9x0PgtXK7DFOMu5RS0Mo1ae8ZqIYhqCFqaWvBRTyxwzAV9X2i1hXhmXp355q6o5eaaagaMxko4WG9ghckwknEuI47rl9M3iF1Hplb5IWokdzQoa2KdjNAgqinBaSE75EPLUHwTUmLckZTawtIetlDTyG65r6nFK5w0Jy7guoCtyXBzW/kGQ1Bsjaee+qr2MXJBCW4phqTRdGS+ikjkHeqiKcoqKZLcBinZ7yxtlMEySwREokATFqSSOgiJ4Q7geBskklS7gsjJf8QU0dI12bru8TbyCSSuPctBNg0WAAHQWXOJJJXJlvuOHFdYkklSZDsOXTc0kkZDuyhrKNkrcMrGyN5OF/LkkkmFmR2p6OoznTyOiPwuu9vn731WEqg+GR0byCW5GxJHhcBJJRcjYSYTS1GLKyPYByTJJUjbDlEsk2EZBVss9ykkmQBn3BnuVZt6csjy1dlfkkktEO6M2V1FmUsuo32SSW0xB0T7IyJ1wmSSphwOjAFDeySSBBtUf/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8" name="TextovéPole 7"/>
          <p:cNvSpPr txBox="1"/>
          <p:nvPr/>
        </p:nvSpPr>
        <p:spPr>
          <a:xfrm>
            <a:off x="460375" y="1830308"/>
            <a:ext cx="8072065" cy="4431983"/>
          </a:xfrm>
          <a:prstGeom prst="rect">
            <a:avLst/>
          </a:prstGeom>
          <a:noFill/>
        </p:spPr>
        <p:txBody>
          <a:bodyPr wrap="square" rtlCol="0">
            <a:spAutoFit/>
          </a:bodyPr>
          <a:lstStyle/>
          <a:p>
            <a:r>
              <a:rPr lang="cs-CZ" sz="2400" b="1" dirty="0"/>
              <a:t>§ 45 odst.1 zákona o myslivosti:</a:t>
            </a:r>
          </a:p>
          <a:p>
            <a:endParaRPr lang="cs-CZ" dirty="0"/>
          </a:p>
          <a:p>
            <a:r>
              <a:rPr lang="cs-CZ" sz="2400" b="1" i="1" dirty="0"/>
              <a:t>lov smí být prováděn jen způsobem odpovídajícím zásadám mysliveckým, zásadám ochrany zvířat a zásadám ochrany zvířat proti týrání</a:t>
            </a:r>
            <a:r>
              <a:rPr lang="cs-CZ" dirty="0"/>
              <a:t>. </a:t>
            </a:r>
          </a:p>
          <a:p>
            <a:endParaRPr lang="cs-CZ" dirty="0"/>
          </a:p>
          <a:p>
            <a:r>
              <a:rPr lang="cs-CZ" dirty="0"/>
              <a:t>Jedna ze zásad mysliveckých je, že nelze dále snižovat handicap zvěře vůči člověku- lovci /např. výkonností zbraní, světel v noci/ . Proto je při povoleném norování liška proti jednomu psu, při společném lovu liška proti jednomu střelci na jeho stanovišti atd. </a:t>
            </a:r>
          </a:p>
          <a:p>
            <a:endParaRPr lang="cs-CZ" dirty="0"/>
          </a:p>
          <a:p>
            <a:r>
              <a:rPr lang="cs-CZ" sz="2000" b="1" dirty="0"/>
              <a:t>Za týrání se považuje štvaní zvířat proti sobě, aniž by to vyžadoval lov /§ 4 odst. 1 písm. f) </a:t>
            </a:r>
            <a:r>
              <a:rPr lang="cs-CZ" sz="2000" b="1" dirty="0" err="1"/>
              <a:t>ZoZT</a:t>
            </a:r>
            <a:r>
              <a:rPr lang="cs-CZ" sz="2000" b="1" dirty="0"/>
              <a:t>/. Podobně výkon prokazatelně překračující síly zvířete, veřejné vystoupení, bezdůvodně vyvolaný stres.</a:t>
            </a:r>
          </a:p>
        </p:txBody>
      </p:sp>
    </p:spTree>
    <p:extLst>
      <p:ext uri="{BB962C8B-B14F-4D97-AF65-F5344CB8AC3E}">
        <p14:creationId xmlns:p14="http://schemas.microsoft.com/office/powerpoint/2010/main" val="21366425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547664" y="446102"/>
            <a:ext cx="7128792" cy="584775"/>
          </a:xfrm>
          <a:prstGeom prst="rect">
            <a:avLst/>
          </a:prstGeom>
          <a:noFill/>
        </p:spPr>
        <p:txBody>
          <a:bodyPr wrap="square" rtlCol="0">
            <a:spAutoFit/>
          </a:bodyPr>
          <a:lstStyle/>
          <a:p>
            <a:pPr>
              <a:buNone/>
            </a:pPr>
            <a:r>
              <a:rPr lang="cs-CZ" sz="3200" b="1" dirty="0"/>
              <a:t>Opuštění a vrácení zvířete</a:t>
            </a:r>
          </a:p>
        </p:txBody>
      </p:sp>
      <p:sp>
        <p:nvSpPr>
          <p:cNvPr id="3" name="Zástupný symbol pro obsah 2"/>
          <p:cNvSpPr>
            <a:spLocks noGrp="1"/>
          </p:cNvSpPr>
          <p:nvPr>
            <p:ph idx="1"/>
          </p:nvPr>
        </p:nvSpPr>
        <p:spPr>
          <a:xfrm>
            <a:off x="194066" y="738490"/>
            <a:ext cx="8517632" cy="5285833"/>
          </a:xfrm>
        </p:spPr>
        <p:txBody>
          <a:bodyPr>
            <a:noAutofit/>
          </a:bodyPr>
          <a:lstStyle/>
          <a:p>
            <a:pPr>
              <a:buNone/>
            </a:pPr>
            <a:endParaRPr lang="cs-CZ" sz="2400" dirty="0"/>
          </a:p>
          <a:p>
            <a:pPr>
              <a:buNone/>
            </a:pPr>
            <a:r>
              <a:rPr lang="cs-CZ" sz="2800" b="1" dirty="0"/>
              <a:t>Nikdo nesmí zvíře opustit s úmyslem se ho zbavit nebo je vyhnat</a:t>
            </a:r>
            <a:r>
              <a:rPr lang="cs-CZ" sz="2800" dirty="0"/>
              <a:t>. Za opuštění zvířete se nepovažuje vypuštění zvířete do jeho přirozeného prostředí, </a:t>
            </a:r>
            <a:r>
              <a:rPr lang="cs-CZ" sz="2800" b="1" dirty="0"/>
              <a:t>pokud je to vhodné z hlediska stavu zvířete a podmínek prostředí</a:t>
            </a:r>
            <a:r>
              <a:rPr lang="cs-CZ" sz="2800" dirty="0"/>
              <a:t>.</a:t>
            </a:r>
          </a:p>
          <a:p>
            <a:pPr>
              <a:buNone/>
            </a:pPr>
            <a:endParaRPr lang="cs-CZ" sz="2400" dirty="0"/>
          </a:p>
          <a:p>
            <a:pPr>
              <a:buNone/>
            </a:pPr>
            <a:endParaRPr lang="cs-CZ" sz="1600" b="1" dirty="0"/>
          </a:p>
          <a:p>
            <a:pPr>
              <a:buNone/>
            </a:pPr>
            <a:endParaRPr lang="cs-CZ" sz="1600" b="1" dirty="0"/>
          </a:p>
        </p:txBody>
      </p:sp>
      <p:pic>
        <p:nvPicPr>
          <p:cNvPr id="7170" name="Picture 2" descr="http://www.carpinart.com/userfiles/products/sv.hubertsk_slavnosti_07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1760" y="3067784"/>
            <a:ext cx="4392488" cy="3146119"/>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539552" y="6338568"/>
            <a:ext cx="8136904" cy="307777"/>
          </a:xfrm>
          <a:prstGeom prst="rect">
            <a:avLst/>
          </a:prstGeom>
          <a:noFill/>
        </p:spPr>
        <p:txBody>
          <a:bodyPr wrap="square" rtlCol="0">
            <a:spAutoFit/>
          </a:bodyPr>
          <a:lstStyle/>
          <a:p>
            <a:r>
              <a:rPr lang="cs-CZ" sz="1400" dirty="0"/>
              <a:t>http://www.ceskatelevize.cz/porady/1096902795-studio-6/214411010101217/</a:t>
            </a:r>
          </a:p>
        </p:txBody>
      </p:sp>
    </p:spTree>
    <p:extLst>
      <p:ext uri="{BB962C8B-B14F-4D97-AF65-F5344CB8AC3E}">
        <p14:creationId xmlns:p14="http://schemas.microsoft.com/office/powerpoint/2010/main" val="197627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763688" y="446102"/>
            <a:ext cx="7128792" cy="584775"/>
          </a:xfrm>
          <a:prstGeom prst="rect">
            <a:avLst/>
          </a:prstGeom>
          <a:noFill/>
        </p:spPr>
        <p:txBody>
          <a:bodyPr wrap="square" rtlCol="0">
            <a:spAutoFit/>
          </a:bodyPr>
          <a:lstStyle/>
          <a:p>
            <a:pPr>
              <a:buNone/>
            </a:pPr>
            <a:r>
              <a:rPr lang="cs-CZ" sz="3200" b="1" dirty="0">
                <a:solidFill>
                  <a:schemeClr val="accent6"/>
                </a:solidFill>
              </a:rPr>
              <a:t>VEŘEJNÁ VYSTOUPENÍ ZVÍŘAT</a:t>
            </a:r>
          </a:p>
        </p:txBody>
      </p:sp>
      <p:sp>
        <p:nvSpPr>
          <p:cNvPr id="3" name="Zástupný symbol pro obsah 2"/>
          <p:cNvSpPr>
            <a:spLocks noGrp="1"/>
          </p:cNvSpPr>
          <p:nvPr>
            <p:ph idx="1"/>
          </p:nvPr>
        </p:nvSpPr>
        <p:spPr>
          <a:xfrm>
            <a:off x="399156" y="1248947"/>
            <a:ext cx="8517632" cy="5285833"/>
          </a:xfrm>
        </p:spPr>
        <p:txBody>
          <a:bodyPr>
            <a:noAutofit/>
          </a:bodyPr>
          <a:lstStyle/>
          <a:p>
            <a:pPr>
              <a:buNone/>
            </a:pPr>
            <a:r>
              <a:rPr lang="cs-CZ" sz="2800" b="1" dirty="0"/>
              <a:t>Zákaz pojízdných zvěřinců s výjimkou zvířat, se kterými je pracováno v cirkusové manéži</a:t>
            </a:r>
          </a:p>
          <a:p>
            <a:pPr>
              <a:buNone/>
            </a:pPr>
            <a:r>
              <a:rPr lang="cs-CZ" sz="2800" dirty="0"/>
              <a:t>Drezúra s ohledem na druh a věkovou kategorii nebo hmotnost a další specifické podmínky</a:t>
            </a:r>
          </a:p>
          <a:p>
            <a:pPr>
              <a:buFontTx/>
              <a:buChar char="-"/>
            </a:pPr>
            <a:r>
              <a:rPr lang="cs-CZ" sz="2800" dirty="0"/>
              <a:t>Informace o vystoupení veterinární správě a obci</a:t>
            </a:r>
          </a:p>
          <a:p>
            <a:pPr>
              <a:buFontTx/>
              <a:buChar char="-"/>
            </a:pPr>
            <a:r>
              <a:rPr lang="cs-CZ" sz="2800" dirty="0"/>
              <a:t>Dohled odborníka</a:t>
            </a:r>
          </a:p>
          <a:p>
            <a:pPr>
              <a:buFontTx/>
              <a:buChar char="-"/>
            </a:pPr>
            <a:r>
              <a:rPr lang="cs-CZ" sz="2800" dirty="0"/>
              <a:t>Předložení seznamu činností se zvířaty</a:t>
            </a:r>
          </a:p>
          <a:p>
            <a:pPr>
              <a:buFontTx/>
              <a:buChar char="-"/>
            </a:pPr>
            <a:r>
              <a:rPr lang="cs-CZ" sz="2800" dirty="0"/>
              <a:t>Poučení osob, které se aktivně zúčastňují veřejného vystoupení zvířat</a:t>
            </a:r>
          </a:p>
          <a:p>
            <a:pPr>
              <a:buFontTx/>
              <a:buChar char="-"/>
            </a:pPr>
            <a:r>
              <a:rPr lang="cs-CZ" sz="2800" dirty="0"/>
              <a:t>Oznámení porušení podmínek</a:t>
            </a:r>
          </a:p>
          <a:p>
            <a:pPr>
              <a:buFontTx/>
              <a:buChar char="-"/>
            </a:pPr>
            <a:r>
              <a:rPr lang="cs-CZ" sz="2800" dirty="0"/>
              <a:t>§ 14a – omezené využívání určitých druhů</a:t>
            </a:r>
          </a:p>
          <a:p>
            <a:pPr>
              <a:buFontTx/>
              <a:buChar char="-"/>
            </a:pPr>
            <a:endParaRPr lang="cs-CZ" sz="2400" dirty="0"/>
          </a:p>
          <a:p>
            <a:pPr>
              <a:buNone/>
            </a:pPr>
            <a:endParaRPr lang="cs-CZ" sz="1600" b="1" dirty="0"/>
          </a:p>
          <a:p>
            <a:pPr>
              <a:buNone/>
            </a:pPr>
            <a:endParaRPr lang="cs-CZ" sz="1600" b="1" dirty="0"/>
          </a:p>
        </p:txBody>
      </p:sp>
    </p:spTree>
    <p:extLst>
      <p:ext uri="{BB962C8B-B14F-4D97-AF65-F5344CB8AC3E}">
        <p14:creationId xmlns:p14="http://schemas.microsoft.com/office/powerpoint/2010/main" val="190888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360385" y="1111374"/>
            <a:ext cx="8748464" cy="2339102"/>
          </a:xfrm>
          <a:prstGeom prst="rect">
            <a:avLst/>
          </a:prstGeom>
          <a:noFill/>
        </p:spPr>
        <p:txBody>
          <a:bodyPr wrap="square" rtlCol="0">
            <a:spAutoFit/>
          </a:bodyPr>
          <a:lstStyle/>
          <a:p>
            <a:pPr>
              <a:buNone/>
            </a:pPr>
            <a:endParaRPr lang="cs-CZ" sz="3200" dirty="0"/>
          </a:p>
          <a:p>
            <a:endParaRPr lang="cs-CZ" sz="3200" b="1" dirty="0"/>
          </a:p>
          <a:p>
            <a:endParaRPr lang="cs-CZ" sz="3200" dirty="0"/>
          </a:p>
          <a:p>
            <a:endParaRPr lang="cs-CZ" sz="3200" b="1" dirty="0"/>
          </a:p>
          <a:p>
            <a:endParaRPr lang="cs-CZ" dirty="0"/>
          </a:p>
        </p:txBody>
      </p:sp>
      <p:pic>
        <p:nvPicPr>
          <p:cNvPr id="7" name="Picture 6">
            <a:extLst>
              <a:ext uri="{FF2B5EF4-FFF2-40B4-BE49-F238E27FC236}">
                <a16:creationId xmlns:a16="http://schemas.microsoft.com/office/drawing/2014/main" id="{6012AB36-2D92-47D0-A822-EB4FDAE333C2}"/>
              </a:ext>
            </a:extLst>
          </p:cNvPr>
          <p:cNvPicPr>
            <a:picLocks noChangeAspect="1"/>
          </p:cNvPicPr>
          <p:nvPr/>
        </p:nvPicPr>
        <p:blipFill>
          <a:blip r:embed="rId3"/>
          <a:stretch>
            <a:fillRect/>
          </a:stretch>
        </p:blipFill>
        <p:spPr>
          <a:xfrm>
            <a:off x="0" y="358350"/>
            <a:ext cx="9144000" cy="6141299"/>
          </a:xfrm>
          <a:prstGeom prst="rect">
            <a:avLst/>
          </a:prstGeom>
        </p:spPr>
      </p:pic>
      <p:pic>
        <p:nvPicPr>
          <p:cNvPr id="1026" name="Picture 2" descr="Mapa honitby :: MS HANÁ Tovačov">
            <a:extLst>
              <a:ext uri="{FF2B5EF4-FFF2-40B4-BE49-F238E27FC236}">
                <a16:creationId xmlns:a16="http://schemas.microsoft.com/office/drawing/2014/main" id="{065BB1E5-EF19-472C-B1E7-0C321A23DC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6597" y="3181180"/>
            <a:ext cx="3949828" cy="3361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3367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t>Důvody k usmrcení (§ 5)</a:t>
            </a:r>
          </a:p>
        </p:txBody>
      </p:sp>
      <p:sp>
        <p:nvSpPr>
          <p:cNvPr id="3" name="Zástupný symbol pro obsah 2"/>
          <p:cNvSpPr>
            <a:spLocks noGrp="1"/>
          </p:cNvSpPr>
          <p:nvPr>
            <p:ph idx="1"/>
          </p:nvPr>
        </p:nvSpPr>
        <p:spPr>
          <a:xfrm>
            <a:off x="467544" y="1052736"/>
            <a:ext cx="8517632" cy="5285833"/>
          </a:xfrm>
        </p:spPr>
        <p:txBody>
          <a:bodyPr>
            <a:noAutofit/>
          </a:bodyPr>
          <a:lstStyle/>
          <a:p>
            <a:pPr>
              <a:buNone/>
            </a:pPr>
            <a:r>
              <a:rPr lang="cs-CZ" sz="1600" b="1" dirty="0">
                <a:solidFill>
                  <a:schemeClr val="accent6"/>
                </a:solidFill>
              </a:rPr>
              <a:t>§ 5 odst. 1: Nikdo nesmí bez důvodu usmrtit zvíře.</a:t>
            </a:r>
          </a:p>
          <a:p>
            <a:pPr>
              <a:buNone/>
            </a:pPr>
            <a:endParaRPr lang="cs-CZ" sz="1600" b="1" dirty="0"/>
          </a:p>
          <a:p>
            <a:pPr>
              <a:buNone/>
            </a:pPr>
            <a:r>
              <a:rPr lang="cs-CZ" sz="1600" b="1" dirty="0"/>
              <a:t>§ 5 odst. 2 důvody k usmrcení </a:t>
            </a:r>
            <a:r>
              <a:rPr lang="cs-CZ" sz="1600" dirty="0"/>
              <a:t>:</a:t>
            </a:r>
          </a:p>
          <a:p>
            <a:r>
              <a:rPr lang="cs-CZ" sz="1800" i="1" dirty="0"/>
              <a:t>a)</a:t>
            </a:r>
            <a:r>
              <a:rPr lang="cs-CZ" sz="1800" dirty="0"/>
              <a:t> </a:t>
            </a:r>
            <a:r>
              <a:rPr lang="cs-CZ" sz="1800" b="1" dirty="0"/>
              <a:t>využití produktů zvířete</a:t>
            </a:r>
            <a:r>
              <a:rPr lang="cs-CZ" sz="1800" dirty="0"/>
              <a:t> chovaného nebo drženého pro produkci potravin, vlny, kůže, kožešin nebo jiných produktů,</a:t>
            </a:r>
          </a:p>
          <a:p>
            <a:r>
              <a:rPr lang="cs-CZ" sz="1800" i="1" dirty="0"/>
              <a:t>b)</a:t>
            </a:r>
            <a:r>
              <a:rPr lang="cs-CZ" sz="1800" dirty="0"/>
              <a:t> </a:t>
            </a:r>
            <a:r>
              <a:rPr lang="cs-CZ" sz="1800" b="1" dirty="0"/>
              <a:t>slabost, nevyléčitelná nemoc, těžké poranění</a:t>
            </a:r>
            <a:r>
              <a:rPr lang="cs-CZ" sz="1800" dirty="0"/>
              <a:t>, genetická nebo vrozená vada, celkové vyčerpání nebo stáří zvířete, jsou-li pro další přežívání spojeny s trvalým utrpením,</a:t>
            </a:r>
          </a:p>
          <a:p>
            <a:r>
              <a:rPr lang="cs-CZ" sz="1800" i="1" dirty="0"/>
              <a:t>c)</a:t>
            </a:r>
            <a:r>
              <a:rPr lang="cs-CZ" sz="1800" dirty="0"/>
              <a:t> </a:t>
            </a:r>
            <a:r>
              <a:rPr lang="cs-CZ" sz="1800" b="1" dirty="0"/>
              <a:t>bezprostřední ohrožení člověka </a:t>
            </a:r>
            <a:r>
              <a:rPr lang="cs-CZ" sz="1800" dirty="0"/>
              <a:t>zvířetem,</a:t>
            </a:r>
          </a:p>
          <a:p>
            <a:r>
              <a:rPr lang="cs-CZ" sz="1800" i="1" dirty="0"/>
              <a:t>d)</a:t>
            </a:r>
            <a:r>
              <a:rPr lang="cs-CZ" sz="1800" dirty="0"/>
              <a:t> </a:t>
            </a:r>
            <a:r>
              <a:rPr lang="cs-CZ" sz="1800" b="1" dirty="0"/>
              <a:t>výkon práva myslivosti a rybářství </a:t>
            </a:r>
            <a:r>
              <a:rPr lang="cs-CZ" sz="1800" dirty="0"/>
              <a:t>podle zvláštních předpisů,</a:t>
            </a:r>
          </a:p>
          <a:p>
            <a:r>
              <a:rPr lang="cs-CZ" sz="1800" i="1" dirty="0"/>
              <a:t>e)</a:t>
            </a:r>
            <a:r>
              <a:rPr lang="cs-CZ" sz="1800" dirty="0"/>
              <a:t> nařízené </a:t>
            </a:r>
            <a:r>
              <a:rPr lang="cs-CZ" sz="1800" b="1" dirty="0"/>
              <a:t>mimořádné veterinární nebo hygienické opatření </a:t>
            </a:r>
            <a:r>
              <a:rPr lang="cs-CZ" sz="1800" dirty="0"/>
              <a:t>při ochraně před nákazami,</a:t>
            </a:r>
          </a:p>
          <a:p>
            <a:r>
              <a:rPr lang="cs-CZ" sz="1800" i="1" dirty="0"/>
              <a:t>f)</a:t>
            </a:r>
            <a:r>
              <a:rPr lang="cs-CZ" sz="1800" dirty="0"/>
              <a:t> </a:t>
            </a:r>
            <a:r>
              <a:rPr lang="cs-CZ" sz="1800" b="1" dirty="0"/>
              <a:t>ukončení pokusu </a:t>
            </a:r>
            <a:r>
              <a:rPr lang="cs-CZ" sz="1800" dirty="0"/>
              <a:t>na pokusném zvířeti, není-li v projektu pokusů stanoveno jinak,</a:t>
            </a:r>
          </a:p>
          <a:p>
            <a:r>
              <a:rPr lang="cs-CZ" sz="1800" i="1" dirty="0"/>
              <a:t>g)</a:t>
            </a:r>
            <a:r>
              <a:rPr lang="cs-CZ" sz="1800" dirty="0"/>
              <a:t> regulování populace zvířat v lidské péči a volně žijících zvířat;</a:t>
            </a:r>
          </a:p>
          <a:p>
            <a:r>
              <a:rPr lang="cs-CZ" sz="1800" i="1" dirty="0"/>
              <a:t>h)</a:t>
            </a:r>
            <a:r>
              <a:rPr lang="cs-CZ" sz="1800" dirty="0"/>
              <a:t> </a:t>
            </a:r>
            <a:r>
              <a:rPr lang="cs-CZ" sz="1800" b="1" dirty="0"/>
              <a:t>deratizace</a:t>
            </a:r>
            <a:r>
              <a:rPr lang="cs-CZ" sz="1800" dirty="0"/>
              <a:t> a opatření v boji proti škodlivým organismům,</a:t>
            </a:r>
          </a:p>
          <a:p>
            <a:r>
              <a:rPr lang="cs-CZ" sz="1800" i="1" dirty="0"/>
              <a:t>i)</a:t>
            </a:r>
            <a:r>
              <a:rPr lang="cs-CZ" sz="1800" dirty="0"/>
              <a:t> uložené zvláštní opatření </a:t>
            </a:r>
            <a:r>
              <a:rPr lang="cs-CZ" sz="1800" b="1" dirty="0"/>
              <a:t>v případě nemožnosti identifikovat zvíře </a:t>
            </a:r>
            <a:r>
              <a:rPr lang="cs-CZ" sz="1800" dirty="0"/>
              <a:t>podle zvláštních právních předpisů,</a:t>
            </a:r>
          </a:p>
          <a:p>
            <a:r>
              <a:rPr lang="cs-CZ" sz="1800" i="1" dirty="0"/>
              <a:t>j)</a:t>
            </a:r>
            <a:r>
              <a:rPr lang="cs-CZ" sz="1800" dirty="0"/>
              <a:t> </a:t>
            </a:r>
            <a:r>
              <a:rPr lang="cs-CZ" sz="1800" b="1" dirty="0"/>
              <a:t>depopulace</a:t>
            </a:r>
          </a:p>
        </p:txBody>
      </p:sp>
    </p:spTree>
    <p:extLst>
      <p:ext uri="{BB962C8B-B14F-4D97-AF65-F5344CB8AC3E}">
        <p14:creationId xmlns:p14="http://schemas.microsoft.com/office/powerpoint/2010/main" val="10094186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547664" y="548680"/>
            <a:ext cx="7128792" cy="461665"/>
          </a:xfrm>
          <a:prstGeom prst="rect">
            <a:avLst/>
          </a:prstGeom>
          <a:noFill/>
        </p:spPr>
        <p:txBody>
          <a:bodyPr wrap="square" rtlCol="0">
            <a:spAutoFit/>
          </a:bodyPr>
          <a:lstStyle/>
          <a:p>
            <a:pPr>
              <a:buNone/>
            </a:pPr>
            <a:r>
              <a:rPr lang="cs-CZ" sz="2400" b="1" dirty="0"/>
              <a:t>OCHRANA ZVÍŘAT PŘI USMRCOVÁNÍ – zvláštní pravidla</a:t>
            </a:r>
          </a:p>
        </p:txBody>
      </p:sp>
      <p:sp>
        <p:nvSpPr>
          <p:cNvPr id="3" name="Zástupný symbol pro obsah 2"/>
          <p:cNvSpPr>
            <a:spLocks noGrp="1"/>
          </p:cNvSpPr>
          <p:nvPr>
            <p:ph idx="1"/>
          </p:nvPr>
        </p:nvSpPr>
        <p:spPr>
          <a:xfrm>
            <a:off x="467544" y="1052736"/>
            <a:ext cx="8517632" cy="5285833"/>
          </a:xfrm>
        </p:spPr>
        <p:txBody>
          <a:bodyPr>
            <a:noAutofit/>
          </a:bodyPr>
          <a:lstStyle/>
          <a:p>
            <a:r>
              <a:rPr lang="cs-CZ" sz="2400" b="1" dirty="0"/>
              <a:t>Porážení nebo utrácení nemocných, vyčerpaných nebo zraněných zvířat</a:t>
            </a:r>
          </a:p>
          <a:p>
            <a:r>
              <a:rPr lang="cs-CZ" sz="2400" dirty="0"/>
              <a:t> - zpravidla na místě, podle veterinárních předpisů</a:t>
            </a:r>
          </a:p>
          <a:p>
            <a:r>
              <a:rPr lang="cs-CZ" sz="2400" b="1" dirty="0"/>
              <a:t>Usmrcování kožešinových zvířat a hlodavců</a:t>
            </a:r>
          </a:p>
          <a:p>
            <a:r>
              <a:rPr lang="cs-CZ" sz="2400" b="1" dirty="0"/>
              <a:t>Porážení zvířat pro potřeby církví a náboženských společností, jejichž náboženské obřady stanoví zvláštní metody porážky zvířat</a:t>
            </a:r>
          </a:p>
          <a:p>
            <a:r>
              <a:rPr lang="cs-CZ" sz="2400" b="1" dirty="0"/>
              <a:t>Omračování zvířat – prováděcí předpis</a:t>
            </a:r>
          </a:p>
          <a:p>
            <a:r>
              <a:rPr lang="cs-CZ" sz="2400" b="1" dirty="0"/>
              <a:t>Usmrcování králíků, zajíců a drůbeže při domácí porážce</a:t>
            </a:r>
          </a:p>
          <a:p>
            <a:r>
              <a:rPr lang="cs-CZ" sz="2400" b="1" dirty="0"/>
              <a:t>Postupy při usmrcování ryb</a:t>
            </a:r>
            <a:endParaRPr lang="cs-CZ" sz="2400" dirty="0"/>
          </a:p>
          <a:p>
            <a:pPr>
              <a:buNone/>
            </a:pPr>
            <a:endParaRPr lang="cs-CZ" sz="2400" dirty="0"/>
          </a:p>
          <a:p>
            <a:pPr>
              <a:buNone/>
            </a:pPr>
            <a:endParaRPr lang="cs-CZ" sz="1600" b="1" dirty="0"/>
          </a:p>
          <a:p>
            <a:pPr>
              <a:buNone/>
            </a:pPr>
            <a:endParaRPr lang="cs-CZ" sz="1600" b="1" dirty="0"/>
          </a:p>
        </p:txBody>
      </p:sp>
    </p:spTree>
    <p:extLst>
      <p:ext uri="{BB962C8B-B14F-4D97-AF65-F5344CB8AC3E}">
        <p14:creationId xmlns:p14="http://schemas.microsoft.com/office/powerpoint/2010/main" val="20536949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547664" y="548680"/>
            <a:ext cx="7128792" cy="461665"/>
          </a:xfrm>
          <a:prstGeom prst="rect">
            <a:avLst/>
          </a:prstGeom>
          <a:noFill/>
        </p:spPr>
        <p:txBody>
          <a:bodyPr wrap="square" rtlCol="0">
            <a:spAutoFit/>
          </a:bodyPr>
          <a:lstStyle/>
          <a:p>
            <a:pPr>
              <a:buNone/>
            </a:pPr>
            <a:r>
              <a:rPr lang="cs-CZ" sz="2400" b="1" dirty="0"/>
              <a:t>OCHRANA ZVÍŘAT PŘI USMRCOVÁNÍ – zvláštní pravidla</a:t>
            </a:r>
          </a:p>
        </p:txBody>
      </p:sp>
      <p:sp>
        <p:nvSpPr>
          <p:cNvPr id="3" name="Zástupný symbol pro obsah 2"/>
          <p:cNvSpPr>
            <a:spLocks noGrp="1"/>
          </p:cNvSpPr>
          <p:nvPr>
            <p:ph idx="1"/>
          </p:nvPr>
        </p:nvSpPr>
        <p:spPr>
          <a:xfrm>
            <a:off x="467544" y="1052736"/>
            <a:ext cx="8517632" cy="5285833"/>
          </a:xfrm>
        </p:spPr>
        <p:txBody>
          <a:bodyPr>
            <a:noAutofit/>
          </a:bodyPr>
          <a:lstStyle/>
          <a:p>
            <a:r>
              <a:rPr lang="cs-CZ" sz="1800" dirty="0">
                <a:hlinkClick r:id="rId4"/>
              </a:rPr>
              <a:t>Vyhláška č. 418/2012 Sb., o ochraně zvířat při usmrcování</a:t>
            </a:r>
            <a:r>
              <a:rPr lang="cs-CZ" sz="1800" dirty="0"/>
              <a:t>, ve znění pozdějších předpisů</a:t>
            </a:r>
          </a:p>
          <a:p>
            <a:r>
              <a:rPr lang="cs-CZ" sz="1800" dirty="0"/>
              <a:t>Tato vyhláška upravuje v návaznosti na přímo použitelný předpis Evropské unie </a:t>
            </a:r>
            <a:r>
              <a:rPr lang="cs-CZ" sz="1800" i="1" dirty="0"/>
              <a:t>(</a:t>
            </a:r>
            <a:r>
              <a:rPr lang="cs-CZ" sz="1800" i="1" dirty="0">
                <a:hlinkClick r:id="rId5"/>
              </a:rPr>
              <a:t>Nařízení Rady (ES) č. 1099/2009</a:t>
            </a:r>
            <a:r>
              <a:rPr lang="cs-CZ" sz="1800" i="1" dirty="0"/>
              <a:t>)</a:t>
            </a:r>
            <a:endParaRPr lang="cs-CZ" sz="1800" dirty="0"/>
          </a:p>
          <a:p>
            <a:r>
              <a:rPr lang="cs-CZ" sz="1800" dirty="0"/>
              <a:t>a) způsob doložení odpovídající odborné praxe podle § 5a odst. 7 zákona a co se za ni považuje,</a:t>
            </a:r>
          </a:p>
          <a:p>
            <a:r>
              <a:rPr lang="cs-CZ" sz="1800" dirty="0"/>
              <a:t>b) vzor dočasného osvědčení o způsobilosti pro osoby podílející se na úkonech souvisejících s porážením zvířat,</a:t>
            </a:r>
          </a:p>
          <a:p>
            <a:r>
              <a:rPr lang="cs-CZ" sz="1800" dirty="0"/>
              <a:t>c) způsob doložení odpovídající odborné praxe podle § 5c odst. 7 zákona a co se za ni považuje,</a:t>
            </a:r>
          </a:p>
          <a:p>
            <a:r>
              <a:rPr lang="cs-CZ" sz="1800" dirty="0"/>
              <a:t>d) vzor dočasného osvědčení o způsobilosti k usmrcování kožešinových zvířat,</a:t>
            </a:r>
          </a:p>
          <a:p>
            <a:r>
              <a:rPr lang="cs-CZ" sz="1800" dirty="0"/>
              <a:t>e) vzor žádosti o udělení povolení k porážce zvířat pro potřeby církví a náboženských společností, jejichž náboženské obřady stanoví zvláštní metody porážky zvířat,</a:t>
            </a:r>
          </a:p>
          <a:p>
            <a:r>
              <a:rPr lang="cs-CZ" sz="1800" dirty="0"/>
              <a:t>f) nákresy a popis stanovených míst na hlavě vybraných druhů zvířat pro vedení omračovacího úderu a umístění mechanického omračovacího nástroje,</a:t>
            </a:r>
          </a:p>
          <a:p>
            <a:r>
              <a:rPr lang="cs-CZ" sz="1800" dirty="0"/>
              <a:t>g) požadavky na omračování zvířat s výjimkou kožešinových zvířat,</a:t>
            </a:r>
          </a:p>
          <a:p>
            <a:r>
              <a:rPr lang="cs-CZ" sz="1800" dirty="0"/>
              <a:t>h) poměr hmotnosti vybraných druhů živých ryb a vody (hustotu obsádky) v kádích a příručních nádržích, včetně nejnižšího množství kyslíku ve vodě a teploty vody.</a:t>
            </a:r>
          </a:p>
          <a:p>
            <a:pPr>
              <a:buNone/>
            </a:pPr>
            <a:endParaRPr lang="cs-CZ" sz="2400" dirty="0"/>
          </a:p>
          <a:p>
            <a:pPr>
              <a:buNone/>
            </a:pPr>
            <a:endParaRPr lang="cs-CZ" sz="1600" b="1" dirty="0"/>
          </a:p>
          <a:p>
            <a:pPr>
              <a:buNone/>
            </a:pPr>
            <a:endParaRPr lang="cs-CZ" sz="1600" b="1" dirty="0"/>
          </a:p>
        </p:txBody>
      </p:sp>
    </p:spTree>
    <p:extLst>
      <p:ext uri="{BB962C8B-B14F-4D97-AF65-F5344CB8AC3E}">
        <p14:creationId xmlns:p14="http://schemas.microsoft.com/office/powerpoint/2010/main" val="22486291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547664" y="548680"/>
            <a:ext cx="7128792" cy="461665"/>
          </a:xfrm>
          <a:prstGeom prst="rect">
            <a:avLst/>
          </a:prstGeom>
          <a:noFill/>
        </p:spPr>
        <p:txBody>
          <a:bodyPr wrap="square" rtlCol="0">
            <a:spAutoFit/>
          </a:bodyPr>
          <a:lstStyle/>
          <a:p>
            <a:pPr>
              <a:buNone/>
            </a:pPr>
            <a:r>
              <a:rPr lang="cs-CZ" sz="2400" b="1" dirty="0"/>
              <a:t>OCHRANA ZVÍŘAT PŘI USMRCOVÁNÍ – zvláštní pravidla</a:t>
            </a:r>
          </a:p>
        </p:txBody>
      </p:sp>
      <p:sp>
        <p:nvSpPr>
          <p:cNvPr id="3" name="Zástupný symbol pro obsah 2"/>
          <p:cNvSpPr>
            <a:spLocks noGrp="1"/>
          </p:cNvSpPr>
          <p:nvPr>
            <p:ph idx="1"/>
          </p:nvPr>
        </p:nvSpPr>
        <p:spPr>
          <a:xfrm>
            <a:off x="467544" y="1052736"/>
            <a:ext cx="8517632" cy="5285833"/>
          </a:xfrm>
        </p:spPr>
        <p:txBody>
          <a:bodyPr>
            <a:noAutofit/>
          </a:bodyPr>
          <a:lstStyle/>
          <a:p>
            <a:pPr>
              <a:buNone/>
            </a:pPr>
            <a:r>
              <a:rPr lang="cs-CZ" sz="2400" dirty="0">
                <a:hlinkClick r:id="rId4"/>
              </a:rPr>
              <a:t>http://cit.vfu.cz/oz/Oz/418-2012.pdf</a:t>
            </a:r>
            <a:r>
              <a:rPr lang="cs-CZ" sz="2400" dirty="0"/>
              <a:t> </a:t>
            </a:r>
          </a:p>
          <a:p>
            <a:pPr>
              <a:buNone/>
            </a:pPr>
            <a:endParaRPr lang="cs-CZ" sz="1600" b="1" dirty="0"/>
          </a:p>
          <a:p>
            <a:pPr>
              <a:buNone/>
            </a:pPr>
            <a:endParaRPr lang="cs-CZ" sz="1600" b="1" dirty="0"/>
          </a:p>
        </p:txBody>
      </p:sp>
      <p:pic>
        <p:nvPicPr>
          <p:cNvPr id="1026" name="Picture 2" descr="http://cit.vfu.cz/oz/Oz/foto/j2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5149" y="1556792"/>
            <a:ext cx="4286250" cy="23431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cit.vfu.cz/oz/Oz/foto/j2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7832" y="1553925"/>
            <a:ext cx="4286250" cy="32194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cit.vfu.cz/oz/Oz/foto/j2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5149" y="3883221"/>
            <a:ext cx="4286250" cy="304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4932040" y="5301208"/>
            <a:ext cx="4032042" cy="369332"/>
          </a:xfrm>
          <a:prstGeom prst="rect">
            <a:avLst/>
          </a:prstGeom>
          <a:noFill/>
        </p:spPr>
        <p:txBody>
          <a:bodyPr wrap="square" rtlCol="0">
            <a:spAutoFit/>
          </a:bodyPr>
          <a:lstStyle/>
          <a:p>
            <a:r>
              <a:rPr lang="cs-CZ" dirty="0">
                <a:hlinkClick r:id="rId8"/>
              </a:rPr>
              <a:t>http://cit.vfu.cz/oz/Oz/fotojatky.htm</a:t>
            </a:r>
            <a:r>
              <a:rPr lang="cs-CZ" dirty="0"/>
              <a:t> </a:t>
            </a:r>
          </a:p>
        </p:txBody>
      </p:sp>
    </p:spTree>
    <p:extLst>
      <p:ext uri="{BB962C8B-B14F-4D97-AF65-F5344CB8AC3E}">
        <p14:creationId xmlns:p14="http://schemas.microsoft.com/office/powerpoint/2010/main" val="36264406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187624" y="372143"/>
            <a:ext cx="7632848" cy="584775"/>
          </a:xfrm>
          <a:prstGeom prst="rect">
            <a:avLst/>
          </a:prstGeom>
          <a:noFill/>
        </p:spPr>
        <p:txBody>
          <a:bodyPr wrap="square" rtlCol="0">
            <a:spAutoFit/>
          </a:bodyPr>
          <a:lstStyle/>
          <a:p>
            <a:pPr lvl="1"/>
            <a:r>
              <a:rPr lang="cs-CZ" sz="3200" b="1" dirty="0">
                <a:solidFill>
                  <a:schemeClr val="accent6">
                    <a:lumMod val="75000"/>
                  </a:schemeClr>
                </a:solidFill>
              </a:rPr>
              <a:t>REALITA? Krokodýl jako jateční zvíře</a:t>
            </a:r>
          </a:p>
        </p:txBody>
      </p:sp>
      <p:sp>
        <p:nvSpPr>
          <p:cNvPr id="7" name="TextovéPole 6"/>
          <p:cNvSpPr txBox="1"/>
          <p:nvPr/>
        </p:nvSpPr>
        <p:spPr>
          <a:xfrm>
            <a:off x="467544" y="948690"/>
            <a:ext cx="4536504" cy="5909310"/>
          </a:xfrm>
          <a:prstGeom prst="rect">
            <a:avLst/>
          </a:prstGeom>
          <a:noFill/>
        </p:spPr>
        <p:txBody>
          <a:bodyPr wrap="square" rtlCol="0">
            <a:spAutoFit/>
          </a:bodyPr>
          <a:lstStyle/>
          <a:p>
            <a:r>
              <a:rPr lang="cs-CZ" b="1" dirty="0"/>
              <a:t>Česko je jediným státem v Evropě, který považuje krokodýla nilského za jateční zvíře – umožňuje jeho porážky na jatkách</a:t>
            </a:r>
          </a:p>
          <a:p>
            <a:endParaRPr lang="cs-CZ" b="1" dirty="0"/>
          </a:p>
          <a:p>
            <a:r>
              <a:rPr lang="cs-CZ" dirty="0"/>
              <a:t>Krokodýly přivezl před někdy v roce 2005 podnikatel Bohumír Rada, který chtěl postavit pavilon s osmi stovkami plazů (agroturistický areál)</a:t>
            </a:r>
          </a:p>
          <a:p>
            <a:endParaRPr lang="cs-CZ" dirty="0"/>
          </a:p>
          <a:p>
            <a:r>
              <a:rPr lang="cs-CZ" dirty="0"/>
              <a:t>V únoru 2011 schválil antimonopolní úřad sloučení AGRO </a:t>
            </a:r>
            <a:r>
              <a:rPr lang="cs-CZ" dirty="0" err="1"/>
              <a:t>Jevišovice</a:t>
            </a:r>
            <a:r>
              <a:rPr lang="cs-CZ" dirty="0"/>
              <a:t> a. s. se společností </a:t>
            </a:r>
            <a:r>
              <a:rPr lang="cs-CZ" dirty="0" err="1">
                <a:hlinkClick r:id="rId4" tooltip="Agrofert Holding"/>
              </a:rPr>
              <a:t>Agrofert</a:t>
            </a:r>
            <a:r>
              <a:rPr lang="cs-CZ" dirty="0">
                <a:hlinkClick r:id="rId4" tooltip="Agrofert Holding"/>
              </a:rPr>
              <a:t> Holding</a:t>
            </a:r>
            <a:r>
              <a:rPr lang="cs-CZ" dirty="0"/>
              <a:t> Andreje </a:t>
            </a:r>
            <a:r>
              <a:rPr lang="cs-CZ" dirty="0" err="1"/>
              <a:t>Babiše</a:t>
            </a:r>
            <a:r>
              <a:rPr lang="cs-CZ" dirty="0"/>
              <a:t>.</a:t>
            </a:r>
          </a:p>
          <a:p>
            <a:endParaRPr lang="cs-CZ" dirty="0"/>
          </a:p>
          <a:p>
            <a:r>
              <a:rPr lang="cs-CZ" b="1" dirty="0"/>
              <a:t>Přijata vyhláška č. 34/2013 Sb., o veterinárních požadavcích na porážení krokodýlů</a:t>
            </a:r>
            <a:r>
              <a:rPr lang="cs-CZ" dirty="0"/>
              <a:t> a další zpracování masa a živočišných produktů pocházejících z krokodýlů.</a:t>
            </a:r>
          </a:p>
          <a:p>
            <a:endParaRPr lang="cs-CZ" dirty="0"/>
          </a:p>
          <a:p>
            <a:r>
              <a:rPr lang="cs-CZ" dirty="0"/>
              <a:t>V současné době již chov na maso neprobíhá, ale vyhláška stále platí.</a:t>
            </a:r>
          </a:p>
        </p:txBody>
      </p:sp>
      <p:pic>
        <p:nvPicPr>
          <p:cNvPr id="47106" name="Picture 2" descr="http://dumka.info/pet00/99/0928a.jpg">
            <a:hlinkClick r:id="rId5"/>
          </p:cNvPr>
          <p:cNvPicPr>
            <a:picLocks noChangeAspect="1" noChangeArrowheads="1"/>
          </p:cNvPicPr>
          <p:nvPr/>
        </p:nvPicPr>
        <p:blipFill>
          <a:blip r:embed="rId6" cstate="print"/>
          <a:srcRect/>
          <a:stretch>
            <a:fillRect/>
          </a:stretch>
        </p:blipFill>
        <p:spPr bwMode="auto">
          <a:xfrm>
            <a:off x="5004048" y="2564904"/>
            <a:ext cx="3810000" cy="2057401"/>
          </a:xfrm>
          <a:prstGeom prst="rect">
            <a:avLst/>
          </a:prstGeom>
          <a:noFill/>
        </p:spPr>
      </p:pic>
    </p:spTree>
    <p:extLst>
      <p:ext uri="{BB962C8B-B14F-4D97-AF65-F5344CB8AC3E}">
        <p14:creationId xmlns:p14="http://schemas.microsoft.com/office/powerpoint/2010/main" val="9331115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20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20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2000"/>
                                        <p:tgtEl>
                                          <p:spTgt spid="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animEffect transition="in" filter="fade">
                                      <p:cBhvr>
                                        <p:cTn id="27" dur="20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t>Zajímavý fakt </a:t>
            </a:r>
            <a:r>
              <a:rPr lang="cs-CZ" altLang="cs-CZ" sz="4000" b="1" dirty="0"/>
              <a:t>#2</a:t>
            </a:r>
            <a:endParaRPr lang="cs-CZ" sz="4000" b="1" dirty="0"/>
          </a:p>
        </p:txBody>
      </p:sp>
      <p:pic>
        <p:nvPicPr>
          <p:cNvPr id="7" name="Obrázek 3" descr="9019-1-1252192812.jpg"/>
          <p:cNvPicPr>
            <a:picLocks noGrp="1" noChangeAspect="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6381862" y="4653136"/>
            <a:ext cx="2948345" cy="235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délník 5"/>
          <p:cNvSpPr/>
          <p:nvPr/>
        </p:nvSpPr>
        <p:spPr>
          <a:xfrm>
            <a:off x="805544" y="2611939"/>
            <a:ext cx="7704856" cy="1754326"/>
          </a:xfrm>
          <a:prstGeom prst="rect">
            <a:avLst/>
          </a:prstGeom>
        </p:spPr>
        <p:txBody>
          <a:bodyPr wrap="square">
            <a:spAutoFit/>
          </a:bodyPr>
          <a:lstStyle/>
          <a:p>
            <a:r>
              <a:rPr lang="cs-CZ" sz="3600" dirty="0"/>
              <a:t>„</a:t>
            </a:r>
            <a:r>
              <a:rPr lang="cs-CZ" sz="3600" i="1" dirty="0"/>
              <a:t>Krokodýli se dožívají i stovky let a neznají stáří – sedmdesátiletý jedinec je stejně agilní jako sedmiletý.</a:t>
            </a:r>
            <a:r>
              <a:rPr lang="cs-CZ" sz="3600" dirty="0"/>
              <a:t>“</a:t>
            </a:r>
          </a:p>
        </p:txBody>
      </p:sp>
    </p:spTree>
    <p:extLst>
      <p:ext uri="{BB962C8B-B14F-4D97-AF65-F5344CB8AC3E}">
        <p14:creationId xmlns:p14="http://schemas.microsoft.com/office/powerpoint/2010/main" val="14241660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835696" y="446102"/>
            <a:ext cx="7128792" cy="584775"/>
          </a:xfrm>
          <a:prstGeom prst="rect">
            <a:avLst/>
          </a:prstGeom>
          <a:noFill/>
        </p:spPr>
        <p:txBody>
          <a:bodyPr wrap="square" rtlCol="0">
            <a:spAutoFit/>
          </a:bodyPr>
          <a:lstStyle/>
          <a:p>
            <a:pPr>
              <a:buNone/>
            </a:pPr>
            <a:r>
              <a:rPr lang="cs-CZ" sz="3200" b="1" dirty="0">
                <a:solidFill>
                  <a:srgbClr val="FF0000"/>
                </a:solidFill>
              </a:rPr>
              <a:t>RITUÁLNÍ PORÁŽKY</a:t>
            </a:r>
          </a:p>
        </p:txBody>
      </p:sp>
      <p:sp>
        <p:nvSpPr>
          <p:cNvPr id="6" name="Zástupný symbol pro obsah 5"/>
          <p:cNvSpPr>
            <a:spLocks noGrp="1"/>
          </p:cNvSpPr>
          <p:nvPr>
            <p:ph idx="1"/>
          </p:nvPr>
        </p:nvSpPr>
        <p:spPr>
          <a:xfrm>
            <a:off x="395536" y="1216334"/>
            <a:ext cx="5256584" cy="4909830"/>
          </a:xfrm>
        </p:spPr>
        <p:txBody>
          <a:bodyPr>
            <a:normAutofit fontScale="92500" lnSpcReduction="10000"/>
          </a:bodyPr>
          <a:lstStyle/>
          <a:p>
            <a:r>
              <a:rPr lang="cs-CZ" sz="2400" b="1" dirty="0"/>
              <a:t>Do roku 1993 nebyly zákonem umožněny</a:t>
            </a:r>
          </a:p>
          <a:p>
            <a:r>
              <a:rPr lang="cs-CZ" sz="2400" b="1" dirty="0"/>
              <a:t>Problém s podmínkou omráčení před porážkou</a:t>
            </a:r>
            <a:r>
              <a:rPr lang="cs-CZ" sz="2400" dirty="0"/>
              <a:t>.</a:t>
            </a:r>
          </a:p>
          <a:p>
            <a:r>
              <a:rPr lang="cs-CZ" sz="2400" dirty="0"/>
              <a:t>Směrnice 93/119/ES připouští možnost udělení výjimky ze zákona v případě provedení na jatkách pro potřeby náboženských rituálů. S ohledem na různé národní zvyklosti jsou případné rituální porážky řešeny na úrovni vnitřní legislativy jednotlivých členských zemí.</a:t>
            </a:r>
            <a:endParaRPr lang="cs-CZ" sz="2800" dirty="0"/>
          </a:p>
          <a:p>
            <a:r>
              <a:rPr lang="cs-CZ" sz="2800" dirty="0"/>
              <a:t>V Česku je 8 jatek, která mohou zvířata porážet rituálním způsobem. </a:t>
            </a:r>
          </a:p>
        </p:txBody>
      </p:sp>
      <p:pic>
        <p:nvPicPr>
          <p:cNvPr id="1026" name="Picture 2" descr="Pro košer zabití slepice je nezbytné vést řez tak, aby se přeťala krční tepna ptáka. Zároveň řezník nesmí proříznout krk zcela, porážka by nebyla koš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1238" y="1250547"/>
            <a:ext cx="3143250" cy="4743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8682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835696" y="446102"/>
            <a:ext cx="7128792" cy="584775"/>
          </a:xfrm>
          <a:prstGeom prst="rect">
            <a:avLst/>
          </a:prstGeom>
          <a:noFill/>
        </p:spPr>
        <p:txBody>
          <a:bodyPr wrap="square" rtlCol="0">
            <a:spAutoFit/>
          </a:bodyPr>
          <a:lstStyle/>
          <a:p>
            <a:pPr>
              <a:buNone/>
            </a:pPr>
            <a:r>
              <a:rPr lang="cs-CZ" sz="3200" b="1" dirty="0">
                <a:solidFill>
                  <a:srgbClr val="FF0000"/>
                </a:solidFill>
              </a:rPr>
              <a:t>RITUÁLNÍ PORÁŽKY</a:t>
            </a:r>
          </a:p>
        </p:txBody>
      </p:sp>
      <p:sp>
        <p:nvSpPr>
          <p:cNvPr id="3" name="Zástupný symbol pro obsah 2"/>
          <p:cNvSpPr>
            <a:spLocks noGrp="1"/>
          </p:cNvSpPr>
          <p:nvPr>
            <p:ph idx="1"/>
          </p:nvPr>
        </p:nvSpPr>
        <p:spPr/>
        <p:txBody>
          <a:bodyPr>
            <a:normAutofit fontScale="92500" lnSpcReduction="20000"/>
          </a:bodyPr>
          <a:lstStyle/>
          <a:p>
            <a:pPr marL="0" indent="0" algn="just">
              <a:buNone/>
            </a:pPr>
            <a:r>
              <a:rPr lang="cs-CZ" dirty="0"/>
              <a:t>Pokud jde o maso, zahrnuje </a:t>
            </a:r>
            <a:r>
              <a:rPr lang="cs-CZ" b="1" dirty="0"/>
              <a:t>rituální </a:t>
            </a:r>
            <a:r>
              <a:rPr lang="cs-CZ" b="1" dirty="0" err="1"/>
              <a:t>halal</a:t>
            </a:r>
            <a:r>
              <a:rPr lang="cs-CZ" b="1" dirty="0"/>
              <a:t> porážka </a:t>
            </a:r>
            <a:r>
              <a:rPr lang="cs-CZ" dirty="0"/>
              <a:t>protnutí velkých krčních tepen zvířete jedním tahem čepele, zatímco osoba řezníka pronáší náboženské verše. Zvíře je naživu a při vědomí, aby stahy jeho srdce vypumpovaly z těla všechnu krev, jejíž konzumace je považována za nečistou.</a:t>
            </a:r>
          </a:p>
          <a:p>
            <a:pPr marL="0" indent="0" algn="just">
              <a:buNone/>
            </a:pPr>
            <a:r>
              <a:rPr lang="cs-CZ" dirty="0"/>
              <a:t>V případě </a:t>
            </a:r>
            <a:r>
              <a:rPr lang="cs-CZ" b="1" dirty="0"/>
              <a:t>košer porážky </a:t>
            </a:r>
            <a:r>
              <a:rPr lang="cs-CZ" dirty="0"/>
              <a:t>je při podřezávání krčních tepen zvířete přetnuta nožem i dýchací trubice zvířete, což způsobí kritický pokles krevního tlaku a zvíře „omdlí“.</a:t>
            </a:r>
          </a:p>
          <a:p>
            <a:pPr marL="0" indent="0" algn="just">
              <a:buNone/>
            </a:pPr>
            <a:r>
              <a:rPr lang="cs-CZ" dirty="0"/>
              <a:t>V obou případech zvíře umírá několik minut.</a:t>
            </a:r>
          </a:p>
        </p:txBody>
      </p:sp>
    </p:spTree>
    <p:extLst>
      <p:ext uri="{BB962C8B-B14F-4D97-AF65-F5344CB8AC3E}">
        <p14:creationId xmlns:p14="http://schemas.microsoft.com/office/powerpoint/2010/main" val="37521125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835696" y="446102"/>
            <a:ext cx="7128792" cy="584775"/>
          </a:xfrm>
          <a:prstGeom prst="rect">
            <a:avLst/>
          </a:prstGeom>
          <a:noFill/>
        </p:spPr>
        <p:txBody>
          <a:bodyPr wrap="square" rtlCol="0">
            <a:spAutoFit/>
          </a:bodyPr>
          <a:lstStyle/>
          <a:p>
            <a:pPr>
              <a:buNone/>
            </a:pPr>
            <a:r>
              <a:rPr lang="cs-CZ" sz="3200" b="1" dirty="0">
                <a:solidFill>
                  <a:srgbClr val="FF0000"/>
                </a:solidFill>
              </a:rPr>
              <a:t>RITUÁLNÍ PORÁŽKY</a:t>
            </a:r>
          </a:p>
        </p:txBody>
      </p:sp>
      <p:sp>
        <p:nvSpPr>
          <p:cNvPr id="3" name="Zástupný symbol pro obsah 2"/>
          <p:cNvSpPr>
            <a:spLocks noGrp="1"/>
          </p:cNvSpPr>
          <p:nvPr>
            <p:ph idx="1"/>
          </p:nvPr>
        </p:nvSpPr>
        <p:spPr/>
        <p:txBody>
          <a:bodyPr/>
          <a:lstStyle/>
          <a:p>
            <a:endParaRPr lang="cs-CZ"/>
          </a:p>
        </p:txBody>
      </p:sp>
      <p:pic>
        <p:nvPicPr>
          <p:cNvPr id="6" name="Picture 2" descr="Image may contain: one or more peop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7524" y="1193951"/>
            <a:ext cx="8568952" cy="51446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745F1D7-4511-4700-B8F2-C20462DC5B0E}"/>
              </a:ext>
            </a:extLst>
          </p:cNvPr>
          <p:cNvPicPr>
            <a:picLocks noChangeAspect="1"/>
          </p:cNvPicPr>
          <p:nvPr/>
        </p:nvPicPr>
        <p:blipFill>
          <a:blip r:embed="rId5"/>
          <a:stretch>
            <a:fillRect/>
          </a:stretch>
        </p:blipFill>
        <p:spPr>
          <a:xfrm>
            <a:off x="2695128" y="1193951"/>
            <a:ext cx="6300192" cy="3117923"/>
          </a:xfrm>
          <a:prstGeom prst="rect">
            <a:avLst/>
          </a:prstGeom>
        </p:spPr>
      </p:pic>
    </p:spTree>
    <p:extLst>
      <p:ext uri="{BB962C8B-B14F-4D97-AF65-F5344CB8AC3E}">
        <p14:creationId xmlns:p14="http://schemas.microsoft.com/office/powerpoint/2010/main" val="368168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835696" y="446102"/>
            <a:ext cx="7128792" cy="584775"/>
          </a:xfrm>
          <a:prstGeom prst="rect">
            <a:avLst/>
          </a:prstGeom>
          <a:noFill/>
        </p:spPr>
        <p:txBody>
          <a:bodyPr wrap="square" rtlCol="0">
            <a:spAutoFit/>
          </a:bodyPr>
          <a:lstStyle/>
          <a:p>
            <a:pPr>
              <a:buNone/>
            </a:pPr>
            <a:r>
              <a:rPr lang="cs-CZ" sz="3200" b="1" dirty="0">
                <a:solidFill>
                  <a:srgbClr val="FF0000"/>
                </a:solidFill>
              </a:rPr>
              <a:t>RITUÁLNÍ PORÁŽKY</a:t>
            </a:r>
          </a:p>
        </p:txBody>
      </p:sp>
      <p:sp>
        <p:nvSpPr>
          <p:cNvPr id="3" name="Zástupný symbol pro obsah 2"/>
          <p:cNvSpPr>
            <a:spLocks noGrp="1"/>
          </p:cNvSpPr>
          <p:nvPr>
            <p:ph idx="1"/>
          </p:nvPr>
        </p:nvSpPr>
        <p:spPr>
          <a:xfrm>
            <a:off x="84112" y="5677502"/>
            <a:ext cx="8229600" cy="4525963"/>
          </a:xfrm>
        </p:spPr>
        <p:txBody>
          <a:bodyPr>
            <a:normAutofit/>
          </a:bodyPr>
          <a:lstStyle/>
          <a:p>
            <a:r>
              <a:rPr lang="cs-CZ" sz="2400" dirty="0"/>
              <a:t>2015-2020: cca 100 tisíc zvířat ročně (většina brojleři, cca tisíc ovcí a jehňat, 300 kusů skotu a 200 kachen a hus). Není započítán export.</a:t>
            </a:r>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15" y="215843"/>
            <a:ext cx="8939213" cy="543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4528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solidFill>
                  <a:schemeClr val="accent6"/>
                </a:solidFill>
              </a:rPr>
              <a:t>MYSLIVOST - zvěř</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360385" y="1111374"/>
            <a:ext cx="8748464" cy="2339102"/>
          </a:xfrm>
          <a:prstGeom prst="rect">
            <a:avLst/>
          </a:prstGeom>
          <a:noFill/>
        </p:spPr>
        <p:txBody>
          <a:bodyPr wrap="square" rtlCol="0">
            <a:spAutoFit/>
          </a:bodyPr>
          <a:lstStyle/>
          <a:p>
            <a:pPr>
              <a:buNone/>
            </a:pPr>
            <a:endParaRPr lang="cs-CZ" sz="3200" dirty="0"/>
          </a:p>
          <a:p>
            <a:endParaRPr lang="cs-CZ" sz="3200" b="1" dirty="0"/>
          </a:p>
          <a:p>
            <a:endParaRPr lang="cs-CZ" sz="3200" dirty="0"/>
          </a:p>
          <a:p>
            <a:endParaRPr lang="cs-CZ" sz="3200" b="1" dirty="0"/>
          </a:p>
          <a:p>
            <a:endParaRPr lang="cs-CZ" dirty="0"/>
          </a:p>
        </p:txBody>
      </p:sp>
      <p:sp>
        <p:nvSpPr>
          <p:cNvPr id="8" name="TextovéPole 7"/>
          <p:cNvSpPr txBox="1"/>
          <p:nvPr/>
        </p:nvSpPr>
        <p:spPr>
          <a:xfrm>
            <a:off x="295190" y="980728"/>
            <a:ext cx="8064896" cy="6124754"/>
          </a:xfrm>
          <a:prstGeom prst="rect">
            <a:avLst/>
          </a:prstGeom>
          <a:noFill/>
        </p:spPr>
        <p:txBody>
          <a:bodyPr wrap="square" rtlCol="0">
            <a:spAutoFit/>
          </a:bodyPr>
          <a:lstStyle/>
          <a:p>
            <a:r>
              <a:rPr lang="cs-CZ" sz="2400" b="1" dirty="0">
                <a:solidFill>
                  <a:srgbClr val="00B050"/>
                </a:solidFill>
              </a:rPr>
              <a:t>Zvěř</a:t>
            </a:r>
            <a:r>
              <a:rPr lang="cs-CZ" sz="2400" b="1" dirty="0"/>
              <a:t> [§ 2 písm. d) - </a:t>
            </a:r>
            <a:r>
              <a:rPr lang="cs-CZ" sz="2000" b="1" dirty="0"/>
              <a:t>druhy zvěře, </a:t>
            </a:r>
            <a:r>
              <a:rPr lang="cs-CZ" sz="2000" b="1" dirty="0">
                <a:solidFill>
                  <a:srgbClr val="00B050"/>
                </a:solidFill>
              </a:rPr>
              <a:t>kterou lze obhospodařovat lovem</a:t>
            </a:r>
            <a:r>
              <a:rPr lang="cs-CZ" sz="2000" b="1" dirty="0"/>
              <a:t>]:</a:t>
            </a:r>
          </a:p>
          <a:p>
            <a:endParaRPr lang="cs-CZ" sz="2000" b="1" dirty="0"/>
          </a:p>
          <a:p>
            <a:pPr algn="just"/>
            <a:r>
              <a:rPr lang="cs-CZ" sz="1600" b="1" i="1" dirty="0"/>
              <a:t>- savci: daněk skvrnitý (</a:t>
            </a:r>
            <a:r>
              <a:rPr lang="cs-CZ" sz="1600" b="1" i="1" dirty="0" err="1"/>
              <a:t>Dama</a:t>
            </a:r>
            <a:r>
              <a:rPr lang="cs-CZ" sz="1600" b="1" i="1" dirty="0"/>
              <a:t> </a:t>
            </a:r>
            <a:r>
              <a:rPr lang="cs-CZ" sz="1600" b="1" i="1" dirty="0" err="1"/>
              <a:t>dama</a:t>
            </a:r>
            <a:r>
              <a:rPr lang="cs-CZ" sz="1600" b="1" i="1" dirty="0"/>
              <a:t>), jelen evropský (</a:t>
            </a:r>
            <a:r>
              <a:rPr lang="cs-CZ" sz="1600" b="1" i="1" dirty="0" err="1"/>
              <a:t>Cervus</a:t>
            </a:r>
            <a:r>
              <a:rPr lang="cs-CZ" sz="1600" b="1" i="1" dirty="0"/>
              <a:t> </a:t>
            </a:r>
            <a:r>
              <a:rPr lang="cs-CZ" sz="1600" b="1" i="1" dirty="0" err="1"/>
              <a:t>elaphus</a:t>
            </a:r>
            <a:r>
              <a:rPr lang="cs-CZ" sz="1600" b="1" i="1" dirty="0"/>
              <a:t>), jelenec běloocasý (</a:t>
            </a:r>
            <a:r>
              <a:rPr lang="cs-CZ" sz="1600" b="1" i="1" dirty="0" err="1"/>
              <a:t>Odocoileus</a:t>
            </a:r>
            <a:r>
              <a:rPr lang="cs-CZ" sz="1600" b="1" i="1" dirty="0"/>
              <a:t> </a:t>
            </a:r>
            <a:r>
              <a:rPr lang="cs-CZ" sz="1600" b="1" i="1" dirty="0" err="1"/>
              <a:t>virginianus</a:t>
            </a:r>
            <a:r>
              <a:rPr lang="cs-CZ" sz="1600" b="1" i="1" dirty="0"/>
              <a:t>), jezevec lesní (</a:t>
            </a:r>
            <a:r>
              <a:rPr lang="cs-CZ" sz="1600" b="1" i="1" dirty="0" err="1"/>
              <a:t>Meles</a:t>
            </a:r>
            <a:r>
              <a:rPr lang="cs-CZ" sz="1600" b="1" i="1" dirty="0"/>
              <a:t> </a:t>
            </a:r>
            <a:r>
              <a:rPr lang="cs-CZ" sz="1600" b="1" i="1" dirty="0" err="1"/>
              <a:t>meles</a:t>
            </a:r>
            <a:r>
              <a:rPr lang="cs-CZ" sz="1600" b="1" i="1" dirty="0"/>
              <a:t>), kamzík horský (</a:t>
            </a:r>
            <a:r>
              <a:rPr lang="cs-CZ" sz="1600" b="1" i="1" dirty="0" err="1"/>
              <a:t>Rupicapra</a:t>
            </a:r>
            <a:r>
              <a:rPr lang="cs-CZ" sz="1600" b="1" i="1" dirty="0"/>
              <a:t> </a:t>
            </a:r>
            <a:r>
              <a:rPr lang="cs-CZ" sz="1600" b="1" i="1" dirty="0" err="1"/>
              <a:t>rupicapra</a:t>
            </a:r>
            <a:r>
              <a:rPr lang="cs-CZ" sz="1600" b="1" i="1" dirty="0"/>
              <a:t>), koza bezoárová (</a:t>
            </a:r>
            <a:r>
              <a:rPr lang="cs-CZ" sz="1600" b="1" i="1" dirty="0" err="1"/>
              <a:t>Capra</a:t>
            </a:r>
            <a:r>
              <a:rPr lang="cs-CZ" sz="1600" b="1" i="1" dirty="0"/>
              <a:t> </a:t>
            </a:r>
            <a:r>
              <a:rPr lang="cs-CZ" sz="1600" b="1" i="1" dirty="0" err="1"/>
              <a:t>aegagrus</a:t>
            </a:r>
            <a:r>
              <a:rPr lang="cs-CZ" sz="1600" b="1" i="1" dirty="0"/>
              <a:t>), králík divoký (</a:t>
            </a:r>
            <a:r>
              <a:rPr lang="cs-CZ" sz="1600" b="1" i="1" dirty="0" err="1"/>
              <a:t>Oryctolagus</a:t>
            </a:r>
            <a:r>
              <a:rPr lang="cs-CZ" sz="1600" b="1" i="1" dirty="0"/>
              <a:t> </a:t>
            </a:r>
            <a:r>
              <a:rPr lang="cs-CZ" sz="1600" b="1" i="1" dirty="0" err="1"/>
              <a:t>cuniculus</a:t>
            </a:r>
            <a:r>
              <a:rPr lang="cs-CZ" sz="1600" b="1" i="1" dirty="0"/>
              <a:t>), kuna lesní (</a:t>
            </a:r>
            <a:r>
              <a:rPr lang="cs-CZ" sz="1600" b="1" i="1" dirty="0" err="1"/>
              <a:t>Martes</a:t>
            </a:r>
            <a:r>
              <a:rPr lang="cs-CZ" sz="1600" b="1" i="1" dirty="0"/>
              <a:t> </a:t>
            </a:r>
            <a:r>
              <a:rPr lang="cs-CZ" sz="1600" b="1" i="1" dirty="0" err="1"/>
              <a:t>martes</a:t>
            </a:r>
            <a:r>
              <a:rPr lang="cs-CZ" sz="1600" b="1" i="1" dirty="0"/>
              <a:t>), kuna skalní (</a:t>
            </a:r>
            <a:r>
              <a:rPr lang="cs-CZ" sz="1600" b="1" i="1" dirty="0" err="1"/>
              <a:t>Martes</a:t>
            </a:r>
            <a:r>
              <a:rPr lang="cs-CZ" sz="1600" b="1" i="1" dirty="0"/>
              <a:t> </a:t>
            </a:r>
            <a:r>
              <a:rPr lang="cs-CZ" sz="1600" b="1" i="1" dirty="0" err="1"/>
              <a:t>foina</a:t>
            </a:r>
            <a:r>
              <a:rPr lang="cs-CZ" sz="1600" b="1" i="1" dirty="0"/>
              <a:t>), liška obecná (</a:t>
            </a:r>
            <a:r>
              <a:rPr lang="cs-CZ" sz="1600" b="1" i="1" dirty="0" err="1"/>
              <a:t>Vulpes</a:t>
            </a:r>
            <a:r>
              <a:rPr lang="cs-CZ" sz="1600" b="1" i="1" dirty="0"/>
              <a:t> </a:t>
            </a:r>
            <a:r>
              <a:rPr lang="cs-CZ" sz="1600" b="1" i="1" dirty="0" err="1"/>
              <a:t>vulpes</a:t>
            </a:r>
            <a:r>
              <a:rPr lang="cs-CZ" sz="1600" b="1" i="1" dirty="0"/>
              <a:t>), muflon (</a:t>
            </a:r>
            <a:r>
              <a:rPr lang="cs-CZ" sz="1600" b="1" i="1" dirty="0" err="1"/>
              <a:t>Ovis</a:t>
            </a:r>
            <a:r>
              <a:rPr lang="cs-CZ" sz="1600" b="1" i="1" dirty="0"/>
              <a:t> </a:t>
            </a:r>
            <a:r>
              <a:rPr lang="cs-CZ" sz="1600" b="1" i="1" dirty="0" err="1"/>
              <a:t>musimon</a:t>
            </a:r>
            <a:r>
              <a:rPr lang="cs-CZ" sz="1600" b="1" i="1" dirty="0"/>
              <a:t>), ondatra pižmová (Ondatra </a:t>
            </a:r>
            <a:r>
              <a:rPr lang="cs-CZ" sz="1600" b="1" i="1" dirty="0" err="1"/>
              <a:t>zibethica</a:t>
            </a:r>
            <a:r>
              <a:rPr lang="cs-CZ" sz="1600" b="1" i="1" dirty="0"/>
              <a:t>), prase divoké (</a:t>
            </a:r>
            <a:r>
              <a:rPr lang="cs-CZ" sz="1600" b="1" i="1" dirty="0" err="1"/>
              <a:t>Sus</a:t>
            </a:r>
            <a:r>
              <a:rPr lang="cs-CZ" sz="1600" b="1" i="1" dirty="0"/>
              <a:t> </a:t>
            </a:r>
            <a:r>
              <a:rPr lang="cs-CZ" sz="1600" b="1" i="1" dirty="0" err="1"/>
              <a:t>scrofa</a:t>
            </a:r>
            <a:r>
              <a:rPr lang="cs-CZ" sz="1600" b="1" i="1" dirty="0"/>
              <a:t>), sika </a:t>
            </a:r>
            <a:r>
              <a:rPr lang="cs-CZ" sz="1600" b="1" i="1" dirty="0" err="1"/>
              <a:t>Dybowského</a:t>
            </a:r>
            <a:r>
              <a:rPr lang="cs-CZ" sz="1600" b="1" i="1" dirty="0"/>
              <a:t> (</a:t>
            </a:r>
            <a:r>
              <a:rPr lang="cs-CZ" sz="1600" b="1" i="1" dirty="0" err="1"/>
              <a:t>Cervus</a:t>
            </a:r>
            <a:r>
              <a:rPr lang="cs-CZ" sz="1600" b="1" i="1" dirty="0"/>
              <a:t> </a:t>
            </a:r>
            <a:r>
              <a:rPr lang="cs-CZ" sz="1600" b="1" i="1" dirty="0" err="1"/>
              <a:t>nippon</a:t>
            </a:r>
            <a:r>
              <a:rPr lang="cs-CZ" sz="1600" b="1" i="1" dirty="0"/>
              <a:t> </a:t>
            </a:r>
            <a:r>
              <a:rPr lang="cs-CZ" sz="1600" b="1" i="1" dirty="0" err="1"/>
              <a:t>dybowskii</a:t>
            </a:r>
            <a:r>
              <a:rPr lang="cs-CZ" sz="1600" b="1" i="1" dirty="0"/>
              <a:t>), sika japonský (</a:t>
            </a:r>
            <a:r>
              <a:rPr lang="cs-CZ" sz="1600" b="1" i="1" dirty="0" err="1"/>
              <a:t>Cervus</a:t>
            </a:r>
            <a:r>
              <a:rPr lang="cs-CZ" sz="1600" b="1" i="1" dirty="0"/>
              <a:t> </a:t>
            </a:r>
            <a:r>
              <a:rPr lang="cs-CZ" sz="1600" b="1" i="1" dirty="0" err="1"/>
              <a:t>nippon</a:t>
            </a:r>
            <a:r>
              <a:rPr lang="cs-CZ" sz="1600" b="1" i="1" dirty="0"/>
              <a:t> </a:t>
            </a:r>
            <a:r>
              <a:rPr lang="cs-CZ" sz="1600" b="1" i="1" dirty="0" err="1"/>
              <a:t>nippon</a:t>
            </a:r>
            <a:r>
              <a:rPr lang="cs-CZ" sz="1600" b="1" i="1" dirty="0"/>
              <a:t>), srnec obecný (</a:t>
            </a:r>
            <a:r>
              <a:rPr lang="cs-CZ" sz="1600" b="1" i="1" dirty="0" err="1"/>
              <a:t>Capreolus</a:t>
            </a:r>
            <a:r>
              <a:rPr lang="cs-CZ" sz="1600" b="1" i="1" dirty="0"/>
              <a:t> </a:t>
            </a:r>
            <a:r>
              <a:rPr lang="cs-CZ" sz="1600" b="1" i="1" dirty="0" err="1"/>
              <a:t>capreolus</a:t>
            </a:r>
            <a:r>
              <a:rPr lang="cs-CZ" sz="1600" b="1" i="1" dirty="0"/>
              <a:t>), tchoř tmavý (</a:t>
            </a:r>
            <a:r>
              <a:rPr lang="cs-CZ" sz="1600" b="1" i="1" dirty="0" err="1"/>
              <a:t>Mustela</a:t>
            </a:r>
            <a:r>
              <a:rPr lang="cs-CZ" sz="1600" b="1" i="1" dirty="0"/>
              <a:t> </a:t>
            </a:r>
            <a:r>
              <a:rPr lang="cs-CZ" sz="1600" b="1" i="1" dirty="0" err="1"/>
              <a:t>putorius</a:t>
            </a:r>
            <a:r>
              <a:rPr lang="cs-CZ" sz="1600" b="1" i="1" dirty="0"/>
              <a:t>), tchoř stepní (</a:t>
            </a:r>
            <a:r>
              <a:rPr lang="cs-CZ" sz="1600" b="1" i="1" dirty="0" err="1"/>
              <a:t>Mustela</a:t>
            </a:r>
            <a:r>
              <a:rPr lang="cs-CZ" sz="1600" b="1" i="1" dirty="0"/>
              <a:t> </a:t>
            </a:r>
            <a:r>
              <a:rPr lang="cs-CZ" sz="1600" b="1" i="1" dirty="0" err="1"/>
              <a:t>eversmannii</a:t>
            </a:r>
            <a:r>
              <a:rPr lang="cs-CZ" sz="1600" b="1" i="1" dirty="0"/>
              <a:t>) a zajíc polní (</a:t>
            </a:r>
            <a:r>
              <a:rPr lang="cs-CZ" sz="1600" b="1" i="1" dirty="0" err="1"/>
              <a:t>Lepus</a:t>
            </a:r>
            <a:r>
              <a:rPr lang="cs-CZ" sz="1600" b="1" i="1" dirty="0"/>
              <a:t> </a:t>
            </a:r>
            <a:r>
              <a:rPr lang="cs-CZ" sz="1600" b="1" i="1" dirty="0" err="1"/>
              <a:t>europaeus</a:t>
            </a:r>
            <a:r>
              <a:rPr lang="cs-CZ" sz="1600" b="1" i="1" dirty="0"/>
              <a:t>),</a:t>
            </a:r>
          </a:p>
          <a:p>
            <a:pPr algn="just"/>
            <a:r>
              <a:rPr lang="cs-CZ" sz="1600" b="1" i="1" dirty="0"/>
              <a:t>- ptáci: bažant královský (</a:t>
            </a:r>
            <a:r>
              <a:rPr lang="cs-CZ" sz="1600" b="1" i="1" dirty="0" err="1"/>
              <a:t>Syrmaticus</a:t>
            </a:r>
            <a:r>
              <a:rPr lang="cs-CZ" sz="1600" b="1" i="1" dirty="0"/>
              <a:t> </a:t>
            </a:r>
            <a:r>
              <a:rPr lang="cs-CZ" sz="1600" b="1" i="1" dirty="0" err="1"/>
              <a:t>reevesii</a:t>
            </a:r>
            <a:r>
              <a:rPr lang="cs-CZ" sz="1600" b="1" i="1" dirty="0"/>
              <a:t>), bažant obecný (</a:t>
            </a:r>
            <a:r>
              <a:rPr lang="cs-CZ" sz="1600" b="1" i="1" dirty="0" err="1"/>
              <a:t>Phasianus</a:t>
            </a:r>
            <a:r>
              <a:rPr lang="cs-CZ" sz="1600" b="1" i="1" dirty="0"/>
              <a:t> </a:t>
            </a:r>
            <a:r>
              <a:rPr lang="cs-CZ" sz="1600" b="1" i="1" dirty="0" err="1"/>
              <a:t>colchicus</a:t>
            </a:r>
            <a:r>
              <a:rPr lang="cs-CZ" sz="1600" b="1" i="1" dirty="0"/>
              <a:t>), hrdlička zahradní (</a:t>
            </a:r>
            <a:r>
              <a:rPr lang="cs-CZ" sz="1600" b="1" i="1" dirty="0" err="1"/>
              <a:t>Streptopelia</a:t>
            </a:r>
            <a:r>
              <a:rPr lang="cs-CZ" sz="1600" b="1" i="1" dirty="0"/>
              <a:t> </a:t>
            </a:r>
            <a:r>
              <a:rPr lang="cs-CZ" sz="1600" b="1" i="1" dirty="0" err="1"/>
              <a:t>decaocto</a:t>
            </a:r>
            <a:r>
              <a:rPr lang="cs-CZ" sz="1600" b="1" i="1" dirty="0"/>
              <a:t>), holub hřivnáč (</a:t>
            </a:r>
            <a:r>
              <a:rPr lang="cs-CZ" sz="1600" b="1" i="1" dirty="0" err="1"/>
              <a:t>Columba</a:t>
            </a:r>
            <a:r>
              <a:rPr lang="cs-CZ" sz="1600" b="1" i="1" dirty="0"/>
              <a:t> </a:t>
            </a:r>
            <a:r>
              <a:rPr lang="cs-CZ" sz="1600" b="1" i="1" dirty="0" err="1"/>
              <a:t>palumbus</a:t>
            </a:r>
            <a:r>
              <a:rPr lang="cs-CZ" sz="1600" b="1" i="1" dirty="0"/>
              <a:t>), husa běločelá (</a:t>
            </a:r>
            <a:r>
              <a:rPr lang="cs-CZ" sz="1600" b="1" i="1" dirty="0" err="1"/>
              <a:t>Anser</a:t>
            </a:r>
            <a:r>
              <a:rPr lang="cs-CZ" sz="1600" b="1" i="1" dirty="0"/>
              <a:t> </a:t>
            </a:r>
            <a:r>
              <a:rPr lang="cs-CZ" sz="1600" b="1" i="1" dirty="0" err="1"/>
              <a:t>albifrons</a:t>
            </a:r>
            <a:r>
              <a:rPr lang="cs-CZ" sz="1600" b="1" i="1" dirty="0"/>
              <a:t>), husa polní (</a:t>
            </a:r>
            <a:r>
              <a:rPr lang="cs-CZ" sz="1600" b="1" i="1" dirty="0" err="1"/>
              <a:t>Anser</a:t>
            </a:r>
            <a:r>
              <a:rPr lang="cs-CZ" sz="1600" b="1" i="1" dirty="0"/>
              <a:t> </a:t>
            </a:r>
            <a:r>
              <a:rPr lang="cs-CZ" sz="1600" b="1" i="1" dirty="0" err="1"/>
              <a:t>fabalis</a:t>
            </a:r>
            <a:r>
              <a:rPr lang="cs-CZ" sz="1600" b="1" i="1" dirty="0"/>
              <a:t>), husa velká (</a:t>
            </a:r>
            <a:r>
              <a:rPr lang="cs-CZ" sz="1600" b="1" i="1" dirty="0" err="1"/>
              <a:t>Anser</a:t>
            </a:r>
            <a:r>
              <a:rPr lang="cs-CZ" sz="1600" b="1" i="1" dirty="0"/>
              <a:t> </a:t>
            </a:r>
            <a:r>
              <a:rPr lang="cs-CZ" sz="1600" b="1" i="1" dirty="0" err="1"/>
              <a:t>anser</a:t>
            </a:r>
            <a:r>
              <a:rPr lang="cs-CZ" sz="1600" b="1" i="1" dirty="0"/>
              <a:t>), kachna divoká (</a:t>
            </a:r>
            <a:r>
              <a:rPr lang="cs-CZ" sz="1600" b="1" i="1" dirty="0" err="1"/>
              <a:t>Anas</a:t>
            </a:r>
            <a:r>
              <a:rPr lang="cs-CZ" sz="1600" b="1" i="1" dirty="0"/>
              <a:t> </a:t>
            </a:r>
            <a:r>
              <a:rPr lang="cs-CZ" sz="1600" b="1" i="1" dirty="0" err="1"/>
              <a:t>platyrhynchos</a:t>
            </a:r>
            <a:r>
              <a:rPr lang="cs-CZ" sz="1600" b="1" i="1" dirty="0"/>
              <a:t>), krocan divoký (</a:t>
            </a:r>
            <a:r>
              <a:rPr lang="cs-CZ" sz="1600" b="1" i="1" dirty="0" err="1"/>
              <a:t>Meleagris</a:t>
            </a:r>
            <a:r>
              <a:rPr lang="cs-CZ" sz="1600" b="1" i="1" dirty="0"/>
              <a:t> </a:t>
            </a:r>
            <a:r>
              <a:rPr lang="cs-CZ" sz="1600" b="1" i="1" dirty="0" err="1"/>
              <a:t>gallopavo</a:t>
            </a:r>
            <a:r>
              <a:rPr lang="cs-CZ" sz="1600" b="1" i="1" dirty="0"/>
              <a:t>), lyska černá (</a:t>
            </a:r>
            <a:r>
              <a:rPr lang="cs-CZ" sz="1600" b="1" i="1" dirty="0" err="1"/>
              <a:t>Fulica</a:t>
            </a:r>
            <a:r>
              <a:rPr lang="cs-CZ" sz="1600" b="1" i="1" dirty="0"/>
              <a:t> </a:t>
            </a:r>
            <a:r>
              <a:rPr lang="cs-CZ" sz="1600" b="1" i="1" dirty="0" err="1"/>
              <a:t>atra</a:t>
            </a:r>
            <a:r>
              <a:rPr lang="cs-CZ" sz="1600" b="1" i="1" dirty="0"/>
              <a:t>), orebice horská (</a:t>
            </a:r>
            <a:r>
              <a:rPr lang="cs-CZ" sz="1600" b="1" i="1" dirty="0" err="1"/>
              <a:t>Alectoris</a:t>
            </a:r>
            <a:r>
              <a:rPr lang="cs-CZ" sz="1600" b="1" i="1" dirty="0"/>
              <a:t> </a:t>
            </a:r>
            <a:r>
              <a:rPr lang="cs-CZ" sz="1600" b="1" i="1" dirty="0" err="1"/>
              <a:t>graeca</a:t>
            </a:r>
            <a:r>
              <a:rPr lang="cs-CZ" sz="1600" b="1" i="1" dirty="0"/>
              <a:t>), perlička obecná (</a:t>
            </a:r>
            <a:r>
              <a:rPr lang="cs-CZ" sz="1600" b="1" i="1" dirty="0" err="1"/>
              <a:t>Numida</a:t>
            </a:r>
            <a:r>
              <a:rPr lang="cs-CZ" sz="1600" b="1" i="1" dirty="0"/>
              <a:t> </a:t>
            </a:r>
            <a:r>
              <a:rPr lang="cs-CZ" sz="1600" b="1" i="1" dirty="0" err="1"/>
              <a:t>meleagris</a:t>
            </a:r>
            <a:r>
              <a:rPr lang="cs-CZ" sz="1600" b="1" i="1" dirty="0"/>
              <a:t>), </a:t>
            </a:r>
            <a:r>
              <a:rPr lang="cs-CZ" sz="1600" b="1" i="1" dirty="0" err="1"/>
              <a:t>polák</a:t>
            </a:r>
            <a:r>
              <a:rPr lang="cs-CZ" sz="1600" b="1" i="1" dirty="0"/>
              <a:t> chocholačka (</a:t>
            </a:r>
            <a:r>
              <a:rPr lang="cs-CZ" sz="1600" b="1" i="1" dirty="0" err="1"/>
              <a:t>Aythya</a:t>
            </a:r>
            <a:r>
              <a:rPr lang="cs-CZ" sz="1600" b="1" i="1" dirty="0"/>
              <a:t> </a:t>
            </a:r>
            <a:r>
              <a:rPr lang="cs-CZ" sz="1600" b="1" i="1" dirty="0" err="1"/>
              <a:t>fuligula</a:t>
            </a:r>
            <a:r>
              <a:rPr lang="cs-CZ" sz="1600" b="1" i="1" dirty="0"/>
              <a:t>), </a:t>
            </a:r>
            <a:r>
              <a:rPr lang="cs-CZ" sz="1600" b="1" i="1" dirty="0" err="1"/>
              <a:t>polák</a:t>
            </a:r>
            <a:r>
              <a:rPr lang="cs-CZ" sz="1600" b="1" i="1" dirty="0"/>
              <a:t> velký (</a:t>
            </a:r>
            <a:r>
              <a:rPr lang="cs-CZ" sz="1600" b="1" i="1" dirty="0" err="1"/>
              <a:t>Aythya</a:t>
            </a:r>
            <a:r>
              <a:rPr lang="cs-CZ" sz="1600" b="1" i="1" dirty="0"/>
              <a:t> ferina), straka obecná (</a:t>
            </a:r>
            <a:r>
              <a:rPr lang="cs-CZ" sz="1600" b="1" i="1" dirty="0" err="1"/>
              <a:t>Pica</a:t>
            </a:r>
            <a:r>
              <a:rPr lang="cs-CZ" sz="1600" b="1" i="1" dirty="0"/>
              <a:t> </a:t>
            </a:r>
            <a:r>
              <a:rPr lang="cs-CZ" sz="1600" b="1" i="1" dirty="0" err="1"/>
              <a:t>pica</a:t>
            </a:r>
            <a:r>
              <a:rPr lang="cs-CZ" sz="1600" b="1" i="1" dirty="0"/>
              <a:t>), špaček obecný (</a:t>
            </a:r>
            <a:r>
              <a:rPr lang="cs-CZ" sz="1600" b="1" i="1" dirty="0" err="1"/>
              <a:t>Sturnus</a:t>
            </a:r>
            <a:r>
              <a:rPr lang="cs-CZ" sz="1600" b="1" i="1" dirty="0"/>
              <a:t> </a:t>
            </a:r>
            <a:r>
              <a:rPr lang="cs-CZ" sz="1600" b="1" i="1" dirty="0" err="1"/>
              <a:t>vulgaris</a:t>
            </a:r>
            <a:r>
              <a:rPr lang="cs-CZ" sz="1600" b="1" i="1" dirty="0"/>
              <a:t>), vrána obecná (</a:t>
            </a:r>
            <a:r>
              <a:rPr lang="cs-CZ" sz="1600" b="1" i="1" dirty="0" err="1"/>
              <a:t>Corvus</a:t>
            </a:r>
            <a:r>
              <a:rPr lang="cs-CZ" sz="1600" b="1" i="1" dirty="0"/>
              <a:t> </a:t>
            </a:r>
            <a:r>
              <a:rPr lang="cs-CZ" sz="1600" b="1" i="1" dirty="0" err="1"/>
              <a:t>corone</a:t>
            </a:r>
            <a:r>
              <a:rPr lang="cs-CZ" sz="1600" b="1" i="1" dirty="0"/>
              <a:t>).</a:t>
            </a:r>
          </a:p>
          <a:p>
            <a:pPr algn="just"/>
            <a:endParaRPr lang="cs-CZ" sz="1600" b="1" i="1" dirty="0"/>
          </a:p>
          <a:p>
            <a:pPr algn="just"/>
            <a:r>
              <a:rPr lang="cs-CZ" b="1" dirty="0">
                <a:solidFill>
                  <a:srgbClr val="FF0000"/>
                </a:solidFill>
              </a:rPr>
              <a:t>Srov. § 304 trestního zákoníku (TČ pytláctví: </a:t>
            </a:r>
            <a:r>
              <a:rPr lang="cs-CZ" b="1" i="1" dirty="0">
                <a:solidFill>
                  <a:srgbClr val="FF0000"/>
                </a:solidFill>
              </a:rPr>
              <a:t>„Kdo neoprávněně loví zvěř nebo ryby…“</a:t>
            </a:r>
            <a:r>
              <a:rPr lang="cs-CZ" b="1" dirty="0">
                <a:solidFill>
                  <a:srgbClr val="FF0000"/>
                </a:solidFill>
              </a:rPr>
              <a:t>)</a:t>
            </a:r>
          </a:p>
          <a:p>
            <a:pPr>
              <a:buFont typeface="Arial" pitchFamily="34" charset="0"/>
              <a:buChar char="•"/>
            </a:pPr>
            <a:endParaRPr lang="cs-CZ" sz="2000" dirty="0"/>
          </a:p>
          <a:p>
            <a:endParaRPr lang="cs-CZ" dirty="0"/>
          </a:p>
          <a:p>
            <a:endParaRPr lang="cs-CZ" dirty="0"/>
          </a:p>
        </p:txBody>
      </p:sp>
    </p:spTree>
    <p:extLst>
      <p:ext uri="{BB962C8B-B14F-4D97-AF65-F5344CB8AC3E}">
        <p14:creationId xmlns:p14="http://schemas.microsoft.com/office/powerpoint/2010/main" val="26862706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t>Zajímavý fakt </a:t>
            </a:r>
            <a:r>
              <a:rPr lang="cs-CZ" altLang="cs-CZ" sz="4000" b="1" dirty="0"/>
              <a:t>#3</a:t>
            </a:r>
            <a:endParaRPr lang="cs-CZ" sz="4000" b="1" dirty="0"/>
          </a:p>
        </p:txBody>
      </p:sp>
      <p:sp>
        <p:nvSpPr>
          <p:cNvPr id="6" name="Obdélník 5"/>
          <p:cNvSpPr/>
          <p:nvPr/>
        </p:nvSpPr>
        <p:spPr>
          <a:xfrm>
            <a:off x="805544" y="2611939"/>
            <a:ext cx="7704856" cy="2585323"/>
          </a:xfrm>
          <a:prstGeom prst="rect">
            <a:avLst/>
          </a:prstGeom>
        </p:spPr>
        <p:txBody>
          <a:bodyPr wrap="square">
            <a:spAutoFit/>
          </a:bodyPr>
          <a:lstStyle/>
          <a:p>
            <a:r>
              <a:rPr lang="cs-CZ" sz="3600" dirty="0"/>
              <a:t>„</a:t>
            </a:r>
            <a:r>
              <a:rPr lang="cs-CZ" sz="3600" i="1" dirty="0"/>
              <a:t>Pro porážku, výkrm nebo chov jsou vyvezeny ročně z EU tři miliony živých zvířat.</a:t>
            </a:r>
            <a:r>
              <a:rPr lang="cs-CZ" sz="3600" dirty="0"/>
              <a:t>“</a:t>
            </a:r>
          </a:p>
          <a:p>
            <a:r>
              <a:rPr lang="cs-CZ" dirty="0"/>
              <a:t>                                          (</a:t>
            </a:r>
            <a:r>
              <a:rPr lang="cs-CZ" i="1" dirty="0" err="1"/>
              <a:t>Compassion</a:t>
            </a:r>
            <a:r>
              <a:rPr lang="cs-CZ" i="1" dirty="0"/>
              <a:t> in </a:t>
            </a:r>
            <a:r>
              <a:rPr lang="cs-CZ" i="1" dirty="0" err="1"/>
              <a:t>World</a:t>
            </a:r>
            <a:r>
              <a:rPr lang="cs-CZ" i="1" dirty="0"/>
              <a:t> </a:t>
            </a:r>
            <a:r>
              <a:rPr lang="cs-CZ" i="1" dirty="0" err="1"/>
              <a:t>Farming</a:t>
            </a:r>
            <a:r>
              <a:rPr lang="cs-CZ" dirty="0"/>
              <a:t>)</a:t>
            </a:r>
            <a:endParaRPr lang="cs-CZ" b="1" i="1" dirty="0"/>
          </a:p>
          <a:p>
            <a:endParaRPr lang="cs-CZ" sz="3600" dirty="0"/>
          </a:p>
        </p:txBody>
      </p:sp>
      <p:pic>
        <p:nvPicPr>
          <p:cNvPr id="10242" name="Picture 2" descr="Výsledek obrázku pro sad pipbo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292" r="23760"/>
          <a:stretch/>
        </p:blipFill>
        <p:spPr bwMode="auto">
          <a:xfrm>
            <a:off x="6940642" y="4350102"/>
            <a:ext cx="2088232" cy="2656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0677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err="1"/>
              <a:t>ZoZT</a:t>
            </a:r>
            <a:r>
              <a:rPr lang="cs-CZ" sz="4000" b="1" dirty="0"/>
              <a:t> - opatření </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6" name="TextovéPole 5"/>
          <p:cNvSpPr txBox="1"/>
          <p:nvPr/>
        </p:nvSpPr>
        <p:spPr>
          <a:xfrm>
            <a:off x="467544" y="1484784"/>
            <a:ext cx="8352286" cy="4801314"/>
          </a:xfrm>
          <a:prstGeom prst="rect">
            <a:avLst/>
          </a:prstGeom>
          <a:noFill/>
        </p:spPr>
        <p:txBody>
          <a:bodyPr wrap="square" rtlCol="0">
            <a:spAutoFit/>
          </a:bodyPr>
          <a:lstStyle/>
          <a:p>
            <a:r>
              <a:rPr lang="cs-CZ" sz="2000" b="1" dirty="0"/>
              <a:t>§ 20a</a:t>
            </a:r>
            <a:r>
              <a:rPr lang="en-US" sz="2000" b="1" dirty="0"/>
              <a:t> </a:t>
            </a:r>
            <a:r>
              <a:rPr lang="cs-CZ" sz="2000" b="1" dirty="0"/>
              <a:t>Změna, pozastavení nebo odnětí oprávnění nebo povolení udělených ministerstvem</a:t>
            </a:r>
          </a:p>
          <a:p>
            <a:r>
              <a:rPr lang="cs-CZ" sz="2000" b="1" dirty="0"/>
              <a:t>§ 27b Zákaz chovu zvířat a propadnutí týraného zvířete</a:t>
            </a:r>
          </a:p>
          <a:p>
            <a:r>
              <a:rPr lang="cs-CZ" sz="2000" b="1" dirty="0"/>
              <a:t>§ 27c Zabrání týraného zvířete</a:t>
            </a:r>
          </a:p>
          <a:p>
            <a:r>
              <a:rPr lang="cs-CZ" dirty="0"/>
              <a:t>(vlastníkem propadlého a zabraného zvířete se stává stát)</a:t>
            </a:r>
          </a:p>
          <a:p>
            <a:r>
              <a:rPr lang="cs-CZ" sz="2000" b="1" dirty="0"/>
              <a:t>§ 28a Zvláštní opatření</a:t>
            </a:r>
          </a:p>
          <a:p>
            <a:pPr marL="285750" indent="-285750">
              <a:buFontTx/>
              <a:buChar char="-"/>
            </a:pPr>
            <a:r>
              <a:rPr lang="cs-CZ" sz="2000" dirty="0"/>
              <a:t>nařídit a zajistit umístění týraného zvířete do náhradní péče</a:t>
            </a:r>
          </a:p>
          <a:p>
            <a:pPr marL="285750" indent="-285750">
              <a:buFontTx/>
              <a:buChar char="-"/>
            </a:pPr>
            <a:r>
              <a:rPr lang="cs-CZ" sz="2000" dirty="0"/>
              <a:t>nařídit chovateli zajistit opatření ke snížení počtu zvířat </a:t>
            </a:r>
          </a:p>
          <a:p>
            <a:pPr marL="285750" indent="-285750">
              <a:buFontTx/>
              <a:buChar char="-"/>
            </a:pPr>
            <a:r>
              <a:rPr lang="cs-CZ" sz="2000" dirty="0"/>
              <a:t>nařídit chovateli pozastavení činnosti</a:t>
            </a:r>
          </a:p>
          <a:p>
            <a:pPr marL="285750" indent="-285750">
              <a:buFontTx/>
              <a:buChar char="-"/>
            </a:pPr>
            <a:r>
              <a:rPr lang="cs-CZ" sz="2000" dirty="0"/>
              <a:t>nařídit vlastníkovi zvířete zajistit utracení zvířete</a:t>
            </a:r>
          </a:p>
          <a:p>
            <a:pPr marL="285750" indent="-285750">
              <a:buFontTx/>
              <a:buChar char="-"/>
            </a:pPr>
            <a:r>
              <a:rPr lang="cs-CZ" dirty="0"/>
              <a:t>nařídit chovateli umožnit provádění péče o zvíře jinou osobou</a:t>
            </a:r>
          </a:p>
          <a:p>
            <a:pPr marL="285750" indent="-285750">
              <a:buFontTx/>
              <a:buChar char="-"/>
            </a:pPr>
            <a:endParaRPr lang="cs-CZ" b="1" dirty="0"/>
          </a:p>
          <a:p>
            <a:pPr fontAlgn="base"/>
            <a:r>
              <a:rPr lang="cs-CZ" b="1" i="1" dirty="0">
                <a:solidFill>
                  <a:schemeClr val="accent2"/>
                </a:solidFill>
              </a:rPr>
              <a:t>Srov. s úpravou v trestním zákoníku od 1. 6. 2020 (novela zák. č. 114/2020):</a:t>
            </a:r>
          </a:p>
          <a:p>
            <a:pPr fontAlgn="base"/>
            <a:r>
              <a:rPr lang="cs-CZ" b="1" i="1" dirty="0">
                <a:solidFill>
                  <a:schemeClr val="accent6"/>
                </a:solidFill>
              </a:rPr>
              <a:t>nová úprava trestů v § 74a a 74b (zákaz držení a chovu zvířat)</a:t>
            </a:r>
          </a:p>
          <a:p>
            <a:endParaRPr lang="cs-CZ" b="1" dirty="0"/>
          </a:p>
          <a:p>
            <a:endParaRPr lang="cs-CZ" dirty="0"/>
          </a:p>
        </p:txBody>
      </p:sp>
    </p:spTree>
    <p:extLst>
      <p:ext uri="{BB962C8B-B14F-4D97-AF65-F5344CB8AC3E}">
        <p14:creationId xmlns:p14="http://schemas.microsoft.com/office/powerpoint/2010/main" val="5524581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91680" y="263058"/>
            <a:ext cx="7540152" cy="707886"/>
          </a:xfrm>
          <a:prstGeom prst="rect">
            <a:avLst/>
          </a:prstGeom>
          <a:noFill/>
        </p:spPr>
        <p:txBody>
          <a:bodyPr wrap="square" rtlCol="0">
            <a:spAutoFit/>
          </a:bodyPr>
          <a:lstStyle/>
          <a:p>
            <a:r>
              <a:rPr lang="cs-CZ" sz="4000" b="1" dirty="0" err="1">
                <a:solidFill>
                  <a:schemeClr val="accent6"/>
                </a:solidFill>
              </a:rPr>
              <a:t>Správněprávní</a:t>
            </a:r>
            <a:r>
              <a:rPr lang="cs-CZ" sz="4000" b="1" dirty="0">
                <a:solidFill>
                  <a:schemeClr val="accent6"/>
                </a:solidFill>
              </a:rPr>
              <a:t> odpovědnost</a:t>
            </a:r>
          </a:p>
        </p:txBody>
      </p:sp>
      <p:pic>
        <p:nvPicPr>
          <p:cNvPr id="1026" name="Picture 2" descr="metyl, metanol, alkohol, etyl, vodka, otrava, pančovatvýrobce, placatka, kolek, drak, palírna, drak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tyl, metanol, alkohol, etyl, vodka, otrava, pančovatvýrobce, placatka, kolek, drak, palírna, drak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etyl, metanol, alkohol, etyl, vodka, otrava, pančovatvýrobce, placatka, kolek, drak, palírna, drak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16827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p:txBody>
          <a:bodyPr>
            <a:normAutofit fontScale="85000" lnSpcReduction="10000"/>
          </a:bodyPr>
          <a:lstStyle/>
          <a:p>
            <a:r>
              <a:rPr lang="cs-CZ" sz="3300" dirty="0"/>
              <a:t>obsáhlý seznam skutkových podstat přestupků FO (§ 27) a podnikajících FO a PO (§ 27a), za něž lze udělit pokuty až do výše 500 000 Kč (maximální hranice je u přestupků i správních deliktů shodná). </a:t>
            </a:r>
          </a:p>
          <a:p>
            <a:r>
              <a:rPr lang="cs-CZ" sz="3300" dirty="0"/>
              <a:t>Vedle finančního postihu lze současně rozhodnout také o zákazu chovu zvířat nebo o propadnutí týraného zvířete Bez uložení pokuty není možné rozhodnout o zákazu chovu zvířat nebo o propadnutí zvířete (§ 27b odst. 3).</a:t>
            </a:r>
          </a:p>
          <a:p>
            <a:pPr marL="0" indent="0">
              <a:buNone/>
            </a:pPr>
            <a:br>
              <a:rPr lang="cs-CZ" dirty="0"/>
            </a:br>
            <a:endParaRPr lang="cs-CZ" dirty="0"/>
          </a:p>
        </p:txBody>
      </p:sp>
    </p:spTree>
    <p:extLst>
      <p:ext uri="{BB962C8B-B14F-4D97-AF65-F5344CB8AC3E}">
        <p14:creationId xmlns:p14="http://schemas.microsoft.com/office/powerpoint/2010/main" val="4579518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638" y="-3946"/>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2970"/>
            <a:ext cx="6696744" cy="707886"/>
          </a:xfrm>
          <a:prstGeom prst="rect">
            <a:avLst/>
          </a:prstGeom>
          <a:noFill/>
        </p:spPr>
        <p:txBody>
          <a:bodyPr wrap="square" rtlCol="0">
            <a:spAutoFit/>
          </a:bodyPr>
          <a:lstStyle/>
          <a:p>
            <a:r>
              <a:rPr lang="en-US" sz="4000" b="1" dirty="0" err="1"/>
              <a:t>Ochrana</a:t>
            </a:r>
            <a:r>
              <a:rPr lang="en-US" sz="4000" b="1" dirty="0"/>
              <a:t> </a:t>
            </a:r>
            <a:r>
              <a:rPr lang="cs-CZ" sz="4000" b="1" dirty="0"/>
              <a:t>před týráním - TZ</a:t>
            </a:r>
          </a:p>
        </p:txBody>
      </p:sp>
      <p:sp>
        <p:nvSpPr>
          <p:cNvPr id="5" name="TextovéPole 4"/>
          <p:cNvSpPr txBox="1"/>
          <p:nvPr/>
        </p:nvSpPr>
        <p:spPr>
          <a:xfrm>
            <a:off x="111734" y="779118"/>
            <a:ext cx="8748464" cy="6771084"/>
          </a:xfrm>
          <a:prstGeom prst="rect">
            <a:avLst/>
          </a:prstGeom>
          <a:noFill/>
        </p:spPr>
        <p:txBody>
          <a:bodyPr wrap="square" rtlCol="0">
            <a:spAutoFit/>
          </a:bodyPr>
          <a:lstStyle/>
          <a:p>
            <a:pPr fontAlgn="base"/>
            <a:r>
              <a:rPr lang="cs-CZ" sz="1600" b="1" i="1" u="sng" dirty="0">
                <a:solidFill>
                  <a:schemeClr val="accent6"/>
                </a:solidFill>
              </a:rPr>
              <a:t>§ 302 Týrání zvířat</a:t>
            </a:r>
            <a:br>
              <a:rPr lang="cs-CZ" sz="1600" dirty="0"/>
            </a:br>
            <a:r>
              <a:rPr lang="cs-CZ" sz="1600" i="1" dirty="0"/>
              <a:t>(1) Kdo týrá zvíře</a:t>
            </a:r>
            <a:br>
              <a:rPr lang="cs-CZ" sz="1600" dirty="0"/>
            </a:br>
            <a:r>
              <a:rPr lang="cs-CZ" sz="1600" i="1" dirty="0"/>
              <a:t>a) </a:t>
            </a:r>
            <a:r>
              <a:rPr lang="cs-CZ" sz="1600" b="1" i="1" dirty="0"/>
              <a:t>zvlášť surovým nebo trýznivým způsobem</a:t>
            </a:r>
            <a:r>
              <a:rPr lang="cs-CZ" sz="1600" i="1" dirty="0"/>
              <a:t>, nebo</a:t>
            </a:r>
            <a:br>
              <a:rPr lang="cs-CZ" sz="1600" dirty="0"/>
            </a:br>
            <a:r>
              <a:rPr lang="cs-CZ" sz="1600" i="1" dirty="0"/>
              <a:t>b) </a:t>
            </a:r>
            <a:r>
              <a:rPr lang="cs-CZ" sz="1600" b="1" i="1" dirty="0"/>
              <a:t>surovým nebo trýznivým způsobem veřejně nebo na místě veřejnosti přístupném</a:t>
            </a:r>
            <a:r>
              <a:rPr lang="cs-CZ" sz="1600" i="1" dirty="0"/>
              <a:t>,</a:t>
            </a:r>
            <a:br>
              <a:rPr lang="cs-CZ" sz="1600" dirty="0"/>
            </a:br>
            <a:r>
              <a:rPr lang="cs-CZ" sz="1600" i="1" dirty="0"/>
              <a:t>bude potrestán odnětím svobody až na dvě léta, zákazem činnosti nebo propadnutím věci nebo jiné majetkové hodnoty.</a:t>
            </a:r>
            <a:br>
              <a:rPr lang="cs-CZ" sz="1600" dirty="0"/>
            </a:br>
            <a:r>
              <a:rPr lang="cs-CZ" sz="1600" i="1" dirty="0"/>
              <a:t>(2) Odnětím svobody na šest měsíců až tři léta nebo zákazem činnosti bude pachatel potrestán,</a:t>
            </a:r>
            <a:br>
              <a:rPr lang="cs-CZ" sz="1600" dirty="0"/>
            </a:br>
            <a:r>
              <a:rPr lang="cs-CZ" sz="1600" i="1" dirty="0"/>
              <a:t>a) byl-li za čin uvedený v odstavci 1 v posledních třech letech odsouzen nebo potrestán, nebo</a:t>
            </a:r>
            <a:br>
              <a:rPr lang="cs-CZ" sz="1600" dirty="0"/>
            </a:br>
            <a:r>
              <a:rPr lang="cs-CZ" sz="1600" i="1" dirty="0"/>
              <a:t>b) způsobí-li týranému zvířeti takovým činem trvalé následky na zdraví nebo smrt.</a:t>
            </a:r>
            <a:br>
              <a:rPr lang="cs-CZ" sz="1600" dirty="0"/>
            </a:br>
            <a:r>
              <a:rPr lang="cs-CZ" sz="1600" i="1" dirty="0"/>
              <a:t>(3) Odnětím svobody na jeden rok až pět let bude pachatel potrestán, spáchá-li čin uvedený v odstavci 1 na větším počtu zvířat.</a:t>
            </a:r>
          </a:p>
          <a:p>
            <a:pPr fontAlgn="base"/>
            <a:r>
              <a:rPr lang="cs-CZ" sz="1600" b="1" i="1" dirty="0">
                <a:solidFill>
                  <a:schemeClr val="accent2"/>
                </a:solidFill>
              </a:rPr>
              <a:t>od 1. 6. 2020 (novela zák. č. 114/2020): </a:t>
            </a:r>
            <a:r>
              <a:rPr lang="cs-CZ" sz="1600" b="1" i="1" dirty="0">
                <a:solidFill>
                  <a:schemeClr val="accent6"/>
                </a:solidFill>
              </a:rPr>
              <a:t>nová úprava § 302 – vyšší trest i nižší míra závažnosti:</a:t>
            </a:r>
          </a:p>
          <a:p>
            <a:pPr fontAlgn="base"/>
            <a:r>
              <a:rPr lang="cs-CZ" sz="1600" dirty="0"/>
              <a:t>(1) Kdo týrá zvíře </a:t>
            </a:r>
            <a:r>
              <a:rPr lang="cs-CZ" sz="1600" b="1" dirty="0"/>
              <a:t>surovým nebo trýznivým způsobem</a:t>
            </a:r>
            <a:r>
              <a:rPr lang="cs-CZ" sz="1600" dirty="0"/>
              <a:t>, bude potrestán odnětím svobody na šest měsíců až na tři léta, zákazem činnosti nebo propadnutím věci. </a:t>
            </a:r>
          </a:p>
          <a:p>
            <a:pPr fontAlgn="base"/>
            <a:r>
              <a:rPr lang="cs-CZ" sz="1600" dirty="0"/>
              <a:t> (2) Odnětím svobody na jeden rok až pět let nebo zákazem činnosti bude pachatel potrestán, </a:t>
            </a:r>
          </a:p>
          <a:p>
            <a:pPr fontAlgn="base"/>
            <a:r>
              <a:rPr lang="cs-CZ" sz="1600" dirty="0"/>
              <a:t> a) spáchá-li takový čin </a:t>
            </a:r>
            <a:r>
              <a:rPr lang="cs-CZ" sz="1600" b="1" dirty="0"/>
              <a:t>veřejně nebo na místě veřejnosti přístupném</a:t>
            </a:r>
            <a:r>
              <a:rPr lang="cs-CZ" sz="1600" dirty="0"/>
              <a:t>, </a:t>
            </a:r>
          </a:p>
          <a:p>
            <a:pPr fontAlgn="base"/>
            <a:r>
              <a:rPr lang="cs-CZ" sz="1600" dirty="0"/>
              <a:t> b) spáchá-li takový čin jako člen organizované skupiny, nebo </a:t>
            </a:r>
          </a:p>
          <a:p>
            <a:pPr fontAlgn="base"/>
            <a:r>
              <a:rPr lang="cs-CZ" sz="1600" dirty="0"/>
              <a:t> c) pokračuje-li v páchání takového činu po delší dobu. </a:t>
            </a:r>
          </a:p>
          <a:p>
            <a:pPr fontAlgn="base"/>
            <a:r>
              <a:rPr lang="cs-CZ" sz="1600" dirty="0"/>
              <a:t> (3) Odnětím svobody na dvě léta až šest let bude pachatel potrestán, </a:t>
            </a:r>
          </a:p>
          <a:p>
            <a:pPr fontAlgn="base"/>
            <a:r>
              <a:rPr lang="cs-CZ" sz="1600" dirty="0"/>
              <a:t> a) spáchá-li čin uvedený v odstavci 1 na </a:t>
            </a:r>
            <a:r>
              <a:rPr lang="cs-CZ" sz="1600" b="1" dirty="0"/>
              <a:t>větším počtu zvířat</a:t>
            </a:r>
            <a:r>
              <a:rPr lang="cs-CZ" sz="1600" dirty="0"/>
              <a:t>, </a:t>
            </a:r>
          </a:p>
          <a:p>
            <a:pPr fontAlgn="base"/>
            <a:r>
              <a:rPr lang="cs-CZ" sz="1600" dirty="0"/>
              <a:t> b) způsobí-li takovým činem týranému zvířeti </a:t>
            </a:r>
            <a:r>
              <a:rPr lang="cs-CZ" sz="1600" b="1" dirty="0"/>
              <a:t>trvalé následky na zdraví nebo smrt</a:t>
            </a:r>
            <a:r>
              <a:rPr lang="cs-CZ" sz="1600" dirty="0"/>
              <a:t>, </a:t>
            </a:r>
          </a:p>
          <a:p>
            <a:pPr fontAlgn="base"/>
            <a:r>
              <a:rPr lang="cs-CZ" sz="1600" dirty="0"/>
              <a:t> c) spáchá-li čin uvedený v odstavci 1 </a:t>
            </a:r>
            <a:r>
              <a:rPr lang="cs-CZ" sz="1600" b="1" dirty="0"/>
              <a:t>zvlášť surovým nebo trýznivým způsobem</a:t>
            </a:r>
            <a:r>
              <a:rPr lang="cs-CZ" sz="1600" dirty="0"/>
              <a:t>, nebo </a:t>
            </a:r>
          </a:p>
          <a:p>
            <a:pPr fontAlgn="base"/>
            <a:r>
              <a:rPr lang="cs-CZ" sz="1600" dirty="0"/>
              <a:t> d) spáchá-li takový čin </a:t>
            </a:r>
            <a:r>
              <a:rPr lang="cs-CZ" sz="1600" b="1" dirty="0"/>
              <a:t>opětovně</a:t>
            </a:r>
            <a:r>
              <a:rPr lang="cs-CZ" sz="1600" dirty="0"/>
              <a:t>.</a:t>
            </a:r>
          </a:p>
          <a:p>
            <a:pPr fontAlgn="base"/>
            <a:endParaRPr lang="cs-CZ" dirty="0"/>
          </a:p>
          <a:p>
            <a:pPr fontAlgn="base"/>
            <a:br>
              <a:rPr lang="cs-CZ" sz="1600" dirty="0"/>
            </a:br>
            <a:endParaRPr lang="cs-CZ" sz="1600" dirty="0"/>
          </a:p>
        </p:txBody>
      </p:sp>
    </p:spTree>
    <p:extLst>
      <p:ext uri="{BB962C8B-B14F-4D97-AF65-F5344CB8AC3E}">
        <p14:creationId xmlns:p14="http://schemas.microsoft.com/office/powerpoint/2010/main" val="27327850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t>Topení koťat</a:t>
            </a:r>
          </a:p>
        </p:txBody>
      </p:sp>
      <p:sp>
        <p:nvSpPr>
          <p:cNvPr id="3" name="Zástupný symbol pro obsah 2"/>
          <p:cNvSpPr>
            <a:spLocks noGrp="1"/>
          </p:cNvSpPr>
          <p:nvPr>
            <p:ph idx="1"/>
          </p:nvPr>
        </p:nvSpPr>
        <p:spPr>
          <a:xfrm>
            <a:off x="683568" y="1812605"/>
            <a:ext cx="8229600" cy="4525963"/>
          </a:xfrm>
        </p:spPr>
        <p:txBody>
          <a:bodyPr>
            <a:normAutofit/>
          </a:bodyPr>
          <a:lstStyle/>
          <a:p>
            <a:endParaRPr lang="cs-CZ" dirty="0"/>
          </a:p>
          <a:p>
            <a:endParaRPr lang="cs-CZ" dirty="0"/>
          </a:p>
          <a:p>
            <a:endParaRPr lang="cs-CZ" dirty="0"/>
          </a:p>
          <a:p>
            <a:endParaRPr lang="cs-CZ" dirty="0"/>
          </a:p>
          <a:p>
            <a:endParaRPr lang="cs-CZ" dirty="0"/>
          </a:p>
          <a:p>
            <a:pPr marL="0" indent="0">
              <a:buNone/>
            </a:pPr>
            <a:endParaRPr lang="cs-CZ" sz="1600" dirty="0"/>
          </a:p>
          <a:p>
            <a:pPr marL="0" indent="0">
              <a:buNone/>
            </a:pPr>
            <a:endParaRPr lang="cs-CZ" sz="1600" dirty="0"/>
          </a:p>
          <a:p>
            <a:pPr marL="0" indent="0">
              <a:buNone/>
            </a:pPr>
            <a:endParaRPr lang="cs-CZ" sz="1600" dirty="0"/>
          </a:p>
          <a:p>
            <a:pPr marL="0" indent="0">
              <a:buNone/>
            </a:pPr>
            <a:r>
              <a:rPr lang="cs-CZ" sz="1600" dirty="0"/>
              <a:t>http://brno.idnes.cz/muz-topil-kotata-0kt-/brno-zpravy.aspx?c=A140829_121845_brno-zpravy_mich</a:t>
            </a:r>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5656" y="1340768"/>
            <a:ext cx="5687913" cy="4077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44600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10420"/>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283740" y="692696"/>
            <a:ext cx="8748464" cy="6986528"/>
          </a:xfrm>
          <a:prstGeom prst="rect">
            <a:avLst/>
          </a:prstGeom>
          <a:noFill/>
        </p:spPr>
        <p:txBody>
          <a:bodyPr wrap="square" rtlCol="0">
            <a:spAutoFit/>
          </a:bodyPr>
          <a:lstStyle/>
          <a:p>
            <a:pPr fontAlgn="base"/>
            <a:r>
              <a:rPr lang="cs-CZ" sz="1600" b="1" i="1" u="sng" dirty="0">
                <a:solidFill>
                  <a:schemeClr val="accent6"/>
                </a:solidFill>
              </a:rPr>
              <a:t>§ 303 Zanedbání péče o zvíře z nedbalosti</a:t>
            </a:r>
          </a:p>
          <a:p>
            <a:pPr fontAlgn="base"/>
            <a:r>
              <a:rPr lang="cs-CZ" sz="1600" i="1" dirty="0"/>
              <a:t>(1) Kdo </a:t>
            </a:r>
            <a:r>
              <a:rPr lang="cs-CZ" sz="1600" b="1" i="1" dirty="0"/>
              <a:t>z hrubé nedbalosti </a:t>
            </a:r>
            <a:r>
              <a:rPr lang="cs-CZ" sz="1600" i="1" dirty="0"/>
              <a:t>zanedbá potřebnou péči o zvíře, které vlastní nebo o něž je povinen se z jiného důvodu starat, </a:t>
            </a:r>
            <a:r>
              <a:rPr lang="cs-CZ" sz="1600" b="1" i="1" dirty="0"/>
              <a:t>a způsobí mu tím trvalé následky na zdraví nebo smrt</a:t>
            </a:r>
            <a:r>
              <a:rPr lang="cs-CZ" sz="1600" i="1" dirty="0"/>
              <a:t>, bude potrestán odnětím svobody až na šest měsíců, zákazem činnosti nebo propadnutím věci nebo jiné majetkové hodnoty.</a:t>
            </a:r>
            <a:endParaRPr lang="cs-CZ" sz="1600" dirty="0"/>
          </a:p>
          <a:p>
            <a:pPr fontAlgn="base"/>
            <a:r>
              <a:rPr lang="cs-CZ" sz="1600" i="1" dirty="0"/>
              <a:t>(2) Odnětím svobody až na dvě léta bude pachatel potrestán, způsobí-li činem uvedeným v odstavci 1 smrt nebo trvalé následky na zdraví většímu počtu zvířat. (...)  </a:t>
            </a:r>
            <a:r>
              <a:rPr lang="cs-CZ" sz="1600" b="1" i="1" dirty="0">
                <a:solidFill>
                  <a:srgbClr val="00B050"/>
                </a:solidFill>
              </a:rPr>
              <a:t>Větší počet zvířat = podle judikatury nejméně sedm kusů (R 43/2012-II). </a:t>
            </a:r>
            <a:endParaRPr lang="cs-CZ" sz="1600" b="1" dirty="0">
              <a:solidFill>
                <a:srgbClr val="00B050"/>
              </a:solidFill>
            </a:endParaRPr>
          </a:p>
          <a:p>
            <a:pPr fontAlgn="base"/>
            <a:br>
              <a:rPr lang="cs-CZ" sz="1600" dirty="0"/>
            </a:br>
            <a:r>
              <a:rPr lang="cs-CZ" sz="1600" b="1" i="1" dirty="0">
                <a:solidFill>
                  <a:schemeClr val="accent2"/>
                </a:solidFill>
              </a:rPr>
              <a:t>od 1. 6. 2020 (novela zák. č. 114/2020): </a:t>
            </a:r>
            <a:r>
              <a:rPr lang="cs-CZ" sz="1600" b="1" i="1" dirty="0">
                <a:solidFill>
                  <a:schemeClr val="accent6"/>
                </a:solidFill>
              </a:rPr>
              <a:t>nová úprava § 303 – zejména cílení na množírny:</a:t>
            </a:r>
          </a:p>
          <a:p>
            <a:pPr fontAlgn="base"/>
            <a:r>
              <a:rPr lang="cs-CZ" sz="1600" i="1" dirty="0"/>
              <a:t>(1) Kdo chová </a:t>
            </a:r>
            <a:r>
              <a:rPr lang="cs-CZ" sz="1600" b="1" i="1" dirty="0"/>
              <a:t>větší počet zvířat v nevhodných podmínkách a tím ohrožuje jejich život nebo jim způsobuje značné útrapy</a:t>
            </a:r>
            <a:r>
              <a:rPr lang="cs-CZ" sz="1600" i="1" dirty="0"/>
              <a:t>, bude potrestán odnětím svobody až na jeden rok nebo zákazem činnosti. </a:t>
            </a:r>
          </a:p>
          <a:p>
            <a:pPr fontAlgn="base"/>
            <a:r>
              <a:rPr lang="cs-CZ" sz="1600" i="1" dirty="0"/>
              <a:t> (2) Kdo chová zvířata v nevhodných podmínkách za účelem obchodu, anebo kdo kořistí z takového chovu, a tím ohrožuje jejich život nebo jim způsobuje značné útrapy, bude potrestán odnětím svobody na šest měsíců až čtyři léta nebo zákazem činnosti. </a:t>
            </a:r>
          </a:p>
          <a:p>
            <a:pPr fontAlgn="base"/>
            <a:r>
              <a:rPr lang="cs-CZ" sz="1600" i="1" dirty="0"/>
              <a:t> (3) Odnětím svobody na dvě léta až osm let bude pachatel potrestán, </a:t>
            </a:r>
          </a:p>
          <a:p>
            <a:pPr fontAlgn="base"/>
            <a:r>
              <a:rPr lang="cs-CZ" sz="1600" i="1" dirty="0"/>
              <a:t> a) spáchá-li čin uvedený v odstavci 2 v úmyslu získat pro sebe nebo pro jiného značný prospěch, </a:t>
            </a:r>
          </a:p>
          <a:p>
            <a:pPr fontAlgn="base"/>
            <a:r>
              <a:rPr lang="cs-CZ" sz="1600" i="1" dirty="0"/>
              <a:t> b) způsobí-li činem uvedeným v odstavci 1 nebo 2 trvalé následky či smrt zvířeti, nebo </a:t>
            </a:r>
          </a:p>
          <a:p>
            <a:pPr fontAlgn="base"/>
            <a:r>
              <a:rPr lang="cs-CZ" sz="1600" i="1" dirty="0"/>
              <a:t> c) spáchá-li takový čin jako člen organizované skupiny. </a:t>
            </a:r>
          </a:p>
          <a:p>
            <a:pPr fontAlgn="base"/>
            <a:r>
              <a:rPr lang="cs-CZ" sz="1600" i="1" dirty="0"/>
              <a:t> (4) Odnětím svobody na pět až deset let bude pachatel potrestán, </a:t>
            </a:r>
          </a:p>
          <a:p>
            <a:pPr fontAlgn="base"/>
            <a:r>
              <a:rPr lang="cs-CZ" sz="1600" i="1" dirty="0"/>
              <a:t> a) spáchá-li čin uvedený v odstavci 2 v úmyslu získat pro sebe nebo pro jiného prospěch velkého rozsahu, </a:t>
            </a:r>
          </a:p>
          <a:p>
            <a:pPr fontAlgn="base"/>
            <a:r>
              <a:rPr lang="cs-CZ" sz="1600" i="1" dirty="0"/>
              <a:t> b) způsobí-li činem uvedeným v odstavci 1 nebo 2 trvalé následky či smrt většímu počtu zvířat, nebo </a:t>
            </a:r>
          </a:p>
          <a:p>
            <a:pPr fontAlgn="base"/>
            <a:r>
              <a:rPr lang="cs-CZ" sz="1600" i="1" dirty="0"/>
              <a:t> c) spáchá-li takový čin ve spojení s organizovanou skupinou působící ve více státech. </a:t>
            </a:r>
          </a:p>
          <a:p>
            <a:pPr fontAlgn="base"/>
            <a:r>
              <a:rPr lang="cs-CZ" sz="1600" dirty="0">
                <a:solidFill>
                  <a:schemeClr val="accent6"/>
                </a:solidFill>
              </a:rPr>
              <a:t> </a:t>
            </a:r>
          </a:p>
          <a:p>
            <a:pPr fontAlgn="base"/>
            <a:r>
              <a:rPr lang="cs-CZ" sz="1600" dirty="0">
                <a:solidFill>
                  <a:schemeClr val="accent6"/>
                </a:solidFill>
              </a:rPr>
              <a:t>	</a:t>
            </a:r>
            <a:endParaRPr lang="cs-CZ" sz="1600" dirty="0"/>
          </a:p>
          <a:p>
            <a:pPr fontAlgn="base"/>
            <a:br>
              <a:rPr lang="cs-CZ" sz="1600" dirty="0"/>
            </a:br>
            <a:endParaRPr lang="cs-CZ" sz="1600" dirty="0"/>
          </a:p>
          <a:p>
            <a:pPr fontAlgn="base"/>
            <a:endParaRPr lang="cs-CZ" sz="1600" dirty="0"/>
          </a:p>
        </p:txBody>
      </p:sp>
    </p:spTree>
    <p:extLst>
      <p:ext uri="{BB962C8B-B14F-4D97-AF65-F5344CB8AC3E}">
        <p14:creationId xmlns:p14="http://schemas.microsoft.com/office/powerpoint/2010/main" val="21051139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10420"/>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90056" y="138252"/>
            <a:ext cx="6696744" cy="707886"/>
          </a:xfrm>
          <a:prstGeom prst="rect">
            <a:avLst/>
          </a:prstGeom>
          <a:noFill/>
        </p:spPr>
        <p:txBody>
          <a:bodyPr wrap="square" rtlCol="0">
            <a:spAutoFit/>
          </a:bodyPr>
          <a:lstStyle/>
          <a:p>
            <a:r>
              <a:rPr lang="en-US" sz="4000" b="1" dirty="0" err="1"/>
              <a:t>Ochrana</a:t>
            </a:r>
            <a:r>
              <a:rPr lang="en-US" sz="4000" b="1" dirty="0"/>
              <a:t> </a:t>
            </a:r>
            <a:r>
              <a:rPr lang="cs-CZ" sz="4000" b="1" dirty="0"/>
              <a:t>před týráním - TZ</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283740" y="692696"/>
            <a:ext cx="8748464" cy="6463308"/>
          </a:xfrm>
          <a:prstGeom prst="rect">
            <a:avLst/>
          </a:prstGeom>
          <a:noFill/>
        </p:spPr>
        <p:txBody>
          <a:bodyPr wrap="square" rtlCol="0">
            <a:spAutoFit/>
          </a:bodyPr>
          <a:lstStyle/>
          <a:p>
            <a:pPr fontAlgn="base"/>
            <a:r>
              <a:rPr lang="cs-CZ" b="1" i="1" u="sng" dirty="0">
                <a:solidFill>
                  <a:schemeClr val="accent6"/>
                </a:solidFill>
              </a:rPr>
              <a:t>§ 302a </a:t>
            </a:r>
            <a:r>
              <a:rPr lang="cs-CZ" sz="2400" b="1" i="1" dirty="0">
                <a:solidFill>
                  <a:schemeClr val="accent6"/>
                </a:solidFill>
              </a:rPr>
              <a:t>Chov zvířat v nevhodných podmínkách</a:t>
            </a:r>
            <a:endParaRPr lang="cs-CZ" b="1" i="1" dirty="0">
              <a:solidFill>
                <a:schemeClr val="accent6"/>
              </a:solidFill>
            </a:endParaRPr>
          </a:p>
          <a:p>
            <a:pPr fontAlgn="base"/>
            <a:r>
              <a:rPr lang="cs-CZ" i="1" dirty="0"/>
              <a:t>(1) Kdo chová </a:t>
            </a:r>
            <a:r>
              <a:rPr lang="cs-CZ" b="1" i="1" dirty="0"/>
              <a:t>větší počet zvířat v nevhodných podmínkách a tím ohrožuje jejich život nebo jim způsobuje značné útrapy</a:t>
            </a:r>
            <a:r>
              <a:rPr lang="cs-CZ" i="1" dirty="0"/>
              <a:t>, bude potrestán odnětím svobody až na jeden rok nebo zákazem činnosti.</a:t>
            </a:r>
          </a:p>
          <a:p>
            <a:pPr fontAlgn="base"/>
            <a:r>
              <a:rPr lang="cs-CZ" i="1" dirty="0"/>
              <a:t>(2) Kdo chová zvířata v </a:t>
            </a:r>
            <a:r>
              <a:rPr lang="cs-CZ" b="1" i="1" dirty="0"/>
              <a:t>nevhodných podmínkách za účelem obchodu</a:t>
            </a:r>
            <a:r>
              <a:rPr lang="cs-CZ" i="1" dirty="0"/>
              <a:t>, anebo kdo kořistí z takového chovu, a tím ohrožuje jejich život nebo jim způsobuje značné útrapy, bude potrestán odnětím svobody na šest měsíců až čtyři léta nebo zákazem činnosti.</a:t>
            </a:r>
          </a:p>
          <a:p>
            <a:pPr fontAlgn="base"/>
            <a:r>
              <a:rPr lang="cs-CZ" i="1" dirty="0"/>
              <a:t>(3) Odnětím svobody na dvě léta až osm let bude pachatel potrestán,</a:t>
            </a:r>
          </a:p>
          <a:p>
            <a:pPr fontAlgn="base"/>
            <a:r>
              <a:rPr lang="cs-CZ" i="1" dirty="0"/>
              <a:t>a) spáchá-li čin uvedený v odstavci 2 v úmyslu získat pro sebe nebo pro </a:t>
            </a:r>
            <a:r>
              <a:rPr lang="cs-CZ" b="1" i="1" dirty="0"/>
              <a:t>jiného značný prospěch</a:t>
            </a:r>
            <a:r>
              <a:rPr lang="cs-CZ" i="1" dirty="0"/>
              <a:t>,</a:t>
            </a:r>
          </a:p>
          <a:p>
            <a:pPr fontAlgn="base"/>
            <a:r>
              <a:rPr lang="cs-CZ" i="1" dirty="0"/>
              <a:t>b) způsobí-li činem uvedeným v odstavci 1 nebo 2 </a:t>
            </a:r>
            <a:r>
              <a:rPr lang="cs-CZ" b="1" i="1" dirty="0"/>
              <a:t>trvalé následky či smrt zvířeti</a:t>
            </a:r>
            <a:r>
              <a:rPr lang="cs-CZ" i="1" dirty="0"/>
              <a:t>, nebo</a:t>
            </a:r>
          </a:p>
          <a:p>
            <a:pPr fontAlgn="base"/>
            <a:r>
              <a:rPr lang="cs-CZ" i="1" dirty="0"/>
              <a:t>c) spáchá-li takový čin jako člen organizované skupiny.</a:t>
            </a:r>
          </a:p>
          <a:p>
            <a:pPr fontAlgn="base"/>
            <a:endParaRPr lang="cs-CZ" i="1" dirty="0"/>
          </a:p>
          <a:p>
            <a:pPr fontAlgn="base"/>
            <a:r>
              <a:rPr lang="cs-CZ" i="1" dirty="0"/>
              <a:t>(4) Odnětím svobody na pět až deset let bude pachatel potrestán,</a:t>
            </a:r>
          </a:p>
          <a:p>
            <a:pPr fontAlgn="base"/>
            <a:r>
              <a:rPr lang="cs-CZ" i="1" dirty="0"/>
              <a:t>a) spáchá-li čin uvedený v odstavci 2 v úmyslu získat pro sebe nebo pro jiného prospěch velkého rozsahu,</a:t>
            </a:r>
          </a:p>
          <a:p>
            <a:pPr fontAlgn="base"/>
            <a:r>
              <a:rPr lang="cs-CZ" i="1" dirty="0"/>
              <a:t>b) způsobí-li činem uvedeným v odstavci 1 nebo 2 </a:t>
            </a:r>
            <a:r>
              <a:rPr lang="cs-CZ" b="1" i="1" dirty="0"/>
              <a:t>trvalé následky či smrt většímu počtu zvířat</a:t>
            </a:r>
            <a:r>
              <a:rPr lang="cs-CZ" i="1" dirty="0"/>
              <a:t>, nebo</a:t>
            </a:r>
          </a:p>
          <a:p>
            <a:pPr fontAlgn="base"/>
            <a:r>
              <a:rPr lang="cs-CZ" i="1" dirty="0"/>
              <a:t>c) spáchá-li takový čin ve spojení s organizovanou skupinou působící ve více státech.</a:t>
            </a:r>
            <a:r>
              <a:rPr lang="cs-CZ" dirty="0">
                <a:solidFill>
                  <a:schemeClr val="accent6"/>
                </a:solidFill>
              </a:rPr>
              <a:t> </a:t>
            </a:r>
          </a:p>
          <a:p>
            <a:pPr fontAlgn="base"/>
            <a:r>
              <a:rPr lang="cs-CZ" dirty="0">
                <a:solidFill>
                  <a:schemeClr val="accent6"/>
                </a:solidFill>
              </a:rPr>
              <a:t>	</a:t>
            </a:r>
            <a:endParaRPr lang="cs-CZ" dirty="0"/>
          </a:p>
          <a:p>
            <a:pPr fontAlgn="base"/>
            <a:br>
              <a:rPr lang="cs-CZ" sz="1600" dirty="0"/>
            </a:br>
            <a:endParaRPr lang="cs-CZ" sz="1600" dirty="0"/>
          </a:p>
          <a:p>
            <a:pPr fontAlgn="base"/>
            <a:endParaRPr lang="cs-CZ" sz="1600" dirty="0"/>
          </a:p>
        </p:txBody>
      </p:sp>
    </p:spTree>
    <p:extLst>
      <p:ext uri="{BB962C8B-B14F-4D97-AF65-F5344CB8AC3E}">
        <p14:creationId xmlns:p14="http://schemas.microsoft.com/office/powerpoint/2010/main" val="14831637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en-US" sz="4000" b="1" dirty="0" err="1"/>
              <a:t>Ochrana</a:t>
            </a:r>
            <a:r>
              <a:rPr lang="en-US" sz="4000" b="1" dirty="0"/>
              <a:t> </a:t>
            </a:r>
            <a:r>
              <a:rPr lang="cs-CZ" sz="4000" b="1" dirty="0"/>
              <a:t>před týráním - TZ</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395536" y="1261126"/>
            <a:ext cx="8748464" cy="5755422"/>
          </a:xfrm>
          <a:prstGeom prst="rect">
            <a:avLst/>
          </a:prstGeom>
          <a:noFill/>
        </p:spPr>
        <p:txBody>
          <a:bodyPr wrap="square" rtlCol="0">
            <a:spAutoFit/>
          </a:bodyPr>
          <a:lstStyle/>
          <a:p>
            <a:r>
              <a:rPr lang="cs-CZ" sz="2400" b="1" dirty="0"/>
              <a:t>Judikatura českých soudů (cca 20 – 30 případů ročně):</a:t>
            </a:r>
          </a:p>
          <a:p>
            <a:endParaRPr lang="cs-CZ" sz="2400" dirty="0"/>
          </a:p>
          <a:p>
            <a:pPr>
              <a:buFont typeface="Arial" pitchFamily="34" charset="0"/>
              <a:buChar char="•"/>
            </a:pPr>
            <a:r>
              <a:rPr lang="cs-CZ" sz="2400" dirty="0"/>
              <a:t> Brutální, bezdůvodný útok proti vlastnímu zvířeti</a:t>
            </a:r>
          </a:p>
          <a:p>
            <a:pPr>
              <a:buFont typeface="Arial" pitchFamily="34" charset="0"/>
              <a:buChar char="•"/>
            </a:pPr>
            <a:r>
              <a:rPr lang="cs-CZ" sz="2400" dirty="0"/>
              <a:t> Ponechání vlastního zvířete bez jakéhokoli zaopatření</a:t>
            </a:r>
          </a:p>
          <a:p>
            <a:pPr>
              <a:buFont typeface="Arial" pitchFamily="34" charset="0"/>
              <a:buChar char="•"/>
            </a:pPr>
            <a:r>
              <a:rPr lang="cs-CZ" sz="2400" dirty="0"/>
              <a:t> Brutální, bezdůvodný útok proti cizímu zvířeti</a:t>
            </a:r>
          </a:p>
          <a:p>
            <a:pPr>
              <a:buFont typeface="Arial" pitchFamily="34" charset="0"/>
              <a:buChar char="•"/>
            </a:pPr>
            <a:r>
              <a:rPr lang="cs-CZ" sz="2400" dirty="0"/>
              <a:t> Brutální útok proti cizímu zvířeti s vazbou na majitele</a:t>
            </a:r>
          </a:p>
          <a:p>
            <a:pPr>
              <a:buFont typeface="Arial" pitchFamily="34" charset="0"/>
              <a:buChar char="•"/>
            </a:pPr>
            <a:r>
              <a:rPr lang="cs-CZ" sz="2400" dirty="0"/>
              <a:t> Sadistické týrání z nudy</a:t>
            </a:r>
          </a:p>
          <a:p>
            <a:pPr>
              <a:buFont typeface="Arial" pitchFamily="34" charset="0"/>
              <a:buChar char="•"/>
            </a:pPr>
            <a:r>
              <a:rPr lang="cs-CZ" sz="2400" dirty="0"/>
              <a:t> Vlastní uspokojování a jiné úchylky, rituální obřady</a:t>
            </a:r>
          </a:p>
          <a:p>
            <a:pPr>
              <a:buFont typeface="Arial" pitchFamily="34" charset="0"/>
              <a:buChar char="•"/>
            </a:pPr>
            <a:r>
              <a:rPr lang="cs-CZ" sz="2400" dirty="0"/>
              <a:t> Chovatel hospodářských zvířat – tyran</a:t>
            </a:r>
          </a:p>
          <a:p>
            <a:pPr>
              <a:buFont typeface="Arial" pitchFamily="34" charset="0"/>
              <a:buChar char="•"/>
            </a:pPr>
            <a:r>
              <a:rPr lang="cs-CZ" sz="2400" dirty="0"/>
              <a:t> Chovatel hospodářských zvířat – lhostejný</a:t>
            </a:r>
          </a:p>
          <a:p>
            <a:endParaRPr lang="cs-CZ" sz="2400" dirty="0"/>
          </a:p>
          <a:p>
            <a:r>
              <a:rPr lang="cs-CZ" sz="2400" b="1" dirty="0"/>
              <a:t>Tresty: </a:t>
            </a:r>
            <a:r>
              <a:rPr lang="cs-CZ" sz="2400" dirty="0"/>
              <a:t>Podmíněné i nepodmíněné odnětí svobody, prospěšné práce, peněžité tresty, ochranné léčení</a:t>
            </a:r>
          </a:p>
          <a:p>
            <a:endParaRPr lang="cs-CZ" sz="2400" dirty="0"/>
          </a:p>
          <a:p>
            <a:pPr fontAlgn="base"/>
            <a:br>
              <a:rPr lang="cs-CZ" sz="1600" dirty="0"/>
            </a:br>
            <a:endParaRPr lang="cs-CZ" sz="1600" dirty="0"/>
          </a:p>
        </p:txBody>
      </p:sp>
    </p:spTree>
    <p:extLst>
      <p:ext uri="{BB962C8B-B14F-4D97-AF65-F5344CB8AC3E}">
        <p14:creationId xmlns:p14="http://schemas.microsoft.com/office/powerpoint/2010/main" val="30676340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t>TZ: Příklady</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395536" y="1261126"/>
            <a:ext cx="8748464" cy="6863417"/>
          </a:xfrm>
          <a:prstGeom prst="rect">
            <a:avLst/>
          </a:prstGeom>
          <a:noFill/>
        </p:spPr>
        <p:txBody>
          <a:bodyPr wrap="square" rtlCol="0">
            <a:spAutoFit/>
          </a:bodyPr>
          <a:lstStyle/>
          <a:p>
            <a:r>
              <a:rPr lang="cs-CZ" sz="2400" b="1" dirty="0"/>
              <a:t>Judikatura českých soudů (cca 20 – 30 případů ročně):</a:t>
            </a:r>
          </a:p>
          <a:p>
            <a:pPr algn="just"/>
            <a:endParaRPr lang="cs-CZ" b="1" i="1" dirty="0"/>
          </a:p>
          <a:p>
            <a:pPr algn="just"/>
            <a:r>
              <a:rPr lang="cs-CZ" b="1" i="1" dirty="0"/>
              <a:t>Pod vlivem alkoholu kuchyňským nožem úmyslně bezdůvodně napadl svého psa rasy Rotvajler, ke smrti nedošlo okamžitě po bodnutí, pes trpěl velkými bolestmi, obviněný tomu nevěnoval pozornost, psa odtáhl na balkon, kde bolestí zemřel. </a:t>
            </a:r>
          </a:p>
          <a:p>
            <a:pPr algn="r"/>
            <a:r>
              <a:rPr lang="cs-CZ" dirty="0">
                <a:solidFill>
                  <a:srgbClr val="FF0000"/>
                </a:solidFill>
              </a:rPr>
              <a:t>(podmínka 11m na 2 roky)</a:t>
            </a:r>
          </a:p>
          <a:p>
            <a:pPr algn="just"/>
            <a:r>
              <a:rPr lang="cs-CZ" b="1" i="1" dirty="0"/>
              <a:t>Utýrání zvířete – kočky – uhodil o zeď a ubil ji sekerou.</a:t>
            </a:r>
          </a:p>
          <a:p>
            <a:pPr algn="r"/>
            <a:r>
              <a:rPr lang="cs-CZ" sz="1600" dirty="0">
                <a:solidFill>
                  <a:srgbClr val="FF0000"/>
                </a:solidFill>
              </a:rPr>
              <a:t>(peněžitý trest ve výši 8000 Kč; náhradní trest odnětí svobody 2 měsíce)</a:t>
            </a:r>
          </a:p>
          <a:p>
            <a:pPr algn="r"/>
            <a:endParaRPr lang="cs-CZ" sz="1600" dirty="0"/>
          </a:p>
          <a:p>
            <a:pPr algn="just"/>
            <a:r>
              <a:rPr lang="cs-CZ" b="1" i="1" dirty="0"/>
              <a:t>Usmrcení (cizího) psa – zlatý kokršpaněl, údery dřevěným hranolem, vhozen do popelnice.</a:t>
            </a:r>
          </a:p>
          <a:p>
            <a:pPr algn="r"/>
            <a:r>
              <a:rPr lang="cs-CZ" sz="1600" dirty="0">
                <a:solidFill>
                  <a:srgbClr val="FF0000"/>
                </a:solidFill>
              </a:rPr>
              <a:t>(peněžitý trest ve výši 9000 Kč; náhradní trest odnětí svobody 2 měsíce)</a:t>
            </a:r>
          </a:p>
          <a:p>
            <a:r>
              <a:rPr lang="cs-CZ" sz="1600" b="1" i="1" dirty="0"/>
              <a:t>Zanechal v opuštěném domě dva psy a to rasy </a:t>
            </a:r>
            <a:r>
              <a:rPr lang="cs-CZ" sz="1600" b="1" i="1" dirty="0" err="1"/>
              <a:t>Pitbull</a:t>
            </a:r>
            <a:r>
              <a:rPr lang="cs-CZ" sz="1600" b="1" i="1" dirty="0"/>
              <a:t> </a:t>
            </a:r>
            <a:r>
              <a:rPr lang="cs-CZ" sz="1600" b="1" i="1" dirty="0" err="1"/>
              <a:t>terier</a:t>
            </a:r>
            <a:r>
              <a:rPr lang="cs-CZ" sz="1600" b="1" i="1" dirty="0"/>
              <a:t> a nezjištěného plemene (voříšek), bez jakéhokoli zaopatření ve formě poskytnutí vody a krmiva, psy nijak nevenčil a nejevil o ně zájem, v důsledku čehož jeden pes v tuto dobu nezjištěného dne uhynul a druhý přežil jen díky tomu, že se živil ostatky uhynulého psa.</a:t>
            </a:r>
            <a:r>
              <a:rPr lang="cs-CZ" sz="1600" i="1" dirty="0"/>
              <a:t> </a:t>
            </a:r>
          </a:p>
          <a:p>
            <a:pPr algn="r"/>
            <a:r>
              <a:rPr lang="cs-CZ" sz="1600" dirty="0">
                <a:solidFill>
                  <a:srgbClr val="FF0000"/>
                </a:solidFill>
              </a:rPr>
              <a:t>(podmínka 3 m/18 m, </a:t>
            </a:r>
            <a:r>
              <a:rPr lang="cs-CZ" sz="1600" dirty="0" err="1">
                <a:solidFill>
                  <a:srgbClr val="FF0000"/>
                </a:solidFill>
              </a:rPr>
              <a:t>pt</a:t>
            </a:r>
            <a:r>
              <a:rPr lang="cs-CZ" sz="1600" dirty="0">
                <a:solidFill>
                  <a:srgbClr val="FF0000"/>
                </a:solidFill>
              </a:rPr>
              <a:t> 30 000 Kč; náhradní 2 m)</a:t>
            </a:r>
          </a:p>
          <a:p>
            <a:pPr algn="just"/>
            <a:endParaRPr lang="cs-CZ" sz="1600" dirty="0"/>
          </a:p>
          <a:p>
            <a:pPr algn="just"/>
            <a:r>
              <a:rPr lang="cs-CZ" sz="1600" b="1" i="1" dirty="0"/>
              <a:t>Týrání a upálení kočky (mladiství) – společně s trestným činem výtržnictví, poškozování cizí věci.</a:t>
            </a:r>
          </a:p>
          <a:p>
            <a:pPr algn="r"/>
            <a:r>
              <a:rPr lang="cs-CZ" sz="1400" dirty="0">
                <a:solidFill>
                  <a:srgbClr val="FF0000"/>
                </a:solidFill>
              </a:rPr>
              <a:t>(3 obžalovaní: trest odnětí svobody 1 rok / trest odnětí svobody 8 měsíců; podmínka 2 roky a 6 měsíců/ trest odnětí svobody 10 měsíců podmínka 3 roky).</a:t>
            </a:r>
            <a:endParaRPr lang="cs-CZ" sz="1600" dirty="0">
              <a:solidFill>
                <a:srgbClr val="FF0000"/>
              </a:solidFill>
            </a:endParaRPr>
          </a:p>
          <a:p>
            <a:endParaRPr lang="cs-CZ" sz="1600" dirty="0"/>
          </a:p>
          <a:p>
            <a:pPr algn="just"/>
            <a:endParaRPr lang="cs-CZ" sz="2400" dirty="0"/>
          </a:p>
          <a:p>
            <a:endParaRPr lang="cs-CZ" sz="2400" dirty="0"/>
          </a:p>
          <a:p>
            <a:pPr fontAlgn="base"/>
            <a:br>
              <a:rPr lang="cs-CZ" sz="1600" dirty="0"/>
            </a:br>
            <a:endParaRPr lang="cs-CZ" sz="1600" dirty="0"/>
          </a:p>
        </p:txBody>
      </p:sp>
    </p:spTree>
    <p:extLst>
      <p:ext uri="{BB962C8B-B14F-4D97-AF65-F5344CB8AC3E}">
        <p14:creationId xmlns:p14="http://schemas.microsoft.com/office/powerpoint/2010/main" val="30676340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t>TZ: Příklady</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440567" y="1092433"/>
            <a:ext cx="8748464" cy="5847755"/>
          </a:xfrm>
          <a:prstGeom prst="rect">
            <a:avLst/>
          </a:prstGeom>
          <a:noFill/>
        </p:spPr>
        <p:txBody>
          <a:bodyPr wrap="square" rtlCol="0">
            <a:spAutoFit/>
          </a:bodyPr>
          <a:lstStyle/>
          <a:p>
            <a:r>
              <a:rPr lang="cs-CZ" sz="1400" b="1" i="1" dirty="0"/>
              <a:t>Utýrání vlastního psa.</a:t>
            </a:r>
          </a:p>
          <a:p>
            <a:r>
              <a:rPr lang="cs-CZ" sz="1400" b="1" dirty="0"/>
              <a:t>				</a:t>
            </a:r>
            <a:r>
              <a:rPr lang="cs-CZ" sz="1400" b="1" dirty="0">
                <a:solidFill>
                  <a:srgbClr val="FF0000"/>
                </a:solidFill>
              </a:rPr>
              <a:t>(150 hodin obecně prospěšných prací)</a:t>
            </a:r>
          </a:p>
          <a:p>
            <a:r>
              <a:rPr lang="cs-CZ" sz="1400" b="1" i="1" dirty="0"/>
              <a:t>Oba obžalovaní společně za domem v prostorách dřevěné přístavby nevhodným způsobem omezováním pohybu a neposkytnutím potřebné péče a stravy týrali psa rasy dobrman, který v důsledku této činnosti uhynul.</a:t>
            </a:r>
          </a:p>
          <a:p>
            <a:r>
              <a:rPr lang="cs-CZ" sz="1400" b="1" dirty="0">
                <a:solidFill>
                  <a:srgbClr val="FF0000"/>
                </a:solidFill>
              </a:rPr>
              <a:t>				(50 hodin obecně prospěšných prací)</a:t>
            </a:r>
          </a:p>
          <a:p>
            <a:endParaRPr lang="cs-CZ" sz="1400" b="1" dirty="0"/>
          </a:p>
          <a:p>
            <a:r>
              <a:rPr lang="cs-CZ" sz="1400" b="1" i="1" dirty="0"/>
              <a:t>Týral psa rasy německý ovčák ve stáří asi 8 let tím, že psa opakovaně opouštěl a zanechával ho samotného v bytě bez vody a stravy, takže pes musel být z důvodu kritického zdravotního stavu utracen.</a:t>
            </a:r>
          </a:p>
          <a:p>
            <a:r>
              <a:rPr lang="cs-CZ" sz="1400" b="1" dirty="0">
                <a:solidFill>
                  <a:srgbClr val="FF0000"/>
                </a:solidFill>
              </a:rPr>
              <a:t>					(</a:t>
            </a:r>
            <a:r>
              <a:rPr lang="pl-PL" sz="1400" b="1" dirty="0">
                <a:solidFill>
                  <a:srgbClr val="FF0000"/>
                </a:solidFill>
              </a:rPr>
              <a:t>4 měsíce podmínka 1 rok)</a:t>
            </a:r>
          </a:p>
          <a:p>
            <a:endParaRPr lang="cs-CZ" sz="1400" b="1" dirty="0"/>
          </a:p>
          <a:p>
            <a:r>
              <a:rPr lang="cs-CZ" sz="1400" b="1" i="1" dirty="0"/>
              <a:t>Ponechání o samotě bez pomoci feny s 5 štěňaty, utýrání k smrti 4 štěňat, fena a 5. štěně odebrány.</a:t>
            </a:r>
          </a:p>
          <a:p>
            <a:r>
              <a:rPr lang="cs-CZ" sz="1400" b="1" dirty="0"/>
              <a:t>				</a:t>
            </a:r>
            <a:r>
              <a:rPr lang="cs-CZ" sz="1400" b="1" dirty="0">
                <a:solidFill>
                  <a:srgbClr val="FF0000"/>
                </a:solidFill>
              </a:rPr>
              <a:t>(6 měsíců podmíněně na 30 měsíců)</a:t>
            </a:r>
          </a:p>
          <a:p>
            <a:r>
              <a:rPr lang="cs-CZ" sz="1400" b="1" i="1" dirty="0"/>
              <a:t>…společně se svým tchánem neprováděl řádný výkrm prasat, která jim byla svěřena na základě dohody o pronájmu hospodářství, omezování výživy malými dávkami krmiva, navíc krmiva nevhodného složení, neprovádění dostatečné údržby chovného zařízení, nečištění kotců, nevhodné ustájení, v důsledku čehož došlo k silnému vyhubnutí svěřených prasat a následnému úhynu minimálně 2 jejich kusů.</a:t>
            </a:r>
          </a:p>
          <a:p>
            <a:endParaRPr lang="cs-CZ" sz="1400" b="1" i="1" dirty="0"/>
          </a:p>
          <a:p>
            <a:r>
              <a:rPr lang="cs-CZ" sz="1400" b="1" i="1" dirty="0"/>
              <a:t>Soud má za to, že obžalovaný takto nejednal s úmyslem přímým (záměrně), ale v podstatě s lhostejným vztahem k následku, ve smyslu srozumění s ním…</a:t>
            </a:r>
          </a:p>
          <a:p>
            <a:endParaRPr lang="cs-CZ" sz="1400" b="1" i="1" dirty="0"/>
          </a:p>
          <a:p>
            <a:r>
              <a:rPr lang="cs-CZ" sz="1400" b="1" dirty="0"/>
              <a:t>					</a:t>
            </a:r>
            <a:r>
              <a:rPr lang="cs-CZ" sz="1400" b="1" dirty="0">
                <a:solidFill>
                  <a:srgbClr val="FF0000"/>
                </a:solidFill>
              </a:rPr>
              <a:t>(</a:t>
            </a:r>
            <a:r>
              <a:rPr lang="pl-PL" sz="1400" b="1" dirty="0">
                <a:solidFill>
                  <a:srgbClr val="FF0000"/>
                </a:solidFill>
              </a:rPr>
              <a:t>8 měsíců, podmínka na 2 roky)</a:t>
            </a:r>
            <a:endParaRPr lang="cs-CZ" sz="1600" b="1" dirty="0"/>
          </a:p>
          <a:p>
            <a:pPr algn="just"/>
            <a:endParaRPr lang="cs-CZ" sz="2400" b="1" dirty="0"/>
          </a:p>
          <a:p>
            <a:endParaRPr lang="cs-CZ" sz="2400" b="1" dirty="0"/>
          </a:p>
          <a:p>
            <a:pPr fontAlgn="base"/>
            <a:br>
              <a:rPr lang="cs-CZ" sz="1600" b="1" dirty="0"/>
            </a:br>
            <a:endParaRPr lang="cs-CZ" sz="1600" b="1" dirty="0"/>
          </a:p>
        </p:txBody>
      </p:sp>
    </p:spTree>
    <p:extLst>
      <p:ext uri="{BB962C8B-B14F-4D97-AF65-F5344CB8AC3E}">
        <p14:creationId xmlns:p14="http://schemas.microsoft.com/office/powerpoint/2010/main" val="1030137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solidFill>
                  <a:schemeClr val="accent6"/>
                </a:solidFill>
              </a:rPr>
              <a:t>MYSLIVOST - zvěř</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360385" y="1111374"/>
            <a:ext cx="8748464" cy="2339102"/>
          </a:xfrm>
          <a:prstGeom prst="rect">
            <a:avLst/>
          </a:prstGeom>
          <a:noFill/>
        </p:spPr>
        <p:txBody>
          <a:bodyPr wrap="square" rtlCol="0">
            <a:spAutoFit/>
          </a:bodyPr>
          <a:lstStyle/>
          <a:p>
            <a:pPr>
              <a:buNone/>
            </a:pPr>
            <a:endParaRPr lang="cs-CZ" sz="3200" dirty="0"/>
          </a:p>
          <a:p>
            <a:endParaRPr lang="cs-CZ" sz="3200" b="1" dirty="0"/>
          </a:p>
          <a:p>
            <a:endParaRPr lang="cs-CZ" sz="3200" dirty="0"/>
          </a:p>
          <a:p>
            <a:endParaRPr lang="cs-CZ" sz="3200" b="1" dirty="0"/>
          </a:p>
          <a:p>
            <a:endParaRPr lang="cs-CZ" dirty="0"/>
          </a:p>
        </p:txBody>
      </p:sp>
      <p:sp>
        <p:nvSpPr>
          <p:cNvPr id="8" name="TextovéPole 7"/>
          <p:cNvSpPr txBox="1"/>
          <p:nvPr/>
        </p:nvSpPr>
        <p:spPr>
          <a:xfrm>
            <a:off x="295190" y="980728"/>
            <a:ext cx="8064896" cy="5324535"/>
          </a:xfrm>
          <a:prstGeom prst="rect">
            <a:avLst/>
          </a:prstGeom>
          <a:noFill/>
        </p:spPr>
        <p:txBody>
          <a:bodyPr wrap="square" rtlCol="0">
            <a:spAutoFit/>
          </a:bodyPr>
          <a:lstStyle/>
          <a:p>
            <a:r>
              <a:rPr lang="cs-CZ" sz="2400" b="1" dirty="0">
                <a:solidFill>
                  <a:srgbClr val="00B050"/>
                </a:solidFill>
              </a:rPr>
              <a:t>Zvěř</a:t>
            </a:r>
            <a:r>
              <a:rPr lang="cs-CZ" sz="2400" b="1" dirty="0"/>
              <a:t> [§ 2 písm. c) - </a:t>
            </a:r>
            <a:r>
              <a:rPr lang="cs-CZ" sz="2000" b="1" dirty="0"/>
              <a:t>druhy zvěře, </a:t>
            </a:r>
            <a:r>
              <a:rPr lang="cs-CZ" sz="2000" b="1" dirty="0">
                <a:solidFill>
                  <a:srgbClr val="00B050"/>
                </a:solidFill>
              </a:rPr>
              <a:t>kterou nelze lovit</a:t>
            </a:r>
            <a:r>
              <a:rPr lang="cs-CZ" sz="2000" b="1" dirty="0"/>
              <a:t>]:</a:t>
            </a:r>
          </a:p>
          <a:p>
            <a:endParaRPr lang="cs-CZ" sz="2000" b="1" dirty="0"/>
          </a:p>
          <a:p>
            <a:pPr algn="just"/>
            <a:r>
              <a:rPr lang="cs-CZ" sz="1600" b="1" i="1" dirty="0"/>
              <a:t>-- savci: bobr evropský (Castor </a:t>
            </a:r>
            <a:r>
              <a:rPr lang="cs-CZ" sz="1600" b="1" i="1" dirty="0" err="1"/>
              <a:t>fiber</a:t>
            </a:r>
            <a:r>
              <a:rPr lang="cs-CZ" sz="1600" b="1" i="1" dirty="0"/>
              <a:t>), kočka divoká (</a:t>
            </a:r>
            <a:r>
              <a:rPr lang="cs-CZ" sz="1600" b="1" i="1" dirty="0" err="1"/>
              <a:t>Felis</a:t>
            </a:r>
            <a:r>
              <a:rPr lang="cs-CZ" sz="1600" b="1" i="1" dirty="0"/>
              <a:t> </a:t>
            </a:r>
            <a:r>
              <a:rPr lang="cs-CZ" sz="1600" b="1" i="1" dirty="0" err="1"/>
              <a:t>silvestris</a:t>
            </a:r>
            <a:r>
              <a:rPr lang="cs-CZ" sz="1600" b="1" i="1" dirty="0"/>
              <a:t>), los evropský (</a:t>
            </a:r>
            <a:r>
              <a:rPr lang="cs-CZ" sz="1600" b="1" i="1" dirty="0" err="1"/>
              <a:t>Alces</a:t>
            </a:r>
            <a:r>
              <a:rPr lang="cs-CZ" sz="1600" b="1" i="1" dirty="0"/>
              <a:t> </a:t>
            </a:r>
            <a:r>
              <a:rPr lang="cs-CZ" sz="1600" b="1" i="1" dirty="0" err="1"/>
              <a:t>alces</a:t>
            </a:r>
            <a:r>
              <a:rPr lang="cs-CZ" sz="1600" b="1" i="1" dirty="0"/>
              <a:t>), medvěd hnědý (</a:t>
            </a:r>
            <a:r>
              <a:rPr lang="cs-CZ" sz="1600" b="1" i="1" dirty="0" err="1"/>
              <a:t>Ursus</a:t>
            </a:r>
            <a:r>
              <a:rPr lang="cs-CZ" sz="1600" b="1" i="1" dirty="0"/>
              <a:t> </a:t>
            </a:r>
            <a:r>
              <a:rPr lang="cs-CZ" sz="1600" b="1" i="1" dirty="0" err="1"/>
              <a:t>arctos</a:t>
            </a:r>
            <a:r>
              <a:rPr lang="cs-CZ" sz="1600" b="1" i="1" dirty="0"/>
              <a:t>), rys ostrovid (</a:t>
            </a:r>
            <a:r>
              <a:rPr lang="cs-CZ" sz="1600" b="1" i="1" dirty="0" err="1"/>
              <a:t>Lynx</a:t>
            </a:r>
            <a:r>
              <a:rPr lang="cs-CZ" sz="1600" b="1" i="1" dirty="0"/>
              <a:t> </a:t>
            </a:r>
            <a:r>
              <a:rPr lang="cs-CZ" sz="1600" b="1" i="1" dirty="0" err="1"/>
              <a:t>lynx</a:t>
            </a:r>
            <a:r>
              <a:rPr lang="cs-CZ" sz="1600" b="1" i="1" dirty="0"/>
              <a:t>), vlk euroasijský (</a:t>
            </a:r>
            <a:r>
              <a:rPr lang="cs-CZ" sz="1600" b="1" i="1" dirty="0" err="1"/>
              <a:t>Canis</a:t>
            </a:r>
            <a:r>
              <a:rPr lang="cs-CZ" sz="1600" b="1" i="1" dirty="0"/>
              <a:t> lupus), vydra říční (</a:t>
            </a:r>
            <a:r>
              <a:rPr lang="cs-CZ" sz="1600" b="1" i="1" dirty="0" err="1"/>
              <a:t>Lutra</a:t>
            </a:r>
            <a:r>
              <a:rPr lang="cs-CZ" sz="1600" b="1" i="1" dirty="0"/>
              <a:t> </a:t>
            </a:r>
            <a:r>
              <a:rPr lang="cs-CZ" sz="1600" b="1" i="1" dirty="0" err="1"/>
              <a:t>lutra</a:t>
            </a:r>
            <a:r>
              <a:rPr lang="cs-CZ" sz="1600" b="1" i="1" dirty="0"/>
              <a:t>),</a:t>
            </a:r>
          </a:p>
          <a:p>
            <a:pPr algn="just"/>
            <a:r>
              <a:rPr lang="cs-CZ" sz="1600" b="1" i="1" dirty="0"/>
              <a:t>- ptáci: čírka modrá (</a:t>
            </a:r>
            <a:r>
              <a:rPr lang="cs-CZ" sz="1600" b="1" i="1" dirty="0" err="1"/>
              <a:t>Anas</a:t>
            </a:r>
            <a:r>
              <a:rPr lang="cs-CZ" sz="1600" b="1" i="1" dirty="0"/>
              <a:t> </a:t>
            </a:r>
            <a:r>
              <a:rPr lang="cs-CZ" sz="1600" b="1" i="1" dirty="0" err="1"/>
              <a:t>querquedula</a:t>
            </a:r>
            <a:r>
              <a:rPr lang="cs-CZ" sz="1600" b="1" i="1" dirty="0"/>
              <a:t>), čírka obecná (</a:t>
            </a:r>
            <a:r>
              <a:rPr lang="cs-CZ" sz="1600" b="1" i="1" dirty="0" err="1"/>
              <a:t>Anas</a:t>
            </a:r>
            <a:r>
              <a:rPr lang="cs-CZ" sz="1600" b="1" i="1" dirty="0"/>
              <a:t> </a:t>
            </a:r>
            <a:r>
              <a:rPr lang="cs-CZ" sz="1600" b="1" i="1" dirty="0" err="1"/>
              <a:t>crecca</a:t>
            </a:r>
            <a:r>
              <a:rPr lang="cs-CZ" sz="1600" b="1" i="1" dirty="0"/>
              <a:t>), </a:t>
            </a:r>
            <a:r>
              <a:rPr lang="cs-CZ" sz="1600" b="1" i="1" dirty="0">
                <a:solidFill>
                  <a:schemeClr val="accent2"/>
                </a:solidFill>
              </a:rPr>
              <a:t>havran polní </a:t>
            </a:r>
            <a:r>
              <a:rPr lang="cs-CZ" sz="1600" b="1" i="1" dirty="0"/>
              <a:t>(</a:t>
            </a:r>
            <a:r>
              <a:rPr lang="cs-CZ" sz="1600" b="1" i="1" dirty="0" err="1"/>
              <a:t>Corvus</a:t>
            </a:r>
            <a:r>
              <a:rPr lang="cs-CZ" sz="1600" b="1" i="1" dirty="0"/>
              <a:t> </a:t>
            </a:r>
            <a:r>
              <a:rPr lang="cs-CZ" sz="1600" b="1" i="1" dirty="0" err="1"/>
              <a:t>frugilegus</a:t>
            </a:r>
            <a:r>
              <a:rPr lang="cs-CZ" sz="1600" b="1" i="1" dirty="0"/>
              <a:t>), holub doupňák (</a:t>
            </a:r>
            <a:r>
              <a:rPr lang="cs-CZ" sz="1600" b="1" i="1" dirty="0" err="1"/>
              <a:t>Columba</a:t>
            </a:r>
            <a:r>
              <a:rPr lang="cs-CZ" sz="1600" b="1" i="1" dirty="0"/>
              <a:t> </a:t>
            </a:r>
            <a:r>
              <a:rPr lang="cs-CZ" sz="1600" b="1" i="1" dirty="0" err="1"/>
              <a:t>oenas</a:t>
            </a:r>
            <a:r>
              <a:rPr lang="cs-CZ" sz="1600" b="1" i="1" dirty="0"/>
              <a:t>), </a:t>
            </a:r>
            <a:r>
              <a:rPr lang="cs-CZ" sz="1600" b="1" i="1" dirty="0">
                <a:solidFill>
                  <a:schemeClr val="accent2"/>
                </a:solidFill>
              </a:rPr>
              <a:t>jeřábek lesní </a:t>
            </a:r>
            <a:r>
              <a:rPr lang="cs-CZ" sz="1600" b="1" i="1" dirty="0"/>
              <a:t>(</a:t>
            </a:r>
            <a:r>
              <a:rPr lang="cs-CZ" sz="1600" b="1" i="1" dirty="0" err="1"/>
              <a:t>Bonasa</a:t>
            </a:r>
            <a:r>
              <a:rPr lang="cs-CZ" sz="1600" b="1" i="1" dirty="0"/>
              <a:t> </a:t>
            </a:r>
            <a:r>
              <a:rPr lang="cs-CZ" sz="1600" b="1" i="1" dirty="0" err="1"/>
              <a:t>bonasia</a:t>
            </a:r>
            <a:r>
              <a:rPr lang="cs-CZ" sz="1600" b="1" i="1" dirty="0"/>
              <a:t>), jestřáb lesní (</a:t>
            </a:r>
            <a:r>
              <a:rPr lang="cs-CZ" sz="1600" b="1" i="1" dirty="0" err="1"/>
              <a:t>Accipiter</a:t>
            </a:r>
            <a:r>
              <a:rPr lang="cs-CZ" sz="1600" b="1" i="1" dirty="0"/>
              <a:t> </a:t>
            </a:r>
            <a:r>
              <a:rPr lang="cs-CZ" sz="1600" b="1" i="1" dirty="0" err="1"/>
              <a:t>gentilis</a:t>
            </a:r>
            <a:r>
              <a:rPr lang="cs-CZ" sz="1600" b="1" i="1" dirty="0"/>
              <a:t>), </a:t>
            </a:r>
            <a:r>
              <a:rPr lang="cs-CZ" sz="1600" b="1" i="1" dirty="0">
                <a:solidFill>
                  <a:schemeClr val="accent2"/>
                </a:solidFill>
              </a:rPr>
              <a:t>káně lesní </a:t>
            </a:r>
            <a:r>
              <a:rPr lang="cs-CZ" sz="1600" b="1" i="1" dirty="0"/>
              <a:t>(</a:t>
            </a:r>
            <a:r>
              <a:rPr lang="cs-CZ" sz="1600" b="1" i="1" dirty="0" err="1"/>
              <a:t>Buteo</a:t>
            </a:r>
            <a:r>
              <a:rPr lang="cs-CZ" sz="1600" b="1" i="1" dirty="0"/>
              <a:t> </a:t>
            </a:r>
            <a:r>
              <a:rPr lang="cs-CZ" sz="1600" b="1" i="1" dirty="0" err="1"/>
              <a:t>buteo</a:t>
            </a:r>
            <a:r>
              <a:rPr lang="cs-CZ" sz="1600" b="1" i="1" dirty="0"/>
              <a:t>), </a:t>
            </a:r>
            <a:r>
              <a:rPr lang="cs-CZ" sz="1600" b="1" i="1" dirty="0">
                <a:solidFill>
                  <a:schemeClr val="accent2"/>
                </a:solidFill>
              </a:rPr>
              <a:t>káně rousná </a:t>
            </a:r>
            <a:r>
              <a:rPr lang="cs-CZ" sz="1600" b="1" i="1" dirty="0"/>
              <a:t>(</a:t>
            </a:r>
            <a:r>
              <a:rPr lang="cs-CZ" sz="1600" b="1" i="1" dirty="0" err="1"/>
              <a:t>Buteo</a:t>
            </a:r>
            <a:r>
              <a:rPr lang="cs-CZ" sz="1600" b="1" i="1" dirty="0"/>
              <a:t> </a:t>
            </a:r>
            <a:r>
              <a:rPr lang="cs-CZ" sz="1600" b="1" i="1" dirty="0" err="1"/>
              <a:t>lagopus</a:t>
            </a:r>
            <a:r>
              <a:rPr lang="cs-CZ" sz="1600" b="1" i="1" dirty="0"/>
              <a:t>), kopřivka obecná (</a:t>
            </a:r>
            <a:r>
              <a:rPr lang="cs-CZ" sz="1600" b="1" i="1" dirty="0" err="1"/>
              <a:t>Anas</a:t>
            </a:r>
            <a:r>
              <a:rPr lang="cs-CZ" sz="1600" b="1" i="1" dirty="0"/>
              <a:t> </a:t>
            </a:r>
            <a:r>
              <a:rPr lang="cs-CZ" sz="1600" b="1" i="1" dirty="0" err="1"/>
              <a:t>strepera</a:t>
            </a:r>
            <a:r>
              <a:rPr lang="cs-CZ" sz="1600" b="1" i="1" dirty="0"/>
              <a:t>), </a:t>
            </a:r>
            <a:r>
              <a:rPr lang="cs-CZ" sz="1600" b="1" i="1" dirty="0">
                <a:solidFill>
                  <a:schemeClr val="accent2"/>
                </a:solidFill>
              </a:rPr>
              <a:t>kormorán velký </a:t>
            </a:r>
            <a:r>
              <a:rPr lang="cs-CZ" sz="1600" b="1" i="1" dirty="0"/>
              <a:t>(</a:t>
            </a:r>
            <a:r>
              <a:rPr lang="cs-CZ" sz="1600" b="1" i="1" dirty="0" err="1"/>
              <a:t>Phalacrocorax</a:t>
            </a:r>
            <a:r>
              <a:rPr lang="cs-CZ" sz="1600" b="1" i="1" dirty="0"/>
              <a:t> </a:t>
            </a:r>
            <a:r>
              <a:rPr lang="cs-CZ" sz="1600" b="1" i="1" dirty="0" err="1"/>
              <a:t>carbo</a:t>
            </a:r>
            <a:r>
              <a:rPr lang="cs-CZ" sz="1600" b="1" i="1" dirty="0"/>
              <a:t>), koroptev polní (</a:t>
            </a:r>
            <a:r>
              <a:rPr lang="cs-CZ" sz="1600" b="1" i="1" dirty="0" err="1"/>
              <a:t>Perdix</a:t>
            </a:r>
            <a:r>
              <a:rPr lang="cs-CZ" sz="1600" b="1" i="1" dirty="0"/>
              <a:t> </a:t>
            </a:r>
            <a:r>
              <a:rPr lang="cs-CZ" sz="1600" b="1" i="1" dirty="0" err="1"/>
              <a:t>perdix</a:t>
            </a:r>
            <a:r>
              <a:rPr lang="cs-CZ" sz="1600" b="1" i="1" dirty="0"/>
              <a:t>), krahujec obecný (</a:t>
            </a:r>
            <a:r>
              <a:rPr lang="cs-CZ" sz="1600" b="1" i="1" dirty="0" err="1"/>
              <a:t>Accipiter</a:t>
            </a:r>
            <a:r>
              <a:rPr lang="cs-CZ" sz="1600" b="1" i="1" dirty="0"/>
              <a:t> </a:t>
            </a:r>
            <a:r>
              <a:rPr lang="cs-CZ" sz="1600" b="1" i="1" dirty="0" err="1"/>
              <a:t>nisus</a:t>
            </a:r>
            <a:r>
              <a:rPr lang="cs-CZ" sz="1600" b="1" i="1" dirty="0"/>
              <a:t>), krkavec velký (</a:t>
            </a:r>
            <a:r>
              <a:rPr lang="cs-CZ" sz="1600" b="1" i="1" dirty="0" err="1"/>
              <a:t>Corvus</a:t>
            </a:r>
            <a:r>
              <a:rPr lang="cs-CZ" sz="1600" b="1" i="1" dirty="0"/>
              <a:t> </a:t>
            </a:r>
            <a:r>
              <a:rPr lang="cs-CZ" sz="1600" b="1" i="1" dirty="0" err="1"/>
              <a:t>corax</a:t>
            </a:r>
            <a:r>
              <a:rPr lang="cs-CZ" sz="1600" b="1" i="1" dirty="0"/>
              <a:t>), křepelka polní (</a:t>
            </a:r>
            <a:r>
              <a:rPr lang="cs-CZ" sz="1600" b="1" i="1" dirty="0" err="1"/>
              <a:t>Coturnix</a:t>
            </a:r>
            <a:r>
              <a:rPr lang="cs-CZ" sz="1600" b="1" i="1" dirty="0"/>
              <a:t> </a:t>
            </a:r>
            <a:r>
              <a:rPr lang="cs-CZ" sz="1600" b="1" i="1" dirty="0" err="1"/>
              <a:t>coturnix</a:t>
            </a:r>
            <a:r>
              <a:rPr lang="cs-CZ" sz="1600" b="1" i="1" dirty="0"/>
              <a:t>), lžičák pestrý (</a:t>
            </a:r>
            <a:r>
              <a:rPr lang="cs-CZ" sz="1600" b="1" i="1" dirty="0" err="1"/>
              <a:t>Anas</a:t>
            </a:r>
            <a:r>
              <a:rPr lang="cs-CZ" sz="1600" b="1" i="1" dirty="0"/>
              <a:t> </a:t>
            </a:r>
            <a:r>
              <a:rPr lang="cs-CZ" sz="1600" b="1" i="1" dirty="0" err="1"/>
              <a:t>clypeata</a:t>
            </a:r>
            <a:r>
              <a:rPr lang="cs-CZ" sz="1600" b="1" i="1" dirty="0"/>
              <a:t>), moták pochop (</a:t>
            </a:r>
            <a:r>
              <a:rPr lang="cs-CZ" sz="1600" b="1" i="1" dirty="0" err="1"/>
              <a:t>Circus</a:t>
            </a:r>
            <a:r>
              <a:rPr lang="cs-CZ" sz="1600" b="1" i="1" dirty="0"/>
              <a:t> </a:t>
            </a:r>
            <a:r>
              <a:rPr lang="cs-CZ" sz="1600" b="1" i="1" dirty="0" err="1"/>
              <a:t>aeruginosus</a:t>
            </a:r>
            <a:r>
              <a:rPr lang="cs-CZ" sz="1600" b="1" i="1" dirty="0"/>
              <a:t>), </a:t>
            </a:r>
            <a:r>
              <a:rPr lang="cs-CZ" sz="1600" b="1" i="1" dirty="0">
                <a:solidFill>
                  <a:schemeClr val="accent2"/>
                </a:solidFill>
              </a:rPr>
              <a:t>poštolka obecná </a:t>
            </a:r>
            <a:r>
              <a:rPr lang="cs-CZ" sz="1600" b="1" i="1" dirty="0"/>
              <a:t>(</a:t>
            </a:r>
            <a:r>
              <a:rPr lang="cs-CZ" sz="1600" b="1" i="1" dirty="0" err="1"/>
              <a:t>Falco</a:t>
            </a:r>
            <a:r>
              <a:rPr lang="cs-CZ" sz="1600" b="1" i="1" dirty="0"/>
              <a:t> </a:t>
            </a:r>
            <a:r>
              <a:rPr lang="cs-CZ" sz="1600" b="1" i="1" dirty="0" err="1"/>
              <a:t>tinnunculus</a:t>
            </a:r>
            <a:r>
              <a:rPr lang="cs-CZ" sz="1600" b="1" i="1" dirty="0"/>
              <a:t>), </a:t>
            </a:r>
            <a:r>
              <a:rPr lang="cs-CZ" sz="1600" b="1" i="1" dirty="0">
                <a:solidFill>
                  <a:schemeClr val="accent2"/>
                </a:solidFill>
              </a:rPr>
              <a:t>racek chechtavý </a:t>
            </a:r>
            <a:r>
              <a:rPr lang="cs-CZ" sz="1600" b="1" i="1" dirty="0"/>
              <a:t>(</a:t>
            </a:r>
            <a:r>
              <a:rPr lang="cs-CZ" sz="1600" b="1" i="1" dirty="0" err="1"/>
              <a:t>Larus</a:t>
            </a:r>
            <a:r>
              <a:rPr lang="cs-CZ" sz="1600" b="1" i="1" dirty="0"/>
              <a:t> </a:t>
            </a:r>
            <a:r>
              <a:rPr lang="cs-CZ" sz="1600" b="1" i="1" dirty="0" err="1"/>
              <a:t>ridibundus</a:t>
            </a:r>
            <a:r>
              <a:rPr lang="cs-CZ" sz="1600" b="1" i="1" dirty="0"/>
              <a:t>), raroh velký (</a:t>
            </a:r>
            <a:r>
              <a:rPr lang="cs-CZ" sz="1600" b="1" i="1" dirty="0" err="1"/>
              <a:t>Falco</a:t>
            </a:r>
            <a:r>
              <a:rPr lang="cs-CZ" sz="1600" b="1" i="1" dirty="0"/>
              <a:t> </a:t>
            </a:r>
            <a:r>
              <a:rPr lang="cs-CZ" sz="1600" b="1" i="1" dirty="0" err="1"/>
              <a:t>cherrug</a:t>
            </a:r>
            <a:r>
              <a:rPr lang="cs-CZ" sz="1600" b="1" i="1" dirty="0"/>
              <a:t>), sluka lesní (</a:t>
            </a:r>
            <a:r>
              <a:rPr lang="cs-CZ" sz="1600" b="1" i="1" dirty="0" err="1"/>
              <a:t>Scolopax</a:t>
            </a:r>
            <a:r>
              <a:rPr lang="cs-CZ" sz="1600" b="1" i="1" dirty="0"/>
              <a:t> </a:t>
            </a:r>
            <a:r>
              <a:rPr lang="cs-CZ" sz="1600" b="1" i="1" dirty="0" err="1"/>
              <a:t>rusticola</a:t>
            </a:r>
            <a:r>
              <a:rPr lang="cs-CZ" sz="1600" b="1" i="1" dirty="0"/>
              <a:t>), </a:t>
            </a:r>
            <a:r>
              <a:rPr lang="cs-CZ" sz="1600" b="1" i="1" dirty="0">
                <a:solidFill>
                  <a:schemeClr val="accent2"/>
                </a:solidFill>
              </a:rPr>
              <a:t>sojka obecná </a:t>
            </a:r>
            <a:r>
              <a:rPr lang="cs-CZ" sz="1600" b="1" i="1" dirty="0"/>
              <a:t>(</a:t>
            </a:r>
            <a:r>
              <a:rPr lang="cs-CZ" sz="1600" b="1" i="1" dirty="0" err="1"/>
              <a:t>Garrulus</a:t>
            </a:r>
            <a:r>
              <a:rPr lang="cs-CZ" sz="1600" b="1" i="1" dirty="0"/>
              <a:t> </a:t>
            </a:r>
            <a:r>
              <a:rPr lang="cs-CZ" sz="1600" b="1" i="1" dirty="0" err="1"/>
              <a:t>glandarius</a:t>
            </a:r>
            <a:r>
              <a:rPr lang="cs-CZ" sz="1600" b="1" i="1" dirty="0"/>
              <a:t>), sokol stěhovavý (</a:t>
            </a:r>
            <a:r>
              <a:rPr lang="cs-CZ" sz="1600" b="1" i="1" dirty="0" err="1"/>
              <a:t>Falco</a:t>
            </a:r>
            <a:r>
              <a:rPr lang="cs-CZ" sz="1600" b="1" i="1" dirty="0"/>
              <a:t> </a:t>
            </a:r>
            <a:r>
              <a:rPr lang="cs-CZ" sz="1600" b="1" i="1" dirty="0" err="1"/>
              <a:t>peregrinus</a:t>
            </a:r>
            <a:r>
              <a:rPr lang="cs-CZ" sz="1600" b="1" i="1" dirty="0"/>
              <a:t>), tetřev hlušec (</a:t>
            </a:r>
            <a:r>
              <a:rPr lang="cs-CZ" sz="1600" b="1" i="1" dirty="0" err="1"/>
              <a:t>Tetrao</a:t>
            </a:r>
            <a:r>
              <a:rPr lang="cs-CZ" sz="1600" b="1" i="1" dirty="0"/>
              <a:t> </a:t>
            </a:r>
            <a:r>
              <a:rPr lang="cs-CZ" sz="1600" b="1" i="1" dirty="0" err="1"/>
              <a:t>urogallus</a:t>
            </a:r>
            <a:r>
              <a:rPr lang="cs-CZ" sz="1600" b="1" i="1" dirty="0"/>
              <a:t>), tetřívek obecný (</a:t>
            </a:r>
            <a:r>
              <a:rPr lang="cs-CZ" sz="1600" b="1" i="1" dirty="0" err="1"/>
              <a:t>Lyrurus</a:t>
            </a:r>
            <a:r>
              <a:rPr lang="cs-CZ" sz="1600" b="1" i="1" dirty="0"/>
              <a:t> </a:t>
            </a:r>
            <a:r>
              <a:rPr lang="cs-CZ" sz="1600" b="1" i="1" dirty="0" err="1"/>
              <a:t>tetrix</a:t>
            </a:r>
            <a:r>
              <a:rPr lang="cs-CZ" sz="1600" b="1" i="1" dirty="0"/>
              <a:t>), </a:t>
            </a:r>
            <a:r>
              <a:rPr lang="cs-CZ" sz="1600" b="1" i="1" dirty="0">
                <a:solidFill>
                  <a:schemeClr val="accent2"/>
                </a:solidFill>
              </a:rPr>
              <a:t>volavka popelavá</a:t>
            </a:r>
            <a:r>
              <a:rPr lang="cs-CZ" sz="1600" b="1" i="1" dirty="0"/>
              <a:t> (</a:t>
            </a:r>
            <a:r>
              <a:rPr lang="cs-CZ" sz="1600" b="1" i="1" dirty="0" err="1"/>
              <a:t>Ardea</a:t>
            </a:r>
            <a:r>
              <a:rPr lang="cs-CZ" sz="1600" b="1" i="1" dirty="0"/>
              <a:t> </a:t>
            </a:r>
            <a:r>
              <a:rPr lang="cs-CZ" sz="1600" b="1" i="1" dirty="0" err="1"/>
              <a:t>cinerea</a:t>
            </a:r>
            <a:r>
              <a:rPr lang="cs-CZ" sz="1600" b="1" i="1" dirty="0"/>
              <a:t>), výr velký (Bubo bubo)</a:t>
            </a:r>
          </a:p>
          <a:p>
            <a:pPr algn="just"/>
            <a:endParaRPr lang="cs-CZ" sz="2000" dirty="0"/>
          </a:p>
          <a:p>
            <a:pPr algn="just"/>
            <a:r>
              <a:rPr lang="cs-CZ" sz="1600" b="1" dirty="0">
                <a:solidFill>
                  <a:schemeClr val="accent2"/>
                </a:solidFill>
              </a:rPr>
              <a:t>barevně = nejde o zvláště chráněné druhy živočichů podle ZOPK </a:t>
            </a:r>
          </a:p>
          <a:p>
            <a:pPr algn="just"/>
            <a:r>
              <a:rPr lang="cs-CZ" sz="1600" b="1" dirty="0">
                <a:solidFill>
                  <a:schemeClr val="accent2"/>
                </a:solidFill>
              </a:rPr>
              <a:t>a vyhl. č. 395/1992 Sb., ale jde vždy o ptačí druhy</a:t>
            </a:r>
          </a:p>
          <a:p>
            <a:endParaRPr lang="cs-CZ" dirty="0"/>
          </a:p>
          <a:p>
            <a:endParaRPr lang="cs-CZ" dirty="0"/>
          </a:p>
        </p:txBody>
      </p:sp>
      <p:pic>
        <p:nvPicPr>
          <p:cNvPr id="7" name="Picture 6">
            <a:extLst>
              <a:ext uri="{FF2B5EF4-FFF2-40B4-BE49-F238E27FC236}">
                <a16:creationId xmlns:a16="http://schemas.microsoft.com/office/drawing/2014/main" id="{679A15CA-69B0-4BBD-807D-D8250B17F930}"/>
              </a:ext>
            </a:extLst>
          </p:cNvPr>
          <p:cNvPicPr>
            <a:picLocks noChangeAspect="1"/>
          </p:cNvPicPr>
          <p:nvPr/>
        </p:nvPicPr>
        <p:blipFill>
          <a:blip r:embed="rId4"/>
          <a:stretch>
            <a:fillRect/>
          </a:stretch>
        </p:blipFill>
        <p:spPr>
          <a:xfrm>
            <a:off x="6070067" y="4726495"/>
            <a:ext cx="2290019" cy="1973735"/>
          </a:xfrm>
          <a:prstGeom prst="rect">
            <a:avLst/>
          </a:prstGeom>
        </p:spPr>
      </p:pic>
    </p:spTree>
    <p:extLst>
      <p:ext uri="{BB962C8B-B14F-4D97-AF65-F5344CB8AC3E}">
        <p14:creationId xmlns:p14="http://schemas.microsoft.com/office/powerpoint/2010/main" val="16112875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t>TZ: Příklady</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424136" y="1326145"/>
            <a:ext cx="8748464" cy="6986528"/>
          </a:xfrm>
          <a:prstGeom prst="rect">
            <a:avLst/>
          </a:prstGeom>
          <a:noFill/>
        </p:spPr>
        <p:txBody>
          <a:bodyPr wrap="square" rtlCol="0">
            <a:spAutoFit/>
          </a:bodyPr>
          <a:lstStyle/>
          <a:p>
            <a:r>
              <a:rPr lang="cs-CZ" sz="1400" b="1" i="1" dirty="0"/>
              <a:t>V zemědělských prostorech úmyslně utýral zvířata tím, že u 13 ks skotu použil nevhodné vázací prostředky, u 2/3 kusů byla zjištěna vyhublost, u 3 ks skotu nedoléčené poranění krku, nedostatečné napájení zvířat, neošetření paznehtů.</a:t>
            </a:r>
          </a:p>
          <a:p>
            <a:r>
              <a:rPr lang="cs-CZ" sz="1400" b="1" dirty="0"/>
              <a:t>					</a:t>
            </a:r>
            <a:r>
              <a:rPr lang="cs-CZ" sz="1400" b="1" dirty="0">
                <a:solidFill>
                  <a:srgbClr val="FF0000"/>
                </a:solidFill>
              </a:rPr>
              <a:t>(</a:t>
            </a:r>
            <a:r>
              <a:rPr lang="pl-PL" sz="1400" b="1" dirty="0">
                <a:solidFill>
                  <a:srgbClr val="FF0000"/>
                </a:solidFill>
              </a:rPr>
              <a:t>8 měsíců, podmínka na 2 roky)</a:t>
            </a:r>
          </a:p>
          <a:p>
            <a:endParaRPr lang="pl-PL" sz="1400" b="1" dirty="0"/>
          </a:p>
          <a:p>
            <a:r>
              <a:rPr lang="cs-CZ" sz="1400" b="1" i="1" dirty="0"/>
              <a:t>Jako provozovatelka hospodářství nezajistila řádnou péči o dvacetiletého valacha… kterému nezajistila dostatečné množství krmiva a (…) umístila jej na pastviny do stáda, které jej nepřijalo, a způsobovalo mu četná poranění v podobě kousanců, v pastevním výběhu jej nechávala přes noc, aniž by jej ustájila (…) k úplnému vyčerpání a zkolabování koně, stavu neslučitelného se životem, kdy se koně už ani za pomoci veterinární lékařky nepodařilo postavit na nohy a byl kůň veterinární lékařkou utracen.</a:t>
            </a:r>
          </a:p>
          <a:p>
            <a:r>
              <a:rPr lang="cs-CZ" sz="1400" b="1" dirty="0">
                <a:solidFill>
                  <a:srgbClr val="FF0000"/>
                </a:solidFill>
              </a:rPr>
              <a:t>				(</a:t>
            </a:r>
            <a:r>
              <a:rPr lang="pl-PL" sz="1400" b="1" dirty="0">
                <a:solidFill>
                  <a:srgbClr val="FF0000"/>
                </a:solidFill>
              </a:rPr>
              <a:t>4 měsíce, podmínka na 18 měsíců)</a:t>
            </a:r>
          </a:p>
          <a:p>
            <a:r>
              <a:rPr lang="cs-CZ" sz="1400" b="1" i="1" dirty="0"/>
              <a:t>Vloupali se do vepřína, chytili prase, podřízli, čekali až vykrvácí, prase odnesli, vyvrhli a rozporcovali.</a:t>
            </a:r>
          </a:p>
          <a:p>
            <a:r>
              <a:rPr lang="cs-CZ" sz="1400" b="1" dirty="0"/>
              <a:t>		</a:t>
            </a:r>
            <a:r>
              <a:rPr lang="cs-CZ" sz="1400" b="1" dirty="0">
                <a:solidFill>
                  <a:srgbClr val="FF0000"/>
                </a:solidFill>
              </a:rPr>
              <a:t>Peněžitý trest 10000 Kč (náhradní trest 6 měsíců odnětí svobody)</a:t>
            </a:r>
          </a:p>
          <a:p>
            <a:endParaRPr lang="cs-CZ" sz="1400" b="1" dirty="0">
              <a:solidFill>
                <a:srgbClr val="FF0000"/>
              </a:solidFill>
            </a:endParaRPr>
          </a:p>
          <a:p>
            <a:r>
              <a:rPr lang="cs-CZ" sz="1400" b="1" i="1" dirty="0"/>
              <a:t>Utýrání telete a týraní dalších hospodářských zvířat (vrážel telatům do pochvy a konečníku různé předměty jako gumovou hadici, strkal jim tam ruce a s telaty souložil. V důsledku tohoto jednání jedno z telat muselo být pro vleklou infekci utraceno).</a:t>
            </a:r>
          </a:p>
          <a:p>
            <a:r>
              <a:rPr lang="cs-CZ" sz="1400" b="1" dirty="0">
                <a:solidFill>
                  <a:srgbClr val="FF0000"/>
                </a:solidFill>
              </a:rPr>
              <a:t>		3 měsíce odnětí svobody s odkladem na 36 měsíců a 				ochranné opatření (ochranné léčení)</a:t>
            </a:r>
          </a:p>
          <a:p>
            <a:r>
              <a:rPr lang="cs-CZ" sz="1400" b="1" i="1" dirty="0"/>
              <a:t>střelil volně pobíhajícího psa, kterému musela být amputována noha a v důsledku šoku způsobeného velkou krevní ztrátou následně uhynul - střelbě byly přítomny 3 osoby - v postavení myslivecké stráže mu mělo být zřejmé, že na vzdálenost 50 m psa pouze zraní, přičemž poté mu neposkytl mu pomoc, přestože pes přišel až k němu</a:t>
            </a:r>
          </a:p>
          <a:p>
            <a:r>
              <a:rPr lang="cs-CZ" sz="1400" b="1" dirty="0">
                <a:solidFill>
                  <a:srgbClr val="FF0000"/>
                </a:solidFill>
              </a:rPr>
              <a:t>			(6 měsíců odnětí svobody s odkladem na 24 měsíců)</a:t>
            </a:r>
          </a:p>
          <a:p>
            <a:endParaRPr lang="cs-CZ" sz="1600" b="1" dirty="0"/>
          </a:p>
          <a:p>
            <a:pPr fontAlgn="base"/>
            <a:br>
              <a:rPr lang="cs-CZ" sz="1200" b="1" dirty="0"/>
            </a:br>
            <a:endParaRPr lang="cs-CZ" sz="1200" b="1" dirty="0"/>
          </a:p>
          <a:p>
            <a:endParaRPr lang="pl-PL" sz="1600" b="1" dirty="0">
              <a:solidFill>
                <a:srgbClr val="FF0000"/>
              </a:solidFill>
            </a:endParaRPr>
          </a:p>
          <a:p>
            <a:endParaRPr lang="cs-CZ" sz="1600" b="1" dirty="0"/>
          </a:p>
          <a:p>
            <a:endParaRPr lang="cs-CZ" sz="1600" b="1" dirty="0"/>
          </a:p>
          <a:p>
            <a:endParaRPr lang="cs-CZ" sz="1600" b="1" dirty="0"/>
          </a:p>
          <a:p>
            <a:pPr fontAlgn="base"/>
            <a:br>
              <a:rPr lang="cs-CZ" sz="1100" b="1" dirty="0"/>
            </a:br>
            <a:endParaRPr lang="cs-CZ" sz="1100" b="1" dirty="0"/>
          </a:p>
        </p:txBody>
      </p:sp>
    </p:spTree>
    <p:extLst>
      <p:ext uri="{BB962C8B-B14F-4D97-AF65-F5344CB8AC3E}">
        <p14:creationId xmlns:p14="http://schemas.microsoft.com/office/powerpoint/2010/main" val="32005141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t>TZ: Příklady</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424136" y="1326145"/>
            <a:ext cx="8748464" cy="5247590"/>
          </a:xfrm>
          <a:prstGeom prst="rect">
            <a:avLst/>
          </a:prstGeom>
          <a:noFill/>
        </p:spPr>
        <p:txBody>
          <a:bodyPr wrap="square" rtlCol="0">
            <a:spAutoFit/>
          </a:bodyPr>
          <a:lstStyle/>
          <a:p>
            <a:r>
              <a:rPr lang="cs-CZ" sz="1400" b="1" i="1" dirty="0"/>
              <a:t>Opakovaně udeřil o zeď psem majitelky bytu, způsobil mu tak mnohočetná poranění, která měla za následek selhání srdce, pes musel být utracen; obžalovaný byl již 12x odsouzen za různé trestné činy</a:t>
            </a:r>
            <a:r>
              <a:rPr lang="cs-CZ" sz="1400" b="1" dirty="0"/>
              <a:t>						</a:t>
            </a:r>
            <a:r>
              <a:rPr lang="pl-PL" sz="1200" b="1" dirty="0">
                <a:solidFill>
                  <a:srgbClr val="FF0000"/>
                </a:solidFill>
              </a:rPr>
              <a:t>1 rok do věznice s ostrahou</a:t>
            </a:r>
          </a:p>
          <a:p>
            <a:endParaRPr lang="pl-PL" sz="1200" b="1" dirty="0">
              <a:solidFill>
                <a:srgbClr val="FF0000"/>
              </a:solidFill>
            </a:endParaRPr>
          </a:p>
          <a:p>
            <a:r>
              <a:rPr lang="cs-CZ" sz="1400" b="1" dirty="0"/>
              <a:t>Opakovaně udeřil o zem dvouměsíčním psem majitelky, čímž mu způsobil traumatické zhmoždění levé poloviny těla, akutní rupturu jater s následným krvácením do dutiny břišní a oběhovým selháním a tím ho usmrtil. Obviněný je osobou se sklony trestné činnosti (byť druhově odlišné), žádné polehčující okolnosti.</a:t>
            </a:r>
          </a:p>
          <a:p>
            <a:r>
              <a:rPr lang="cs-CZ" sz="1200" b="1" dirty="0">
                <a:solidFill>
                  <a:srgbClr val="FF0000"/>
                </a:solidFill>
              </a:rPr>
              <a:t>					3 měsíce do věznice s dozorem</a:t>
            </a:r>
          </a:p>
          <a:p>
            <a:r>
              <a:rPr lang="cs-CZ" sz="1200" b="1" i="1" dirty="0"/>
              <a:t>Pod vlivem alkoholu, před místním hostincem za přítomnosti většího počtu osob, pobodal a podřízl nožem a následně usmrtil fenu německého ovčáka.</a:t>
            </a:r>
          </a:p>
          <a:p>
            <a:r>
              <a:rPr lang="cs-CZ" sz="1200" b="1" dirty="0">
                <a:solidFill>
                  <a:srgbClr val="FF0000"/>
                </a:solidFill>
              </a:rPr>
              <a:t>	400 hodin prospěšných prací, zabrání věci (kuchyňský nůž), ochranné protialkoholní léčení</a:t>
            </a:r>
          </a:p>
          <a:p>
            <a:r>
              <a:rPr lang="cs-CZ" sz="1400" b="1" i="1" dirty="0"/>
              <a:t>Na místě veřejnosti přístupném tloukl a bodal klackem kočku, která byla jeho psy zahnána do výklenku okna asi 50 cm nad zemí, přičemž v důsledku fyzického útoku vypadla z výklenku na zem, kde chroptěla, silně slinila a močila a o 2 dny později na následky poranění uhynula. </a:t>
            </a:r>
          </a:p>
          <a:p>
            <a:endParaRPr lang="cs-CZ" sz="1400" b="1" i="1" dirty="0"/>
          </a:p>
          <a:p>
            <a:r>
              <a:rPr lang="cs-CZ" sz="1400" b="1" i="1" dirty="0"/>
              <a:t>Při úvaze o druhu a výši trestu vycházel soud ze všech rozhodných okolností případu. K osobě obžalovaného neshledal soud žádné polehčující okolnosti. Naopak mu přitěžuje skutečnost, že vytýkaného jednání se dopustil ve zkušební době podmíněného odsouzení pro úmyslnou trestnou činnost a špatná pověst v místě trvalého bydliště. …pohrůžka trestem by se v daném případě zcela minula účinkem a na obžalovaného je nutno působit důrazněji přímým výkonem trestu odnětí svobody.</a:t>
            </a:r>
          </a:p>
          <a:p>
            <a:r>
              <a:rPr lang="cs-CZ" sz="1400" b="1" dirty="0">
                <a:solidFill>
                  <a:srgbClr val="FF0000"/>
                </a:solidFill>
              </a:rPr>
              <a:t>			(</a:t>
            </a:r>
            <a:r>
              <a:rPr lang="pt-BR" sz="1400" b="1" dirty="0">
                <a:solidFill>
                  <a:srgbClr val="FF0000"/>
                </a:solidFill>
              </a:rPr>
              <a:t>6 měsíců nepodmíněně do věznice s ostrahou</a:t>
            </a:r>
            <a:r>
              <a:rPr lang="cs-CZ" sz="1400" b="1" dirty="0">
                <a:solidFill>
                  <a:srgbClr val="FF0000"/>
                </a:solidFill>
              </a:rPr>
              <a:t>)</a:t>
            </a:r>
            <a:br>
              <a:rPr lang="cs-CZ" sz="1050" b="1" dirty="0"/>
            </a:br>
            <a:endParaRPr lang="cs-CZ" sz="1050" b="1" dirty="0"/>
          </a:p>
          <a:p>
            <a:endParaRPr lang="cs-CZ" sz="1400" b="1" dirty="0">
              <a:solidFill>
                <a:srgbClr val="FF0000"/>
              </a:solidFill>
            </a:endParaRPr>
          </a:p>
          <a:p>
            <a:pPr fontAlgn="base"/>
            <a:br>
              <a:rPr lang="cs-CZ" sz="1050" b="1" dirty="0"/>
            </a:br>
            <a:endParaRPr lang="cs-CZ" sz="1050" b="1" dirty="0"/>
          </a:p>
        </p:txBody>
      </p:sp>
    </p:spTree>
    <p:extLst>
      <p:ext uri="{BB962C8B-B14F-4D97-AF65-F5344CB8AC3E}">
        <p14:creationId xmlns:p14="http://schemas.microsoft.com/office/powerpoint/2010/main" val="25293305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t>TZ: Příklady</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424136" y="1326145"/>
            <a:ext cx="8748464" cy="5816977"/>
          </a:xfrm>
          <a:prstGeom prst="rect">
            <a:avLst/>
          </a:prstGeom>
          <a:noFill/>
        </p:spPr>
        <p:txBody>
          <a:bodyPr wrap="square" rtlCol="0">
            <a:spAutoFit/>
          </a:bodyPr>
          <a:lstStyle/>
          <a:p>
            <a:r>
              <a:rPr lang="cs-CZ" sz="1400" b="1" i="1" dirty="0"/>
              <a:t>Ve svém bytě v úmyslu zabít svého psa ho nejdříve škrtil a posléze 9 bodnými ranami nožem do břicha způsobil perforaci hrudníku a poškození vnitřních, životně důležitých orgánů, na následky těchto zranění pes uhynul.</a:t>
            </a:r>
          </a:p>
          <a:p>
            <a:r>
              <a:rPr lang="pl-PL" sz="1400" dirty="0">
                <a:solidFill>
                  <a:srgbClr val="FF0000"/>
                </a:solidFill>
              </a:rPr>
              <a:t>						1 rok podmínka na 3 roky</a:t>
            </a:r>
          </a:p>
          <a:p>
            <a:endParaRPr lang="pl-PL" sz="1400" dirty="0">
              <a:solidFill>
                <a:srgbClr val="FF0000"/>
              </a:solidFill>
            </a:endParaRPr>
          </a:p>
          <a:p>
            <a:r>
              <a:rPr lang="cs-CZ" sz="1400" b="1" dirty="0"/>
              <a:t>Opékal na ohni fenu Labradorského retrívra majitelky v hodnotě nejméně 5850 Kč v úmyslu ji sníst, ačkoliv věděl, že ji předtím od sloupu, kde byla uvázána, odcizili a usmrtili jiné pachatelé.</a:t>
            </a:r>
          </a:p>
          <a:p>
            <a:r>
              <a:rPr lang="cs-CZ" sz="1400" dirty="0">
                <a:solidFill>
                  <a:srgbClr val="FF0000"/>
                </a:solidFill>
              </a:rPr>
              <a:t>					300 hodin obecně prospěšných prací</a:t>
            </a:r>
          </a:p>
          <a:p>
            <a:r>
              <a:rPr lang="cs-CZ" sz="1400" b="1" i="1" dirty="0"/>
              <a:t>Zabil psa, křížence Husky - přilákal ho k sobě, dvakrát bodl kuchyňským nožem do krku a ležel na něm 5 minut, než se pes udusil a vykrvácel.</a:t>
            </a:r>
          </a:p>
          <a:p>
            <a:pPr algn="r"/>
            <a:r>
              <a:rPr lang="cs-CZ" sz="1400" dirty="0">
                <a:solidFill>
                  <a:srgbClr val="FF0000"/>
                </a:solidFill>
              </a:rPr>
              <a:t>300 hodin obecně prospěšných prací</a:t>
            </a:r>
          </a:p>
          <a:p>
            <a:r>
              <a:rPr lang="cs-CZ" sz="1400" b="1" i="1" dirty="0"/>
              <a:t>TČ  násilí proti skupině obyvatel a proti jednotlivci, TČ ublížení na zdraví, TČ vydírání. TČ týrání zvířat: Po fyzickém napadení známé v koupelně ubil jejího maltézského pinče a tělo odnesl neznámo kam.</a:t>
            </a:r>
          </a:p>
          <a:p>
            <a:r>
              <a:rPr lang="cs-CZ" sz="1400" dirty="0">
                <a:solidFill>
                  <a:srgbClr val="FF0000"/>
                </a:solidFill>
              </a:rPr>
              <a:t>	2 roky, podmíněně na 3,5 roku s dohledem probačního úředníka. Náhrada škody.</a:t>
            </a:r>
          </a:p>
          <a:p>
            <a:r>
              <a:rPr lang="cs-CZ" sz="1600" b="1" i="1" dirty="0"/>
              <a:t>2 traktoristé společně utýrali fenu psa, tloukli ji lopatou, tyčí, škrtili a bodali. Nakonec jí ubili čtyři štěňata tak, že s nimi udeřili o betonovou podlahu</a:t>
            </a:r>
          </a:p>
          <a:p>
            <a:r>
              <a:rPr lang="cs-CZ" sz="1600" dirty="0">
                <a:solidFill>
                  <a:srgbClr val="FF0000"/>
                </a:solidFill>
              </a:rPr>
              <a:t>			(</a:t>
            </a:r>
            <a:r>
              <a:rPr lang="pl-PL" sz="1600" dirty="0">
                <a:solidFill>
                  <a:srgbClr val="FF0000"/>
                </a:solidFill>
              </a:rPr>
              <a:t>4 měsíce odnětí svobody podmíněně na 1 rok)</a:t>
            </a:r>
          </a:p>
          <a:p>
            <a:endParaRPr lang="pl-PL" sz="1600" dirty="0">
              <a:solidFill>
                <a:srgbClr val="FF0000"/>
              </a:solidFill>
            </a:endParaRPr>
          </a:p>
          <a:p>
            <a:r>
              <a:rPr lang="cs-CZ" sz="1400" b="1" dirty="0"/>
              <a:t>Přivázal cizího psa (aljašského malamuta) ke stromu s tím, že ho zabije, a zasazoval mu rány mačetou. Když byl vyrušen, odsekl obojek, psa uvolnil a odešel.</a:t>
            </a:r>
          </a:p>
          <a:p>
            <a:r>
              <a:rPr lang="cs-CZ" sz="1400" b="1" dirty="0"/>
              <a:t>					</a:t>
            </a:r>
            <a:r>
              <a:rPr lang="cs-CZ" sz="1400" b="1" dirty="0">
                <a:solidFill>
                  <a:srgbClr val="FF0000"/>
                </a:solidFill>
              </a:rPr>
              <a:t>(</a:t>
            </a:r>
            <a:r>
              <a:rPr lang="pl-PL" sz="1400" b="1" dirty="0">
                <a:solidFill>
                  <a:srgbClr val="FF0000"/>
                </a:solidFill>
              </a:rPr>
              <a:t>4 měsíce podmíněně na 1 rok)</a:t>
            </a:r>
          </a:p>
          <a:p>
            <a:endParaRPr lang="pl-PL" sz="1400" b="1" dirty="0">
              <a:solidFill>
                <a:srgbClr val="FF0000"/>
              </a:solidFill>
            </a:endParaRPr>
          </a:p>
          <a:p>
            <a:r>
              <a:rPr lang="cs-CZ" sz="1400" b="1" i="1" dirty="0"/>
              <a:t>utýrání kočky (spolu s jinými osobami nařízl při rituálním satanském obřadu kočce hrdlo a následně ji usmrtil odřezáním hlavy)</a:t>
            </a:r>
          </a:p>
          <a:p>
            <a:r>
              <a:rPr lang="cs-CZ" sz="1400" b="1" dirty="0">
                <a:solidFill>
                  <a:srgbClr val="FF0000"/>
                </a:solidFill>
              </a:rPr>
              <a:t>					(1 měsíc podmíněně na 1 rok)</a:t>
            </a:r>
          </a:p>
          <a:p>
            <a:endParaRPr lang="cs-CZ" sz="1400" dirty="0">
              <a:solidFill>
                <a:srgbClr val="FF0000"/>
              </a:solidFill>
            </a:endParaRPr>
          </a:p>
          <a:p>
            <a:endParaRPr lang="cs-CZ" sz="1400" i="1" dirty="0"/>
          </a:p>
        </p:txBody>
      </p:sp>
    </p:spTree>
    <p:extLst>
      <p:ext uri="{BB962C8B-B14F-4D97-AF65-F5344CB8AC3E}">
        <p14:creationId xmlns:p14="http://schemas.microsoft.com/office/powerpoint/2010/main" val="41214605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547664" y="332656"/>
            <a:ext cx="6696744" cy="707886"/>
          </a:xfrm>
          <a:prstGeom prst="rect">
            <a:avLst/>
          </a:prstGeom>
          <a:noFill/>
        </p:spPr>
        <p:txBody>
          <a:bodyPr wrap="square" rtlCol="0">
            <a:spAutoFit/>
          </a:bodyPr>
          <a:lstStyle/>
          <a:p>
            <a:r>
              <a:rPr lang="cs-CZ" sz="4000" b="1" dirty="0">
                <a:solidFill>
                  <a:schemeClr val="accent6"/>
                </a:solidFill>
              </a:rPr>
              <a:t>OCHRANA POKUSNÝCH ZVÍŘAT</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360385" y="1111374"/>
            <a:ext cx="8748464" cy="5632311"/>
          </a:xfrm>
          <a:prstGeom prst="rect">
            <a:avLst/>
          </a:prstGeom>
          <a:noFill/>
        </p:spPr>
        <p:txBody>
          <a:bodyPr wrap="square" rtlCol="0">
            <a:spAutoFit/>
          </a:bodyPr>
          <a:lstStyle/>
          <a:p>
            <a:pPr marL="457200" indent="-457200">
              <a:buFontTx/>
              <a:buChar char="-"/>
            </a:pPr>
            <a:r>
              <a:rPr lang="cs-CZ" sz="2400" b="1" i="1" dirty="0"/>
              <a:t>živí obratlovci s výjimkou člověka a hlavonožci, včetně samostatně se živících larválních forem a plodů savců od poslední třetiny běžného vývoje, kteří jsou nebo mají být použiti k pokusům</a:t>
            </a:r>
          </a:p>
          <a:p>
            <a:pPr marL="457200" indent="-457200">
              <a:buFontTx/>
              <a:buChar char="-"/>
            </a:pPr>
            <a:endParaRPr lang="cs-CZ" sz="2400" b="1" i="1" dirty="0"/>
          </a:p>
          <a:p>
            <a:pPr marL="457200" indent="-457200">
              <a:buFontTx/>
              <a:buChar char="-"/>
            </a:pPr>
            <a:endParaRPr lang="cs-CZ" sz="2400" b="1" i="1" dirty="0"/>
          </a:p>
          <a:p>
            <a:r>
              <a:rPr lang="cs-CZ" sz="2400" dirty="0"/>
              <a:t>Zásada „Tří R“ (3R </a:t>
            </a:r>
            <a:r>
              <a:rPr lang="cs-CZ" sz="2400" dirty="0" err="1"/>
              <a:t>Concept</a:t>
            </a:r>
            <a:r>
              <a:rPr lang="cs-CZ" sz="2400" dirty="0"/>
              <a:t>, 1959):</a:t>
            </a:r>
          </a:p>
          <a:p>
            <a:r>
              <a:rPr lang="cs-CZ" sz="2400" b="1" dirty="0" err="1"/>
              <a:t>reduction</a:t>
            </a:r>
            <a:r>
              <a:rPr lang="cs-CZ" sz="2400" dirty="0"/>
              <a:t> (omezení používání zvířat na pokusy), </a:t>
            </a:r>
          </a:p>
          <a:p>
            <a:r>
              <a:rPr lang="cs-CZ" sz="2400" b="1" dirty="0" err="1"/>
              <a:t>replacement</a:t>
            </a:r>
            <a:r>
              <a:rPr lang="cs-CZ" sz="2400" dirty="0"/>
              <a:t> (nahrazení pokusů na zvířatech alternativními metodami),</a:t>
            </a:r>
          </a:p>
          <a:p>
            <a:r>
              <a:rPr lang="cs-CZ" sz="2400" b="1" dirty="0" err="1"/>
              <a:t>refinement</a:t>
            </a:r>
            <a:r>
              <a:rPr lang="cs-CZ" sz="2400" dirty="0"/>
              <a:t> (používání co nejšetrnějších pokusů z hlediska utrpení zvířat, zahrnují se sem i podmínky chovu pokusných zvířat). </a:t>
            </a:r>
          </a:p>
          <a:p>
            <a:pPr marL="342900" indent="-342900">
              <a:buFontTx/>
              <a:buChar char="-"/>
            </a:pPr>
            <a:endParaRPr lang="cs-CZ" sz="1600" dirty="0"/>
          </a:p>
          <a:p>
            <a:pPr marL="342900" indent="-342900">
              <a:buFontTx/>
              <a:buChar char="-"/>
            </a:pPr>
            <a:endParaRPr lang="cs-CZ" sz="1600" dirty="0"/>
          </a:p>
          <a:p>
            <a:pPr marL="342900" indent="-342900">
              <a:buFontTx/>
              <a:buChar char="-"/>
            </a:pPr>
            <a:r>
              <a:rPr lang="cs-CZ" sz="1600" dirty="0"/>
              <a:t>čl. 4 směrnice č. 2010/63/EU a § 18a </a:t>
            </a:r>
            <a:r>
              <a:rPr lang="cs-CZ" sz="1600" dirty="0" err="1"/>
              <a:t>ZoZT</a:t>
            </a:r>
            <a:endParaRPr lang="cs-CZ" sz="1600" dirty="0"/>
          </a:p>
          <a:p>
            <a:endParaRPr lang="cs-CZ" sz="2400" b="1" i="1" dirty="0"/>
          </a:p>
        </p:txBody>
      </p:sp>
    </p:spTree>
    <p:extLst>
      <p:ext uri="{BB962C8B-B14F-4D97-AF65-F5344CB8AC3E}">
        <p14:creationId xmlns:p14="http://schemas.microsoft.com/office/powerpoint/2010/main" val="1928877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t>Zajímavý fakt </a:t>
            </a:r>
            <a:r>
              <a:rPr lang="cs-CZ" altLang="cs-CZ" sz="4000" b="1" dirty="0"/>
              <a:t>#4</a:t>
            </a:r>
            <a:endParaRPr lang="cs-CZ" sz="4000" b="1" dirty="0"/>
          </a:p>
        </p:txBody>
      </p:sp>
      <p:sp>
        <p:nvSpPr>
          <p:cNvPr id="6" name="Obdélník 5"/>
          <p:cNvSpPr/>
          <p:nvPr/>
        </p:nvSpPr>
        <p:spPr>
          <a:xfrm>
            <a:off x="805544" y="2611939"/>
            <a:ext cx="7704856" cy="2031325"/>
          </a:xfrm>
          <a:prstGeom prst="rect">
            <a:avLst/>
          </a:prstGeom>
        </p:spPr>
        <p:txBody>
          <a:bodyPr wrap="square">
            <a:spAutoFit/>
          </a:bodyPr>
          <a:lstStyle/>
          <a:p>
            <a:r>
              <a:rPr lang="cs-CZ" sz="3600" i="1" dirty="0"/>
              <a:t>„Každý rok je asi 12 milionů zvířat použito pro vědecké účely.“</a:t>
            </a:r>
          </a:p>
          <a:p>
            <a:r>
              <a:rPr lang="cs-CZ" sz="3600" i="1" dirty="0"/>
              <a:t>                    </a:t>
            </a:r>
            <a:r>
              <a:rPr lang="cs-CZ" sz="2000" i="1" dirty="0"/>
              <a:t>(Evropská komise)</a:t>
            </a:r>
          </a:p>
          <a:p>
            <a:r>
              <a:rPr lang="cs-CZ" dirty="0"/>
              <a:t>                                          </a:t>
            </a:r>
            <a:endParaRPr lang="cs-CZ" sz="3600" dirty="0"/>
          </a:p>
        </p:txBody>
      </p:sp>
      <p:pic>
        <p:nvPicPr>
          <p:cNvPr id="10242" name="Picture 2" descr="Výsledek obrázku pro sad pipbo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292" r="23760"/>
          <a:stretch/>
        </p:blipFill>
        <p:spPr bwMode="auto">
          <a:xfrm>
            <a:off x="6940642" y="4350102"/>
            <a:ext cx="2088232" cy="2656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9469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55646" y="437654"/>
            <a:ext cx="7596336" cy="584775"/>
          </a:xfrm>
          <a:prstGeom prst="rect">
            <a:avLst/>
          </a:prstGeom>
          <a:noFill/>
        </p:spPr>
        <p:txBody>
          <a:bodyPr wrap="square" rtlCol="0">
            <a:spAutoFit/>
          </a:bodyPr>
          <a:lstStyle/>
          <a:p>
            <a:r>
              <a:rPr lang="cs-CZ" sz="3200" b="1" dirty="0"/>
              <a:t>Ochrana pokusných zvířat</a:t>
            </a:r>
          </a:p>
        </p:txBody>
      </p:sp>
      <p:sp>
        <p:nvSpPr>
          <p:cNvPr id="6" name="Obdélník 5"/>
          <p:cNvSpPr/>
          <p:nvPr/>
        </p:nvSpPr>
        <p:spPr>
          <a:xfrm>
            <a:off x="395536" y="692696"/>
            <a:ext cx="8748464" cy="5786199"/>
          </a:xfrm>
          <a:prstGeom prst="rect">
            <a:avLst/>
          </a:prstGeom>
        </p:spPr>
        <p:txBody>
          <a:bodyPr wrap="square">
            <a:spAutoFit/>
          </a:bodyPr>
          <a:lstStyle/>
          <a:p>
            <a:endParaRPr lang="cs-CZ" sz="1400" dirty="0"/>
          </a:p>
          <a:p>
            <a:endParaRPr lang="cs-CZ" sz="2000" dirty="0"/>
          </a:p>
          <a:p>
            <a:r>
              <a:rPr lang="cs-CZ" sz="2400" dirty="0"/>
              <a:t>Směrnice Evropského parlamentu a Rady </a:t>
            </a:r>
            <a:r>
              <a:rPr lang="cs-CZ" sz="2400" dirty="0">
                <a:hlinkClick r:id="rId4" tooltip="2010/63/EU"/>
              </a:rPr>
              <a:t>2010/63/EU</a:t>
            </a:r>
            <a:r>
              <a:rPr lang="cs-CZ" sz="2400" dirty="0"/>
              <a:t> ze dne 22. září 2010 </a:t>
            </a:r>
          </a:p>
          <a:p>
            <a:r>
              <a:rPr lang="cs-CZ" sz="2400" dirty="0"/>
              <a:t>o ochraně zvířat používaných pro vědecké účely</a:t>
            </a:r>
          </a:p>
          <a:p>
            <a:pPr marL="342900" indent="-342900">
              <a:buFontTx/>
              <a:buChar char="-"/>
            </a:pPr>
            <a:r>
              <a:rPr lang="cs-CZ" sz="2400" dirty="0"/>
              <a:t>Působnost na zvířata používaná v základním výzkumu, vzdělávání a odborné přípravě.  </a:t>
            </a:r>
          </a:p>
          <a:p>
            <a:pPr marL="342900" indent="-342900">
              <a:buFontTx/>
              <a:buChar char="-"/>
            </a:pPr>
            <a:r>
              <a:rPr lang="cs-CZ" sz="2400" dirty="0"/>
              <a:t>Pro všechny živé obratlovce s výjimkou člověka a pro některé bezobratlé živočichy, kteří mohou pocítit bolest (sépie, chobotnice atd.).</a:t>
            </a:r>
          </a:p>
          <a:p>
            <a:pPr marL="342900" indent="-342900">
              <a:buFontTx/>
              <a:buChar char="-"/>
            </a:pPr>
            <a:endParaRPr lang="cs-CZ" sz="2400" dirty="0"/>
          </a:p>
          <a:p>
            <a:pPr marL="342900" indent="-342900">
              <a:buFontTx/>
              <a:buChar char="-"/>
            </a:pPr>
            <a:r>
              <a:rPr lang="cs-CZ" sz="2400" dirty="0"/>
              <a:t>Používání </a:t>
            </a:r>
            <a:r>
              <a:rPr lang="cs-CZ" sz="2400" dirty="0" err="1"/>
              <a:t>subhumánních</a:t>
            </a:r>
            <a:r>
              <a:rPr lang="cs-CZ" sz="2400" dirty="0"/>
              <a:t> primátů podléhá omezení a použití lidoopů (šimpanzů, </a:t>
            </a:r>
            <a:r>
              <a:rPr lang="cs-CZ" sz="2400" dirty="0" err="1"/>
              <a:t>bonobů</a:t>
            </a:r>
            <a:r>
              <a:rPr lang="cs-CZ" sz="2400" dirty="0"/>
              <a:t>, goril a orangutanů) je zakázáno. Lidoopi mohou být použiti jenom ve výjimečných případech kvůli zajištění přežití živočišného druhu nebo v případě neočekávaného výskytu nemoci, která ohrožuje lidský život nebo člověka oslabuje.</a:t>
            </a:r>
          </a:p>
        </p:txBody>
      </p:sp>
    </p:spTree>
    <p:extLst>
      <p:ext uri="{BB962C8B-B14F-4D97-AF65-F5344CB8AC3E}">
        <p14:creationId xmlns:p14="http://schemas.microsoft.com/office/powerpoint/2010/main" val="40861872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t>Ochrana pokusných zvířat</a:t>
            </a:r>
          </a:p>
        </p:txBody>
      </p:sp>
      <p:sp>
        <p:nvSpPr>
          <p:cNvPr id="6" name="Obdélník 5"/>
          <p:cNvSpPr/>
          <p:nvPr/>
        </p:nvSpPr>
        <p:spPr>
          <a:xfrm>
            <a:off x="395537" y="1484783"/>
            <a:ext cx="8568952" cy="4832092"/>
          </a:xfrm>
          <a:prstGeom prst="rect">
            <a:avLst/>
          </a:prstGeom>
        </p:spPr>
        <p:txBody>
          <a:bodyPr wrap="square">
            <a:spAutoFit/>
          </a:bodyPr>
          <a:lstStyle/>
          <a:p>
            <a:r>
              <a:rPr lang="cs-CZ" sz="2800" dirty="0" err="1"/>
              <a:t>ZoZT</a:t>
            </a:r>
            <a:r>
              <a:rPr lang="cs-CZ" sz="2800" dirty="0"/>
              <a:t> – definice</a:t>
            </a:r>
          </a:p>
          <a:p>
            <a:endParaRPr lang="cs-CZ" sz="2800" dirty="0"/>
          </a:p>
          <a:p>
            <a:pPr algn="just"/>
            <a:r>
              <a:rPr lang="cs-CZ" sz="2800" b="1" dirty="0"/>
              <a:t>pokusné zvíře</a:t>
            </a:r>
            <a:r>
              <a:rPr lang="cs-CZ" sz="2800" dirty="0"/>
              <a:t> - </a:t>
            </a:r>
            <a:r>
              <a:rPr lang="cs-CZ" sz="2800" i="1" dirty="0"/>
              <a:t>každé zvíře, které je nebo má být použito k pokusům, včetně volně žijícího zvířete, samostatného života schopné larvální formy nebo rozmnožování schopné larvální formy</a:t>
            </a:r>
          </a:p>
          <a:p>
            <a:pPr algn="just"/>
            <a:r>
              <a:rPr lang="cs-CZ" sz="2800" b="1" dirty="0"/>
              <a:t>Pokus</a:t>
            </a:r>
            <a:r>
              <a:rPr lang="cs-CZ" sz="2800" dirty="0"/>
              <a:t> - </a:t>
            </a:r>
            <a:r>
              <a:rPr lang="cs-CZ" sz="2800" i="1" dirty="0"/>
              <a:t>jakékoliv použití zvířete k pokusným nebo jiným vědeckým účelům, které u zvířete vyvolá nebo je způsobilé vyvolat bolest, úzkost nebo utrpení, anebo které může vést k trvalému poškození nebo ke ztížení přirozeného způsobu života zvířete, (…)</a:t>
            </a:r>
          </a:p>
        </p:txBody>
      </p:sp>
    </p:spTree>
    <p:extLst>
      <p:ext uri="{BB962C8B-B14F-4D97-AF65-F5344CB8AC3E}">
        <p14:creationId xmlns:p14="http://schemas.microsoft.com/office/powerpoint/2010/main" val="21446471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t>Ochrana pokusných zvířat</a:t>
            </a:r>
          </a:p>
        </p:txBody>
      </p:sp>
      <p:sp>
        <p:nvSpPr>
          <p:cNvPr id="6" name="Obdélník 5"/>
          <p:cNvSpPr/>
          <p:nvPr/>
        </p:nvSpPr>
        <p:spPr>
          <a:xfrm>
            <a:off x="395537" y="1484783"/>
            <a:ext cx="8568952" cy="5755422"/>
          </a:xfrm>
          <a:prstGeom prst="rect">
            <a:avLst/>
          </a:prstGeom>
        </p:spPr>
        <p:txBody>
          <a:bodyPr wrap="square">
            <a:spAutoFit/>
          </a:bodyPr>
          <a:lstStyle/>
          <a:p>
            <a:r>
              <a:rPr lang="cs-CZ" sz="2800" dirty="0"/>
              <a:t>Pokusy lze provádět pouze pro taxativně vyjmenované účely (např. základní výzkum, vývoj léčiv a krmiv). </a:t>
            </a:r>
          </a:p>
          <a:p>
            <a:r>
              <a:rPr lang="cs-CZ" sz="2800" dirty="0"/>
              <a:t>Ochrana pokusných zvířat při provádění pokusů je zabezpečena třemi nástroji: </a:t>
            </a:r>
            <a:r>
              <a:rPr lang="cs-CZ" sz="2800" b="1" dirty="0">
                <a:solidFill>
                  <a:srgbClr val="00B050"/>
                </a:solidFill>
              </a:rPr>
              <a:t>oprávněním k chovu pokusných zvířat</a:t>
            </a:r>
            <a:r>
              <a:rPr lang="cs-CZ" sz="2800" dirty="0"/>
              <a:t>, </a:t>
            </a:r>
            <a:r>
              <a:rPr lang="cs-CZ" sz="2800" b="1" dirty="0">
                <a:solidFill>
                  <a:schemeClr val="accent6"/>
                </a:solidFill>
              </a:rPr>
              <a:t>oprávněním k provádění pokusů</a:t>
            </a:r>
            <a:r>
              <a:rPr lang="cs-CZ" sz="2800" b="1" dirty="0"/>
              <a:t> </a:t>
            </a:r>
            <a:r>
              <a:rPr lang="cs-CZ" sz="2800" dirty="0"/>
              <a:t>a </a:t>
            </a:r>
            <a:r>
              <a:rPr lang="cs-CZ" sz="2800" b="1" dirty="0">
                <a:solidFill>
                  <a:srgbClr val="FF0000"/>
                </a:solidFill>
              </a:rPr>
              <a:t>nutností provést pokus podle schváleného projektu pokusů</a:t>
            </a:r>
            <a:r>
              <a:rPr lang="cs-CZ" sz="2800" dirty="0"/>
              <a:t>.</a:t>
            </a:r>
          </a:p>
          <a:p>
            <a:pPr>
              <a:buNone/>
            </a:pPr>
            <a:r>
              <a:rPr lang="en-US" sz="2800" b="1" dirty="0" err="1"/>
              <a:t>Souvi</a:t>
            </a:r>
            <a:r>
              <a:rPr lang="cs-CZ" sz="2800" b="1" dirty="0"/>
              <a:t>s</a:t>
            </a:r>
            <a:r>
              <a:rPr lang="en-US" sz="2800" b="1" dirty="0" err="1"/>
              <a:t>losti</a:t>
            </a:r>
            <a:r>
              <a:rPr lang="cs-CZ" sz="2800" b="1" dirty="0"/>
              <a:t>:</a:t>
            </a:r>
            <a:r>
              <a:rPr lang="en-US" sz="2800" b="1" dirty="0"/>
              <a:t> </a:t>
            </a:r>
            <a:endParaRPr lang="cs-CZ" sz="2800" b="1" dirty="0"/>
          </a:p>
          <a:p>
            <a:pPr>
              <a:buNone/>
            </a:pPr>
            <a:r>
              <a:rPr lang="cs-CZ" sz="2800" i="1" dirty="0"/>
              <a:t>Veterinární zákon  - § 4 odst. 3:</a:t>
            </a:r>
          </a:p>
          <a:p>
            <a:pPr>
              <a:buNone/>
            </a:pPr>
            <a:r>
              <a:rPr lang="cs-CZ" sz="2800" dirty="0"/>
              <a:t>Chovatel, který hodlá použít zvířata k pokusům, je povinen požádat krajskou veterinární správu o stanovení podmínek veterinární péče k jejich provádění.</a:t>
            </a:r>
          </a:p>
          <a:p>
            <a:endParaRPr lang="cs-CZ" sz="3200" dirty="0"/>
          </a:p>
        </p:txBody>
      </p:sp>
    </p:spTree>
    <p:extLst>
      <p:ext uri="{BB962C8B-B14F-4D97-AF65-F5344CB8AC3E}">
        <p14:creationId xmlns:p14="http://schemas.microsoft.com/office/powerpoint/2010/main" val="37060190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t>Ochrana pokusných zvířat</a:t>
            </a:r>
          </a:p>
        </p:txBody>
      </p:sp>
      <p:sp>
        <p:nvSpPr>
          <p:cNvPr id="6" name="Obdélník 5"/>
          <p:cNvSpPr/>
          <p:nvPr/>
        </p:nvSpPr>
        <p:spPr>
          <a:xfrm>
            <a:off x="395537" y="1484783"/>
            <a:ext cx="8568952" cy="4832092"/>
          </a:xfrm>
          <a:prstGeom prst="rect">
            <a:avLst/>
          </a:prstGeom>
        </p:spPr>
        <p:txBody>
          <a:bodyPr wrap="square">
            <a:spAutoFit/>
          </a:bodyPr>
          <a:lstStyle/>
          <a:p>
            <a:pPr marL="457200" indent="-457200">
              <a:buFont typeface="Arial" pitchFamily="34" charset="0"/>
              <a:buChar char="•"/>
            </a:pPr>
            <a:r>
              <a:rPr lang="cs-CZ" sz="2800" dirty="0"/>
              <a:t>Oprávnění k chovu, oprávnění k dodávce a oprávnění k používání pokusných zvířat.</a:t>
            </a:r>
          </a:p>
          <a:p>
            <a:pPr marL="457200" indent="-457200">
              <a:buFont typeface="Arial" pitchFamily="34" charset="0"/>
              <a:buChar char="•"/>
            </a:pPr>
            <a:r>
              <a:rPr lang="cs-CZ" sz="2800" dirty="0"/>
              <a:t>Pokusy mohou být prováděny pouze ve schválených zařízeních uživatele pokusných zvířat.</a:t>
            </a:r>
          </a:p>
          <a:p>
            <a:pPr marL="457200" indent="-457200">
              <a:buFont typeface="Arial" pitchFamily="34" charset="0"/>
              <a:buChar char="•"/>
            </a:pPr>
            <a:r>
              <a:rPr lang="cs-CZ" sz="2800" dirty="0"/>
              <a:t>Kurzy odborné přípravy.</a:t>
            </a:r>
          </a:p>
          <a:p>
            <a:pPr marL="457200" indent="-457200">
              <a:buFont typeface="Arial" pitchFamily="34" charset="0"/>
              <a:buChar char="•"/>
            </a:pPr>
            <a:r>
              <a:rPr lang="cs-CZ" sz="2800" dirty="0"/>
              <a:t>Schvalování pokusu:</a:t>
            </a:r>
          </a:p>
          <a:p>
            <a:pPr marL="457200" indent="-457200">
              <a:buFont typeface="Arial" pitchFamily="34" charset="0"/>
              <a:buChar char="•"/>
            </a:pPr>
            <a:r>
              <a:rPr lang="cs-CZ" sz="2800" dirty="0"/>
              <a:t>Vedoucí pokusu vypracuje projekt pokusu a předloží jej odborné komisi uživatelského zařízení. Při schvalování projektu pokusů zpracuje odborná komise stanovisko o splnění podmínek a předloží jej příslušnému státnímu orgánu podle § 19 odst. 1 písm. c).</a:t>
            </a:r>
          </a:p>
        </p:txBody>
      </p:sp>
    </p:spTree>
    <p:extLst>
      <p:ext uri="{BB962C8B-B14F-4D97-AF65-F5344CB8AC3E}">
        <p14:creationId xmlns:p14="http://schemas.microsoft.com/office/powerpoint/2010/main" val="20297129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t>Ochrana pokusných zvířat</a:t>
            </a:r>
          </a:p>
        </p:txBody>
      </p:sp>
      <p:sp>
        <p:nvSpPr>
          <p:cNvPr id="6" name="Obdélník 5"/>
          <p:cNvSpPr/>
          <p:nvPr/>
        </p:nvSpPr>
        <p:spPr>
          <a:xfrm>
            <a:off x="395537" y="1484783"/>
            <a:ext cx="8568952" cy="5262979"/>
          </a:xfrm>
          <a:prstGeom prst="rect">
            <a:avLst/>
          </a:prstGeom>
        </p:spPr>
        <p:txBody>
          <a:bodyPr wrap="square">
            <a:spAutoFit/>
          </a:bodyPr>
          <a:lstStyle/>
          <a:p>
            <a:r>
              <a:rPr lang="cs-CZ" sz="2800" dirty="0"/>
              <a:t>§ 20b odst. 1 </a:t>
            </a:r>
            <a:r>
              <a:rPr lang="cs-CZ" sz="2800" dirty="0" err="1"/>
              <a:t>Zochr</a:t>
            </a:r>
            <a:r>
              <a:rPr lang="cs-CZ" sz="2800" dirty="0"/>
              <a:t>: Ministerstvo zemědělství zřídilo </a:t>
            </a:r>
            <a:r>
              <a:rPr lang="cs-CZ" sz="2800" b="1" dirty="0"/>
              <a:t>Výbor pro ochranu zvířat používaných pro vědecké účely (VOZPVU)</a:t>
            </a:r>
            <a:r>
              <a:rPr lang="cs-CZ" sz="2800" dirty="0"/>
              <a:t>:</a:t>
            </a:r>
          </a:p>
          <a:p>
            <a:pPr marL="457200" indent="-457200">
              <a:buFontTx/>
              <a:buChar char="-"/>
            </a:pPr>
            <a:r>
              <a:rPr lang="cs-CZ" sz="2800" dirty="0"/>
              <a:t>poskytuje státním orgánům příslušným ke schvalování projektů pokusů a odborným komisím podle uživatelských zařízení poradenství, pokud jde o získání, chov a umístění pokusných zvířat, péči o ně a používání pokusných zvířat k pokusům, a zaručuje, že jsou sdíleny osvědčené postupy; </a:t>
            </a:r>
          </a:p>
          <a:p>
            <a:pPr marL="457200" indent="-457200">
              <a:buFontTx/>
              <a:buChar char="-"/>
            </a:pPr>
            <a:endParaRPr lang="cs-CZ" sz="2800" dirty="0"/>
          </a:p>
          <a:p>
            <a:r>
              <a:rPr lang="en-US" sz="2800" dirty="0"/>
              <a:t>+ </a:t>
            </a:r>
            <a:r>
              <a:rPr lang="cs-CZ" sz="2800" dirty="0"/>
              <a:t>Vyhláška č. 419/2012 Sb.</a:t>
            </a:r>
            <a:r>
              <a:rPr lang="en-US" sz="2800" dirty="0"/>
              <a:t> </a:t>
            </a:r>
            <a:r>
              <a:rPr lang="cs-CZ" sz="2800" dirty="0"/>
              <a:t>o ochraně pokusných zvířat</a:t>
            </a:r>
          </a:p>
          <a:p>
            <a:pPr marL="457200" indent="-457200">
              <a:buFontTx/>
              <a:buChar char="-"/>
            </a:pPr>
            <a:endParaRPr lang="cs-CZ" sz="2800" dirty="0"/>
          </a:p>
        </p:txBody>
      </p:sp>
    </p:spTree>
    <p:extLst>
      <p:ext uri="{BB962C8B-B14F-4D97-AF65-F5344CB8AC3E}">
        <p14:creationId xmlns:p14="http://schemas.microsoft.com/office/powerpoint/2010/main" val="1840162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646331"/>
          </a:xfrm>
          <a:prstGeom prst="rect">
            <a:avLst/>
          </a:prstGeom>
          <a:noFill/>
        </p:spPr>
        <p:txBody>
          <a:bodyPr wrap="square" rtlCol="0">
            <a:spAutoFit/>
          </a:bodyPr>
          <a:lstStyle/>
          <a:p>
            <a:r>
              <a:rPr lang="cs-CZ" sz="3600" b="1" dirty="0">
                <a:solidFill>
                  <a:schemeClr val="accent6"/>
                </a:solidFill>
              </a:rPr>
              <a:t>MYSLIVOST – obecné povinnosti</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360385" y="1111374"/>
            <a:ext cx="8748464" cy="2339102"/>
          </a:xfrm>
          <a:prstGeom prst="rect">
            <a:avLst/>
          </a:prstGeom>
          <a:noFill/>
        </p:spPr>
        <p:txBody>
          <a:bodyPr wrap="square" rtlCol="0">
            <a:spAutoFit/>
          </a:bodyPr>
          <a:lstStyle/>
          <a:p>
            <a:pPr>
              <a:buNone/>
            </a:pPr>
            <a:endParaRPr lang="cs-CZ" sz="3200" dirty="0"/>
          </a:p>
          <a:p>
            <a:endParaRPr lang="cs-CZ" sz="3200" b="1" dirty="0"/>
          </a:p>
          <a:p>
            <a:endParaRPr lang="cs-CZ" sz="3200" dirty="0"/>
          </a:p>
          <a:p>
            <a:endParaRPr lang="cs-CZ" sz="3200" b="1" dirty="0"/>
          </a:p>
          <a:p>
            <a:endParaRPr lang="cs-CZ" dirty="0"/>
          </a:p>
        </p:txBody>
      </p:sp>
      <p:sp>
        <p:nvSpPr>
          <p:cNvPr id="8" name="TextovéPole 7"/>
          <p:cNvSpPr txBox="1"/>
          <p:nvPr/>
        </p:nvSpPr>
        <p:spPr>
          <a:xfrm>
            <a:off x="611560" y="1052736"/>
            <a:ext cx="8064896" cy="6740307"/>
          </a:xfrm>
          <a:prstGeom prst="rect">
            <a:avLst/>
          </a:prstGeom>
          <a:noFill/>
        </p:spPr>
        <p:txBody>
          <a:bodyPr wrap="square" rtlCol="0">
            <a:spAutoFit/>
          </a:bodyPr>
          <a:lstStyle/>
          <a:p>
            <a:r>
              <a:rPr lang="cs-CZ" sz="2400" b="1" dirty="0"/>
              <a:t>Zákon č. 449/2001 Sb. o myslivosti - § 5, </a:t>
            </a:r>
            <a:r>
              <a:rPr lang="cs-CZ" sz="2000" b="1" dirty="0"/>
              <a:t>§ 8, § 9</a:t>
            </a:r>
          </a:p>
          <a:p>
            <a:endParaRPr lang="cs-CZ" sz="2000" b="1" dirty="0"/>
          </a:p>
          <a:p>
            <a:r>
              <a:rPr lang="cs-CZ" sz="2400" b="1" i="1" dirty="0"/>
              <a:t>povinnost každého,</a:t>
            </a:r>
            <a:r>
              <a:rPr lang="cs-CZ" sz="2400" dirty="0"/>
              <a:t> kdo vstupuje do přírody, počínat si tak, aby nedocházelo ke zbytečnému ohrožování nebo zraňování zvěře a k poškozování jejích životních podmínek.</a:t>
            </a:r>
          </a:p>
          <a:p>
            <a:r>
              <a:rPr lang="cs-CZ" sz="2400" b="1" dirty="0"/>
              <a:t>Zákaz</a:t>
            </a:r>
          </a:p>
          <a:p>
            <a:r>
              <a:rPr lang="cs-CZ" sz="2400" dirty="0"/>
              <a:t>- Vypouštět do honiteb zvěř z </a:t>
            </a:r>
            <a:r>
              <a:rPr lang="cs-CZ" sz="2400" dirty="0" err="1"/>
              <a:t>farmových</a:t>
            </a:r>
            <a:r>
              <a:rPr lang="cs-CZ" sz="2400" dirty="0"/>
              <a:t> chovů, křížence zvěře a hospodářských zvířat, zvěř chovanou v zajetí bez povolení,  zavádět další druhy zvěře bez souhlasu</a:t>
            </a:r>
          </a:p>
          <a:p>
            <a:r>
              <a:rPr lang="cs-CZ" sz="2400" b="1" dirty="0"/>
              <a:t>Zákaz</a:t>
            </a:r>
          </a:p>
          <a:p>
            <a:pPr>
              <a:buFont typeface="Arial" pitchFamily="34" charset="0"/>
              <a:buChar char="•"/>
            </a:pPr>
            <a:r>
              <a:rPr lang="cs-CZ" sz="2400" dirty="0"/>
              <a:t> plašení zvěře, </a:t>
            </a:r>
          </a:p>
          <a:p>
            <a:pPr>
              <a:buFont typeface="Arial" pitchFamily="34" charset="0"/>
              <a:buChar char="•"/>
            </a:pPr>
            <a:r>
              <a:rPr lang="cs-CZ" sz="2400" dirty="0"/>
              <a:t> rušení zvěře, </a:t>
            </a:r>
          </a:p>
          <a:p>
            <a:pPr>
              <a:buFont typeface="Arial" pitchFamily="34" charset="0"/>
              <a:buChar char="•"/>
            </a:pPr>
            <a:r>
              <a:rPr lang="cs-CZ" sz="2400" dirty="0"/>
              <a:t> zákaz poškozování nebo ničení </a:t>
            </a:r>
            <a:r>
              <a:rPr lang="cs-CZ" sz="2400" dirty="0" err="1"/>
              <a:t>slanisk</a:t>
            </a:r>
            <a:r>
              <a:rPr lang="cs-CZ" sz="2400" dirty="0"/>
              <a:t>, napajedel, zařízení pro přikrmování, pozorování a lov zvěře a dalších mysliveckých zařízení.</a:t>
            </a:r>
          </a:p>
          <a:p>
            <a:pPr>
              <a:buFont typeface="Arial" pitchFamily="34" charset="0"/>
              <a:buChar char="•"/>
            </a:pPr>
            <a:endParaRPr lang="cs-CZ" sz="2000" dirty="0"/>
          </a:p>
          <a:p>
            <a:pPr>
              <a:buFont typeface="Arial" pitchFamily="34" charset="0"/>
              <a:buChar char="•"/>
            </a:pPr>
            <a:endParaRPr lang="cs-CZ" sz="2000" dirty="0"/>
          </a:p>
          <a:p>
            <a:endParaRPr lang="cs-CZ" dirty="0"/>
          </a:p>
          <a:p>
            <a:endParaRPr lang="cs-CZ" dirty="0"/>
          </a:p>
        </p:txBody>
      </p:sp>
    </p:spTree>
    <p:extLst>
      <p:ext uri="{BB962C8B-B14F-4D97-AF65-F5344CB8AC3E}">
        <p14:creationId xmlns:p14="http://schemas.microsoft.com/office/powerpoint/2010/main" val="17391190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t>Ochrana pokusných zvířat</a:t>
            </a:r>
          </a:p>
        </p:txBody>
      </p:sp>
      <p:sp>
        <p:nvSpPr>
          <p:cNvPr id="6" name="Obdélník 5"/>
          <p:cNvSpPr/>
          <p:nvPr/>
        </p:nvSpPr>
        <p:spPr>
          <a:xfrm>
            <a:off x="395537" y="1484783"/>
            <a:ext cx="8568952" cy="4832092"/>
          </a:xfrm>
          <a:prstGeom prst="rect">
            <a:avLst/>
          </a:prstGeom>
        </p:spPr>
        <p:txBody>
          <a:bodyPr wrap="square">
            <a:spAutoFit/>
          </a:bodyPr>
          <a:lstStyle/>
          <a:p>
            <a:r>
              <a:rPr lang="cs-CZ" sz="3200" dirty="0"/>
              <a:t> -    Vhodná péče, vhodné prostory.</a:t>
            </a:r>
          </a:p>
          <a:p>
            <a:pPr marL="571500" indent="-571500">
              <a:buFontTx/>
              <a:buChar char="-"/>
            </a:pPr>
            <a:r>
              <a:rPr lang="cs-CZ" sz="3200" dirty="0"/>
              <a:t>Jediné oprávněné postupy jsou ty, které byly přijaty v rámci projektu.</a:t>
            </a:r>
          </a:p>
          <a:p>
            <a:pPr marL="571500" indent="-571500">
              <a:buFontTx/>
              <a:buChar char="-"/>
            </a:pPr>
            <a:r>
              <a:rPr lang="cs-CZ" sz="3200" dirty="0"/>
              <a:t>Anestezie, </a:t>
            </a:r>
            <a:r>
              <a:rPr lang="cs-CZ" sz="3200" dirty="0" err="1"/>
              <a:t>analgeze</a:t>
            </a:r>
            <a:r>
              <a:rPr lang="cs-CZ" sz="3200" dirty="0"/>
              <a:t>.</a:t>
            </a:r>
          </a:p>
          <a:p>
            <a:pPr marL="571500" indent="-571500">
              <a:buFontTx/>
              <a:buChar char="-"/>
            </a:pPr>
            <a:r>
              <a:rPr lang="cs-CZ" sz="3200" dirty="0"/>
              <a:t>Zvířatům ponechaným naživu se dostane přiměřené péče a umístění.</a:t>
            </a:r>
          </a:p>
          <a:p>
            <a:pPr marL="571500" indent="-571500">
              <a:buFontTx/>
              <a:buChar char="-"/>
            </a:pPr>
            <a:r>
              <a:rPr lang="cs-CZ" sz="3200" dirty="0"/>
              <a:t>Oprávnění chovatelům, dodavatelům a uživatelům.</a:t>
            </a:r>
          </a:p>
          <a:p>
            <a:pPr marL="571500" indent="-571500">
              <a:buFontTx/>
              <a:buChar char="-"/>
            </a:pPr>
            <a:r>
              <a:rPr lang="cs-CZ" sz="3200" dirty="0"/>
              <a:t>Kontroly.</a:t>
            </a:r>
          </a:p>
          <a:p>
            <a:pPr marL="342900" indent="-342900">
              <a:buFontTx/>
              <a:buChar char="-"/>
            </a:pPr>
            <a:endParaRPr lang="cs-CZ" sz="2000" dirty="0"/>
          </a:p>
        </p:txBody>
      </p:sp>
    </p:spTree>
    <p:extLst>
      <p:ext uri="{BB962C8B-B14F-4D97-AF65-F5344CB8AC3E}">
        <p14:creationId xmlns:p14="http://schemas.microsoft.com/office/powerpoint/2010/main" val="37060190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t>Ochrana pokusných zvířat</a:t>
            </a:r>
          </a:p>
        </p:txBody>
      </p:sp>
      <p:sp>
        <p:nvSpPr>
          <p:cNvPr id="6" name="Obdélník 5"/>
          <p:cNvSpPr/>
          <p:nvPr/>
        </p:nvSpPr>
        <p:spPr>
          <a:xfrm>
            <a:off x="395537" y="1484783"/>
            <a:ext cx="8568952" cy="5016758"/>
          </a:xfrm>
          <a:prstGeom prst="rect">
            <a:avLst/>
          </a:prstGeom>
        </p:spPr>
        <p:txBody>
          <a:bodyPr wrap="square">
            <a:spAutoFit/>
          </a:bodyPr>
          <a:lstStyle/>
          <a:p>
            <a:r>
              <a:rPr lang="cs-CZ" sz="2000" b="1" dirty="0"/>
              <a:t>§ 23</a:t>
            </a:r>
          </a:p>
          <a:p>
            <a:r>
              <a:rPr lang="cs-CZ" sz="2000" b="1" dirty="0"/>
              <a:t>Státní orgány příslušné ke schvalování projektů pokusů</a:t>
            </a:r>
          </a:p>
          <a:p>
            <a:r>
              <a:rPr lang="cs-CZ" sz="2000" b="1" dirty="0"/>
              <a:t>(1)</a:t>
            </a:r>
            <a:r>
              <a:rPr lang="cs-CZ" sz="2000" dirty="0"/>
              <a:t> Státním orgánem příslušným ke schvalování projektů pokusů je ústřední orgán státní správy věcně příslušný podle předmětu činnosti uživatele pokusných zvířat podle zákona o zřízení ministerstev a jiných ústředních orgánů státní správy České republiky, není-li dále stanoveno jinak.</a:t>
            </a:r>
          </a:p>
          <a:p>
            <a:r>
              <a:rPr lang="cs-CZ" sz="2000" b="1" dirty="0"/>
              <a:t>(2)</a:t>
            </a:r>
            <a:r>
              <a:rPr lang="cs-CZ" sz="2000" dirty="0"/>
              <a:t> Jedná-li se</a:t>
            </a:r>
          </a:p>
          <a:p>
            <a:r>
              <a:rPr lang="cs-CZ" sz="2000" b="1" dirty="0"/>
              <a:t>a)</a:t>
            </a:r>
            <a:r>
              <a:rPr lang="cs-CZ" sz="2000" dirty="0"/>
              <a:t> o pokusy na volně žijících zvířatech, je státním orgánem příslušným ke schvalování projektů pokusů </a:t>
            </a:r>
            <a:r>
              <a:rPr lang="cs-CZ" sz="2000" b="1" u="sng" dirty="0"/>
              <a:t>Ministerstvo životního prostředí</a:t>
            </a:r>
            <a:r>
              <a:rPr lang="cs-CZ" sz="2000" dirty="0"/>
              <a:t>, s výjimkou použití pokusných zvířat v kurzech na úseku ochrany zvířat proti týrání,</a:t>
            </a:r>
          </a:p>
          <a:p>
            <a:r>
              <a:rPr lang="cs-CZ" sz="2000" b="1" dirty="0"/>
              <a:t>b)</a:t>
            </a:r>
            <a:r>
              <a:rPr lang="cs-CZ" sz="2000" dirty="0"/>
              <a:t> o použití pokusných zvířat v kurzech na úseku ochrany zvířat proti týrání, je státním orgánem příslušným ke schvalování projektů pokusů </a:t>
            </a:r>
            <a:r>
              <a:rPr lang="cs-CZ" sz="2000" b="1" u="sng" dirty="0"/>
              <a:t>ministerstvo</a:t>
            </a:r>
            <a:r>
              <a:rPr lang="cs-CZ" sz="2000" dirty="0"/>
              <a:t>,</a:t>
            </a:r>
          </a:p>
          <a:p>
            <a:r>
              <a:rPr lang="cs-CZ" sz="2000" b="1" dirty="0"/>
              <a:t>c)</a:t>
            </a:r>
            <a:r>
              <a:rPr lang="cs-CZ" sz="2000" dirty="0"/>
              <a:t> o pokusy prováděné veřejnou výzkumnou institucí Akademie věd České republiky, je státním orgánem příslušným ke schvalování projektů pokusů </a:t>
            </a:r>
            <a:r>
              <a:rPr lang="cs-CZ" sz="2000" b="1" u="sng" dirty="0"/>
              <a:t>Akademie věd České republiky</a:t>
            </a:r>
            <a:r>
              <a:rPr lang="cs-CZ" sz="2000" dirty="0"/>
              <a:t>.</a:t>
            </a:r>
          </a:p>
          <a:p>
            <a:pPr marL="457200" indent="-457200">
              <a:buFontTx/>
              <a:buChar char="-"/>
            </a:pPr>
            <a:endParaRPr lang="cs-CZ" sz="2000" dirty="0"/>
          </a:p>
        </p:txBody>
      </p:sp>
    </p:spTree>
    <p:extLst>
      <p:ext uri="{BB962C8B-B14F-4D97-AF65-F5344CB8AC3E}">
        <p14:creationId xmlns:p14="http://schemas.microsoft.com/office/powerpoint/2010/main" val="8578811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p:cNvPicPr>
            <a:picLocks noChangeAspect="1"/>
          </p:cNvPicPr>
          <p:nvPr/>
        </p:nvPicPr>
        <p:blipFill>
          <a:blip r:embed="rId4" cstate="print"/>
          <a:stretch>
            <a:fillRect/>
          </a:stretch>
        </p:blipFill>
        <p:spPr>
          <a:xfrm>
            <a:off x="0" y="260648"/>
            <a:ext cx="8928583" cy="6186168"/>
          </a:xfrm>
          <a:prstGeom prst="rect">
            <a:avLst/>
          </a:prstGeom>
        </p:spPr>
      </p:pic>
      <p:sp>
        <p:nvSpPr>
          <p:cNvPr id="6" name="TextovéPole 5"/>
          <p:cNvSpPr txBox="1"/>
          <p:nvPr/>
        </p:nvSpPr>
        <p:spPr>
          <a:xfrm>
            <a:off x="2627784" y="5103674"/>
            <a:ext cx="6516216" cy="1200329"/>
          </a:xfrm>
          <a:prstGeom prst="rect">
            <a:avLst/>
          </a:prstGeom>
          <a:noFill/>
        </p:spPr>
        <p:txBody>
          <a:bodyPr wrap="square" rtlCol="0">
            <a:spAutoFit/>
          </a:bodyPr>
          <a:lstStyle/>
          <a:p>
            <a:r>
              <a:rPr lang="cs-CZ" dirty="0">
                <a:hlinkClick r:id="rId5"/>
              </a:rPr>
              <a:t>https://eagri.cz/public/web/mze/ochrana-zvirat/pokusna-zvirata/netechnicka-shrnuti-projektu-pokusu/nspp2021/</a:t>
            </a:r>
            <a:r>
              <a:rPr lang="cs-CZ" dirty="0"/>
              <a:t> </a:t>
            </a:r>
          </a:p>
          <a:p>
            <a:endParaRPr lang="cs-CZ" dirty="0"/>
          </a:p>
          <a:p>
            <a:r>
              <a:rPr lang="cs-CZ" dirty="0">
                <a:hlinkClick r:id="rId6"/>
              </a:rPr>
              <a:t>http://eagri.cz/public/web/file/1486/EPZ_CZ94_18t_druhy.pdf</a:t>
            </a:r>
            <a:r>
              <a:rPr lang="cs-CZ" dirty="0"/>
              <a:t> </a:t>
            </a:r>
          </a:p>
        </p:txBody>
      </p:sp>
    </p:spTree>
    <p:extLst>
      <p:ext uri="{BB962C8B-B14F-4D97-AF65-F5344CB8AC3E}">
        <p14:creationId xmlns:p14="http://schemas.microsoft.com/office/powerpoint/2010/main" val="87739908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5803410-D668-4B39-9A1D-6C2EA893534E}"/>
              </a:ext>
            </a:extLst>
          </p:cNvPr>
          <p:cNvPicPr>
            <a:picLocks noChangeAspect="1"/>
          </p:cNvPicPr>
          <p:nvPr/>
        </p:nvPicPr>
        <p:blipFill>
          <a:blip r:embed="rId4"/>
          <a:stretch>
            <a:fillRect/>
          </a:stretch>
        </p:blipFill>
        <p:spPr>
          <a:xfrm>
            <a:off x="0" y="284918"/>
            <a:ext cx="9144000" cy="6288163"/>
          </a:xfrm>
          <a:prstGeom prst="rect">
            <a:avLst/>
          </a:prstGeom>
        </p:spPr>
      </p:pic>
    </p:spTree>
    <p:extLst>
      <p:ext uri="{BB962C8B-B14F-4D97-AF65-F5344CB8AC3E}">
        <p14:creationId xmlns:p14="http://schemas.microsoft.com/office/powerpoint/2010/main" val="8753656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60635CB9-AC69-4812-A6BC-CC22B0E72F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23913"/>
            <a:ext cx="9144000" cy="5208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3151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492FC6C-BBF4-4351-BFF1-D5E37B7CE1A8}"/>
              </a:ext>
            </a:extLst>
          </p:cNvPr>
          <p:cNvPicPr>
            <a:picLocks noChangeAspect="1"/>
          </p:cNvPicPr>
          <p:nvPr/>
        </p:nvPicPr>
        <p:blipFill>
          <a:blip r:embed="rId4"/>
          <a:stretch>
            <a:fillRect/>
          </a:stretch>
        </p:blipFill>
        <p:spPr>
          <a:xfrm>
            <a:off x="0" y="290480"/>
            <a:ext cx="9144000" cy="6277040"/>
          </a:xfrm>
          <a:prstGeom prst="rect">
            <a:avLst/>
          </a:prstGeom>
        </p:spPr>
      </p:pic>
    </p:spTree>
    <p:extLst>
      <p:ext uri="{BB962C8B-B14F-4D97-AF65-F5344CB8AC3E}">
        <p14:creationId xmlns:p14="http://schemas.microsoft.com/office/powerpoint/2010/main" val="369649924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EAB46E7-4BEE-4CAA-8602-5FB20D0A6A7E}"/>
              </a:ext>
            </a:extLst>
          </p:cNvPr>
          <p:cNvPicPr>
            <a:picLocks noChangeAspect="1"/>
          </p:cNvPicPr>
          <p:nvPr/>
        </p:nvPicPr>
        <p:blipFill>
          <a:blip r:embed="rId4"/>
          <a:stretch>
            <a:fillRect/>
          </a:stretch>
        </p:blipFill>
        <p:spPr>
          <a:xfrm>
            <a:off x="-14263" y="433558"/>
            <a:ext cx="9144000" cy="6158569"/>
          </a:xfrm>
          <a:prstGeom prst="rect">
            <a:avLst/>
          </a:prstGeom>
        </p:spPr>
      </p:pic>
    </p:spTree>
    <p:extLst>
      <p:ext uri="{BB962C8B-B14F-4D97-AF65-F5344CB8AC3E}">
        <p14:creationId xmlns:p14="http://schemas.microsoft.com/office/powerpoint/2010/main" val="340815867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960945" y="3429000"/>
            <a:ext cx="8784976" cy="1706705"/>
          </a:xfrm>
        </p:spPr>
        <p:txBody>
          <a:bodyPr>
            <a:normAutofit/>
          </a:bodyPr>
          <a:lstStyle/>
          <a:p>
            <a:r>
              <a:rPr lang="cs-CZ" dirty="0"/>
              <a:t>					</a:t>
            </a:r>
          </a:p>
        </p:txBody>
      </p:sp>
      <p:sp>
        <p:nvSpPr>
          <p:cNvPr id="6" name="TextovéPole 5"/>
          <p:cNvSpPr txBox="1"/>
          <p:nvPr/>
        </p:nvSpPr>
        <p:spPr>
          <a:xfrm>
            <a:off x="2195736" y="836711"/>
            <a:ext cx="6696744" cy="984885"/>
          </a:xfrm>
          <a:prstGeom prst="rect">
            <a:avLst/>
          </a:prstGeom>
          <a:noFill/>
        </p:spPr>
        <p:txBody>
          <a:bodyPr wrap="square" rtlCol="0">
            <a:spAutoFit/>
          </a:bodyPr>
          <a:lstStyle/>
          <a:p>
            <a:r>
              <a:rPr lang="cs-CZ" sz="4000" dirty="0"/>
              <a:t>Děkuji za pozornost!</a:t>
            </a:r>
          </a:p>
          <a:p>
            <a:endParaRPr lang="cs-CZ" dirty="0"/>
          </a:p>
        </p:txBody>
      </p:sp>
      <p:pic>
        <p:nvPicPr>
          <p:cNvPr id="7" name="Picture 4" descr="http://www.duhaime.org/Portals/duhaime/images/animal-la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2336" y="2102369"/>
            <a:ext cx="3639328" cy="434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715629"/>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6722</TotalTime>
  <Words>10593</Words>
  <Application>Microsoft Office PowerPoint</Application>
  <PresentationFormat>On-screen Show (4:3)</PresentationFormat>
  <Paragraphs>880</Paragraphs>
  <Slides>97</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97</vt:i4>
      </vt:variant>
    </vt:vector>
  </HeadingPairs>
  <TitlesOfParts>
    <vt:vector size="102" baseType="lpstr">
      <vt:lpstr>Arial</vt:lpstr>
      <vt:lpstr>Calibri</vt:lpstr>
      <vt:lpstr>Cambria</vt:lpstr>
      <vt:lpstr>Roboto Slab</vt:lpstr>
      <vt:lpstr>Motiv systému Office</vt:lpstr>
      <vt:lpstr>Právo životního prostředí I Právní režim ochrany zvířat II. – právní regulace chovů zvířat, myslivost, rybářství, ochrana zvířat proti týrání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Právo životního prostředí I</dc:title>
  <dc:creator>Vojtech</dc:creator>
  <cp:lastModifiedBy>Microsoft</cp:lastModifiedBy>
  <cp:revision>156</cp:revision>
  <dcterms:created xsi:type="dcterms:W3CDTF">2015-11-11T03:11:05Z</dcterms:created>
  <dcterms:modified xsi:type="dcterms:W3CDTF">2022-04-26T06:33:38Z</dcterms:modified>
</cp:coreProperties>
</file>