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3"/>
  </p:notesMasterIdLst>
  <p:handoutMasterIdLst>
    <p:handoutMasterId r:id="rId34"/>
  </p:handoutMasterIdLst>
  <p:sldIdLst>
    <p:sldId id="388" r:id="rId3"/>
    <p:sldId id="527" r:id="rId4"/>
    <p:sldId id="391" r:id="rId5"/>
    <p:sldId id="392" r:id="rId6"/>
    <p:sldId id="393" r:id="rId7"/>
    <p:sldId id="396" r:id="rId8"/>
    <p:sldId id="408" r:id="rId9"/>
    <p:sldId id="417" r:id="rId10"/>
    <p:sldId id="421" r:id="rId11"/>
    <p:sldId id="528" r:id="rId12"/>
    <p:sldId id="410" r:id="rId13"/>
    <p:sldId id="436" r:id="rId14"/>
    <p:sldId id="449" r:id="rId15"/>
    <p:sldId id="451" r:id="rId16"/>
    <p:sldId id="452" r:id="rId17"/>
    <p:sldId id="497" r:id="rId18"/>
    <p:sldId id="498" r:id="rId19"/>
    <p:sldId id="499" r:id="rId20"/>
    <p:sldId id="500" r:id="rId21"/>
    <p:sldId id="501" r:id="rId22"/>
    <p:sldId id="502" r:id="rId23"/>
    <p:sldId id="504" r:id="rId24"/>
    <p:sldId id="505" r:id="rId25"/>
    <p:sldId id="508" r:id="rId26"/>
    <p:sldId id="514" r:id="rId27"/>
    <p:sldId id="513" r:id="rId28"/>
    <p:sldId id="520" r:id="rId29"/>
    <p:sldId id="524" r:id="rId30"/>
    <p:sldId id="525" r:id="rId31"/>
    <p:sldId id="526" r:id="rId32"/>
  </p:sldIdLst>
  <p:sldSz cx="9144000" cy="6858000" type="screen4x3"/>
  <p:notesSz cx="6735763" cy="98663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50" autoAdjust="0"/>
    <p:restoredTop sz="81649" autoAdjust="0"/>
  </p:normalViewPr>
  <p:slideViewPr>
    <p:cSldViewPr>
      <p:cViewPr varScale="1">
        <p:scale>
          <a:sx n="68" d="100"/>
          <a:sy n="68" d="100"/>
        </p:scale>
        <p:origin x="12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8C6F354A-2DE0-45A3-A50E-36FDF9B2A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E1433C35-70DF-4EDB-A8CC-29FC2F2F35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6A15BB43-02F9-4CDE-BD3B-091600DE9F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BF9EADA7-291F-41C5-A083-E034D2C1884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3E3782-DADA-4834-A439-F1771BB8948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D1B11AD5-1C42-48D2-81B6-26D55C5D1C8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0F4B2298-88A0-4B1B-80DE-B0EA8E820C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186FB922-FE4E-466E-A4C2-62CB03D1D98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BD2B326B-8CB6-4B0E-9B15-8EBE6FA48C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20A200DC-6EDE-4455-B991-1EC3154DCF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EE3DA55-17BD-4921-9490-F29D7A26A5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180CE1-295A-4E0A-B814-0395A1A1EE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>
            <a:extLst>
              <a:ext uri="{FF2B5EF4-FFF2-40B4-BE49-F238E27FC236}">
                <a16:creationId xmlns:a16="http://schemas.microsoft.com/office/drawing/2014/main" id="{0D902527-43F4-4C9C-A633-F6E17A1036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>
            <a:extLst>
              <a:ext uri="{FF2B5EF4-FFF2-40B4-BE49-F238E27FC236}">
                <a16:creationId xmlns:a16="http://schemas.microsoft.com/office/drawing/2014/main" id="{8FC70CC4-BE6F-44FB-9199-0D2D844F7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21B5275E-5DBA-46C3-802C-9673F1787B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298B93-7473-4204-A355-2D84E9164D85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obrázek snímku 1">
            <a:extLst>
              <a:ext uri="{FF2B5EF4-FFF2-40B4-BE49-F238E27FC236}">
                <a16:creationId xmlns:a16="http://schemas.microsoft.com/office/drawing/2014/main" id="{00C85577-1B49-4112-83A1-DF2F7AD6C2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Zástupný symbol pro poznámky 2">
            <a:extLst>
              <a:ext uri="{FF2B5EF4-FFF2-40B4-BE49-F238E27FC236}">
                <a16:creationId xmlns:a16="http://schemas.microsoft.com/office/drawing/2014/main" id="{D1E78CB0-A4A0-4771-9A98-D3CEDEB4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2404" name="Zástupný symbol pro číslo snímku 3">
            <a:extLst>
              <a:ext uri="{FF2B5EF4-FFF2-40B4-BE49-F238E27FC236}">
                <a16:creationId xmlns:a16="http://schemas.microsoft.com/office/drawing/2014/main" id="{301F3029-8DB5-4A0A-86D5-E7EBA3100A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599774-790A-4935-A1B9-BCA16B5D99CC}" type="slidenum">
              <a:rPr lang="cs-CZ" altLang="cs-CZ" sz="1200" smtClean="0"/>
              <a:pPr/>
              <a:t>12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Zástupný symbol pro obrázek snímku 1">
            <a:extLst>
              <a:ext uri="{FF2B5EF4-FFF2-40B4-BE49-F238E27FC236}">
                <a16:creationId xmlns:a16="http://schemas.microsoft.com/office/drawing/2014/main" id="{CA479704-4897-4C17-9906-B3207CD84E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Zástupný symbol pro poznámky 2">
            <a:extLst>
              <a:ext uri="{FF2B5EF4-FFF2-40B4-BE49-F238E27FC236}">
                <a16:creationId xmlns:a16="http://schemas.microsoft.com/office/drawing/2014/main" id="{79BB75A7-AABD-4792-AA4C-D1F137F3A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4452" name="Zástupný symbol pro číslo snímku 3">
            <a:extLst>
              <a:ext uri="{FF2B5EF4-FFF2-40B4-BE49-F238E27FC236}">
                <a16:creationId xmlns:a16="http://schemas.microsoft.com/office/drawing/2014/main" id="{68879D1E-32EE-41A3-8B26-26B6217FCC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84A935-9CD2-4E16-9D7F-DCEC60B28C07}" type="slidenum">
              <a:rPr lang="cs-CZ" altLang="cs-CZ" sz="1200" smtClean="0"/>
              <a:pPr/>
              <a:t>13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Zástupný symbol pro obrázek snímku 1">
            <a:extLst>
              <a:ext uri="{FF2B5EF4-FFF2-40B4-BE49-F238E27FC236}">
                <a16:creationId xmlns:a16="http://schemas.microsoft.com/office/drawing/2014/main" id="{B5C35ACA-EE27-4374-AC9A-7CC474BB3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Zástupný symbol pro poznámky 2">
            <a:extLst>
              <a:ext uri="{FF2B5EF4-FFF2-40B4-BE49-F238E27FC236}">
                <a16:creationId xmlns:a16="http://schemas.microsoft.com/office/drawing/2014/main" id="{E9B02AE3-CB0E-47DE-B79D-9B6170EBB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6500" name="Zástupný symbol pro číslo snímku 3">
            <a:extLst>
              <a:ext uri="{FF2B5EF4-FFF2-40B4-BE49-F238E27FC236}">
                <a16:creationId xmlns:a16="http://schemas.microsoft.com/office/drawing/2014/main" id="{A7547489-E1A2-4EBC-88CC-F68DDE221E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E8F0C5-5B8B-4F35-985C-6317371BE8AA}" type="slidenum">
              <a:rPr lang="cs-CZ" altLang="cs-CZ" sz="1200" smtClean="0"/>
              <a:pPr/>
              <a:t>14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>
            <a:extLst>
              <a:ext uri="{FF2B5EF4-FFF2-40B4-BE49-F238E27FC236}">
                <a16:creationId xmlns:a16="http://schemas.microsoft.com/office/drawing/2014/main" id="{E4AE0194-53E8-4D63-9DCE-7737EA3A06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>
            <a:extLst>
              <a:ext uri="{FF2B5EF4-FFF2-40B4-BE49-F238E27FC236}">
                <a16:creationId xmlns:a16="http://schemas.microsoft.com/office/drawing/2014/main" id="{9E142036-10BB-47FF-9A50-80FA0EC24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8548" name="Zástupný symbol pro číslo snímku 3">
            <a:extLst>
              <a:ext uri="{FF2B5EF4-FFF2-40B4-BE49-F238E27FC236}">
                <a16:creationId xmlns:a16="http://schemas.microsoft.com/office/drawing/2014/main" id="{6640BE9A-9FFE-4B7F-8AD6-1D111BAE80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13FD34-CA36-49CD-A9A2-0F5CB286586A}" type="slidenum">
              <a:rPr lang="cs-CZ" altLang="cs-CZ" sz="1200" smtClean="0"/>
              <a:pPr/>
              <a:t>15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C0786EF8-A064-4682-8051-07D90B1B0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24590D-0184-49D2-9335-45879286C8F0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F322F13F-AEA6-4025-9B90-AE0863C502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530C8C1B-71C9-4888-B084-0401810F8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34945E9A-809A-4978-9C3F-EA3F1EE850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24A762-2AA3-48B2-9D8C-ECD5A55F9791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C5FF20B7-956F-4305-B924-BE75C6699C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9810358D-928B-4AD1-BC65-2E7A4B344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rázek snímku 1">
            <a:extLst>
              <a:ext uri="{FF2B5EF4-FFF2-40B4-BE49-F238E27FC236}">
                <a16:creationId xmlns:a16="http://schemas.microsoft.com/office/drawing/2014/main" id="{1268CEA7-C7EA-4262-A3DF-F1AE8A028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Zástupný symbol pro poznámky 2">
            <a:extLst>
              <a:ext uri="{FF2B5EF4-FFF2-40B4-BE49-F238E27FC236}">
                <a16:creationId xmlns:a16="http://schemas.microsoft.com/office/drawing/2014/main" id="{55FD8346-A219-4D48-AFFF-7BB680986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0836" name="Zástupný symbol pro číslo snímku 3">
            <a:extLst>
              <a:ext uri="{FF2B5EF4-FFF2-40B4-BE49-F238E27FC236}">
                <a16:creationId xmlns:a16="http://schemas.microsoft.com/office/drawing/2014/main" id="{BC2043AB-0FB4-4FA9-8238-D8CEF5F0AA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D3F32-E52D-4706-A051-8F2D7E24D58A}" type="slidenum">
              <a:rPr lang="cs-CZ" altLang="cs-CZ" sz="1200" smtClean="0"/>
              <a:pPr/>
              <a:t>18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9A850DB0-CF59-4592-8984-7CD1B0AEB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B903E1-FACA-4AD2-977C-EA02FFAD19D7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37C2A51D-6BB5-4E1F-8C7B-F5415A0EBD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3FC2B373-E5EA-4B94-88FE-23990BAE9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obrázek snímku 1">
            <a:extLst>
              <a:ext uri="{FF2B5EF4-FFF2-40B4-BE49-F238E27FC236}">
                <a16:creationId xmlns:a16="http://schemas.microsoft.com/office/drawing/2014/main" id="{DEC43247-CD0D-42AD-AC93-A92AA547E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Zástupný symbol pro poznámky 2">
            <a:extLst>
              <a:ext uri="{FF2B5EF4-FFF2-40B4-BE49-F238E27FC236}">
                <a16:creationId xmlns:a16="http://schemas.microsoft.com/office/drawing/2014/main" id="{113CE327-0AB1-4BBC-9E62-5EEEB615F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4932" name="Zástupný symbol pro číslo snímku 3">
            <a:extLst>
              <a:ext uri="{FF2B5EF4-FFF2-40B4-BE49-F238E27FC236}">
                <a16:creationId xmlns:a16="http://schemas.microsoft.com/office/drawing/2014/main" id="{EBAB8F2D-7937-4C63-B3C3-B0933A17AA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318606-F9C0-4247-A2F0-FA103E9EB713}" type="slidenum">
              <a:rPr lang="cs-CZ" altLang="cs-CZ" sz="1200" smtClean="0"/>
              <a:pPr/>
              <a:t>20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Zástupný symbol pro obrázek snímku 1">
            <a:extLst>
              <a:ext uri="{FF2B5EF4-FFF2-40B4-BE49-F238E27FC236}">
                <a16:creationId xmlns:a16="http://schemas.microsoft.com/office/drawing/2014/main" id="{2ED542CA-B289-4DD7-9BBF-EEDA4260F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Zástupný symbol pro poznámky 2">
            <a:extLst>
              <a:ext uri="{FF2B5EF4-FFF2-40B4-BE49-F238E27FC236}">
                <a16:creationId xmlns:a16="http://schemas.microsoft.com/office/drawing/2014/main" id="{4E55587A-0E58-486B-9D5E-249AC7837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26980" name="Zástupný symbol pro číslo snímku 3">
            <a:extLst>
              <a:ext uri="{FF2B5EF4-FFF2-40B4-BE49-F238E27FC236}">
                <a16:creationId xmlns:a16="http://schemas.microsoft.com/office/drawing/2014/main" id="{E3C5CD86-D07A-4F63-89E1-CB4A7C6BA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90D2F7-7A98-4259-BEAB-D888E11A1C8A}" type="slidenum">
              <a:rPr lang="cs-CZ" altLang="cs-CZ" sz="1200" smtClean="0"/>
              <a:pPr/>
              <a:t>21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>
            <a:extLst>
              <a:ext uri="{FF2B5EF4-FFF2-40B4-BE49-F238E27FC236}">
                <a16:creationId xmlns:a16="http://schemas.microsoft.com/office/drawing/2014/main" id="{C938D48F-0ED3-4113-8BB6-6BFA4109B1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>
            <a:extLst>
              <a:ext uri="{FF2B5EF4-FFF2-40B4-BE49-F238E27FC236}">
                <a16:creationId xmlns:a16="http://schemas.microsoft.com/office/drawing/2014/main" id="{97D39B8F-E51B-436D-9E95-C07145AD4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1E52E90C-4D91-4C13-8F9D-5DA7340D04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6BA8CD-0004-4A02-B503-12D8D1010822}" type="slidenum">
              <a:rPr lang="cs-CZ" altLang="cs-CZ" sz="1200" smtClean="0"/>
              <a:pPr/>
              <a:t>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Zástupný symbol pro obrázek snímku 1">
            <a:extLst>
              <a:ext uri="{FF2B5EF4-FFF2-40B4-BE49-F238E27FC236}">
                <a16:creationId xmlns:a16="http://schemas.microsoft.com/office/drawing/2014/main" id="{75B247E1-B2AB-4010-B483-F342494D5E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Zástupný symbol pro poznámky 2">
            <a:extLst>
              <a:ext uri="{FF2B5EF4-FFF2-40B4-BE49-F238E27FC236}">
                <a16:creationId xmlns:a16="http://schemas.microsoft.com/office/drawing/2014/main" id="{2B81CF8C-D858-4D79-B0B6-21D9C6D61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1076" name="Zástupný symbol pro číslo snímku 3">
            <a:extLst>
              <a:ext uri="{FF2B5EF4-FFF2-40B4-BE49-F238E27FC236}">
                <a16:creationId xmlns:a16="http://schemas.microsoft.com/office/drawing/2014/main" id="{8DEEDA1E-199B-4C80-B79A-3F69D2A786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3E2048-1BDB-4027-A838-13DD1A7D51D8}" type="slidenum">
              <a:rPr lang="cs-CZ" altLang="cs-CZ" sz="1200" smtClean="0"/>
              <a:pPr/>
              <a:t>22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FF7F1CE0-90C1-43DF-B77A-2AD9250E75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39E54D-C70F-4466-A618-025CE082794C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1097682E-3A30-434F-8B4E-8DC928B3A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EF4E5E5E-0CFE-4B67-95F8-F99DF1338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Zástupný symbol pro obrázek snímku 1">
            <a:extLst>
              <a:ext uri="{FF2B5EF4-FFF2-40B4-BE49-F238E27FC236}">
                <a16:creationId xmlns:a16="http://schemas.microsoft.com/office/drawing/2014/main" id="{CB408B0B-2568-4CE8-9F48-ADB88E871C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Zástupný symbol pro poznámky 2">
            <a:extLst>
              <a:ext uri="{FF2B5EF4-FFF2-40B4-BE49-F238E27FC236}">
                <a16:creationId xmlns:a16="http://schemas.microsoft.com/office/drawing/2014/main" id="{1D84D073-6027-4329-9389-AD8C39A67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5172" name="Zástupný symbol pro číslo snímku 3">
            <a:extLst>
              <a:ext uri="{FF2B5EF4-FFF2-40B4-BE49-F238E27FC236}">
                <a16:creationId xmlns:a16="http://schemas.microsoft.com/office/drawing/2014/main" id="{DCCC75F3-7901-412F-BA08-D50D27C40F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87D360-C3CF-4A27-84CB-D6D8EB8ED7B9}" type="slidenum">
              <a:rPr lang="cs-CZ" altLang="cs-CZ" sz="1200" smtClean="0"/>
              <a:pPr/>
              <a:t>24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Zástupný symbol pro obrázek snímku 1">
            <a:extLst>
              <a:ext uri="{FF2B5EF4-FFF2-40B4-BE49-F238E27FC236}">
                <a16:creationId xmlns:a16="http://schemas.microsoft.com/office/drawing/2014/main" id="{7B65054C-6424-4DF0-BE62-E2863436B9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Zástupný symbol pro poznámky 2">
            <a:extLst>
              <a:ext uri="{FF2B5EF4-FFF2-40B4-BE49-F238E27FC236}">
                <a16:creationId xmlns:a16="http://schemas.microsoft.com/office/drawing/2014/main" id="{AE398B71-E07F-4952-A429-AA4F641A7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buFontTx/>
              <a:buChar char="-"/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7460" name="Zástupný symbol pro číslo snímku 3">
            <a:extLst>
              <a:ext uri="{FF2B5EF4-FFF2-40B4-BE49-F238E27FC236}">
                <a16:creationId xmlns:a16="http://schemas.microsoft.com/office/drawing/2014/main" id="{D7E88870-EBF3-4785-A2CD-BD310D09CF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82CC30-4656-4A89-B49C-A698E6BCA7AD}" type="slidenum">
              <a:rPr lang="cs-CZ" altLang="cs-CZ" sz="1200" smtClean="0"/>
              <a:pPr/>
              <a:t>25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BB2E888D-DA34-4406-98EC-A04072600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D9E7A4-D4E8-4176-895B-76B2E9383FA5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0D1CA783-FFFE-4DE2-AC19-B210A1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8889DBE0-1CAE-42E7-B44E-BE610A334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>
            <a:extLst>
              <a:ext uri="{FF2B5EF4-FFF2-40B4-BE49-F238E27FC236}">
                <a16:creationId xmlns:a16="http://schemas.microsoft.com/office/drawing/2014/main" id="{DB42B436-9B51-47EC-A931-4A93FA8377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AA928D-E0E5-4460-AC91-A99A0B7C70D2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159747" name="Rectangle 2">
            <a:extLst>
              <a:ext uri="{FF2B5EF4-FFF2-40B4-BE49-F238E27FC236}">
                <a16:creationId xmlns:a16="http://schemas.microsoft.com/office/drawing/2014/main" id="{9F22B334-3DA7-40F2-BD1C-1A794B437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>
            <a:extLst>
              <a:ext uri="{FF2B5EF4-FFF2-40B4-BE49-F238E27FC236}">
                <a16:creationId xmlns:a16="http://schemas.microsoft.com/office/drawing/2014/main" id="{60C9E4E5-2AF6-440B-ACEE-53E4FA171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70AC621F-3815-4599-8FB0-BC42EEC03C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D5ED47-5F04-4965-9C1C-55052169FC6F}" type="slidenum">
              <a:rPr lang="cs-CZ" altLang="cs-CZ" smtClean="0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CEB4BFCD-1430-4015-B42A-B212B986F2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8C5E33CE-47FE-437F-B1DB-91B38FF0A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Zástupný symbol pro obrázek snímku 1">
            <a:extLst>
              <a:ext uri="{FF2B5EF4-FFF2-40B4-BE49-F238E27FC236}">
                <a16:creationId xmlns:a16="http://schemas.microsoft.com/office/drawing/2014/main" id="{882795E3-398B-416D-A38A-D4B50596E7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Zástupný symbol pro poznámky 2">
            <a:extLst>
              <a:ext uri="{FF2B5EF4-FFF2-40B4-BE49-F238E27FC236}">
                <a16:creationId xmlns:a16="http://schemas.microsoft.com/office/drawing/2014/main" id="{A668537D-8365-4476-97ED-5A7EDF988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69988" name="Zástupný symbol pro číslo snímku 3">
            <a:extLst>
              <a:ext uri="{FF2B5EF4-FFF2-40B4-BE49-F238E27FC236}">
                <a16:creationId xmlns:a16="http://schemas.microsoft.com/office/drawing/2014/main" id="{770D3D14-FECB-409C-A9E7-C0766D909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3F4A8-DD39-4D88-8EFF-1365D0463C2C}" type="slidenum">
              <a:rPr lang="cs-CZ" altLang="cs-CZ" sz="1200" smtClean="0"/>
              <a:pPr/>
              <a:t>29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Zástupný symbol pro obrázek snímku 1">
            <a:extLst>
              <a:ext uri="{FF2B5EF4-FFF2-40B4-BE49-F238E27FC236}">
                <a16:creationId xmlns:a16="http://schemas.microsoft.com/office/drawing/2014/main" id="{AF3D0E3F-54AF-497E-934E-50FFA462E2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Zástupný symbol pro poznámky 2">
            <a:extLst>
              <a:ext uri="{FF2B5EF4-FFF2-40B4-BE49-F238E27FC236}">
                <a16:creationId xmlns:a16="http://schemas.microsoft.com/office/drawing/2014/main" id="{FFD1ECEB-DE87-4DB8-861D-3F0FF1131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72036" name="Zástupný symbol pro číslo snímku 3">
            <a:extLst>
              <a:ext uri="{FF2B5EF4-FFF2-40B4-BE49-F238E27FC236}">
                <a16:creationId xmlns:a16="http://schemas.microsoft.com/office/drawing/2014/main" id="{ACC57C4C-EB4C-4072-A8CD-69A63537A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51E1BD-D0B3-40C2-B60C-8C15315AAFD2}" type="slidenum">
              <a:rPr lang="cs-CZ" altLang="cs-CZ" sz="1200" smtClean="0"/>
              <a:pPr/>
              <a:t>30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>
            <a:extLst>
              <a:ext uri="{FF2B5EF4-FFF2-40B4-BE49-F238E27FC236}">
                <a16:creationId xmlns:a16="http://schemas.microsoft.com/office/drawing/2014/main" id="{83AB250E-1947-4075-BD31-C5C07A22F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>
            <a:extLst>
              <a:ext uri="{FF2B5EF4-FFF2-40B4-BE49-F238E27FC236}">
                <a16:creationId xmlns:a16="http://schemas.microsoft.com/office/drawing/2014/main" id="{ED5FB90F-8850-48FD-B84F-8A1D7E505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2" name="Zástupný symbol pro číslo snímku 3">
            <a:extLst>
              <a:ext uri="{FF2B5EF4-FFF2-40B4-BE49-F238E27FC236}">
                <a16:creationId xmlns:a16="http://schemas.microsoft.com/office/drawing/2014/main" id="{256EF601-0B0F-4B99-B55E-A9B99B95BE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362975-5FDA-4182-ABEF-EE9158D10901}" type="slidenum">
              <a:rPr lang="cs-CZ" altLang="cs-CZ" sz="1200" smtClean="0"/>
              <a:pPr/>
              <a:t>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A7A8363A-A9A1-44C0-AD89-A231A812E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11237989-98F0-442B-A019-28FDDCDF4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EC6BB317-83E9-465C-92E1-C350CC2127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232AFB-03CE-4974-B984-F79E55AF07E0}" type="slidenum">
              <a:rPr lang="cs-CZ" altLang="cs-CZ" sz="1200" smtClean="0"/>
              <a:pPr/>
              <a:t>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>
            <a:extLst>
              <a:ext uri="{FF2B5EF4-FFF2-40B4-BE49-F238E27FC236}">
                <a16:creationId xmlns:a16="http://schemas.microsoft.com/office/drawing/2014/main" id="{2DA6DB87-2330-477D-AC6D-57B8E3144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>
            <a:extLst>
              <a:ext uri="{FF2B5EF4-FFF2-40B4-BE49-F238E27FC236}">
                <a16:creationId xmlns:a16="http://schemas.microsoft.com/office/drawing/2014/main" id="{09F73263-D5F2-4533-90F3-BC5ACE7B56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9156" name="Zástupný symbol pro číslo snímku 3">
            <a:extLst>
              <a:ext uri="{FF2B5EF4-FFF2-40B4-BE49-F238E27FC236}">
                <a16:creationId xmlns:a16="http://schemas.microsoft.com/office/drawing/2014/main" id="{F9302797-3DCD-47AF-B962-737F6EB1F3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343B18-7433-453F-9C67-CA95F700716D}" type="slidenum">
              <a:rPr lang="cs-CZ" altLang="cs-CZ" sz="1200" smtClean="0"/>
              <a:pPr/>
              <a:t>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>
            <a:extLst>
              <a:ext uri="{FF2B5EF4-FFF2-40B4-BE49-F238E27FC236}">
                <a16:creationId xmlns:a16="http://schemas.microsoft.com/office/drawing/2014/main" id="{67FE0B3F-6EC0-4B93-9FE0-E27997AB9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>
            <a:extLst>
              <a:ext uri="{FF2B5EF4-FFF2-40B4-BE49-F238E27FC236}">
                <a16:creationId xmlns:a16="http://schemas.microsoft.com/office/drawing/2014/main" id="{ABB49904-D296-4DFB-8E2C-878DAD96A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>
            <a:extLst>
              <a:ext uri="{FF2B5EF4-FFF2-40B4-BE49-F238E27FC236}">
                <a16:creationId xmlns:a16="http://schemas.microsoft.com/office/drawing/2014/main" id="{BBCC6D1F-998A-47C7-910C-31F4F97D79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2DCF7A-B6A0-416F-A51C-7514A53AA36A}" type="slidenum">
              <a:rPr lang="cs-CZ" altLang="cs-CZ" sz="1200" smtClean="0"/>
              <a:pPr/>
              <a:t>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>
            <a:extLst>
              <a:ext uri="{FF2B5EF4-FFF2-40B4-BE49-F238E27FC236}">
                <a16:creationId xmlns:a16="http://schemas.microsoft.com/office/drawing/2014/main" id="{702AD5D2-33E9-4661-A45A-26AF5C0205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Zástupný symbol pro poznámky 2">
            <a:extLst>
              <a:ext uri="{FF2B5EF4-FFF2-40B4-BE49-F238E27FC236}">
                <a16:creationId xmlns:a16="http://schemas.microsoft.com/office/drawing/2014/main" id="{80A62660-3BF0-4864-9800-17BB3EE6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i="1">
              <a:latin typeface="Arial" panose="020B0604020202020204" pitchFamily="34" charset="0"/>
            </a:endParaRPr>
          </a:p>
        </p:txBody>
      </p:sp>
      <p:sp>
        <p:nvSpPr>
          <p:cNvPr id="77828" name="Zástupný symbol pro číslo snímku 3">
            <a:extLst>
              <a:ext uri="{FF2B5EF4-FFF2-40B4-BE49-F238E27FC236}">
                <a16:creationId xmlns:a16="http://schemas.microsoft.com/office/drawing/2014/main" id="{96DB0613-D186-4260-8D81-FAE9403CF0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F7BD40-DA07-4B5B-B8DC-FD45407A2C02}" type="slidenum">
              <a:rPr lang="cs-CZ" altLang="cs-CZ" sz="1200" smtClean="0"/>
              <a:pPr/>
              <a:t>8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4455EF9-7041-4050-BE84-C73970D4A7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B44FC2EC-30A2-4DE7-A7FC-A88283AD4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D10A022A-5D09-4750-A1D0-AFAE5B7D36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286AED-EE08-4854-9B4B-3F92AD9AE32F}" type="slidenum">
              <a:rPr lang="cs-CZ" altLang="cs-CZ" sz="1200" smtClean="0"/>
              <a:pPr/>
              <a:t>9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>
            <a:extLst>
              <a:ext uri="{FF2B5EF4-FFF2-40B4-BE49-F238E27FC236}">
                <a16:creationId xmlns:a16="http://schemas.microsoft.com/office/drawing/2014/main" id="{258C40EA-1EBB-44E8-8DF3-215882E046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>
            <a:extLst>
              <a:ext uri="{FF2B5EF4-FFF2-40B4-BE49-F238E27FC236}">
                <a16:creationId xmlns:a16="http://schemas.microsoft.com/office/drawing/2014/main" id="{996A52B5-12CE-414D-B2B0-CB3C72E93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1684" name="Zástupný symbol pro číslo snímku 3">
            <a:extLst>
              <a:ext uri="{FF2B5EF4-FFF2-40B4-BE49-F238E27FC236}">
                <a16:creationId xmlns:a16="http://schemas.microsoft.com/office/drawing/2014/main" id="{E4D98FE4-6901-45B0-82C6-A7571D3696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7BE7E7-8646-41B8-B31C-F19524AB07C8}" type="slidenum">
              <a:rPr lang="cs-CZ" altLang="cs-CZ" sz="1200" smtClean="0"/>
              <a:pPr/>
              <a:t>11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82C45515-C9F3-48DA-848B-DDB1C3960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>
            <a:extLst>
              <a:ext uri="{FF2B5EF4-FFF2-40B4-BE49-F238E27FC236}">
                <a16:creationId xmlns:a16="http://schemas.microsoft.com/office/drawing/2014/main" id="{E8419D7B-5BFB-467F-963E-7B55F055A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>
            <a:extLst>
              <a:ext uri="{FF2B5EF4-FFF2-40B4-BE49-F238E27FC236}">
                <a16:creationId xmlns:a16="http://schemas.microsoft.com/office/drawing/2014/main" id="{729AC7C3-BF12-4C26-8AE6-A76324757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27" descr="PF_PPT_en">
            <a:extLst>
              <a:ext uri="{FF2B5EF4-FFF2-40B4-BE49-F238E27FC236}">
                <a16:creationId xmlns:a16="http://schemas.microsoft.com/office/drawing/2014/main" id="{D7D4D0C0-DB00-4203-BC06-57FA04974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F6DEC8E-19C0-4DAD-9EA6-5352235A51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5020226-B127-47FC-A609-5C1157990F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331A7-F97E-447C-8714-81B2B4BFA6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964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4D6477-8196-42EB-A5E1-D26DDBC8B6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685F1B-1638-44F8-9FBD-3EAD6059E6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3050-F6EF-4360-90E3-3FF3B0E8AF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741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D1EFD6-8FD1-4D9A-BA9F-E04F77F3B2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A831CD-DDC0-4875-969F-7BC0A0A72D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6A583-1711-4997-9115-37993D57A1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6127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9CCD19-19A3-456D-B9FD-790937CB27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39109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B35F5-8672-4667-82BF-98A484B2917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70102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AE2AE-126C-4521-A79A-711ADC2655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75456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872147-BF7D-4C21-8302-6515668C53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89782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3D7EDE5-2C94-4C90-B925-026B0FA29B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53013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EBFA3D2-E45C-40EC-AC78-798585953D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71357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44E0A9C-2A50-477C-9846-CE7038A17C4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962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F8C8C0-CEAB-401C-B984-420E21CB6F4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342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1F28AC-DD05-43B8-89D3-7E4527B8E9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BB9E0A-B711-402E-94B8-513B19EDD7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C9F06-EBE0-4430-B3F4-C47531E91C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02046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5165A3-A1FC-4E58-8FFC-C8CFFE1CE1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09437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4FF7A6-7DB5-4FE5-946D-B4C57E1027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6325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15B99A-AD21-423A-963A-0D9AD15BB1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9037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40AC31-159D-45B6-85FC-E487BBC3E4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F757FD-F7C5-43A1-894F-8E954295B7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76D54-DEB3-4674-9871-2BC2AE27C31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8309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AD315E-D385-4C8B-A500-2C3B2DBFA3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9D16F-2DC6-4A5E-8A38-D18836364D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7CD4F-B6E9-44CE-8000-7E7381F6D0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84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8F83F7-8082-4E2D-94DE-55ACA69FD5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8EFE4E-16F7-4A7D-9F62-03DE972740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B2FC5-A4A7-4B38-8BA4-18689B45A9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672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CB87C0-9003-4360-93A6-33AFA129BF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965835-295F-4558-B207-06FE8A58BB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FE8D-6CE3-44C1-A6D1-1955BEB8C7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90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5A4D8C-7EC5-40AA-B742-9AB420E991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A4CCA1-D453-45CA-B5F2-044BF3849E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1A0A4-A13C-4403-8AE3-D6487ABA6A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440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400FAF-00B7-49D7-A657-A96B596A465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D5F677-8844-473F-87EA-95003B9657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69D61-4A93-4D5C-91E6-1918890753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058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2F16FE-5887-40E2-AD17-18568C2555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45FDB-DDD6-44BC-9DBE-93A94AC4B9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FF9AF-6DEA-46D1-AF7F-7C5D99DD36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247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>
            <a:extLst>
              <a:ext uri="{FF2B5EF4-FFF2-40B4-BE49-F238E27FC236}">
                <a16:creationId xmlns:a16="http://schemas.microsoft.com/office/drawing/2014/main" id="{F98D25AA-168F-44FB-896A-4EEBCF125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6A0E14F-3EB2-4916-90CD-D44737763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5B7ACCD5-9F23-4D90-9D89-AF31CDC49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7BD520AB-66A1-4EE4-A2C7-9DD31CF2CE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CDC570B0-F5EC-42A1-8A55-BF74F68F85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3416B2E-8BDD-49E5-8324-051515A1C3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>
            <a:extLst>
              <a:ext uri="{FF2B5EF4-FFF2-40B4-BE49-F238E27FC236}">
                <a16:creationId xmlns:a16="http://schemas.microsoft.com/office/drawing/2014/main" id="{7B641047-A89B-4E42-90C6-96B6D5328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24" descr="PF_PPT_nahled">
            <a:extLst>
              <a:ext uri="{FF2B5EF4-FFF2-40B4-BE49-F238E27FC236}">
                <a16:creationId xmlns:a16="http://schemas.microsoft.com/office/drawing/2014/main" id="{6DA8DFD6-C7D2-4112-A7F1-78EF36EE5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>
            <a:extLst>
              <a:ext uri="{FF2B5EF4-FFF2-40B4-BE49-F238E27FC236}">
                <a16:creationId xmlns:a16="http://schemas.microsoft.com/office/drawing/2014/main" id="{3C780ADD-AD07-4666-84B4-F9132880E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>
            <a:extLst>
              <a:ext uri="{FF2B5EF4-FFF2-40B4-BE49-F238E27FC236}">
                <a16:creationId xmlns:a16="http://schemas.microsoft.com/office/drawing/2014/main" id="{78F0FFE5-C995-4D19-8C47-9FEB0E9CD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34" r:id="rId1"/>
    <p:sldLayoutId id="2147484735" r:id="rId2"/>
    <p:sldLayoutId id="2147484736" r:id="rId3"/>
    <p:sldLayoutId id="2147484737" r:id="rId4"/>
    <p:sldLayoutId id="2147484738" r:id="rId5"/>
    <p:sldLayoutId id="2147484739" r:id="rId6"/>
    <p:sldLayoutId id="2147484740" r:id="rId7"/>
    <p:sldLayoutId id="2147484741" r:id="rId8"/>
    <p:sldLayoutId id="2147484742" r:id="rId9"/>
    <p:sldLayoutId id="2147484743" r:id="rId10"/>
    <p:sldLayoutId id="2147484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CD290BC-99F5-4C0C-9B85-62DC31565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7B0CE380-FB11-48FE-A6C7-914C1F4CDE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>
            <a:extLst>
              <a:ext uri="{FF2B5EF4-FFF2-40B4-BE49-F238E27FC236}">
                <a16:creationId xmlns:a16="http://schemas.microsoft.com/office/drawing/2014/main" id="{6A31FF00-40D9-4189-801C-A5EF78064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>
            <a:extLst>
              <a:ext uri="{FF2B5EF4-FFF2-40B4-BE49-F238E27FC236}">
                <a16:creationId xmlns:a16="http://schemas.microsoft.com/office/drawing/2014/main" id="{6A5988FA-40E8-4BA8-B6E1-058101A2A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4" descr="pruh+znak_PF_13_gray5+fialovy_RGB">
            <a:extLst>
              <a:ext uri="{FF2B5EF4-FFF2-40B4-BE49-F238E27FC236}">
                <a16:creationId xmlns:a16="http://schemas.microsoft.com/office/drawing/2014/main" id="{5F7B5F35-3D0A-41C5-85C9-92A3597D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5" descr="PF_PPT_en">
            <a:extLst>
              <a:ext uri="{FF2B5EF4-FFF2-40B4-BE49-F238E27FC236}">
                <a16:creationId xmlns:a16="http://schemas.microsoft.com/office/drawing/2014/main" id="{604F7705-36BF-451D-9649-741763ED8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45" r:id="rId1"/>
    <p:sldLayoutId id="2147484746" r:id="rId2"/>
    <p:sldLayoutId id="2147484747" r:id="rId3"/>
    <p:sldLayoutId id="2147484748" r:id="rId4"/>
    <p:sldLayoutId id="2147484749" r:id="rId5"/>
    <p:sldLayoutId id="2147484750" r:id="rId6"/>
    <p:sldLayoutId id="2147484751" r:id="rId7"/>
    <p:sldLayoutId id="2147484752" r:id="rId8"/>
    <p:sldLayoutId id="2147484753" r:id="rId9"/>
    <p:sldLayoutId id="2147484754" r:id="rId10"/>
    <p:sldLayoutId id="2147484755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41A62A1-C6F7-469E-BA31-F80E14944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Vnitřní správa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035737C-E394-4CEE-89BF-EEF4E9C04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u="sng" dirty="0"/>
              <a:t>1. Zabezpečení osobního stavu obyvatelstva</a:t>
            </a:r>
          </a:p>
          <a:p>
            <a:pPr>
              <a:defRPr/>
            </a:pPr>
            <a:r>
              <a:rPr lang="cs-CZ" altLang="cs-CZ" dirty="0"/>
              <a:t>Matriky, jméno a příjmení</a:t>
            </a:r>
          </a:p>
          <a:p>
            <a:pPr>
              <a:defRPr/>
            </a:pPr>
            <a:r>
              <a:rPr lang="cs-CZ" altLang="cs-CZ" dirty="0"/>
              <a:t>Evidence obyvatel</a:t>
            </a:r>
          </a:p>
          <a:p>
            <a:pPr>
              <a:defRPr/>
            </a:pPr>
            <a:r>
              <a:rPr lang="cs-CZ" altLang="cs-CZ" dirty="0"/>
              <a:t>Občanské průkazy a cestovní doklady (zák. č. 328/1999 Sb., zák. č. 329/1999 Sb.)</a:t>
            </a:r>
          </a:p>
          <a:p>
            <a:pPr>
              <a:defRPr/>
            </a:pPr>
            <a:r>
              <a:rPr lang="cs-CZ" altLang="cs-CZ" dirty="0"/>
              <a:t>Cizinecké právo </a:t>
            </a:r>
          </a:p>
          <a:p>
            <a:pPr>
              <a:defRPr/>
            </a:pPr>
            <a:r>
              <a:rPr lang="cs-CZ" altLang="cs-CZ" dirty="0"/>
              <a:t>Státní občanství (</a:t>
            </a:r>
            <a:r>
              <a:rPr lang="cs-CZ" altLang="cs-CZ" dirty="0" err="1"/>
              <a:t>zák.č</a:t>
            </a:r>
            <a:r>
              <a:rPr lang="cs-CZ" altLang="cs-CZ" dirty="0"/>
              <a:t>. 186/2013 Sb., o státním občanství)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3FD9E-A9AC-408E-B501-8136C1F8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Evidence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C3E07E-6F26-4A2D-A9FF-E29E2250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Trvalý pobyt </a:t>
            </a:r>
          </a:p>
          <a:p>
            <a:r>
              <a:rPr lang="cs-CZ" dirty="0"/>
              <a:t>- co je trvalý pobyt</a:t>
            </a:r>
          </a:p>
          <a:p>
            <a:r>
              <a:rPr lang="cs-CZ" dirty="0"/>
              <a:t>- proč je důležitý</a:t>
            </a:r>
          </a:p>
          <a:p>
            <a:endParaRPr lang="cs-CZ" dirty="0"/>
          </a:p>
          <a:p>
            <a:r>
              <a:rPr lang="cs-CZ" dirty="0"/>
              <a:t>příklad: řešení??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A21D69-4B3D-49A6-8A5A-4E53607782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D0A10B-4607-4385-B9DD-15A6ABCE2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BC9F06-EBE0-4430-B3F4-C47531E91C07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5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42449045-2D85-491A-90EC-68A3A5802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Trvalý pobyt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88DBAD4-B081-435C-9EC1-7949C0F31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800" i="1"/>
              <a:t>Místem trvalého pobytu se rozumí adresa pobytu občana v České republice, kterou si občan zvolí zpravidla v místě, kde má rodinu, rodiče, byt nebo zaměstnání</a:t>
            </a:r>
            <a:r>
              <a:rPr lang="cs-CZ" altLang="cs-CZ" sz="2800"/>
              <a:t> – </a:t>
            </a:r>
            <a:r>
              <a:rPr lang="cs-CZ" altLang="cs-CZ" sz="2800" i="1"/>
              <a:t>vazba na registr obyvatel </a:t>
            </a:r>
            <a:r>
              <a:rPr lang="cs-CZ" altLang="cs-CZ" sz="2800"/>
              <a:t>(§ 10 odst. 1) – lze jen jedno místo trvalého pobytu</a:t>
            </a:r>
            <a:endParaRPr lang="cs-CZ" altLang="cs-CZ" sz="2800" i="1"/>
          </a:p>
          <a:p>
            <a:pPr lvl="1"/>
            <a:r>
              <a:rPr lang="cs-CZ" altLang="cs-CZ" sz="1800" i="1"/>
              <a:t>ÚS 4/02 Sb. n. svazek č. 28, Nález č. 136, str. 81 (dodává, že zpravidla)</a:t>
            </a:r>
          </a:p>
          <a:p>
            <a:pPr lvl="1"/>
            <a:r>
              <a:rPr lang="cs-CZ" altLang="cs-CZ" sz="2600"/>
              <a:t>volba prováděna svobodně</a:t>
            </a:r>
          </a:p>
          <a:p>
            <a:pPr lvl="1"/>
            <a:r>
              <a:rPr lang="cs-CZ" altLang="cs-CZ" sz="2800"/>
              <a:t>nevznikají žádná práva k objektu ani vlastníku nemovitosti (např. právo nemovitost obývat)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1519CE91-DD31-4110-A563-24C324230A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Cestovní doklady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E74544C-7309-495C-9C61-21C2F5A59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Zák. č. 329/1999 Sb., o cestovních dokladech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b="1" dirty="0"/>
          </a:p>
          <a:p>
            <a:pPr>
              <a:buFontTx/>
              <a:buChar char="-"/>
              <a:defRPr/>
            </a:pPr>
            <a:r>
              <a:rPr lang="cs-CZ" altLang="cs-CZ" dirty="0"/>
              <a:t>Co je cestovní doklad</a:t>
            </a:r>
          </a:p>
          <a:p>
            <a:pPr>
              <a:buFontTx/>
              <a:buChar char="-"/>
              <a:defRPr/>
            </a:pPr>
            <a:r>
              <a:rPr lang="cs-CZ" altLang="cs-CZ" dirty="0"/>
              <a:t>Jaké jsou druhy cestovních dokladů</a:t>
            </a:r>
          </a:p>
          <a:p>
            <a:pPr>
              <a:buFontTx/>
              <a:buChar char="-"/>
              <a:defRPr/>
            </a:pPr>
            <a:endParaRPr lang="cs-CZ" altLang="cs-CZ" dirty="0"/>
          </a:p>
          <a:p>
            <a:pPr>
              <a:buFontTx/>
              <a:buChar char="-"/>
              <a:defRPr/>
            </a:pPr>
            <a:r>
              <a:rPr lang="cs-CZ" dirty="0"/>
              <a:t>příklad: řešení??</a:t>
            </a:r>
          </a:p>
          <a:p>
            <a:pPr>
              <a:buFontTx/>
              <a:buChar char="-"/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5F4D564-72C7-440A-A709-225412EAB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Vymezení základních pojmů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1D4AF52-2B95-4E62-A4B6-8D560F278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Cestovní doklad – veřejná listina, opravňující občana k překračování státních hranic České republiky přes hraniční přechod, nestanoví-li jinak mezinárodní smlouva, jíž je Česká republika vázána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dirty="0"/>
              <a:t>Cestovním dokladem občan prokazuje své jméno, popřípadě jména, příjmení, rodné číslo, podobu, státní občanství České republiky a další údaje zapsané nebo zpracované v cestovním dokladu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F272AD87-8E50-441B-B99A-50E0E54F7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Druhy cestovních dokladů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732BB3A-BCE2-4661-8781-100061F02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Zákon o cestovních dokladech upravuje více druhů cestovních dokladů, které lze použít k cestování do zahraničí: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defRPr/>
            </a:pPr>
            <a:r>
              <a:rPr lang="cs-CZ" altLang="cs-CZ" b="1" u="sng" dirty="0"/>
              <a:t>Cestovní pas – základní a univerzální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defRPr/>
            </a:pPr>
            <a:r>
              <a:rPr lang="cs-CZ" altLang="cs-CZ" dirty="0"/>
              <a:t>Diplomatický pas – omezenému okruhu osob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defRPr/>
            </a:pPr>
            <a:r>
              <a:rPr lang="cs-CZ" altLang="cs-CZ" dirty="0"/>
              <a:t>Služební pas – určený ke služební cestě do zahraničí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defRPr/>
            </a:pPr>
            <a:r>
              <a:rPr lang="cs-CZ" altLang="cs-CZ" u="sng" dirty="0"/>
              <a:t>Cestovní průkaz – vydáván s územní a časovou platností omezenou účelem cesty (platnost nejvýše 6 měsíců</a:t>
            </a:r>
            <a:r>
              <a:rPr lang="cs-CZ" altLang="cs-CZ" dirty="0"/>
              <a:t>)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>
            <a:extLst>
              <a:ext uri="{FF2B5EF4-FFF2-40B4-BE49-F238E27FC236}">
                <a16:creationId xmlns:a16="http://schemas.microsoft.com/office/drawing/2014/main" id="{240AA63F-6173-4CCF-BE22-05792F5C8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Cestovní pas</a:t>
            </a:r>
          </a:p>
        </p:txBody>
      </p:sp>
      <p:sp>
        <p:nvSpPr>
          <p:cNvPr id="107523" name="Zástupný symbol pro obsah 2">
            <a:extLst>
              <a:ext uri="{FF2B5EF4-FFF2-40B4-BE49-F238E27FC236}">
                <a16:creationId xmlns:a16="http://schemas.microsoft.com/office/drawing/2014/main" id="{F302DDC1-EA94-42FE-8F5E-7BA87B1356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Žádost o vydání cestovního pasu se podává </a:t>
            </a:r>
            <a:r>
              <a:rPr lang="cs-CZ" altLang="cs-CZ"/>
              <a:t>u kteréhokoliv obecního úřadu obce s rozšířenou působností, </a:t>
            </a:r>
          </a:p>
          <a:p>
            <a:r>
              <a:rPr lang="cs-CZ" altLang="cs-CZ" b="1"/>
              <a:t>v zahranič</a:t>
            </a:r>
            <a:r>
              <a:rPr lang="cs-CZ" altLang="cs-CZ"/>
              <a:t>í u zastupitelského úřadu České republiky s výjimkou konzulárního úřadu vedeného honorárním konzulárním úředníkem</a:t>
            </a:r>
          </a:p>
          <a:p>
            <a:r>
              <a:rPr lang="cs-CZ" altLang="cs-CZ"/>
              <a:t>O vydání cestovního pasu může požádat:</a:t>
            </a:r>
          </a:p>
          <a:p>
            <a:r>
              <a:rPr lang="cs-CZ" altLang="cs-CZ"/>
              <a:t>občan starší 15 let, ale do doby zletilosti, tj. do 18 let, musí k žádosti přiložit písemný souhlas zákonného zástupce s jeho ověřeným podpisem.</a:t>
            </a:r>
          </a:p>
          <a:p>
            <a:r>
              <a:rPr lang="cs-CZ" altLang="cs-CZ"/>
              <a:t>zákonný zástupce za občana mladšího 15 let</a:t>
            </a:r>
          </a:p>
        </p:txBody>
      </p:sp>
      <p:sp>
        <p:nvSpPr>
          <p:cNvPr id="107524" name="Zástupný symbol pro číslo snímku 4">
            <a:extLst>
              <a:ext uri="{FF2B5EF4-FFF2-40B4-BE49-F238E27FC236}">
                <a16:creationId xmlns:a16="http://schemas.microsoft.com/office/drawing/2014/main" id="{F8112B08-94DB-49FB-A483-7F262577AA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93E43B9-5B35-4739-96FB-9D893DBD44A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číslo snímku 4">
            <a:extLst>
              <a:ext uri="{FF2B5EF4-FFF2-40B4-BE49-F238E27FC236}">
                <a16:creationId xmlns:a16="http://schemas.microsoft.com/office/drawing/2014/main" id="{D4872BB9-CC7A-4329-A85E-E3E5F52E9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DF217E-7CF6-49E8-B11C-89551E656EE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  <p:sp>
        <p:nvSpPr>
          <p:cNvPr id="115715" name="Rectangle 48">
            <a:extLst>
              <a:ext uri="{FF2B5EF4-FFF2-40B4-BE49-F238E27FC236}">
                <a16:creationId xmlns:a16="http://schemas.microsoft.com/office/drawing/2014/main" id="{9352B747-2BD8-452A-B43E-37BD4E5AF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Cizinecké právo</a:t>
            </a:r>
          </a:p>
        </p:txBody>
      </p:sp>
      <p:sp>
        <p:nvSpPr>
          <p:cNvPr id="40965" name="Rectangle 49">
            <a:extLst>
              <a:ext uri="{FF2B5EF4-FFF2-40B4-BE49-F238E27FC236}">
                <a16:creationId xmlns:a16="http://schemas.microsoft.com/office/drawing/2014/main" id="{991280CA-CF65-4131-B55B-03D97861F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u="sng" dirty="0"/>
              <a:t>Cizinecké právo </a:t>
            </a:r>
            <a:r>
              <a:rPr lang="cs-CZ" altLang="cs-CZ" dirty="0"/>
              <a:t>- soubor právní norem, které ukládají cizinců povinnosti, nebo přiznávají cizincům práva, přičemž tyto povinnosti a tato práva jsou odlišná od povinností a práv občanů dotyčného státu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i="1" dirty="0"/>
          </a:p>
          <a:p>
            <a:pPr lvl="1" eaLnBrk="1" hangingPunct="1">
              <a:defRPr/>
            </a:pPr>
            <a:r>
              <a:rPr lang="cs-CZ" altLang="cs-CZ" dirty="0"/>
              <a:t>pobyt cizinců</a:t>
            </a:r>
          </a:p>
          <a:p>
            <a:pPr lvl="1" eaLnBrk="1" hangingPunct="1">
              <a:defRPr/>
            </a:pPr>
            <a:r>
              <a:rPr lang="cs-CZ" altLang="cs-CZ" dirty="0"/>
              <a:t>mezinárodní ochrana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číslo snímku 4">
            <a:extLst>
              <a:ext uri="{FF2B5EF4-FFF2-40B4-BE49-F238E27FC236}">
                <a16:creationId xmlns:a16="http://schemas.microsoft.com/office/drawing/2014/main" id="{E3E79194-A445-4A91-B691-B36EC2E18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34C05A-FD8A-4CCD-9991-B3388A2F8C8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BD206B25-7FED-487C-A0EA-2B06A05D68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 dirty="0"/>
              <a:t>Pobyt cizinců</a:t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E5A0715A-5B99-404A-B3B7-2BD490F07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altLang="cs-CZ" b="1" dirty="0"/>
              <a:t>zákon č. 326/1999 Sb., o pobytu cizinců na území České republiky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- Kdo je cizinec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- Typy pobytů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altLang="cs-CZ" dirty="0"/>
              <a:t>- Zvláštnosti řízení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příklad: řešení??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Nadpis 1">
            <a:extLst>
              <a:ext uri="{FF2B5EF4-FFF2-40B4-BE49-F238E27FC236}">
                <a16:creationId xmlns:a16="http://schemas.microsoft.com/office/drawing/2014/main" id="{F889026E-667E-43F4-9EDB-557625CD6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Cizinec</a:t>
            </a:r>
            <a:endParaRPr lang="en-GB" altLang="cs-CZ"/>
          </a:p>
        </p:txBody>
      </p:sp>
      <p:sp>
        <p:nvSpPr>
          <p:cNvPr id="119811" name="Zástupný symbol pro obsah 2">
            <a:extLst>
              <a:ext uri="{FF2B5EF4-FFF2-40B4-BE49-F238E27FC236}">
                <a16:creationId xmlns:a16="http://schemas.microsoft.com/office/drawing/2014/main" id="{2D7B8415-99C0-4364-8648-282ABA1866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Cizinec (působnost zákona) = osoba, která není státním občanem České republiky (pozitivní) + negativní vymezení (§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kategorie cizinců: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/>
              <a:t>občan Evropské unie (+ Islandu, Norska, Lichtenštejnska a Švýcarska)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/>
              <a:t>občané 3. zemí, kteří jsou rodinní příslušníci občanů EU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altLang="cs-CZ"/>
              <a:t>manžel/registrovaný partner, rodič, dítě (mladší 21 let), nezaopatřený příbuzný, případně druh/družka rodinní příslušníci občanů ČR – stejná práva jako rodinný příslušníci občanů 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/>
              <a:t>občané 3. zemí s/bez vízové povinnosti v ČR a Schengenu</a:t>
            </a:r>
          </a:p>
        </p:txBody>
      </p:sp>
      <p:sp>
        <p:nvSpPr>
          <p:cNvPr id="119812" name="Zástupný symbol pro číslo snímku 4">
            <a:extLst>
              <a:ext uri="{FF2B5EF4-FFF2-40B4-BE49-F238E27FC236}">
                <a16:creationId xmlns:a16="http://schemas.microsoft.com/office/drawing/2014/main" id="{5709FF1C-C458-4F00-A9E1-6FE3575A5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5D49C89-F25A-41A1-AE52-19DBAAA49D66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číslo snímku 4">
            <a:extLst>
              <a:ext uri="{FF2B5EF4-FFF2-40B4-BE49-F238E27FC236}">
                <a16:creationId xmlns:a16="http://schemas.microsoft.com/office/drawing/2014/main" id="{BEC241E0-A89E-4C0E-BACF-491D845FD3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074E3B-73CB-4CFC-B622-C1F511EF91B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7A90B72E-52C0-4CD7-BB15-E8F300CF1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7100" y="958850"/>
            <a:ext cx="7772400" cy="503238"/>
          </a:xfrm>
        </p:spPr>
        <p:txBody>
          <a:bodyPr/>
          <a:lstStyle/>
          <a:p>
            <a:pPr eaLnBrk="1" hangingPunct="1"/>
            <a:r>
              <a:rPr lang="cs-CZ" altLang="cs-CZ"/>
              <a:t>Vstup na území</a:t>
            </a:r>
          </a:p>
        </p:txBody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7C4BC208-8490-4F81-80BF-0EB80C516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462088"/>
            <a:ext cx="7772400" cy="4668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cizinec je oprávněn překročit hranice ČR na jakémkoliv místě bez toho, aby u nich byla prováděna hraniční kontrola – ta se provádí pouze na vnějších schengenských hranicích (tedy včetně mezinárodního letiště)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200" dirty="0"/>
              <a:t>+ popřípadě mimořádně opatřením obecné povahy podle zákona o ochraně státních hranic - </a:t>
            </a:r>
            <a:r>
              <a:rPr lang="cs-CZ" kern="1200" dirty="0">
                <a:latin typeface="Arial" charset="0"/>
              </a:rPr>
              <a:t>Opatření obecné povahy ze dne 15. března 2020 související s pandemií</a:t>
            </a:r>
            <a:endParaRPr lang="cs-CZ" altLang="cs-CZ" sz="22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způsob hraniční kontroly se liší podle toho, do které skupiny cizinec patří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A6D4D-7AC4-4224-9D67-45382980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občanství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593A01-6878-4C12-8C1A-C0278E919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Zák. č. 186/2013 Sb., o státním občanství</a:t>
            </a:r>
          </a:p>
          <a:p>
            <a:r>
              <a:rPr lang="cs-CZ" dirty="0"/>
              <a:t>- definice státního občanství</a:t>
            </a:r>
          </a:p>
          <a:p>
            <a:r>
              <a:rPr lang="cs-CZ" dirty="0"/>
              <a:t>- způsoby nabývání x správní řízení??</a:t>
            </a:r>
          </a:p>
          <a:p>
            <a:r>
              <a:rPr lang="cs-CZ" dirty="0"/>
              <a:t>- co je jinak?  (zvláštní správní řízení)</a:t>
            </a:r>
          </a:p>
          <a:p>
            <a:endParaRPr lang="cs-CZ" dirty="0"/>
          </a:p>
          <a:p>
            <a:r>
              <a:rPr lang="cs-CZ" dirty="0"/>
              <a:t>příklad: řešení??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441D3F-40EF-426D-9577-CFE09148C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74D000-1867-431D-8954-C3FFB4CE7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BC9F06-EBE0-4430-B3F4-C47531E91C07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840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Nadpis 1">
            <a:extLst>
              <a:ext uri="{FF2B5EF4-FFF2-40B4-BE49-F238E27FC236}">
                <a16:creationId xmlns:a16="http://schemas.microsoft.com/office/drawing/2014/main" id="{18F981D5-220E-4C43-AE6F-88D6526B0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Občané EU</a:t>
            </a:r>
          </a:p>
        </p:txBody>
      </p:sp>
      <p:sp>
        <p:nvSpPr>
          <p:cNvPr id="123907" name="Zástupný symbol pro obsah 2">
            <a:extLst>
              <a:ext uri="{FF2B5EF4-FFF2-40B4-BE49-F238E27FC236}">
                <a16:creationId xmlns:a16="http://schemas.microsoft.com/office/drawing/2014/main" id="{95759AEC-76CF-4E52-B658-EEDAFC8ED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Hraniční kontrola spočívá v tzv. </a:t>
            </a:r>
            <a:r>
              <a:rPr lang="cs-CZ" altLang="cs-CZ" i="1"/>
              <a:t>minimální kontrole </a:t>
            </a:r>
            <a:r>
              <a:rPr lang="cs-CZ" altLang="cs-CZ"/>
              <a:t>(zjištění totožnosti)</a:t>
            </a:r>
          </a:p>
          <a:p>
            <a:r>
              <a:rPr lang="cs-CZ" altLang="cs-CZ"/>
              <a:t>Přechodný pobyt bez jakéhokoliv zvláštního povolení</a:t>
            </a:r>
          </a:p>
          <a:p>
            <a:r>
              <a:rPr lang="cs-CZ" altLang="cs-CZ"/>
              <a:t>Pokud je doba pobytu delší než 30 dnů – ohlašovací povinnost</a:t>
            </a:r>
          </a:p>
          <a:p>
            <a:r>
              <a:rPr lang="cs-CZ" altLang="cs-CZ"/>
              <a:t>oprávnění (nikoliv povinnost) požádat o potvrzení o přechodném pobytu</a:t>
            </a:r>
          </a:p>
          <a:p>
            <a:r>
              <a:rPr lang="cs-CZ" altLang="cs-CZ"/>
              <a:t>oprávnění požádat o vydání povolení k trvalému pobytu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B4B18A9-1613-4E88-A1DA-A900044B03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23909" name="Zástupný symbol pro číslo snímku 4">
            <a:extLst>
              <a:ext uri="{FF2B5EF4-FFF2-40B4-BE49-F238E27FC236}">
                <a16:creationId xmlns:a16="http://schemas.microsoft.com/office/drawing/2014/main" id="{662DAE64-DEFE-4066-9C69-B70EC5FDB1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6DF5D4F-BCC2-4398-8347-F4F05B6D88E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Nadpis 1">
            <a:extLst>
              <a:ext uri="{FF2B5EF4-FFF2-40B4-BE49-F238E27FC236}">
                <a16:creationId xmlns:a16="http://schemas.microsoft.com/office/drawing/2014/main" id="{8AAC3E78-7D71-415E-8CB1-E4A1970E2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Druhy pobytů</a:t>
            </a:r>
          </a:p>
        </p:txBody>
      </p:sp>
      <p:sp>
        <p:nvSpPr>
          <p:cNvPr id="125955" name="Zástupný symbol pro obsah 2">
            <a:extLst>
              <a:ext uri="{FF2B5EF4-FFF2-40B4-BE49-F238E27FC236}">
                <a16:creationId xmlns:a16="http://schemas.microsoft.com/office/drawing/2014/main" id="{687CB770-F395-436F-8810-AF81F76DC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Krátkodobý pobyt (vízová povinnost / bezvízový styk)</a:t>
            </a:r>
          </a:p>
          <a:p>
            <a:r>
              <a:rPr lang="cs-CZ" altLang="cs-CZ"/>
              <a:t>Vízum k pobytu nad 90 dnů (dlouhodobé)</a:t>
            </a:r>
          </a:p>
          <a:p>
            <a:r>
              <a:rPr lang="cs-CZ" altLang="cs-CZ"/>
              <a:t>Dlouhodobý pobyt</a:t>
            </a:r>
          </a:p>
          <a:p>
            <a:r>
              <a:rPr lang="cs-CZ" altLang="cs-CZ"/>
              <a:t>Zaměstnanecká karta</a:t>
            </a:r>
          </a:p>
          <a:p>
            <a:r>
              <a:rPr lang="cs-CZ" altLang="cs-CZ"/>
              <a:t>Modrá karta</a:t>
            </a:r>
          </a:p>
          <a:p>
            <a:r>
              <a:rPr lang="cs-CZ" altLang="cs-CZ"/>
              <a:t>Trvalý pobyt</a:t>
            </a:r>
          </a:p>
          <a:p>
            <a:r>
              <a:rPr lang="cs-CZ" altLang="cs-CZ"/>
              <a:t>Sezónní zaměstnávání</a:t>
            </a:r>
          </a:p>
          <a:p>
            <a:r>
              <a:rPr lang="cs-CZ" altLang="cs-CZ"/>
              <a:t>Karta vnitropodnikově převedeného zaměstnance</a:t>
            </a:r>
          </a:p>
          <a:p>
            <a:r>
              <a:rPr lang="cs-CZ" altLang="cs-CZ"/>
              <a:t>Karta vnitropodnikově převedeného zaměstnance jiného členského státu Evropské unie</a:t>
            </a:r>
          </a:p>
          <a:p>
            <a:endParaRPr lang="cs-CZ" altLang="cs-CZ"/>
          </a:p>
        </p:txBody>
      </p:sp>
      <p:sp>
        <p:nvSpPr>
          <p:cNvPr id="125956" name="Zástupný symbol pro číslo snímku 4">
            <a:extLst>
              <a:ext uri="{FF2B5EF4-FFF2-40B4-BE49-F238E27FC236}">
                <a16:creationId xmlns:a16="http://schemas.microsoft.com/office/drawing/2014/main" id="{2D9ECA18-C550-477C-9B68-9811C94F8B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E21677E-F29C-46B0-A379-81972BBDB0C0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Nadpis 1">
            <a:extLst>
              <a:ext uri="{FF2B5EF4-FFF2-40B4-BE49-F238E27FC236}">
                <a16:creationId xmlns:a16="http://schemas.microsoft.com/office/drawing/2014/main" id="{BF74842A-E66F-40CA-897E-77E64F5D4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1863" y="333375"/>
            <a:ext cx="7772400" cy="503238"/>
          </a:xfrm>
        </p:spPr>
        <p:txBody>
          <a:bodyPr/>
          <a:lstStyle/>
          <a:p>
            <a:r>
              <a:rPr lang="cs-CZ" altLang="cs-CZ"/>
              <a:t>Krátkodobé vízum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8BA46752-6FCF-46E0-AB94-529E47255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52513"/>
            <a:ext cx="7772400" cy="4357687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nařízení Evropského parlamentu a Rady (ES) č. 810/2009 ze dne 13. července 2009 o kodexu Společenství o vízech (dále jen „</a:t>
            </a:r>
            <a:r>
              <a:rPr lang="cs-CZ" altLang="cs-CZ" b="1" i="1" dirty="0"/>
              <a:t>vízový kodex</a:t>
            </a:r>
            <a:r>
              <a:rPr lang="cs-CZ" altLang="cs-CZ" dirty="0"/>
              <a:t>“)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přímá použitelnost (odkaz v zákoně - § 17)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formulář, podává se v zahraničí – konzulární úřad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forma odvolání „nové posouzení důvodů neudělení víza“ - kompetence MZV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dirty="0"/>
              <a:t>n</a:t>
            </a:r>
            <a:r>
              <a:rPr lang="pt-BR" altLang="cs-CZ" dirty="0"/>
              <a:t>a udělení víza není právní nárok</a:t>
            </a:r>
            <a:endParaRPr lang="pt-BR" altLang="cs-CZ" sz="2000" dirty="0"/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endParaRPr lang="cs-CZ" altLang="cs-CZ" dirty="0"/>
          </a:p>
        </p:txBody>
      </p:sp>
      <p:sp>
        <p:nvSpPr>
          <p:cNvPr id="130052" name="Zástupný symbol pro číslo snímku 4">
            <a:extLst>
              <a:ext uri="{FF2B5EF4-FFF2-40B4-BE49-F238E27FC236}">
                <a16:creationId xmlns:a16="http://schemas.microsoft.com/office/drawing/2014/main" id="{EED5D476-D1B4-46F8-B891-42E8607457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DBF37C-AAF8-42C7-BEBB-953BA053B9D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Zástupný symbol pro číslo snímku 4">
            <a:extLst>
              <a:ext uri="{FF2B5EF4-FFF2-40B4-BE49-F238E27FC236}">
                <a16:creationId xmlns:a16="http://schemas.microsoft.com/office/drawing/2014/main" id="{958B69B7-EAD8-40DB-835B-1ED8D3EF1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A6FDC6-EFCA-4465-8548-8C8C6BE1AE30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EC363A40-A84C-4060-AFC8-BE9CB9E8A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8525" y="958850"/>
            <a:ext cx="7772400" cy="503238"/>
          </a:xfrm>
        </p:spPr>
        <p:txBody>
          <a:bodyPr/>
          <a:lstStyle/>
          <a:p>
            <a:pPr eaLnBrk="1" hangingPunct="1"/>
            <a:r>
              <a:rPr lang="cs-CZ" altLang="cs-CZ"/>
              <a:t>Dlouhodobý pobyt</a:t>
            </a:r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0863F657-E9BA-4048-B245-07EE3693C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462088"/>
            <a:ext cx="7993062" cy="524351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300" dirty="0"/>
              <a:t>Dlouhodobý pobyt: </a:t>
            </a:r>
          </a:p>
          <a:p>
            <a:pPr lvl="1" eaLnBrk="1" hangingPunct="1">
              <a:defRPr/>
            </a:pPr>
            <a:r>
              <a:rPr lang="cs-CZ" altLang="cs-CZ" sz="2000" dirty="0"/>
              <a:t>podmínkou je dlouhodobé vízum nad 90 dnů</a:t>
            </a:r>
          </a:p>
          <a:p>
            <a:pPr lvl="1" eaLnBrk="1" hangingPunct="1">
              <a:defRPr/>
            </a:pPr>
            <a:r>
              <a:rPr lang="cs-CZ" sz="2000" dirty="0"/>
              <a:t>záměr na území přechodně pobývat po dobu delší než 1 rok</a:t>
            </a:r>
          </a:p>
          <a:p>
            <a:pPr lvl="1" eaLnBrk="1" hangingPunct="1">
              <a:defRPr/>
            </a:pPr>
            <a:r>
              <a:rPr lang="cs-CZ" sz="2000" dirty="0"/>
              <a:t>a trvá-li zároveň stejný účel pobytu (jsou výjimky např. u modré karty, zaměstnanecké karty, sloučení rodiny, vědců).</a:t>
            </a:r>
            <a:endParaRPr lang="cs-CZ" altLang="cs-CZ" sz="2100" dirty="0"/>
          </a:p>
          <a:p>
            <a:pPr eaLnBrk="1" hangingPunct="1">
              <a:defRPr/>
            </a:pPr>
            <a:r>
              <a:rPr lang="cs-CZ" altLang="cs-CZ" sz="2300" dirty="0"/>
              <a:t>je předstupněm trvalého pobytu</a:t>
            </a:r>
          </a:p>
          <a:p>
            <a:pPr eaLnBrk="1" hangingPunct="1">
              <a:defRPr/>
            </a:pPr>
            <a:r>
              <a:rPr lang="cs-CZ" altLang="cs-CZ" sz="2300" dirty="0"/>
              <a:t>Rozhoduje MV </a:t>
            </a:r>
          </a:p>
          <a:p>
            <a:pPr eaLnBrk="1" hangingPunct="1">
              <a:defRPr/>
            </a:pPr>
            <a:r>
              <a:rPr lang="cs-CZ" altLang="cs-CZ" sz="2300" dirty="0"/>
              <a:t>Lze podat odvolání - rozhoduje: </a:t>
            </a:r>
            <a:r>
              <a:rPr lang="cs-CZ" sz="2300" b="1" dirty="0"/>
              <a:t>Komise pro rozhodování ve věcech pobytu cizinců </a:t>
            </a:r>
          </a:p>
          <a:p>
            <a:pPr eaLnBrk="1" hangingPunct="1">
              <a:defRPr/>
            </a:pPr>
            <a:r>
              <a:rPr lang="cs-CZ" altLang="cs-CZ" sz="2300" dirty="0"/>
              <a:t>na udělení víza není právní nárok NSS 9 As 95/2008-45, ÚS sp. zn. </a:t>
            </a:r>
            <a:r>
              <a:rPr lang="cs-CZ" altLang="cs-CZ" sz="2300" dirty="0" err="1"/>
              <a:t>Pl</a:t>
            </a:r>
            <a:r>
              <a:rPr lang="cs-CZ" altLang="cs-CZ" sz="2300" dirty="0"/>
              <a:t>. ÚS 23/11) a nelze podat správní žalobu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Nadpis 1">
            <a:extLst>
              <a:ext uri="{FF2B5EF4-FFF2-40B4-BE49-F238E27FC236}">
                <a16:creationId xmlns:a16="http://schemas.microsoft.com/office/drawing/2014/main" id="{6B593770-CC64-4A17-BF18-F5C0E1560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Trvalý pobyt</a:t>
            </a:r>
            <a:endParaRPr lang="en-GB" altLang="cs-CZ"/>
          </a:p>
        </p:txBody>
      </p:sp>
      <p:sp>
        <p:nvSpPr>
          <p:cNvPr id="134147" name="Zástupný symbol pro obsah 2">
            <a:extLst>
              <a:ext uri="{FF2B5EF4-FFF2-40B4-BE49-F238E27FC236}">
                <a16:creationId xmlns:a16="http://schemas.microsoft.com/office/drawing/2014/main" id="{5B211663-E6D7-4A3D-88FD-D372F93B07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1825625"/>
            <a:ext cx="7772400" cy="43576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/>
              <a:t>pobyt na dobu neurčitou, postavení v mnoha aspektech srovnatelné s občany ČR – rozhoduje MV (o odvolání komise)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/>
              <a:t>po 5 letech nepřetržitého pobytu na území</a:t>
            </a:r>
          </a:p>
          <a:p>
            <a:r>
              <a:rPr lang="cs-CZ" altLang="cs-CZ"/>
              <a:t>důvody pro nevydání/zánik např.</a:t>
            </a:r>
          </a:p>
          <a:p>
            <a:pPr lvl="1"/>
            <a:r>
              <a:rPr lang="cs-CZ" altLang="cs-CZ"/>
              <a:t>cizinec uvede padělané nebo pozměněné náležitosti</a:t>
            </a:r>
          </a:p>
          <a:p>
            <a:pPr lvl="1"/>
            <a:r>
              <a:rPr lang="cs-CZ" altLang="cs-CZ"/>
              <a:t>evidence nežádoucích osob</a:t>
            </a:r>
          </a:p>
          <a:p>
            <a:pPr lvl="1"/>
            <a:r>
              <a:rPr lang="cs-CZ" altLang="cs-CZ"/>
              <a:t>nedostaví se k výslechu/odmítne vypovídat</a:t>
            </a:r>
          </a:p>
          <a:p>
            <a:pPr lvl="1"/>
            <a:r>
              <a:rPr lang="cs-CZ" altLang="cs-CZ"/>
              <a:t>obcházení zákona (kupř. účelovým manželstvím)</a:t>
            </a:r>
          </a:p>
        </p:txBody>
      </p:sp>
      <p:sp>
        <p:nvSpPr>
          <p:cNvPr id="134148" name="Zástupný symbol pro číslo snímku 4">
            <a:extLst>
              <a:ext uri="{FF2B5EF4-FFF2-40B4-BE49-F238E27FC236}">
                <a16:creationId xmlns:a16="http://schemas.microsoft.com/office/drawing/2014/main" id="{407827C4-2061-44A0-9E24-C9FE8BF28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144A9A-A0B5-41D9-962F-AA3896B8BA6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Nadpis 1">
            <a:extLst>
              <a:ext uri="{FF2B5EF4-FFF2-40B4-BE49-F238E27FC236}">
                <a16:creationId xmlns:a16="http://schemas.microsoft.com/office/drawing/2014/main" id="{D486A2CD-1338-4A05-8026-3B4C16920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Prameny právní úpravy</a:t>
            </a:r>
          </a:p>
        </p:txBody>
      </p:sp>
      <p:sp>
        <p:nvSpPr>
          <p:cNvPr id="146435" name="Zástupný symbol pro obsah 2">
            <a:extLst>
              <a:ext uri="{FF2B5EF4-FFF2-40B4-BE49-F238E27FC236}">
                <a16:creationId xmlns:a16="http://schemas.microsoft.com/office/drawing/2014/main" id="{A90E570C-EDA6-41E2-A9B9-C639B56652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1800" dirty="0"/>
              <a:t>zák. č. 325/1999 Sb., o azylu (předcházející zákon: zák. č. 498/1990 Sb., o uprchlících)</a:t>
            </a:r>
          </a:p>
          <a:p>
            <a:r>
              <a:rPr lang="cs-CZ" altLang="cs-CZ" dirty="0"/>
              <a:t>- co je mezinárodní ochrana</a:t>
            </a:r>
          </a:p>
          <a:p>
            <a:r>
              <a:rPr lang="cs-CZ" altLang="cs-CZ" dirty="0"/>
              <a:t>- specifika řízení (včetně soudního přezkumu)</a:t>
            </a:r>
          </a:p>
          <a:p>
            <a:endParaRPr lang="cs-CZ" dirty="0"/>
          </a:p>
          <a:p>
            <a:r>
              <a:rPr lang="cs-CZ" dirty="0"/>
              <a:t>příklad: řešení??</a:t>
            </a:r>
          </a:p>
          <a:p>
            <a:endParaRPr lang="cs-CZ" altLang="cs-CZ" dirty="0"/>
          </a:p>
        </p:txBody>
      </p:sp>
      <p:sp>
        <p:nvSpPr>
          <p:cNvPr id="146436" name="Zástupný symbol pro číslo snímku 4">
            <a:extLst>
              <a:ext uri="{FF2B5EF4-FFF2-40B4-BE49-F238E27FC236}">
                <a16:creationId xmlns:a16="http://schemas.microsoft.com/office/drawing/2014/main" id="{702281AE-4A73-4AF7-869C-D763BC8CB2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FB9B2E-282C-46D8-8F02-1385924C0DD6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číslo snímku 4">
            <a:extLst>
              <a:ext uri="{FF2B5EF4-FFF2-40B4-BE49-F238E27FC236}">
                <a16:creationId xmlns:a16="http://schemas.microsoft.com/office/drawing/2014/main" id="{0E30CF32-B184-437B-A49E-5D47F3202D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324441-775C-4E79-844B-05F78303AE5F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219D0F31-64DB-426D-B9A8-8F43134A5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Mezinárodní ochrana</a:t>
            </a:r>
          </a:p>
        </p:txBody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B9E25B11-6966-46FF-8C6A-06AE2C2C6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Pojem mezinárodní ochrana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 eaLnBrk="1" hangingPunct="1">
              <a:defRPr/>
            </a:pPr>
            <a:r>
              <a:rPr lang="cs-CZ" altLang="cs-CZ" dirty="0"/>
              <a:t>poskytování azylu a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 eaLnBrk="1" hangingPunct="1">
              <a:defRPr/>
            </a:pPr>
            <a:r>
              <a:rPr lang="cs-CZ" altLang="cs-CZ" dirty="0"/>
              <a:t>tzv. doplňková ochrana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CAE418-192C-4B0C-B11B-16E1EA951C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8723" name="Zástupný symbol pro číslo snímku 4">
            <a:extLst>
              <a:ext uri="{FF2B5EF4-FFF2-40B4-BE49-F238E27FC236}">
                <a16:creationId xmlns:a16="http://schemas.microsoft.com/office/drawing/2014/main" id="{B37B6991-5D69-4A1A-8182-4DBADD3BD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8B13FA-3EAB-4F30-92D8-1126A60BAD3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  <p:sp>
        <p:nvSpPr>
          <p:cNvPr id="158724" name="Rectangle 2">
            <a:extLst>
              <a:ext uri="{FF2B5EF4-FFF2-40B4-BE49-F238E27FC236}">
                <a16:creationId xmlns:a16="http://schemas.microsoft.com/office/drawing/2014/main" id="{B07366C7-9256-4ABC-8018-A349F3AB4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Doplňková ochrana</a:t>
            </a:r>
          </a:p>
        </p:txBody>
      </p:sp>
      <p:sp>
        <p:nvSpPr>
          <p:cNvPr id="158725" name="Rectangle 3">
            <a:extLst>
              <a:ext uri="{FF2B5EF4-FFF2-40B4-BE49-F238E27FC236}">
                <a16:creationId xmlns:a16="http://schemas.microsoft.com/office/drawing/2014/main" id="{58E633E9-B7FA-45F8-AF51-B63B82EB1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cizinci, který nesplňuje důvody pro udělení azylu</a:t>
            </a:r>
          </a:p>
          <a:p>
            <a:pPr eaLnBrk="1" hangingPunct="1"/>
            <a:r>
              <a:rPr lang="cs-CZ" altLang="cs-CZ"/>
              <a:t>důvodné obavy, že by cizinci při návratu hrozilo skutečné nebezpečí vážné újmy </a:t>
            </a:r>
          </a:p>
          <a:p>
            <a:pPr eaLnBrk="1" hangingPunct="1"/>
            <a:r>
              <a:rPr lang="cs-CZ" altLang="cs-CZ"/>
              <a:t>(př. trest smrti, mučení, vážné ohrožení života z důvodu ozbrojeného konfliktu)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i za účelem sloučení rodiny (+ důvody hodné zvláštního zřetele)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917E83-E4FC-4B42-9D8F-37B0734710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6915" name="Zástupný symbol pro číslo snímku 4">
            <a:extLst>
              <a:ext uri="{FF2B5EF4-FFF2-40B4-BE49-F238E27FC236}">
                <a16:creationId xmlns:a16="http://schemas.microsoft.com/office/drawing/2014/main" id="{0FFCE655-AACB-43D0-BB6A-308BF04E4C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A6A533-2FDB-442C-8B12-4BE29FAD4D1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  <p:sp>
        <p:nvSpPr>
          <p:cNvPr id="166916" name="Rectangle 2">
            <a:extLst>
              <a:ext uri="{FF2B5EF4-FFF2-40B4-BE49-F238E27FC236}">
                <a16:creationId xmlns:a16="http://schemas.microsoft.com/office/drawing/2014/main" id="{4980053E-FE6D-47FB-8B3D-D5E02E556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05263"/>
            <a:ext cx="7772400" cy="503237"/>
          </a:xfrm>
        </p:spPr>
        <p:txBody>
          <a:bodyPr/>
          <a:lstStyle/>
          <a:p>
            <a:pPr eaLnBrk="1" hangingPunct="1"/>
            <a:r>
              <a:rPr lang="cs-CZ" altLang="cs-CZ"/>
              <a:t>Dublinský systém</a:t>
            </a:r>
          </a:p>
        </p:txBody>
      </p:sp>
      <p:sp>
        <p:nvSpPr>
          <p:cNvPr id="165893" name="Rectangle 3">
            <a:extLst>
              <a:ext uri="{FF2B5EF4-FFF2-40B4-BE49-F238E27FC236}">
                <a16:creationId xmlns:a16="http://schemas.microsoft.com/office/drawing/2014/main" id="{51474FE9-ED85-4207-A307-1BD180559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1071563"/>
            <a:ext cx="7772400" cy="5453062"/>
          </a:xfrm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- opravný prostředek – žaloba ke krajskému soudu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              - kasační stížnost k NSS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- nepřijatelnost kasační stížnosti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- důležitý je </a:t>
            </a:r>
            <a:r>
              <a:rPr lang="cs-CZ" altLang="cs-CZ" i="1" dirty="0"/>
              <a:t>odkladný účinek</a:t>
            </a:r>
            <a:r>
              <a:rPr lang="cs-CZ" altLang="cs-CZ" dirty="0"/>
              <a:t> – nemá povinnost vycestovat z území (vízum za účelem strpění pobytu)</a:t>
            </a:r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>
                <a:latin typeface="Arial" panose="020B0604020202020204" pitchFamily="34" charset="0"/>
              </a:rPr>
              <a:t>právo na meritorní posouzení jeho o mezinárodní ochranu pouze v jednom členském státě Evropské unie (tzv. "</a:t>
            </a:r>
            <a:r>
              <a:rPr lang="cs-CZ" altLang="cs-CZ" dirty="0" err="1">
                <a:latin typeface="Arial" panose="020B0604020202020204" pitchFamily="34" charset="0"/>
              </a:rPr>
              <a:t>one-chance-only</a:t>
            </a:r>
            <a:r>
              <a:rPr lang="cs-CZ" altLang="cs-CZ" dirty="0">
                <a:latin typeface="Arial" panose="020B0604020202020204" pitchFamily="34" charset="0"/>
              </a:rPr>
              <a:t> princip").</a:t>
            </a:r>
            <a:endParaRPr lang="cs-CZ" altLang="cs-CZ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8A50D71-B3B8-465E-BFEA-9B36D179A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720725"/>
            <a:ext cx="77724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kern="0"/>
              <a:t>Rozhodování</a:t>
            </a:r>
            <a:endParaRPr lang="cs-CZ" altLang="cs-CZ" kern="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Nadpis 1">
            <a:extLst>
              <a:ext uri="{FF2B5EF4-FFF2-40B4-BE49-F238E27FC236}">
                <a16:creationId xmlns:a16="http://schemas.microsoft.com/office/drawing/2014/main" id="{752A8F3E-6625-4733-90FC-9CF155DDAE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7978775" cy="719137"/>
          </a:xfrm>
        </p:spPr>
        <p:txBody>
          <a:bodyPr/>
          <a:lstStyle/>
          <a:p>
            <a:r>
              <a:rPr lang="cs-CZ" altLang="cs-CZ"/>
              <a:t>Aktuálně k uprchlíkům z Ukrajiny</a:t>
            </a:r>
            <a:endParaRPr lang="en-US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EF38A3-1A72-44A7-AC93-909A9161D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04200" cy="4789487"/>
          </a:xfrm>
        </p:spPr>
        <p:txBody>
          <a:bodyPr/>
          <a:lstStyle/>
          <a:p>
            <a:pPr>
              <a:defRPr/>
            </a:pPr>
            <a:r>
              <a:rPr lang="cs-CZ" dirty="0"/>
              <a:t>Cca 200 000  uprchlíků z Ukrajiny v České republice</a:t>
            </a:r>
          </a:p>
          <a:p>
            <a:pPr algn="just">
              <a:defRPr/>
            </a:pPr>
            <a:r>
              <a:rPr lang="cs-CZ" dirty="0"/>
              <a:t>Bezvízoví styk </a:t>
            </a:r>
            <a:r>
              <a:rPr lang="cs-CZ" b="1" dirty="0"/>
              <a:t>do 90 dnů </a:t>
            </a:r>
            <a:r>
              <a:rPr lang="cs-CZ" dirty="0"/>
              <a:t>– potřeba biometrický pas, nicméně reálně stačí jakýkoliv doklad totožnosti – Evropská komise doporučila státům zmírnění hraničních kontrol.</a:t>
            </a:r>
          </a:p>
          <a:p>
            <a:pPr algn="just">
              <a:defRPr/>
            </a:pPr>
            <a:r>
              <a:rPr lang="cs-CZ" dirty="0"/>
              <a:t>K pobytu </a:t>
            </a:r>
            <a:r>
              <a:rPr lang="cs-CZ" b="1" dirty="0"/>
              <a:t>nad 90 dnů – </a:t>
            </a:r>
            <a:r>
              <a:rPr lang="cs-CZ" dirty="0"/>
              <a:t>speciální vízum (za účelem strpění pobytu) - § 33 odst. 1 písm. a):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i="1" dirty="0" err="1"/>
              <a:t>Ministerstvo</a:t>
            </a:r>
            <a:r>
              <a:rPr lang="en-US" i="1" dirty="0"/>
              <a:t> </a:t>
            </a:r>
            <a:r>
              <a:rPr lang="en-US" i="1" dirty="0" err="1"/>
              <a:t>udělí</a:t>
            </a:r>
            <a:r>
              <a:rPr lang="en-US" i="1" dirty="0"/>
              <a:t> </a:t>
            </a:r>
            <a:r>
              <a:rPr lang="en-US" i="1" dirty="0" err="1"/>
              <a:t>vízum</a:t>
            </a:r>
            <a:r>
              <a:rPr lang="en-US" i="1" dirty="0"/>
              <a:t> k </a:t>
            </a:r>
            <a:r>
              <a:rPr lang="en-US" i="1" dirty="0" err="1"/>
              <a:t>pobytu</a:t>
            </a:r>
            <a:r>
              <a:rPr lang="en-US" i="1" dirty="0"/>
              <a:t> </a:t>
            </a:r>
            <a:r>
              <a:rPr lang="en-US" i="1" dirty="0" err="1"/>
              <a:t>nad</a:t>
            </a:r>
            <a:r>
              <a:rPr lang="en-US" i="1" dirty="0"/>
              <a:t> 90 </a:t>
            </a:r>
            <a:r>
              <a:rPr lang="en-US" i="1" dirty="0" err="1"/>
              <a:t>dnů</a:t>
            </a:r>
            <a:r>
              <a:rPr lang="en-US" i="1" dirty="0"/>
              <a:t> za </a:t>
            </a:r>
            <a:r>
              <a:rPr lang="en-US" i="1" dirty="0" err="1"/>
              <a:t>účelem</a:t>
            </a:r>
            <a:r>
              <a:rPr lang="en-US" i="1" dirty="0"/>
              <a:t> </a:t>
            </a:r>
            <a:r>
              <a:rPr lang="en-US" i="1" dirty="0" err="1"/>
              <a:t>strpění</a:t>
            </a:r>
            <a:r>
              <a:rPr lang="en-US" i="1" dirty="0"/>
              <a:t> </a:t>
            </a:r>
            <a:r>
              <a:rPr lang="en-US" i="1" dirty="0" err="1"/>
              <a:t>pobytu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území</a:t>
            </a:r>
            <a:r>
              <a:rPr lang="en-US" i="1" dirty="0"/>
              <a:t> </a:t>
            </a:r>
            <a:r>
              <a:rPr lang="en-US" i="1" dirty="0" err="1"/>
              <a:t>cizinci</a:t>
            </a:r>
            <a:r>
              <a:rPr lang="en-US" i="1" dirty="0"/>
              <a:t>,</a:t>
            </a:r>
            <a:r>
              <a:rPr lang="cs-CZ" i="1" dirty="0"/>
              <a:t> </a:t>
            </a:r>
            <a:r>
              <a:rPr lang="en-US" i="1" dirty="0" err="1"/>
              <a:t>kterému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vycestování</a:t>
            </a:r>
            <a:r>
              <a:rPr lang="en-US" i="1" dirty="0"/>
              <a:t> z </a:t>
            </a:r>
            <a:r>
              <a:rPr lang="en-US" i="1" dirty="0" err="1"/>
              <a:t>území</a:t>
            </a:r>
            <a:r>
              <a:rPr lang="en-US" i="1" dirty="0"/>
              <a:t> </a:t>
            </a:r>
            <a:r>
              <a:rPr lang="en-US" i="1" dirty="0" err="1"/>
              <a:t>brání</a:t>
            </a:r>
            <a:r>
              <a:rPr lang="en-US" i="1" dirty="0"/>
              <a:t> </a:t>
            </a:r>
            <a:r>
              <a:rPr lang="en-US" i="1" dirty="0" err="1"/>
              <a:t>překážka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jeho</a:t>
            </a:r>
            <a:r>
              <a:rPr lang="en-US" i="1" dirty="0"/>
              <a:t> </a:t>
            </a:r>
            <a:r>
              <a:rPr lang="en-US" i="1" dirty="0" err="1"/>
              <a:t>vůli</a:t>
            </a:r>
            <a:r>
              <a:rPr lang="en-US" i="1" dirty="0"/>
              <a:t> </a:t>
            </a:r>
            <a:r>
              <a:rPr lang="en-US" i="1" dirty="0" err="1"/>
              <a:t>nezávislá</a:t>
            </a:r>
            <a:endParaRPr lang="cs-CZ" i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l-PL" dirty="0"/>
              <a:t>na </a:t>
            </a:r>
            <a:r>
              <a:rPr lang="pl-PL" dirty="0" err="1"/>
              <a:t>dobu</a:t>
            </a:r>
            <a:r>
              <a:rPr lang="pl-PL" dirty="0"/>
              <a:t> </a:t>
            </a:r>
            <a:r>
              <a:rPr lang="pl-PL" dirty="0" err="1"/>
              <a:t>nezbytně</a:t>
            </a:r>
            <a:r>
              <a:rPr lang="pl-PL" dirty="0"/>
              <a:t> </a:t>
            </a:r>
            <a:r>
              <a:rPr lang="pl-PL" dirty="0" err="1"/>
              <a:t>nutnou</a:t>
            </a:r>
            <a:r>
              <a:rPr lang="pl-PL" dirty="0"/>
              <a:t>, </a:t>
            </a:r>
            <a:r>
              <a:rPr lang="pl-PL" b="1" dirty="0" err="1"/>
              <a:t>nejdéle</a:t>
            </a:r>
            <a:r>
              <a:rPr lang="pl-PL" b="1" dirty="0"/>
              <a:t> </a:t>
            </a:r>
            <a:r>
              <a:rPr lang="pl-PL" b="1" dirty="0" err="1"/>
              <a:t>však</a:t>
            </a:r>
            <a:r>
              <a:rPr lang="pl-PL" b="1" dirty="0"/>
              <a:t> na </a:t>
            </a:r>
            <a:r>
              <a:rPr lang="pl-PL" b="1" dirty="0" err="1"/>
              <a:t>dobu</a:t>
            </a:r>
            <a:r>
              <a:rPr lang="pl-PL" b="1" dirty="0"/>
              <a:t> 1 roku</a:t>
            </a:r>
            <a:r>
              <a:rPr lang="pl-PL" dirty="0"/>
              <a:t>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l-PL" dirty="0"/>
              <a:t>(</a:t>
            </a:r>
            <a:r>
              <a:rPr lang="pl-PL" dirty="0" err="1"/>
              <a:t>cca</a:t>
            </a:r>
            <a:r>
              <a:rPr lang="pl-PL" dirty="0"/>
              <a:t> </a:t>
            </a:r>
            <a:r>
              <a:rPr lang="pl-PL" dirty="0" err="1"/>
              <a:t>necelých</a:t>
            </a:r>
            <a:r>
              <a:rPr lang="pl-PL" dirty="0"/>
              <a:t> 100.000 </a:t>
            </a:r>
            <a:r>
              <a:rPr lang="pl-PL" dirty="0" err="1"/>
              <a:t>těchto</a:t>
            </a:r>
            <a:r>
              <a:rPr lang="pl-PL" dirty="0"/>
              <a:t> </a:t>
            </a:r>
            <a:r>
              <a:rPr lang="pl-PL" dirty="0" err="1"/>
              <a:t>víz</a:t>
            </a:r>
            <a:r>
              <a:rPr lang="pl-PL" dirty="0"/>
              <a:t> </a:t>
            </a:r>
            <a:r>
              <a:rPr lang="pl-PL" dirty="0" err="1"/>
              <a:t>již</a:t>
            </a:r>
            <a:r>
              <a:rPr lang="pl-PL" dirty="0"/>
              <a:t> </a:t>
            </a:r>
            <a:r>
              <a:rPr lang="pl-PL" dirty="0" err="1"/>
              <a:t>uděleno</a:t>
            </a:r>
            <a:r>
              <a:rPr lang="pl-PL" dirty="0"/>
              <a:t>)</a:t>
            </a:r>
            <a:endParaRPr lang="en-US" dirty="0"/>
          </a:p>
        </p:txBody>
      </p:sp>
      <p:sp>
        <p:nvSpPr>
          <p:cNvPr id="168964" name="Zástupný symbol pro číslo snímku 4">
            <a:extLst>
              <a:ext uri="{FF2B5EF4-FFF2-40B4-BE49-F238E27FC236}">
                <a16:creationId xmlns:a16="http://schemas.microsoft.com/office/drawing/2014/main" id="{7F01DB75-BAA4-415C-AE91-7E7B937ED3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64427FA-971D-4F08-9B2A-50AC0339816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E3EE7BB-4DED-4860-86A1-C2EDB49CA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Matriky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6F2FE0A-25E0-41B0-9E19-E0E09B918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u="sng" dirty="0"/>
              <a:t>Zák. č. 301/2000 Sb., o matrikách, jménu a příjmení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Vyhláška MV č. 207/2001 Sb., kterou se provádí </a:t>
            </a:r>
            <a:r>
              <a:rPr lang="cs-CZ" altLang="cs-CZ" dirty="0" err="1"/>
              <a:t>zák.č</a:t>
            </a:r>
            <a:r>
              <a:rPr lang="cs-CZ" altLang="cs-CZ" dirty="0"/>
              <a:t>. 301/2000 Sb.</a:t>
            </a:r>
          </a:p>
          <a:p>
            <a:pPr>
              <a:lnSpc>
                <a:spcPct val="90000"/>
              </a:lnSpc>
              <a:defRPr/>
            </a:pP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altLang="cs-CZ" dirty="0"/>
              <a:t>- co je matrika x matriční události</a:t>
            </a:r>
          </a:p>
          <a:p>
            <a:pPr>
              <a:lnSpc>
                <a:spcPct val="90000"/>
              </a:lnSpc>
              <a:defRPr/>
            </a:pP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příklad: řešení??</a:t>
            </a:r>
          </a:p>
          <a:p>
            <a:pPr>
              <a:lnSpc>
                <a:spcPct val="90000"/>
              </a:lnSpc>
              <a:defRPr/>
            </a:pPr>
            <a:endParaRPr lang="cs-CZ" altLang="cs-CZ" dirty="0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Nadpis 1">
            <a:extLst>
              <a:ext uri="{FF2B5EF4-FFF2-40B4-BE49-F238E27FC236}">
                <a16:creationId xmlns:a16="http://schemas.microsoft.com/office/drawing/2014/main" id="{6FED455F-65CD-4EDA-A84D-52528EF886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3925" y="330200"/>
            <a:ext cx="7772400" cy="503238"/>
          </a:xfrm>
        </p:spPr>
        <p:txBody>
          <a:bodyPr/>
          <a:lstStyle/>
          <a:p>
            <a:r>
              <a:rPr lang="cs-CZ" altLang="cs-CZ"/>
              <a:t>Aktuálně k uprchlíkům z Ukrajiny</a:t>
            </a:r>
            <a:endParaRPr lang="en-US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29DDEC-2704-4691-8976-1F10D6CF0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81075"/>
            <a:ext cx="7772400" cy="4357688"/>
          </a:xfrm>
        </p:spPr>
        <p:txBody>
          <a:bodyPr/>
          <a:lstStyle/>
          <a:p>
            <a:pPr>
              <a:defRPr/>
            </a:pPr>
            <a:r>
              <a:rPr lang="cs-CZ" dirty="0"/>
              <a:t>Mezinárodní ochrana: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/>
              <a:t>Doplňková ochrana </a:t>
            </a:r>
            <a:r>
              <a:rPr lang="cs-CZ" dirty="0"/>
              <a:t>– písm. c)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i="1" dirty="0"/>
              <a:t> </a:t>
            </a:r>
            <a:r>
              <a:rPr lang="en-US" i="1" dirty="0" err="1"/>
              <a:t>vážné</a:t>
            </a:r>
            <a:r>
              <a:rPr lang="en-US" i="1" dirty="0"/>
              <a:t> </a:t>
            </a:r>
            <a:r>
              <a:rPr lang="en-US" i="1" dirty="0" err="1"/>
              <a:t>ohrožení</a:t>
            </a:r>
            <a:r>
              <a:rPr lang="en-US" i="1" dirty="0"/>
              <a:t> </a:t>
            </a:r>
            <a:r>
              <a:rPr lang="en-US" i="1" dirty="0" err="1"/>
              <a:t>života</a:t>
            </a:r>
            <a:r>
              <a:rPr lang="en-US" i="1" dirty="0"/>
              <a:t> </a:t>
            </a:r>
            <a:r>
              <a:rPr lang="en-US" i="1" dirty="0" err="1"/>
              <a:t>civilisty</a:t>
            </a:r>
            <a:r>
              <a:rPr lang="en-US" i="1" dirty="0"/>
              <a:t> </a:t>
            </a:r>
            <a:r>
              <a:rPr lang="en-US" i="1" dirty="0" err="1"/>
              <a:t>nebo</a:t>
            </a:r>
            <a:r>
              <a:rPr lang="en-US" i="1" dirty="0"/>
              <a:t> </a:t>
            </a:r>
            <a:r>
              <a:rPr lang="en-US" i="1" dirty="0" err="1"/>
              <a:t>jeho</a:t>
            </a:r>
            <a:r>
              <a:rPr lang="en-US" i="1" dirty="0"/>
              <a:t> </a:t>
            </a:r>
            <a:r>
              <a:rPr lang="en-US" i="1" dirty="0" err="1"/>
              <a:t>lidské</a:t>
            </a:r>
            <a:r>
              <a:rPr lang="en-US" i="1" dirty="0"/>
              <a:t> </a:t>
            </a:r>
            <a:r>
              <a:rPr lang="en-US" i="1" dirty="0" err="1"/>
              <a:t>důstojnosti</a:t>
            </a:r>
            <a:r>
              <a:rPr lang="en-US" i="1" dirty="0"/>
              <a:t> z </a:t>
            </a:r>
            <a:r>
              <a:rPr lang="en-US" i="1" dirty="0" err="1"/>
              <a:t>důvodu</a:t>
            </a:r>
            <a:r>
              <a:rPr lang="en-US" i="1" dirty="0"/>
              <a:t> </a:t>
            </a:r>
            <a:r>
              <a:rPr lang="en-US" i="1" dirty="0" err="1"/>
              <a:t>svévolného</a:t>
            </a:r>
            <a:r>
              <a:rPr lang="en-US" i="1" dirty="0"/>
              <a:t> </a:t>
            </a:r>
            <a:r>
              <a:rPr lang="en-US" i="1" dirty="0" err="1"/>
              <a:t>násilí</a:t>
            </a:r>
            <a:r>
              <a:rPr lang="en-US" i="1" dirty="0"/>
              <a:t> v </a:t>
            </a:r>
            <a:r>
              <a:rPr lang="en-US" i="1" dirty="0" err="1"/>
              <a:t>situaci</a:t>
            </a:r>
            <a:r>
              <a:rPr lang="en-US" i="1" dirty="0"/>
              <a:t> </a:t>
            </a:r>
            <a:r>
              <a:rPr lang="en-US" i="1" dirty="0" err="1"/>
              <a:t>mezinárodního</a:t>
            </a:r>
            <a:r>
              <a:rPr lang="en-US" i="1" dirty="0"/>
              <a:t> </a:t>
            </a:r>
            <a:r>
              <a:rPr lang="en-US" i="1" dirty="0" err="1"/>
              <a:t>nebo</a:t>
            </a:r>
            <a:r>
              <a:rPr lang="en-US" i="1" dirty="0"/>
              <a:t> </a:t>
            </a:r>
            <a:r>
              <a:rPr lang="en-US" i="1" dirty="0" err="1"/>
              <a:t>vnitřního</a:t>
            </a:r>
            <a:r>
              <a:rPr lang="en-US" i="1" dirty="0"/>
              <a:t> </a:t>
            </a:r>
            <a:r>
              <a:rPr lang="en-US" i="1" dirty="0" err="1"/>
              <a:t>ozbrojeného</a:t>
            </a:r>
            <a:r>
              <a:rPr lang="en-US" i="1" dirty="0"/>
              <a:t> </a:t>
            </a:r>
            <a:r>
              <a:rPr lang="en-US" i="1" dirty="0" err="1"/>
              <a:t>konfliktu</a:t>
            </a:r>
            <a:endParaRPr lang="cs-CZ" i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i="1" dirty="0"/>
              <a:t>- </a:t>
            </a:r>
            <a:r>
              <a:rPr lang="cs-CZ" dirty="0"/>
              <a:t>relativně zdlouhavý postup v každém jednotlivém případě</a:t>
            </a:r>
            <a:endParaRPr lang="cs-CZ" i="1" dirty="0"/>
          </a:p>
          <a:p>
            <a:pPr algn="just">
              <a:defRPr/>
            </a:pPr>
            <a:r>
              <a:rPr lang="cs-CZ" dirty="0"/>
              <a:t>Rozhodnutí Rady (EU) 2022/382 ze dne 4. března 2022, kterým se stanoví, že nastal případ hromadného přílivu vysídlených osob z Ukrajiny ve smyslu článku 5 směrnice 2001/55/ES, a kterým se zavádí jejich </a:t>
            </a:r>
            <a:r>
              <a:rPr lang="cs-CZ" b="1" dirty="0"/>
              <a:t>dočasná ochrana</a:t>
            </a:r>
          </a:p>
          <a:p>
            <a:pPr lvl="1" algn="just">
              <a:defRPr/>
            </a:pPr>
            <a:r>
              <a:rPr lang="cs-CZ" dirty="0"/>
              <a:t>v návaznosti na uvedené </a:t>
            </a:r>
            <a:r>
              <a:rPr lang="cs-CZ"/>
              <a:t>rozhodnutí zákona </a:t>
            </a:r>
            <a:r>
              <a:rPr lang="cs-CZ" dirty="0"/>
              <a:t>upravující  podmínky udělování dočasné ochrany</a:t>
            </a:r>
          </a:p>
          <a:p>
            <a:pPr algn="just">
              <a:defRPr/>
            </a:pPr>
            <a:endParaRPr lang="cs-CZ" dirty="0"/>
          </a:p>
        </p:txBody>
      </p:sp>
      <p:sp>
        <p:nvSpPr>
          <p:cNvPr id="171012" name="Zástupný symbol pro číslo snímku 4">
            <a:extLst>
              <a:ext uri="{FF2B5EF4-FFF2-40B4-BE49-F238E27FC236}">
                <a16:creationId xmlns:a16="http://schemas.microsoft.com/office/drawing/2014/main" id="{47EE4E95-0971-4485-992D-4F5BD35A486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0F2C7-992B-416C-9D28-4B77F9734EF6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A67AB87-8F56-4760-99D2-BB604FCA2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Vymezení pojmu matrika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E10DC1B-149C-4C3B-BFBB-974DCAF2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Matrika je </a:t>
            </a:r>
            <a:r>
              <a:rPr lang="cs-CZ" altLang="cs-CZ" u="sng" dirty="0"/>
              <a:t>státní evidence</a:t>
            </a:r>
            <a:r>
              <a:rPr lang="cs-CZ" altLang="cs-CZ" dirty="0"/>
              <a:t> narození, uzavření manželství, registrovaných partnerství a úmrtí FO na území ČR (občanů i cizinců), a státních občanů v cizině + uzavření manželství cizinci v cizině, byl-li život snoubence přímo ohrožen (§ 667 odst. 1 OZ)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D7FB9D0-A908-46F6-B579-3F8B6DBB7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Vymezení pojmu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7D69DF8-7010-4C62-BF1A-E5E6CDF8B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 b="1" u="sng"/>
              <a:t>Druhy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 u="sng"/>
          </a:p>
          <a:p>
            <a:r>
              <a:rPr lang="cs-CZ" altLang="cs-CZ"/>
              <a:t>Matrika narození</a:t>
            </a:r>
          </a:p>
          <a:p>
            <a:r>
              <a:rPr lang="cs-CZ" altLang="cs-CZ"/>
              <a:t>Matrika manželství</a:t>
            </a:r>
          </a:p>
          <a:p>
            <a:r>
              <a:rPr lang="cs-CZ" altLang="cs-CZ"/>
              <a:t>Matrika registrovaného partnerství</a:t>
            </a:r>
          </a:p>
          <a:p>
            <a:r>
              <a:rPr lang="cs-CZ" altLang="cs-CZ"/>
              <a:t>Matrika úmrtí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3912108-71B7-446B-AF5B-4AA5709F9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Vymezení pojmu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7BC5D37-8634-43BE-A104-5CF8FDE32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800" u="sng"/>
              <a:t>Matriční doklad</a:t>
            </a:r>
            <a:r>
              <a:rPr lang="cs-CZ" altLang="cs-CZ" sz="2800"/>
              <a:t> – výpis z matriční knihy, který obsahuje údaje nebo potvrzení o údajích zapsaných v matriční knize. Jedná se o veřejnou listinu. </a:t>
            </a:r>
          </a:p>
          <a:p>
            <a:pPr algn="just"/>
            <a:endParaRPr lang="cs-CZ" altLang="cs-CZ" sz="2800"/>
          </a:p>
          <a:p>
            <a:pPr algn="just"/>
            <a:r>
              <a:rPr lang="cs-CZ" altLang="cs-CZ" sz="2800" u="sng"/>
              <a:t>Matriční událost</a:t>
            </a:r>
            <a:r>
              <a:rPr lang="cs-CZ" altLang="cs-CZ" sz="2800"/>
              <a:t> – skutečnosti rozhodné pro matriční zápis (narození, uzavření manželství, registrovaného partnerství, úmrtí, ale také určení otcovství, osvojení apod.)</a:t>
            </a:r>
          </a:p>
          <a:p>
            <a:pPr algn="just"/>
            <a:endParaRPr lang="cs-CZ" altLang="cs-CZ" sz="2800"/>
          </a:p>
          <a:p>
            <a:pPr algn="just"/>
            <a:endParaRPr lang="cs-CZ" altLang="cs-CZ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23D60D7-6D78-433A-8C32-D0B698DA3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Evidence obyvatel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6D22EDC-2759-4C5F-8DC6-AB325436D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Zák. č. 133/2000 Sb., o evidenci obyvatel a rodných číslech</a:t>
            </a:r>
          </a:p>
          <a:p>
            <a:pPr>
              <a:defRPr/>
            </a:pPr>
            <a:endParaRPr lang="cs-CZ" altLang="cs-CZ" b="1" dirty="0"/>
          </a:p>
          <a:p>
            <a:pPr>
              <a:defRPr/>
            </a:pPr>
            <a:r>
              <a:rPr lang="cs-CZ" altLang="cs-CZ" dirty="0"/>
              <a:t>- co je rodné číslo</a:t>
            </a:r>
          </a:p>
          <a:p>
            <a:pPr>
              <a:defRPr/>
            </a:pPr>
            <a:r>
              <a:rPr lang="cs-CZ" altLang="cs-CZ" dirty="0"/>
              <a:t>- kdo je přiděluje (výdejová místa)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příklad: řešení??</a:t>
            </a:r>
          </a:p>
          <a:p>
            <a:pPr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3975BBEE-F6C8-4A8E-8D1A-4D826A131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772400" cy="503238"/>
          </a:xfrm>
        </p:spPr>
        <p:txBody>
          <a:bodyPr/>
          <a:lstStyle/>
          <a:p>
            <a:r>
              <a:rPr lang="cs-CZ" altLang="cs-CZ"/>
              <a:t>Rodné číslo – vymezení pojmu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6CCC1CCA-E8AB-42C1-949D-111C2BA7A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6938" y="584200"/>
            <a:ext cx="7772400" cy="5294313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Identifikátor FO (III. ÚS 673/02) – evidenční a identifikační charakter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10 </a:t>
            </a:r>
            <a:r>
              <a:rPr lang="cs-CZ" altLang="cs-CZ" dirty="0" err="1"/>
              <a:t>místné</a:t>
            </a:r>
            <a:r>
              <a:rPr lang="cs-CZ" altLang="cs-CZ" dirty="0"/>
              <a:t> číslo dělitelné 11 beze zbytku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lnSpc>
                <a:spcPct val="90000"/>
              </a:lnSpc>
              <a:defRPr/>
            </a:pPr>
            <a:r>
              <a:rPr lang="cs-CZ" altLang="cs-CZ" u="sng" dirty="0"/>
              <a:t>První dvojčíslí</a:t>
            </a:r>
            <a:r>
              <a:rPr lang="cs-CZ" altLang="cs-CZ" dirty="0"/>
              <a:t> – poslední dvě čísla roku narození</a:t>
            </a:r>
          </a:p>
          <a:p>
            <a:pPr>
              <a:lnSpc>
                <a:spcPct val="90000"/>
              </a:lnSpc>
              <a:defRPr/>
            </a:pPr>
            <a:endParaRPr lang="cs-CZ" altLang="cs-CZ" dirty="0"/>
          </a:p>
          <a:p>
            <a:pPr lvl="1">
              <a:lnSpc>
                <a:spcPct val="90000"/>
              </a:lnSpc>
              <a:defRPr/>
            </a:pPr>
            <a:r>
              <a:rPr lang="cs-CZ" altLang="cs-CZ" u="sng" dirty="0"/>
              <a:t>Druhé dvojčíslí</a:t>
            </a:r>
            <a:r>
              <a:rPr lang="cs-CZ" altLang="cs-CZ" dirty="0"/>
              <a:t> – měsíc narození (u žen zvýšeno o 50)</a:t>
            </a:r>
          </a:p>
          <a:p>
            <a:pPr marL="457200" lvl="1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lvl="1">
              <a:lnSpc>
                <a:spcPct val="90000"/>
              </a:lnSpc>
              <a:defRPr/>
            </a:pPr>
            <a:r>
              <a:rPr lang="cs-CZ" altLang="cs-CZ" u="sng" dirty="0"/>
              <a:t>Třetí dvojčíslí</a:t>
            </a:r>
            <a:r>
              <a:rPr lang="cs-CZ" altLang="cs-CZ" dirty="0"/>
              <a:t> – den narození</a:t>
            </a:r>
          </a:p>
          <a:p>
            <a:pPr>
              <a:lnSpc>
                <a:spcPct val="90000"/>
              </a:lnSpc>
              <a:defRPr/>
            </a:pPr>
            <a:endParaRPr lang="cs-CZ" altLang="cs-CZ" dirty="0"/>
          </a:p>
          <a:p>
            <a:pPr lvl="1">
              <a:lnSpc>
                <a:spcPct val="90000"/>
              </a:lnSpc>
              <a:defRPr/>
            </a:pPr>
            <a:r>
              <a:rPr lang="cs-CZ" altLang="cs-CZ" dirty="0"/>
              <a:t>Koncovka – čtyřmístná – rozlišení obyvatel narozených ve stejný den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>
            <a:extLst>
              <a:ext uri="{FF2B5EF4-FFF2-40B4-BE49-F238E27FC236}">
                <a16:creationId xmlns:a16="http://schemas.microsoft.com/office/drawing/2014/main" id="{87067CDA-E52F-4DE6-AC71-B9924B9D0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7550" y="1989138"/>
            <a:ext cx="7772400" cy="435768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Ministerstvo předává rodná čísla výdejovým místům: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1. matriční úřad (přiděluje rodná čísla fyzickým osobám narozeným na území České republiky)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2.  zvláštní matrika (přiděluje rodná čísla občanům narozeným v zahraničí)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3. ministerstvo  (např. mezinárodní ochrana)</a:t>
            </a:r>
          </a:p>
        </p:txBody>
      </p:sp>
      <p:sp>
        <p:nvSpPr>
          <p:cNvPr id="78851" name="Obdélník 1">
            <a:extLst>
              <a:ext uri="{FF2B5EF4-FFF2-40B4-BE49-F238E27FC236}">
                <a16:creationId xmlns:a16="http://schemas.microsoft.com/office/drawing/2014/main" id="{045FDC49-452A-4E80-8888-A4FE5164E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655161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>
                <a:latin typeface="Arial" panose="020B0604020202020204" pitchFamily="34" charset="0"/>
              </a:rPr>
              <a:t>Centrální registr – tvorba, přidělování a ověřování – vede MV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None/>
            </a:pPr>
            <a:endParaRPr lang="cs-CZ" altLang="cs-CZ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4277</TotalTime>
  <Words>1717</Words>
  <Application>Microsoft Office PowerPoint</Application>
  <PresentationFormat>Předvádění na obrazovce (4:3)</PresentationFormat>
  <Paragraphs>266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Trebuchet MS</vt:lpstr>
      <vt:lpstr>Wingdings</vt:lpstr>
      <vt:lpstr>PF_PPT_prezentace</vt:lpstr>
      <vt:lpstr>BÉŽOVÁ TITL</vt:lpstr>
      <vt:lpstr>Vnitřní správa</vt:lpstr>
      <vt:lpstr>Státní občanství</vt:lpstr>
      <vt:lpstr>Matriky</vt:lpstr>
      <vt:lpstr>Vymezení pojmu matrika</vt:lpstr>
      <vt:lpstr>Vymezení pojmu</vt:lpstr>
      <vt:lpstr>Vymezení pojmu</vt:lpstr>
      <vt:lpstr>Evidence obyvatel</vt:lpstr>
      <vt:lpstr>Rodné číslo – vymezení pojmu</vt:lpstr>
      <vt:lpstr>Prezentace aplikace PowerPoint</vt:lpstr>
      <vt:lpstr>Evidence obyvatel</vt:lpstr>
      <vt:lpstr>Trvalý pobyt</vt:lpstr>
      <vt:lpstr>Cestovní doklady</vt:lpstr>
      <vt:lpstr>Vymezení základních pojmů</vt:lpstr>
      <vt:lpstr>Druhy cestovních dokladů</vt:lpstr>
      <vt:lpstr>Cestovní pas</vt:lpstr>
      <vt:lpstr>Cizinecké právo</vt:lpstr>
      <vt:lpstr>Pobyt cizinců </vt:lpstr>
      <vt:lpstr>Cizinec</vt:lpstr>
      <vt:lpstr>Vstup na území</vt:lpstr>
      <vt:lpstr>Občané EU</vt:lpstr>
      <vt:lpstr>Druhy pobytů</vt:lpstr>
      <vt:lpstr>Krátkodobé vízum</vt:lpstr>
      <vt:lpstr>Dlouhodobý pobyt</vt:lpstr>
      <vt:lpstr>Trvalý pobyt</vt:lpstr>
      <vt:lpstr>Prameny právní úpravy</vt:lpstr>
      <vt:lpstr>Mezinárodní ochrana</vt:lpstr>
      <vt:lpstr>Doplňková ochrana</vt:lpstr>
      <vt:lpstr>Dublinský systém</vt:lpstr>
      <vt:lpstr>Aktuálně k uprchlíkům z Ukrajiny</vt:lpstr>
      <vt:lpstr>Aktuálně k uprchlíkům z Ukrajiny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Jana Jurníková</cp:lastModifiedBy>
  <cp:revision>238</cp:revision>
  <cp:lastPrinted>2017-03-06T12:11:58Z</cp:lastPrinted>
  <dcterms:created xsi:type="dcterms:W3CDTF">2008-07-15T11:53:06Z</dcterms:created>
  <dcterms:modified xsi:type="dcterms:W3CDTF">2022-03-15T18:35:21Z</dcterms:modified>
</cp:coreProperties>
</file>