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3"/>
  </p:notesMasterIdLst>
  <p:handoutMasterIdLst>
    <p:handoutMasterId r:id="rId34"/>
  </p:handoutMasterIdLst>
  <p:sldIdLst>
    <p:sldId id="256" r:id="rId2"/>
    <p:sldId id="353" r:id="rId3"/>
    <p:sldId id="354" r:id="rId4"/>
    <p:sldId id="355" r:id="rId5"/>
    <p:sldId id="356" r:id="rId6"/>
    <p:sldId id="357" r:id="rId7"/>
    <p:sldId id="358" r:id="rId8"/>
    <p:sldId id="359" r:id="rId9"/>
    <p:sldId id="360" r:id="rId10"/>
    <p:sldId id="361" r:id="rId11"/>
    <p:sldId id="362" r:id="rId12"/>
    <p:sldId id="363" r:id="rId13"/>
    <p:sldId id="364" r:id="rId14"/>
    <p:sldId id="365" r:id="rId15"/>
    <p:sldId id="366" r:id="rId16"/>
    <p:sldId id="367" r:id="rId17"/>
    <p:sldId id="368" r:id="rId18"/>
    <p:sldId id="369" r:id="rId19"/>
    <p:sldId id="370" r:id="rId20"/>
    <p:sldId id="371" r:id="rId21"/>
    <p:sldId id="372" r:id="rId22"/>
    <p:sldId id="373" r:id="rId23"/>
    <p:sldId id="374" r:id="rId24"/>
    <p:sldId id="375" r:id="rId25"/>
    <p:sldId id="376" r:id="rId26"/>
    <p:sldId id="377" r:id="rId27"/>
    <p:sldId id="379" r:id="rId28"/>
    <p:sldId id="378" r:id="rId29"/>
    <p:sldId id="380" r:id="rId30"/>
    <p:sldId id="381" r:id="rId31"/>
    <p:sldId id="277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 varScale="1">
        <p:scale>
          <a:sx n="104" d="100"/>
          <a:sy n="104" d="100"/>
        </p:scale>
        <p:origin x="1926" y="11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Vyvlastnění </a:t>
            </a:r>
            <a:br>
              <a:rPr lang="cs-CZ" dirty="0"/>
            </a:br>
            <a:br>
              <a:rPr lang="cs-CZ" dirty="0"/>
            </a:br>
            <a:r>
              <a:rPr lang="cs-CZ" dirty="0"/>
              <a:t>JUDr. Alena Kliková, Ph.D.</a:t>
            </a:r>
            <a:endParaRPr lang="cs-CZ" alt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Vyvlastňovací tituly – stavební zákon § 170 </a:t>
            </a:r>
            <a:endParaRPr lang="cs-CZ" alt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Právo k pozemku nebo stavbě lze odejmout nebo omezit též k vytvoření podmínek pro nezbytný přístup, řádné užívání stavby nebo příjezd k pozemku nebo stavbě. </a:t>
            </a:r>
          </a:p>
          <a:p>
            <a:pPr eaLnBrk="1" hangingPunct="1"/>
            <a:r>
              <a:rPr lang="cs-CZ" altLang="cs-CZ" dirty="0"/>
              <a:t>Řízení o vyvlastnění práv k pozemkům a stavbám, příslušnost k jeho vedení a podmínky vyvlastnění upravuje zvláštní právní předpis.</a:t>
            </a:r>
          </a:p>
        </p:txBody>
      </p:sp>
    </p:spTree>
    <p:extLst>
      <p:ext uri="{BB962C8B-B14F-4D97-AF65-F5344CB8AC3E}">
        <p14:creationId xmlns:p14="http://schemas.microsoft.com/office/powerpoint/2010/main" val="487518765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>
          <a:xfrm>
            <a:off x="755650" y="404813"/>
            <a:ext cx="6799263" cy="130333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Vyvlastňovací tituly – energetický zákon § 24</a:t>
            </a:r>
            <a:endParaRPr lang="cs-CZ" alt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Provozovatel přenosové soustavy je povinen zřídit věcné břemeno umožňující využití cizí nemovitosti nebo její části pro účely uvedené v odstavci 3 písm. e), a to smluvně s vlastníkem nemovitosti; v případě, že vlastník není znám nebo určen nebo proto, že je prokazatelně nedosažitelný nebo nečinný nebo nedošlo k dohodě s ním a jsou-li dány podmínky pro omezení vlastnického práva k pozemku nebo ke stavbě podle zvláštního právního předpisu, vydá příslušný vyvlastňovací úřad na návrh provozovatele přenosové soustavy rozhodnutí o zřízení věcného břemene umožňujícího využití této nemovitosti nebo její části.</a:t>
            </a:r>
          </a:p>
        </p:txBody>
      </p:sp>
    </p:spTree>
    <p:extLst>
      <p:ext uri="{BB962C8B-B14F-4D97-AF65-F5344CB8AC3E}">
        <p14:creationId xmlns:p14="http://schemas.microsoft.com/office/powerpoint/2010/main" val="4185187436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Pojmy § 2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Vyvlastnění</a:t>
            </a:r>
          </a:p>
          <a:p>
            <a:pPr eaLnBrk="1" hangingPunct="1"/>
            <a:r>
              <a:rPr lang="cs-CZ" altLang="cs-CZ" dirty="0"/>
              <a:t>Vyvlastňovaný</a:t>
            </a:r>
          </a:p>
          <a:p>
            <a:pPr eaLnBrk="1" hangingPunct="1"/>
            <a:r>
              <a:rPr lang="cs-CZ" altLang="cs-CZ" dirty="0"/>
              <a:t>Vyvlastnitel</a:t>
            </a:r>
          </a:p>
          <a:p>
            <a:pPr eaLnBrk="1" hangingPunct="1"/>
            <a:r>
              <a:rPr lang="cs-CZ" altLang="cs-CZ" dirty="0"/>
              <a:t>Vyvlastňovací řízení</a:t>
            </a:r>
          </a:p>
        </p:txBody>
      </p:sp>
    </p:spTree>
    <p:extLst>
      <p:ext uri="{BB962C8B-B14F-4D97-AF65-F5344CB8AC3E}">
        <p14:creationId xmlns:p14="http://schemas.microsoft.com/office/powerpoint/2010/main" val="2610860065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09589" y="914400"/>
            <a:ext cx="8086635" cy="858839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Podmínky vyvlastnění</a:t>
            </a:r>
          </a:p>
        </p:txBody>
      </p:sp>
      <p:sp>
        <p:nvSpPr>
          <p:cNvPr id="307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ct val="0"/>
              </a:spcAft>
            </a:pPr>
            <a:r>
              <a:rPr lang="cs-CZ" altLang="cs-CZ" dirty="0"/>
              <a:t>pro účel vyvlastnění stanovený zvláštním zákonem </a:t>
            </a:r>
          </a:p>
          <a:p>
            <a:pPr eaLnBrk="1" hangingPunct="1">
              <a:spcAft>
                <a:spcPct val="0"/>
              </a:spcAft>
            </a:pPr>
            <a:r>
              <a:rPr lang="cs-CZ" altLang="cs-CZ" dirty="0"/>
              <a:t>jestliže veřejný zájem na dosažení tohoto účelu převažuje nad zachováním dosavadních práv vyvlastňovaného</a:t>
            </a:r>
          </a:p>
          <a:p>
            <a:pPr eaLnBrk="1" hangingPunct="1">
              <a:spcAft>
                <a:spcPct val="0"/>
              </a:spcAft>
            </a:pPr>
            <a:r>
              <a:rPr lang="cs-CZ" altLang="cs-CZ" dirty="0"/>
              <a:t>není přípustné, je-li možno práva k pozemku nebo stavbě potřebná pro uskutečnění účelu vyvlastnění získat dohodou nebo jiným způsobem</a:t>
            </a:r>
          </a:p>
          <a:p>
            <a:pPr marL="0" indent="0" eaLnBrk="1" hangingPunct="1">
              <a:spcAft>
                <a:spcPct val="0"/>
              </a:spcAft>
              <a:buNone/>
            </a:pPr>
            <a:r>
              <a:rPr lang="cs-CZ" altLang="cs-CZ" sz="2800" dirty="0"/>
              <a:t> </a:t>
            </a:r>
          </a:p>
          <a:p>
            <a:pPr marL="0" indent="0" eaLnBrk="1" hangingPunct="1">
              <a:spcAft>
                <a:spcPct val="0"/>
              </a:spcAft>
              <a:buNone/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74209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7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7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7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0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Podmínky vyvlastnění</a:t>
            </a:r>
          </a:p>
        </p:txBody>
      </p:sp>
      <p:sp>
        <p:nvSpPr>
          <p:cNvPr id="307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ct val="0"/>
              </a:spcAft>
            </a:pPr>
            <a:r>
              <a:rPr lang="cs-CZ" altLang="cs-CZ" sz="2800" dirty="0"/>
              <a:t>v takovém rozsahu, který je nezbytný k dosažení účelu vyvlastnění stanoveného zvláštním zákonem</a:t>
            </a:r>
          </a:p>
          <a:p>
            <a:pPr eaLnBrk="1" hangingPunct="1">
              <a:spcAft>
                <a:spcPct val="0"/>
              </a:spcAft>
            </a:pPr>
            <a:r>
              <a:rPr lang="cs-CZ" altLang="cs-CZ" sz="2800" dirty="0"/>
              <a:t>veřejný zájem na vyvlastnění musí být prokázán ve vyvlastňovacím řízení</a:t>
            </a:r>
          </a:p>
          <a:p>
            <a:pPr eaLnBrk="1" hangingPunct="1">
              <a:spcAft>
                <a:spcPct val="0"/>
              </a:spcAft>
            </a:pPr>
            <a:r>
              <a:rPr lang="cs-CZ" altLang="cs-CZ" sz="2800" dirty="0"/>
              <a:t>pokud se vyvlastniteli nepodařilo ve lhůtě 90 dnů uzavřít smlouvu o získání práv k pozemku nebo ke stavbě potřebných pro uskutečnění účelu vyvlastnění stanoveného zákonem</a:t>
            </a:r>
          </a:p>
        </p:txBody>
      </p:sp>
    </p:spTree>
    <p:extLst>
      <p:ext uri="{BB962C8B-B14F-4D97-AF65-F5344CB8AC3E}">
        <p14:creationId xmlns:p14="http://schemas.microsoft.com/office/powerpoint/2010/main" val="15606482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0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Náhrada za vyvlastnění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ve výši obvyklé ceny pozemku nebo stavby včetně jejich příslušenství; ve výši ceny práva odpovídajícího věcnému břemenu, došlo-li k omezení</a:t>
            </a:r>
          </a:p>
          <a:p>
            <a:pPr eaLnBrk="1" hangingPunct="1"/>
            <a:r>
              <a:rPr lang="cs-CZ" altLang="cs-CZ" dirty="0"/>
              <a:t>též náhrada stěhovacích nákladů, nákladů spojených se změnou místa podnikání a dalších obdobných nákladů, které vyvlastňovaný účelně vynaloží následkem a v souvislosti s vyvlastněním</a:t>
            </a:r>
          </a:p>
          <a:p>
            <a:pPr eaLnBrk="1" hangingPunct="1"/>
            <a:r>
              <a:rPr lang="cs-CZ" altLang="cs-CZ" dirty="0"/>
              <a:t>náhrady se stanoví takovým způsobem a v takové výši, aby odpovídaly majetkové újmě, která se u vyvlastňovaného projeví v důsledku vyvlastnění.</a:t>
            </a:r>
          </a:p>
          <a:p>
            <a:pPr eaLnBrk="1" hangingPunct="1"/>
            <a:endParaRPr lang="cs-CZ" altLang="cs-CZ" dirty="0"/>
          </a:p>
          <a:p>
            <a:pPr marL="0" indent="0" eaLnBrk="1" hangingPunct="1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93011665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Náhrada za vyvlastnění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náhrada na základě ocenění podle oceňovacího předpisu účinného v době rozhodování o vyvlastnění</a:t>
            </a:r>
          </a:p>
          <a:p>
            <a:pPr eaLnBrk="1" hangingPunct="1"/>
            <a:r>
              <a:rPr lang="cs-CZ" altLang="cs-CZ" dirty="0"/>
              <a:t>V případě, že obvyklá cena pozemku nebo stavby by byla nižší než cena zjištěná podle oceňovacího předpisu, náleží vyvlastňovanému náhrada ve výši ceny zjištěné podle oceňovacího předpisu.</a:t>
            </a:r>
          </a:p>
          <a:p>
            <a:pPr eaLnBrk="1" hangingPunct="1"/>
            <a:r>
              <a:rPr lang="cs-CZ" altLang="cs-CZ" dirty="0"/>
              <a:t>Jiný pozemek nebo stavba na základě dohody, vč. vyrovnání rozdílu</a:t>
            </a:r>
          </a:p>
          <a:p>
            <a:pPr marL="0" indent="0" eaLnBrk="1" hangingPunct="1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15983531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Náhrada za vyvlastnění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dirty="0"/>
              <a:t>Náhrady podle § 10 a 12 je vyvlastnitel povinen poskytnout jednorázově v penězích, a to ve lhůtě stanovené v rozhodnutí o vyvlastnění.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dirty="0"/>
              <a:t>Vyvlastnitel poskytne vyvlastňovanému určenou náhradu v plné výši, neváznou-li na vyvlastňovaném pozemku omezení </a:t>
            </a:r>
          </a:p>
        </p:txBody>
      </p:sp>
    </p:spTree>
    <p:extLst>
      <p:ext uri="{BB962C8B-B14F-4D97-AF65-F5344CB8AC3E}">
        <p14:creationId xmlns:p14="http://schemas.microsoft.com/office/powerpoint/2010/main" val="1205445074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Vyvlastňovací úřad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91440" indent="-91440" eaLnBrk="1" fontAlgn="auto" hangingPunct="1">
              <a:buFont typeface="Arial"/>
              <a:buChar char="•"/>
              <a:defRPr/>
            </a:pPr>
            <a:r>
              <a:rPr lang="cs-CZ" altLang="cs-CZ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obecní úřad obce s rozšířenou působností,</a:t>
            </a:r>
          </a:p>
          <a:p>
            <a:pPr marL="91440" indent="-91440" eaLnBrk="1" fontAlgn="auto" hangingPunct="1">
              <a:buFont typeface="Arial"/>
              <a:buChar char="•"/>
              <a:defRPr/>
            </a:pP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Magistrát hlavního města Prahy,</a:t>
            </a:r>
          </a:p>
          <a:p>
            <a:pPr marL="91440" indent="-91440" eaLnBrk="1" fontAlgn="auto" hangingPunct="1">
              <a:buFont typeface="Arial"/>
              <a:buChar char="•"/>
              <a:defRPr/>
            </a:pP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magistrát územně členěného statutárního města.</a:t>
            </a:r>
          </a:p>
        </p:txBody>
      </p:sp>
      <p:sp>
        <p:nvSpPr>
          <p:cNvPr id="27652" name="Zástupný symbol pro číslo snímku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280D08C9-FEF8-4F28-B3E9-A6EEF5AB2147}" type="slidenum">
              <a:rPr lang="cs-CZ" altLang="cs-CZ" sz="1200" smtClean="0">
                <a:solidFill>
                  <a:srgbClr val="969696"/>
                </a:solidFill>
                <a:latin typeface="Tahoma" panose="020B0604030504040204" pitchFamily="34" charset="0"/>
                <a:cs typeface="Arial" panose="020B0604020202020204" pitchFamily="34" charset="0"/>
              </a:rPr>
              <a:pPr/>
              <a:t>18</a:t>
            </a:fld>
            <a:endParaRPr lang="cs-CZ" altLang="cs-CZ" sz="1200">
              <a:solidFill>
                <a:srgbClr val="969696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7653" name="Zástupný symbol pro datum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48F6DD77-4644-439B-B059-F314C7283F25}" type="datetime1">
              <a:rPr lang="en-US" altLang="cs-CZ" smtClean="0">
                <a:solidFill>
                  <a:srgbClr val="FFFFFF"/>
                </a:solidFill>
              </a:rPr>
              <a:pPr/>
              <a:t>4/24/2022</a:t>
            </a:fld>
            <a:endParaRPr lang="en-US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634799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Účastníci vyvlastňovacího řízení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91440" indent="-91440" eaLnBrk="1" fontAlgn="auto" hangingPunct="1">
              <a:buFont typeface="Arial"/>
              <a:buChar char="•"/>
              <a:defRPr/>
            </a:pP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vyvlastnitel, </a:t>
            </a:r>
          </a:p>
          <a:p>
            <a:pPr marL="91440" indent="-91440" eaLnBrk="1" fontAlgn="auto" hangingPunct="1">
              <a:buFont typeface="Arial"/>
              <a:buChar char="•"/>
              <a:defRPr/>
            </a:pP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vyvlastňovaný, </a:t>
            </a:r>
          </a:p>
          <a:p>
            <a:pPr marL="91440" indent="-91440" eaLnBrk="1" fontAlgn="auto" hangingPunct="1">
              <a:buFont typeface="Arial"/>
              <a:buChar char="•"/>
              <a:defRPr/>
            </a:pP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zástavní věřitel, </a:t>
            </a:r>
          </a:p>
          <a:p>
            <a:pPr marL="91440" indent="-91440" eaLnBrk="1" fontAlgn="auto" hangingPunct="1">
              <a:buFont typeface="Arial"/>
              <a:buChar char="•"/>
              <a:defRPr/>
            </a:pP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podzástavní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věřitel a </a:t>
            </a:r>
          </a:p>
          <a:p>
            <a:pPr marL="91440" indent="-91440" eaLnBrk="1" fontAlgn="auto" hangingPunct="1">
              <a:buFont typeface="Arial"/>
              <a:buChar char="•"/>
              <a:defRPr/>
            </a:pP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oprávněný z práva odpovídajícího věcnému břemenu váznoucímu na pozemku nebo stavbě, jichž se vyvlastnění týká.</a:t>
            </a:r>
          </a:p>
        </p:txBody>
      </p:sp>
      <p:sp>
        <p:nvSpPr>
          <p:cNvPr id="28676" name="Zástupný symbol pro číslo snímku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65EF4191-C345-4894-AACC-E6399E792E85}" type="slidenum">
              <a:rPr lang="cs-CZ" altLang="cs-CZ" sz="1200" smtClean="0">
                <a:solidFill>
                  <a:srgbClr val="969696"/>
                </a:solidFill>
                <a:latin typeface="Tahoma" panose="020B0604030504040204" pitchFamily="34" charset="0"/>
                <a:cs typeface="Arial" panose="020B0604020202020204" pitchFamily="34" charset="0"/>
              </a:rPr>
              <a:pPr/>
              <a:t>19</a:t>
            </a:fld>
            <a:endParaRPr lang="cs-CZ" altLang="cs-CZ" sz="1200">
              <a:solidFill>
                <a:srgbClr val="969696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8677" name="Zástupný symbol pro datum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en-US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30697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/>
              <a:t>LISTINA ZÁKLADNÍCH PRÁV A SVOBOD</a:t>
            </a:r>
            <a:endParaRPr lang="cs-CZ" alt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Vlastnictví zavazuje. </a:t>
            </a:r>
          </a:p>
          <a:p>
            <a:pPr eaLnBrk="1" hangingPunct="1"/>
            <a:r>
              <a:rPr lang="cs-CZ" altLang="cs-CZ"/>
              <a:t>Nesmí být zneužito na újmu práv druhých anebo v rozporu se zákonem chráněnými obecními zájmy. </a:t>
            </a:r>
          </a:p>
          <a:p>
            <a:pPr eaLnBrk="1" hangingPunct="1"/>
            <a:r>
              <a:rPr lang="cs-CZ" altLang="cs-CZ"/>
              <a:t>Jeho výkon nesmí poškozovat lidské zdraví, přírodu a životní prostředí nad míru stanovenou zákonem. </a:t>
            </a:r>
          </a:p>
          <a:p>
            <a:pPr eaLnBrk="1" hangingPunct="1"/>
            <a:r>
              <a:rPr lang="cs-CZ" altLang="cs-CZ"/>
              <a:t>Vyvlastnění nebo nucené omezení vlastnického práva je možné ve </a:t>
            </a:r>
          </a:p>
          <a:p>
            <a:pPr eaLnBrk="1" hangingPunct="1"/>
            <a:r>
              <a:rPr lang="cs-CZ" altLang="cs-CZ"/>
              <a:t>- veřejném zájmu, a to </a:t>
            </a:r>
          </a:p>
          <a:p>
            <a:pPr eaLnBrk="1" hangingPunct="1"/>
            <a:r>
              <a:rPr lang="cs-CZ" altLang="cs-CZ"/>
              <a:t>- na základě zákona a </a:t>
            </a:r>
          </a:p>
          <a:p>
            <a:pPr eaLnBrk="1" hangingPunct="1"/>
            <a:r>
              <a:rPr lang="cs-CZ" altLang="cs-CZ"/>
              <a:t>- za náhradu.</a:t>
            </a:r>
          </a:p>
        </p:txBody>
      </p:sp>
    </p:spTree>
    <p:extLst>
      <p:ext uri="{BB962C8B-B14F-4D97-AF65-F5344CB8AC3E}">
        <p14:creationId xmlns:p14="http://schemas.microsoft.com/office/powerpoint/2010/main" val="757136048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Zahájení vyvlastňovacího řízení 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91440" indent="-91440" eaLnBrk="1" fontAlgn="auto" hangingPunct="1">
              <a:buFont typeface="Arial"/>
              <a:buChar char="•"/>
              <a:defRPr/>
            </a:pP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Vyvlastňovací řízení lze zahájit jen na žádost vyvlastnitele.</a:t>
            </a:r>
          </a:p>
          <a:p>
            <a:pPr marL="91440" indent="-91440" eaLnBrk="1" fontAlgn="auto" hangingPunct="1">
              <a:buFont typeface="Arial"/>
              <a:buChar char="•"/>
              <a:defRPr/>
            </a:pP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Obsah žádosti</a:t>
            </a:r>
          </a:p>
          <a:p>
            <a:pPr marL="0" indent="0" eaLnBrk="1" fontAlgn="auto" hangingPunct="1">
              <a:buFont typeface="Calibri" panose="020F0502020204030204" pitchFamily="34" charset="0"/>
              <a:buNone/>
              <a:defRPr/>
            </a:pPr>
            <a:endParaRPr lang="cs-CZ" alt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700" name="Zástupný symbol pro číslo snímku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C175C4A6-8D84-4DE8-80CC-041FD7AFE980}" type="slidenum">
              <a:rPr lang="cs-CZ" altLang="cs-CZ" sz="1200" smtClean="0">
                <a:solidFill>
                  <a:srgbClr val="969696"/>
                </a:solidFill>
                <a:latin typeface="Tahoma" panose="020B0604030504040204" pitchFamily="34" charset="0"/>
                <a:cs typeface="Arial" panose="020B0604020202020204" pitchFamily="34" charset="0"/>
              </a:rPr>
              <a:pPr/>
              <a:t>20</a:t>
            </a:fld>
            <a:endParaRPr lang="cs-CZ" altLang="cs-CZ" sz="1200">
              <a:solidFill>
                <a:srgbClr val="969696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9701" name="Zástupný symbol pro datum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en-US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021249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Postup v řízení 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vyvlastňovací úřad uvědomí příslušný katastrální úřad; </a:t>
            </a:r>
          </a:p>
          <a:p>
            <a:pPr eaLnBrk="1" hangingPunct="1"/>
            <a:r>
              <a:rPr lang="cs-CZ" altLang="cs-CZ" dirty="0"/>
              <a:t>katastrální úřad zapíše do katastru nemovitostí poznámku;</a:t>
            </a:r>
          </a:p>
          <a:p>
            <a:pPr eaLnBrk="1" hangingPunct="1"/>
            <a:r>
              <a:rPr lang="cs-CZ" altLang="cs-CZ" dirty="0"/>
              <a:t>po doručení uvědomění o zahájení vyvlastňovacího řízení nesmí vyvlastňovaný nakládat s pozemkem nebo stavbou, a to v rozsahu, kterého se vyvlastnění týká, převést je, pronajmout nebo jinak zatížit. </a:t>
            </a:r>
          </a:p>
          <a:p>
            <a:pPr marL="0" indent="0" eaLnBrk="1" hangingPunct="1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49967692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Rozhodnutí 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+mj-lt"/>
              <a:buAutoNum type="arabicPeriod"/>
            </a:pPr>
            <a:r>
              <a:rPr lang="cs-CZ" altLang="cs-CZ" dirty="0"/>
              <a:t>zrušení nebo omezení práva odpovídajícího věcnému břemenu k pozemku nebo ke stavbě, jichž se vyvlastnění týká, nebo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cs-CZ" altLang="cs-CZ" dirty="0"/>
              <a:t>omezení vlastnického práva k pozemku nebo ke stavbě zřízením věcného břemene ve prospěch vyvlastnitele a vymezí jeho obsah, anebo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cs-CZ" altLang="cs-CZ" dirty="0"/>
              <a:t>odnětí vlastnického práva vyvlastňovaného k pozemku nebo ke stavbě a o jeho přechodu na vyvlastnitele,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dirty="0"/>
              <a:t>určí, v jaké lhůtě je vyvlastnitel povinen zahájit uskutečňování účelu vyvlastnění; lhůta nesmí být delší než 2 roky od právní moci rozhodnutí.</a:t>
            </a:r>
          </a:p>
          <a:p>
            <a:pPr marL="0" indent="0" eaLnBrk="1" hangingPunct="1">
              <a:buNone/>
            </a:pPr>
            <a:endParaRPr lang="cs-CZ" altLang="cs-CZ" b="1" dirty="0"/>
          </a:p>
          <a:p>
            <a:pPr marL="0" indent="0" eaLnBrk="1" hangingPunct="1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25301163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200" dirty="0">
                <a:solidFill>
                  <a:schemeClr val="bg2"/>
                </a:solidFill>
              </a:rPr>
              <a:t>Rozhodnutí - výrok o náhradě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výše náhrady, lhůta pro zaplacení, která nesmí být delší než 60 dnů od právní moci rozhodnutí,</a:t>
            </a:r>
          </a:p>
          <a:p>
            <a:pPr eaLnBrk="1" hangingPunct="1"/>
            <a:r>
              <a:rPr lang="cs-CZ" altLang="cs-CZ" dirty="0"/>
              <a:t>dojde-li k dohodě podle § 11, určí, jaký pozemek nebo stavba přechází do vlastnictví vyvlastňovaného, popřípadě o vyrovnání rozdílu, lhůta </a:t>
            </a:r>
          </a:p>
          <a:p>
            <a:pPr eaLnBrk="1" hangingPunct="1"/>
            <a:r>
              <a:rPr lang="cs-CZ" altLang="cs-CZ" dirty="0"/>
              <a:t>částka pro zástavního, </a:t>
            </a:r>
            <a:r>
              <a:rPr lang="cs-CZ" altLang="cs-CZ" dirty="0" err="1"/>
              <a:t>podzástavního</a:t>
            </a:r>
            <a:r>
              <a:rPr lang="cs-CZ" altLang="cs-CZ" dirty="0"/>
              <a:t> věřitele, aj.</a:t>
            </a:r>
          </a:p>
          <a:p>
            <a:pPr eaLnBrk="1" hangingPunct="1"/>
            <a:r>
              <a:rPr lang="cs-CZ" altLang="cs-CZ" dirty="0"/>
              <a:t>uloží vyvlastniteli, aby nahradil vyvlastňovanému jím vynaložené náklady na vyhotovení znaleckého posudku, a určí k tomu lhůtu, která nesmí být delší než 60 dnů od právní moci rozhodnutí.</a:t>
            </a:r>
          </a:p>
        </p:txBody>
      </p:sp>
    </p:spTree>
    <p:extLst>
      <p:ext uri="{BB962C8B-B14F-4D97-AF65-F5344CB8AC3E}">
        <p14:creationId xmlns:p14="http://schemas.microsoft.com/office/powerpoint/2010/main" val="107424387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Zrušení vyvlastnění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Nezaplatil-li vyvlastnitel vyvlastňovanému náhradu za vyvlastnění do uplynutí 30 dnů ode dne uplynutí lhůty nebo nezahájil-li vyvlastnitel uskutečňování účelu vyvlastnění ve lhůtě, popřípadě bylo-li ještě před uplynutím této lhůty zrušeno nebo pozbylo platnosti územní rozhodnutí určující využití pozemku nebo stavby pro daný účel, vyvlastňovací úřad na žádost vyvlastňovaného rozhodne, že provedené vyvlastnění se zrušuje.</a:t>
            </a:r>
          </a:p>
          <a:p>
            <a:pPr eaLnBrk="1" hangingPunct="1"/>
            <a:r>
              <a:rPr lang="cs-CZ" altLang="cs-CZ" dirty="0"/>
              <a:t>Vyvlastňovaný je povinen do 1 měsíce od právní moci rozhodnutí vydaného podle odstavce 1 vrátit vyvlastniteli náhrady</a:t>
            </a:r>
          </a:p>
          <a:p>
            <a:pPr marL="0" indent="0" eaLnBrk="1" hangingPunct="1">
              <a:buNone/>
            </a:pPr>
            <a:r>
              <a:rPr lang="cs-CZ" alt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36170454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Zákon o urychlení výstavby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č. 416/2009 Sb., o urychlení výstavby dopravní, vodní a energetické infrastruktury a infrastruktury elektronických komunikací</a:t>
            </a:r>
          </a:p>
          <a:p>
            <a:pPr marL="0" indent="0" fontAlgn="auto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- vybrané stavby infrastruktury ve veřejném zájmu</a:t>
            </a:r>
          </a:p>
          <a:p>
            <a:pPr marL="0" indent="0" fontAlgn="auto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- úprava lhůt</a:t>
            </a:r>
          </a:p>
          <a:p>
            <a:pPr marL="0" indent="0" fontAlgn="auto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- specifická úprava závazných stanovisek §2 odst.7</a:t>
            </a:r>
          </a:p>
          <a:p>
            <a:pPr marL="0" indent="0" fontAlgn="auto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</a:p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4820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en-US" altLang="cs-CZ">
              <a:solidFill>
                <a:srgbClr val="FFFFFF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294967295"/>
          </p:nvPr>
        </p:nvSpPr>
        <p:spPr>
          <a:xfrm>
            <a:off x="7424738" y="6459538"/>
            <a:ext cx="98425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75B7162-85CC-4AEA-848E-EF220A08AD4A}" type="slidenum">
              <a:rPr lang="cs-CZ" altLang="cs-CZ"/>
              <a:pPr>
                <a:defRPr/>
              </a:pPr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6261343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785DF7-B801-4858-BAE3-970FD703A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např. - vodní infrastruktura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531B53-13FD-4C40-8B7C-90882EA08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a) stavba vodního díla umisťovaného v plochách a koridorech vymezených v platné politice územního rozvoje a stavby s ní související, nebo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b) stavba vodního díla budovaná ve veřejném zájmu na ochranu před povodněmi, k prevenci nebo zmírnění následků sucha, jakož i k jiným účelům podle vodního zákona a ve veřejném zájmu, a stavby s ní související.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039AA1F-82B3-4632-9107-6ABE46BAAC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F648332-3277-4435-A096-A74495FAB8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715247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0DA546-A842-4402-A0E7-7181A6767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Povolování staveb dle zákona o urychlení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374EAE-D223-4C6A-B6FF-FEF09F5430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 nutné prokazovat právo k pozemku §184a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Změna stavebního úřadu – např. vybrané stavby energetické infrastruktury ORP, k vedení územního řízení a řízení o vyvlastnění u dopravní infrastruktury je příslušný krajský úřad.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Každý je povinen umožnit provádění měření a průzkumných prací v rámci přípravy stavby dopravní, vodní nebo energetické infrastruktury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ED81A26-87DC-4D81-ACCB-868AEE64EA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F772EB5-47C7-461B-BCA3-2579E2D91F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681776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44DEB7-7E4C-43FB-9836-8688C5108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Platnost povolení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8E18AF-514E-4815-B6E7-7FAAC1684C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 dobu vyvlastňovacího řízení se běh lhůty platnosti územního rozhodnutí, stavebního povolení a společného povolení, kterým se stavba umisťuje a povoluje, staví.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E4BE113-55E0-4964-8290-4C6271B77A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2B1127B-A5BE-40FA-BF73-2149456A44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580481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50C9BF-E24A-49F9-BE0F-06A9667F5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Mezitímní rozhodnutí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855947-E72E-4F13-B66B-AD75C944B8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Oprávněný investor může společně s žádostí o vydání rozhodnutí podle stavebního zákona, kterým se umisťuje nebo povoluje stavba dopravní infrastruktury, požádat stavební úřad o vydání mezitímního rozhodnutí podle § 4a spočívajícího v odnětí nebo omezení vlastnického práva nebo práva odpovídajícího věcnému břemenu k pozemku nebo ke stavbě nebo jejich části potřebné k uskutečnění takové stavby dopravní infrastruktury.</a:t>
            </a:r>
          </a:p>
          <a:p>
            <a:r>
              <a:rPr lang="cs-CZ" dirty="0"/>
              <a:t>Příloha – znalecký posudek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6DB97AC-FD88-44BD-B522-3167BCED3FC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D785658-EA00-4A23-9B25-3200E7C332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11280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OBČANSKÝ ZÁKONÍK</a:t>
            </a:r>
            <a:endParaRPr lang="cs-CZ" alt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§ 1038 </a:t>
            </a:r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Ve veřejném zájmu, který nelze uspokojit jinak, a jen na základě zákona lze vlastnické právo omezit nebo věc vyvlastnit.</a:t>
            </a:r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§ 1039</a:t>
            </a:r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(1) Za omezení vlastnického práva nebo vyvlastnění věci náleží vlastníkovi plná náhrada odpovídající míře, v jaké byl jeho majetek těmito opatřeními dotčen.</a:t>
            </a:r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(2) Náhrada se poskytuje v penězích. Lze ji však poskytnout i jiným způsobem, pokud si to strany ujednají.</a:t>
            </a:r>
          </a:p>
        </p:txBody>
      </p:sp>
    </p:spTree>
    <p:extLst>
      <p:ext uri="{BB962C8B-B14F-4D97-AF65-F5344CB8AC3E}">
        <p14:creationId xmlns:p14="http://schemas.microsoft.com/office/powerpoint/2010/main" val="3115258438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05D492-F47C-4713-A9BE-991AEA4E7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Projekty společného zájmu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86443D-8752-43FF-8D32-8B247D792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Čl. 2 odst. 4 a 6 nařízení Evropského parlamentu a Rady (EU) č. 347/2013 ze dne 17. dubna 2013, kterým se stanoví hlavní směry pro transevropské energetické sítě</a:t>
            </a:r>
          </a:p>
          <a:p>
            <a:r>
              <a:rPr lang="cs-CZ" dirty="0"/>
              <a:t>Ministerstvo průmyslu a obchodu</a:t>
            </a:r>
          </a:p>
          <a:p>
            <a:r>
              <a:rPr lang="cs-CZ" dirty="0"/>
              <a:t>Lhůty DOS – 15+15, fikce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71DC94D-EFAE-4622-A1CB-72FC8D6A2E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CBA3E50-F7EC-4FA9-882D-2B87C151B5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869113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za pozornost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36443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Zákon o vyvlastnění 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č. 184/2006 Sb., o odnětí nebo omezení vlastnického práva k pozemku nebo ke stavbě</a:t>
            </a:r>
          </a:p>
        </p:txBody>
      </p:sp>
    </p:spTree>
    <p:extLst>
      <p:ext uri="{BB962C8B-B14F-4D97-AF65-F5344CB8AC3E}">
        <p14:creationId xmlns:p14="http://schemas.microsoft.com/office/powerpoint/2010/main" val="137774778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Vyvlastnění 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Nucené omezení nebo odnětí vlastnického práva.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dirty="0"/>
              <a:t>Nutno odlišovat od jiných právních institutů, např. od konfiskace (propadnutí věci), znárodnění, policejních zásahů jiných omezení vlastnických práv.</a:t>
            </a:r>
          </a:p>
          <a:p>
            <a:pPr marL="0" indent="0" eaLnBrk="1" hangingPunct="1">
              <a:buFont typeface="Calibri" panose="020F0502020204030204" pitchFamily="34" charset="0"/>
              <a:buNone/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8502445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/>
              <a:t>Jiná omezení vlastnického práva</a:t>
            </a:r>
            <a:endParaRPr lang="cs-CZ" alt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Mezi jiná omezení vlastnického práva patří zejména: </a:t>
            </a:r>
          </a:p>
          <a:p>
            <a:pPr eaLnBrk="1" hangingPunct="1"/>
            <a:r>
              <a:rPr lang="cs-CZ" altLang="cs-CZ"/>
              <a:t>- ochranná a bezpečnostní pásma</a:t>
            </a:r>
          </a:p>
          <a:p>
            <a:pPr eaLnBrk="1" hangingPunct="1"/>
            <a:r>
              <a:rPr lang="cs-CZ" altLang="cs-CZ"/>
              <a:t>- zákonná věcná břemena </a:t>
            </a:r>
          </a:p>
          <a:p>
            <a:pPr eaLnBrk="1" hangingPunct="1"/>
            <a:r>
              <a:rPr lang="cs-CZ" altLang="cs-CZ"/>
              <a:t>- chráněná území </a:t>
            </a:r>
          </a:p>
          <a:p>
            <a:pPr eaLnBrk="1" hangingPunct="1"/>
            <a:r>
              <a:rPr lang="cs-CZ" altLang="cs-CZ"/>
              <a:t>- stavební uzávěra </a:t>
            </a:r>
          </a:p>
          <a:p>
            <a:pPr eaLnBrk="1" hangingPunct="1"/>
            <a:r>
              <a:rPr lang="cs-CZ" altLang="cs-CZ"/>
              <a:t>- záplavová území </a:t>
            </a:r>
          </a:p>
          <a:p>
            <a:pPr eaLnBrk="1" hangingPunct="1"/>
            <a:r>
              <a:rPr lang="cs-CZ" altLang="cs-CZ"/>
              <a:t>- asanace území </a:t>
            </a:r>
          </a:p>
          <a:p>
            <a:pPr eaLnBrk="1" hangingPunct="1"/>
            <a:r>
              <a:rPr lang="cs-CZ" altLang="cs-CZ"/>
              <a:t>- územní rezervy </a:t>
            </a:r>
          </a:p>
          <a:p>
            <a:pPr eaLnBrk="1" hangingPunct="1"/>
            <a:r>
              <a:rPr lang="cs-CZ" altLang="cs-CZ"/>
              <a:t>- zóny havarijního plánování </a:t>
            </a:r>
          </a:p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6018162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/>
              <a:t>Jiná omezení vlastnického práva</a:t>
            </a:r>
            <a:endParaRPr lang="cs-CZ" alt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Vznik jiných omezení vlastnického práva: </a:t>
            </a:r>
          </a:p>
          <a:p>
            <a:pPr eaLnBrk="1" hangingPunct="1"/>
            <a:r>
              <a:rPr lang="cs-CZ" altLang="cs-CZ"/>
              <a:t>- zákon </a:t>
            </a:r>
          </a:p>
          <a:p>
            <a:pPr eaLnBrk="1" hangingPunct="1"/>
            <a:r>
              <a:rPr lang="cs-CZ" altLang="cs-CZ"/>
              <a:t>- podzákonné právní předpisy </a:t>
            </a:r>
          </a:p>
          <a:p>
            <a:pPr eaLnBrk="1" hangingPunct="1"/>
            <a:r>
              <a:rPr lang="cs-CZ" altLang="cs-CZ"/>
              <a:t>- správní akt </a:t>
            </a:r>
          </a:p>
          <a:p>
            <a:pPr eaLnBrk="1" hangingPunct="1"/>
            <a:r>
              <a:rPr lang="cs-CZ" altLang="cs-CZ"/>
              <a:t>- opatření obecné povahy </a:t>
            </a:r>
          </a:p>
          <a:p>
            <a:pPr eaLnBrk="1" hangingPunct="1"/>
            <a:r>
              <a:rPr lang="cs-CZ" altLang="cs-CZ"/>
              <a:t>- jiné formy veřejnoprávních jednání </a:t>
            </a:r>
          </a:p>
          <a:p>
            <a:pPr eaLnBrk="1" hangingPunct="1"/>
            <a:r>
              <a:rPr lang="cs-CZ" altLang="cs-CZ"/>
              <a:t>- jednostranný úkon oprávněného subjektu</a:t>
            </a:r>
          </a:p>
        </p:txBody>
      </p:sp>
    </p:spTree>
    <p:extLst>
      <p:ext uri="{BB962C8B-B14F-4D97-AF65-F5344CB8AC3E}">
        <p14:creationId xmlns:p14="http://schemas.microsoft.com/office/powerpoint/2010/main" val="938142626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Vyvlastňovací tituly</a:t>
            </a:r>
            <a:endParaRPr lang="cs-CZ" alt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Vyvlastňovací zákon sám vyvlastňovací tituly neupravuje, odkazuje na zvláštní zákony </a:t>
            </a:r>
          </a:p>
          <a:p>
            <a:pPr eaLnBrk="1" hangingPunct="1"/>
            <a:r>
              <a:rPr lang="cs-CZ" altLang="cs-CZ" dirty="0"/>
              <a:t>Vyvlastňovací (expropriační) tituly svědčí vždy určitému subjektu (</a:t>
            </a:r>
            <a:r>
              <a:rPr lang="cs-CZ" altLang="cs-CZ" dirty="0" err="1"/>
              <a:t>expropriantovi</a:t>
            </a:r>
            <a:r>
              <a:rPr lang="cs-CZ" altLang="cs-CZ" dirty="0"/>
              <a:t>), kterým může být subjekt veřejného, nebo soukromého práva </a:t>
            </a:r>
          </a:p>
          <a:p>
            <a:pPr eaLnBrk="1" hangingPunct="1"/>
            <a:r>
              <a:rPr lang="cs-CZ" altLang="cs-CZ" dirty="0"/>
              <a:t>Vyvlastňovací titul vymezuje charakter věcného práva, které má vzniknout, zaniknout, nebo přejít v důsledku vyvlastnění</a:t>
            </a:r>
          </a:p>
        </p:txBody>
      </p:sp>
    </p:spTree>
    <p:extLst>
      <p:ext uri="{BB962C8B-B14F-4D97-AF65-F5344CB8AC3E}">
        <p14:creationId xmlns:p14="http://schemas.microsoft.com/office/powerpoint/2010/main" val="243283454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Vyvlastňovací tituly – stavební zákon § 170 </a:t>
            </a:r>
            <a:endParaRPr lang="cs-CZ" alt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000" dirty="0"/>
              <a:t>Práva k pozemkům a stavbám, potřebná pro uskutečnění staveb nebo jiných veřejně prospěšných opatření, lze odejmout nebo omezit, jsou-li vymezeny ve vydané územně plánovací dokumentaci a jde-li o </a:t>
            </a:r>
          </a:p>
          <a:p>
            <a:pPr marL="0" indent="0" eaLnBrk="1" hangingPunct="1">
              <a:buNone/>
            </a:pPr>
            <a:r>
              <a:rPr lang="cs-CZ" altLang="cs-CZ" sz="2000" dirty="0"/>
              <a:t>a) veřejně prospěšnou stavbu dopravní a technické infrastruktury, včetně plochy nezbytné k zajištění její výstavby a řádného užívání pro stanovený účel, </a:t>
            </a:r>
          </a:p>
          <a:p>
            <a:pPr marL="0" indent="0" eaLnBrk="1" hangingPunct="1">
              <a:buNone/>
            </a:pPr>
            <a:r>
              <a:rPr lang="cs-CZ" altLang="cs-CZ" sz="2000" dirty="0"/>
              <a:t>b) veřejně prospěšné opatření, a to snižování ohrožení v území povodněmi a jinými přírodními katastrofami, zvyšování retenčních schopností území, založení prvků územního systému ekologické stability a ochranu archeologického dědictví, </a:t>
            </a:r>
          </a:p>
          <a:p>
            <a:pPr marL="0" indent="0" eaLnBrk="1" hangingPunct="1">
              <a:buNone/>
            </a:pPr>
            <a:r>
              <a:rPr lang="cs-CZ" altLang="cs-CZ" sz="2000" dirty="0"/>
              <a:t>c) stavby a opatření k zajišťování obrany a bezpečnosti státu, </a:t>
            </a:r>
          </a:p>
          <a:p>
            <a:pPr marL="0" indent="0" eaLnBrk="1" hangingPunct="1">
              <a:buNone/>
            </a:pPr>
            <a:r>
              <a:rPr lang="cs-CZ" altLang="cs-CZ" sz="2000" dirty="0"/>
              <a:t>d) asanaci (ozdravění) území. </a:t>
            </a:r>
          </a:p>
        </p:txBody>
      </p:sp>
    </p:spTree>
    <p:extLst>
      <p:ext uri="{BB962C8B-B14F-4D97-AF65-F5344CB8AC3E}">
        <p14:creationId xmlns:p14="http://schemas.microsoft.com/office/powerpoint/2010/main" val="421461231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 (3)</Template>
  <TotalTime>413</TotalTime>
  <Words>1635</Words>
  <Application>Microsoft Office PowerPoint</Application>
  <PresentationFormat>Předvádění na obrazovce (4:3)</PresentationFormat>
  <Paragraphs>155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7" baseType="lpstr">
      <vt:lpstr>Arial</vt:lpstr>
      <vt:lpstr>Calibri</vt:lpstr>
      <vt:lpstr>Garamond</vt:lpstr>
      <vt:lpstr>Tahoma</vt:lpstr>
      <vt:lpstr>Wingdings</vt:lpstr>
      <vt:lpstr>Prezentace_MU_CZ</vt:lpstr>
      <vt:lpstr>Vyvlastnění   JUDr. Alena Kliková, Ph.D.</vt:lpstr>
      <vt:lpstr>LISTINA ZÁKLADNÍCH PRÁV A SVOBOD</vt:lpstr>
      <vt:lpstr>OBČANSKÝ ZÁKONÍK</vt:lpstr>
      <vt:lpstr>Zákon o vyvlastnění </vt:lpstr>
      <vt:lpstr>Vyvlastnění </vt:lpstr>
      <vt:lpstr>Jiná omezení vlastnického práva</vt:lpstr>
      <vt:lpstr>Jiná omezení vlastnického práva</vt:lpstr>
      <vt:lpstr>Vyvlastňovací tituly</vt:lpstr>
      <vt:lpstr>Vyvlastňovací tituly – stavební zákon § 170 </vt:lpstr>
      <vt:lpstr>Vyvlastňovací tituly – stavební zákon § 170 </vt:lpstr>
      <vt:lpstr>Vyvlastňovací tituly – energetický zákon § 24</vt:lpstr>
      <vt:lpstr>Pojmy § 2</vt:lpstr>
      <vt:lpstr>Podmínky vyvlastnění</vt:lpstr>
      <vt:lpstr>Podmínky vyvlastnění</vt:lpstr>
      <vt:lpstr>Náhrada za vyvlastnění</vt:lpstr>
      <vt:lpstr>Náhrada za vyvlastnění</vt:lpstr>
      <vt:lpstr>Náhrada za vyvlastnění</vt:lpstr>
      <vt:lpstr>Vyvlastňovací úřad</vt:lpstr>
      <vt:lpstr>Účastníci vyvlastňovacího řízení</vt:lpstr>
      <vt:lpstr>Zahájení vyvlastňovacího řízení </vt:lpstr>
      <vt:lpstr>Postup v řízení </vt:lpstr>
      <vt:lpstr>Rozhodnutí </vt:lpstr>
      <vt:lpstr>Rozhodnutí - výrok o náhradě</vt:lpstr>
      <vt:lpstr>Zrušení vyvlastnění</vt:lpstr>
      <vt:lpstr>Zákon o urychlení výstavby </vt:lpstr>
      <vt:lpstr> např. - vodní infrastruktura</vt:lpstr>
      <vt:lpstr>Povolování staveb dle zákona o urychlení</vt:lpstr>
      <vt:lpstr>Platnost povolení </vt:lpstr>
      <vt:lpstr>Mezitímní rozhodnutí </vt:lpstr>
      <vt:lpstr>Projekty společného zájmu</vt:lpstr>
      <vt:lpstr>Děkuji za pozornost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Buchalová</dc:creator>
  <cp:lastModifiedBy>Alena Kliková</cp:lastModifiedBy>
  <cp:revision>38</cp:revision>
  <cp:lastPrinted>1601-01-01T00:00:00Z</cp:lastPrinted>
  <dcterms:created xsi:type="dcterms:W3CDTF">2016-09-29T07:47:12Z</dcterms:created>
  <dcterms:modified xsi:type="dcterms:W3CDTF">2022-04-24T12:05:47Z</dcterms:modified>
</cp:coreProperties>
</file>