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2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79" d="100"/>
          <a:sy n="79" d="100"/>
        </p:scale>
        <p:origin x="5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88A7752-73DE-404C-BA6F-63DEF987950B}" type="datetimeFigureOut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EC00428-765A-4708-ADE2-3AAB557AF1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00428-765A-4708-ADE2-3AAB557AF17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lt"/>
                <a:cs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8B8E7D2-F905-46E3-BDD3-0258335A3216}" type="datetime1">
              <a:rPr lang="en-US" smtClean="0"/>
              <a:pPr/>
              <a:t>2/21/2017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4B5ADC2-7248-4799-8E52-477E151C3E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8" name="Shap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FB568A0-62B0-4129-95C4-7270BF844D61}" type="datetime1">
              <a:rPr lang="en-US" smtClean="0"/>
              <a:pPr/>
              <a:t>2/21/2017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7F31A-E594-408B-8114-4F8438303DA3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78398-2A5A-4309-94C2-82E465C1DCF8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58F6-778A-46C2-BFC0-8FD9B04A99E8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C1B20-DEF4-46E3-B77F-0FB6B8193D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6" name="Shap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38BEC-55E3-4F9D-B5C5-76D23951C04A}" type="datetime1">
              <a:rPr lang="en-US" smtClean="0"/>
              <a:pPr/>
              <a:t>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33938BEC-55E3-4F9D-B5C5-76D23951C04A}" type="datetime1">
              <a:rPr lang="en-US" smtClean="0"/>
              <a:pPr/>
              <a:t>2/21/2017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pPr algn="l"/>
            <a:fld id="{D4B5ADC2-7248-4799-8E52-477E151C3EE9}" type="slidenum">
              <a:rPr lang="en-US" sz="1400" b="1" smtClean="0">
                <a:solidFill>
                  <a:srgbClr val="FFFFFF"/>
                </a:solidFill>
              </a:rPr>
              <a:pPr algn="l"/>
              <a:t>‹#›</a:t>
            </a:fld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Shap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EXEGÉSIS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000" kern="1200" dirty="0" smtClean="0">
                <a:solidFill>
                  <a:schemeClr val="tx2"/>
                </a:solidFill>
                <a:latin typeface="+mj-lt"/>
                <a:ea typeface="+mj-lt"/>
                <a:cs typeface="+mj-lt"/>
              </a:rPr>
              <a:t>Výklad právních textů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Úvod</a:t>
            </a:r>
            <a:endParaRPr lang="cs-CZ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r>
              <a:rPr lang="cs-CZ" dirty="0"/>
              <a:t>Obecnější </a:t>
            </a:r>
            <a:r>
              <a:rPr lang="cs-CZ" dirty="0" smtClean="0"/>
              <a:t>pojem: interpretace </a:t>
            </a:r>
            <a:r>
              <a:rPr lang="cs-CZ" dirty="0"/>
              <a:t>– výklad, vysvětlení </a:t>
            </a:r>
            <a:r>
              <a:rPr lang="cs-CZ" dirty="0" smtClean="0"/>
              <a:t>textu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EXEGETIKA (z řečtiny) je nauka o co nejpřesnějším slovním i věcném výkladu textů; rozbor římskoprávního textu</a:t>
            </a:r>
          </a:p>
          <a:p>
            <a:pPr marL="0" indent="0">
              <a:buNone/>
            </a:pPr>
            <a:endParaRPr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dirty="0" smtClean="0"/>
              <a:t>V oblasti římského práva je vhodnější  termín výklad právního textu než výklad právní normy</a:t>
            </a:r>
            <a:endParaRPr lang="cs-CZ" sz="26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 HISTORIE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Římští znalci práva vytvořili řadu interpretačních pravidel:</a:t>
            </a:r>
          </a:p>
          <a:p>
            <a:r>
              <a:rPr lang="cs-CZ" dirty="0" smtClean="0"/>
              <a:t>- porůznu v římských právních i jiných (beletristických) textech</a:t>
            </a:r>
          </a:p>
          <a:p>
            <a:r>
              <a:rPr lang="cs-CZ" i="1" dirty="0" smtClean="0"/>
              <a:t>De </a:t>
            </a:r>
            <a:r>
              <a:rPr lang="cs-CZ" i="1" dirty="0" err="1" smtClean="0"/>
              <a:t>verborum</a:t>
            </a:r>
            <a:r>
              <a:rPr lang="cs-CZ" i="1" dirty="0" smtClean="0"/>
              <a:t> </a:t>
            </a:r>
            <a:r>
              <a:rPr lang="cs-CZ" i="1" dirty="0" err="1" smtClean="0"/>
              <a:t>significatione</a:t>
            </a:r>
            <a:r>
              <a:rPr lang="cs-CZ" i="1" dirty="0" smtClean="0"/>
              <a:t> </a:t>
            </a:r>
            <a:r>
              <a:rPr lang="cs-CZ" dirty="0" smtClean="0"/>
              <a:t>– 276 fragmentů v16. titulu 50. knihy </a:t>
            </a:r>
            <a:r>
              <a:rPr lang="cs-CZ" dirty="0" err="1" smtClean="0"/>
              <a:t>Iustinianových</a:t>
            </a:r>
            <a:r>
              <a:rPr lang="cs-CZ" dirty="0" smtClean="0"/>
              <a:t> Digest – obsahuje výklady významu různých termínů (de facto výkladový slovník)</a:t>
            </a:r>
          </a:p>
          <a:p>
            <a:r>
              <a:rPr lang="cs-CZ" dirty="0" smtClean="0"/>
              <a:t>Metodiku přístupu k starověkým textům používanou dodnes vytvořili právní romanisté během 19.st., kdy se věda o římském právu stává právněhistorickou disciplínou</a:t>
            </a:r>
          </a:p>
          <a:p>
            <a:r>
              <a:rPr lang="cs-CZ" dirty="0" smtClean="0"/>
              <a:t>Strukturu interpretace právní normy dnes používané vytvořil K.F. von </a:t>
            </a:r>
            <a:r>
              <a:rPr lang="cs-CZ" dirty="0" err="1" smtClean="0"/>
              <a:t>Savigny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i="1" dirty="0" err="1" smtClean="0"/>
              <a:t>Juristische</a:t>
            </a:r>
            <a:r>
              <a:rPr lang="cs-CZ" i="1" dirty="0" smtClean="0"/>
              <a:t> </a:t>
            </a:r>
            <a:r>
              <a:rPr lang="cs-CZ" i="1" dirty="0" err="1" smtClean="0"/>
              <a:t>Methodenlehre</a:t>
            </a:r>
            <a:r>
              <a:rPr lang="cs-CZ" i="1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Struktura exegeze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5050904" cy="5090120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cs-CZ" sz="2400" dirty="0" smtClean="0">
                <a:solidFill>
                  <a:srgbClr val="FFC000"/>
                </a:solidFill>
              </a:rPr>
              <a:t>Latinský (řecký) text</a:t>
            </a:r>
          </a:p>
          <a:p>
            <a:pPr marL="571500" indent="-571500">
              <a:buFont typeface="+mj-lt"/>
              <a:buAutoNum type="romanUcPeriod"/>
            </a:pPr>
            <a:r>
              <a:rPr lang="cs-CZ" sz="2400" dirty="0" smtClean="0">
                <a:solidFill>
                  <a:srgbClr val="FFC000"/>
                </a:solidFill>
              </a:rPr>
              <a:t>Překlad </a:t>
            </a:r>
            <a:r>
              <a:rPr lang="cs-CZ" sz="2400" dirty="0" smtClean="0">
                <a:solidFill>
                  <a:srgbClr val="FFC000"/>
                </a:solidFill>
              </a:rPr>
              <a:t>textu </a:t>
            </a:r>
            <a:r>
              <a:rPr lang="cs-CZ" sz="2400" dirty="0" smtClean="0">
                <a:solidFill>
                  <a:srgbClr val="0070C0"/>
                </a:solidFill>
              </a:rPr>
              <a:t>s lingvistickou interpretací (viz Interaktivní osnova v IS)</a:t>
            </a:r>
            <a:endParaRPr lang="cs-CZ" sz="2400" dirty="0" smtClean="0">
              <a:solidFill>
                <a:srgbClr val="FFC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cs-CZ" sz="2400" dirty="0" smtClean="0">
                <a:solidFill>
                  <a:schemeClr val="accent1"/>
                </a:solidFill>
              </a:rPr>
              <a:t>Poznámky k inskripci </a:t>
            </a:r>
            <a:r>
              <a:rPr lang="cs-CZ" sz="2400" dirty="0" smtClean="0"/>
              <a:t>– zápisu textu</a:t>
            </a:r>
            <a:endParaRPr lang="cs-CZ" sz="2400" dirty="0"/>
          </a:p>
          <a:p>
            <a:pPr marL="548640" lvl="2" indent="0">
              <a:buNone/>
            </a:pPr>
            <a:r>
              <a:rPr lang="cs-CZ" dirty="0" smtClean="0"/>
              <a:t>-autor textu (život a dílo)</a:t>
            </a:r>
            <a:br>
              <a:rPr lang="cs-CZ" dirty="0" smtClean="0"/>
            </a:br>
            <a:r>
              <a:rPr lang="cs-CZ" dirty="0" smtClean="0"/>
              <a:t>-další právníci uvedení v textu</a:t>
            </a:r>
            <a:br>
              <a:rPr lang="cs-CZ" dirty="0" smtClean="0"/>
            </a:br>
            <a:r>
              <a:rPr lang="cs-CZ" dirty="0" smtClean="0"/>
              <a:t>-analýza – </a:t>
            </a:r>
            <a:r>
              <a:rPr lang="cs-CZ" dirty="0" smtClean="0"/>
              <a:t>(rozbor díla)</a:t>
            </a:r>
            <a:endParaRPr lang="cs-CZ" dirty="0" smtClean="0"/>
          </a:p>
          <a:p>
            <a:pPr marL="514350" indent="-514350">
              <a:buAutoNum type="romanUcPeriod" startAt="4"/>
            </a:pPr>
            <a:r>
              <a:rPr lang="cs-CZ" sz="2400" dirty="0" smtClean="0">
                <a:solidFill>
                  <a:srgbClr val="FFC000"/>
                </a:solidFill>
              </a:rPr>
              <a:t>Interpretace textu – hic: „právní diagnóza“</a:t>
            </a:r>
            <a:br>
              <a:rPr lang="cs-CZ" sz="2400" dirty="0" smtClean="0">
                <a:solidFill>
                  <a:srgbClr val="FFC000"/>
                </a:solidFill>
              </a:rPr>
            </a:br>
            <a:r>
              <a:rPr lang="cs-CZ" sz="2000" dirty="0" smtClean="0"/>
              <a:t>-skutková podstata</a:t>
            </a:r>
            <a:br>
              <a:rPr lang="cs-CZ" sz="2000" dirty="0" smtClean="0"/>
            </a:br>
            <a:r>
              <a:rPr lang="cs-CZ" sz="2000" dirty="0" smtClean="0"/>
              <a:t>-položení si právní otázky</a:t>
            </a:r>
            <a:br>
              <a:rPr lang="cs-CZ" sz="2000" dirty="0" smtClean="0"/>
            </a:br>
            <a:r>
              <a:rPr lang="cs-CZ" sz="2000" dirty="0" smtClean="0"/>
              <a:t>-rozhodnutí citovaného právníka    </a:t>
            </a:r>
            <a:br>
              <a:rPr lang="cs-CZ" sz="2000" dirty="0" smtClean="0"/>
            </a:br>
            <a:r>
              <a:rPr lang="cs-CZ" sz="2000" dirty="0" smtClean="0"/>
              <a:t>-zdůvodnění rozhodnutí</a:t>
            </a:r>
            <a:endParaRPr lang="cs-CZ" sz="2400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5652119" y="1216025"/>
            <a:ext cx="2764351" cy="50932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Grp="1"/>
          </p:cNvSpPr>
          <p:nvPr>
            <p:ph type="title"/>
          </p:nvPr>
        </p:nvSpPr>
        <p:spPr>
          <a:xfrm flipV="1">
            <a:off x="457200" y="106681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6" name="Rectangle 5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cs-CZ" sz="2400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V. Reálie právní i jiné</a:t>
            </a:r>
            <a:r>
              <a:rPr lang="cs-CZ" sz="2400" dirty="0">
                <a:solidFill>
                  <a:srgbClr val="FFC000"/>
                </a:solidFill>
              </a:rPr>
              <a:t/>
            </a:r>
            <a:br>
              <a:rPr lang="cs-CZ" sz="2400" dirty="0">
                <a:solidFill>
                  <a:srgbClr val="FFC000"/>
                </a:solidFill>
              </a:rPr>
            </a:br>
            <a:r>
              <a:rPr lang="cs-CZ" sz="2000" dirty="0" smtClean="0"/>
              <a:t>   - literárněhistorické kontexty, politické, </a:t>
            </a:r>
            <a:br>
              <a:rPr lang="cs-CZ" sz="2000" dirty="0" smtClean="0"/>
            </a:br>
            <a:r>
              <a:rPr lang="cs-CZ" sz="2000" dirty="0" smtClean="0"/>
              <a:t>     sociální aj.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VI. Srovnání s další  právní úpravou, </a:t>
            </a:r>
            <a:br>
              <a:rPr lang="cs-CZ" sz="2400" dirty="0" smtClean="0">
                <a:solidFill>
                  <a:srgbClr val="FFC000"/>
                </a:solidFill>
              </a:rPr>
            </a:br>
            <a:r>
              <a:rPr lang="cs-CZ" sz="2400" dirty="0" smtClean="0">
                <a:solidFill>
                  <a:srgbClr val="FFC000"/>
                </a:solidFill>
              </a:rPr>
              <a:t>    více úpravami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C000"/>
                </a:solidFill>
              </a:rPr>
              <a:t>VII. Literatura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2119" y="1216025"/>
            <a:ext cx="3034681" cy="49371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i="1" dirty="0" smtClean="0">
                <a:ln/>
                <a:solidFill>
                  <a:schemeClr val="tx1"/>
                </a:solidFill>
              </a:rPr>
              <a:t>Podrobněji:</a:t>
            </a:r>
            <a:endParaRPr lang="cs-CZ" sz="2800" i="1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Ad </a:t>
            </a:r>
            <a:r>
              <a:rPr lang="cs-CZ" sz="2400" dirty="0">
                <a:solidFill>
                  <a:schemeClr val="accent1"/>
                </a:solidFill>
              </a:rPr>
              <a:t>III. Poznámky k inskripci </a:t>
            </a:r>
            <a:endParaRPr lang="cs-CZ" sz="2400" dirty="0" smtClean="0">
              <a:solidFill>
                <a:schemeClr val="accent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Uvádíme </a:t>
            </a:r>
            <a:r>
              <a:rPr lang="cs-CZ" sz="2400" dirty="0"/>
              <a:t>celé jméno autora, jeho důležité životopisné údaje. Tím zařadíme do kontextu </a:t>
            </a:r>
            <a:r>
              <a:rPr lang="cs-CZ" sz="2400" dirty="0" smtClean="0"/>
              <a:t>historického a literárního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Odvolávání </a:t>
            </a:r>
            <a:r>
              <a:rPr lang="cs-CZ" sz="2400" dirty="0"/>
              <a:t>se autora na další autority – věnujeme jim pozornost</a:t>
            </a:r>
            <a:r>
              <a:rPr lang="cs-CZ" dirty="0"/>
              <a:t> </a:t>
            </a:r>
            <a:r>
              <a:rPr lang="cs-CZ" sz="2000" dirty="0"/>
              <a:t>(již Aristoteles sice označil tento způsob za </a:t>
            </a:r>
            <a:r>
              <a:rPr lang="cs-CZ" sz="2000" dirty="0" err="1"/>
              <a:t>eristický</a:t>
            </a:r>
            <a:r>
              <a:rPr lang="cs-CZ" sz="2000" dirty="0"/>
              <a:t> (tedy „nesprávný“ argument, ale antika byla většinou benevolentnější než současná věda</a:t>
            </a:r>
            <a:r>
              <a:rPr lang="cs-CZ" sz="20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Zařadíme „textík“ do kontextu daného díla i do kontextu dalších prací autora, </a:t>
            </a:r>
            <a:r>
              <a:rPr lang="cs-CZ" sz="2400" dirty="0"/>
              <a:t>a tedy vývoje samotného </a:t>
            </a:r>
            <a:r>
              <a:rPr lang="cs-CZ" sz="2400" dirty="0" smtClean="0"/>
              <a:t>autora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Nejprve do příslušného titulu zákoníku, pak např. srovnáme pasáže týkající se téhož v </a:t>
            </a:r>
            <a:r>
              <a:rPr lang="cs-CZ" sz="2400" dirty="0" err="1" smtClean="0"/>
              <a:t>Gaiovi</a:t>
            </a:r>
            <a:r>
              <a:rPr lang="cs-CZ" sz="2400" dirty="0" smtClean="0"/>
              <a:t>, v Digestech a v </a:t>
            </a:r>
            <a:r>
              <a:rPr lang="cs-CZ" sz="2400" dirty="0" err="1" smtClean="0"/>
              <a:t>Iustinianovi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n/>
                <a:solidFill>
                  <a:schemeClr val="tx1"/>
                </a:solidFill>
              </a:rPr>
              <a:t>Podrobněji: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Ad </a:t>
            </a:r>
            <a:r>
              <a:rPr lang="cs-CZ" sz="2800" dirty="0" smtClean="0">
                <a:solidFill>
                  <a:schemeClr val="accent1"/>
                </a:solidFill>
              </a:rPr>
              <a:t>IV. „Právní diagnóza“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Subsumpce pod příslušný právní institut (ten, který je v textu nejvíce rozebírán)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Uvést další související právní instituty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Zformulovat právní otázku/y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Ke zkoumání vybrat jen jednu otázku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Zúžit rozsah textu na jádro exegeze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Římskoprávní text často neobsahuje zdůvodnění rozhodnutí – je třeba uvést vlastní stanovisko: použít srovnání s jinými fragmenty téhož autora i jiných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 smtClean="0"/>
              <a:t>Zohlednit interpolace</a:t>
            </a:r>
            <a:r>
              <a:rPr lang="cs-CZ" sz="2000" dirty="0" smtClean="0"/>
              <a:t> (viz</a:t>
            </a:r>
            <a:r>
              <a:rPr lang="cs-CZ" sz="2000" i="1" dirty="0" smtClean="0"/>
              <a:t> Index </a:t>
            </a:r>
            <a:r>
              <a:rPr lang="cs-CZ" sz="2000" i="1" dirty="0" err="1" smtClean="0"/>
              <a:t>Interpolationum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quae</a:t>
            </a:r>
            <a:r>
              <a:rPr lang="cs-CZ" sz="2000" i="1" dirty="0" smtClean="0"/>
              <a:t> in </a:t>
            </a:r>
            <a:r>
              <a:rPr lang="cs-CZ" sz="2000" i="1" dirty="0" err="1" smtClean="0"/>
              <a:t>Iustiniani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Digesta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inesse</a:t>
            </a:r>
            <a:r>
              <a:rPr lang="cs-CZ" sz="2000" i="1" dirty="0" smtClean="0"/>
              <a:t> </a:t>
            </a:r>
            <a:r>
              <a:rPr lang="cs-CZ" sz="2000" i="1" dirty="0" err="1" smtClean="0"/>
              <a:t>dicuntur</a:t>
            </a:r>
            <a:r>
              <a:rPr lang="cs-CZ" sz="2000" i="1" dirty="0" smtClean="0"/>
              <a:t>. Ed. </a:t>
            </a:r>
            <a:r>
              <a:rPr lang="cs-CZ" sz="2000" i="1" dirty="0" err="1" smtClean="0"/>
              <a:t>Levy</a:t>
            </a:r>
            <a:r>
              <a:rPr lang="cs-CZ" sz="2000" i="1" dirty="0" smtClean="0"/>
              <a:t> E.-</a:t>
            </a:r>
            <a:r>
              <a:rPr lang="cs-CZ" sz="2000" i="1" dirty="0" err="1" smtClean="0"/>
              <a:t>Rabel</a:t>
            </a:r>
            <a:r>
              <a:rPr lang="cs-CZ" sz="2000" i="1" dirty="0" smtClean="0"/>
              <a:t> E. </a:t>
            </a:r>
            <a:r>
              <a:rPr lang="cs-CZ" sz="2000" i="1" dirty="0" err="1" smtClean="0"/>
              <a:t>Weimar</a:t>
            </a:r>
            <a:r>
              <a:rPr lang="cs-CZ" sz="2000" i="1" dirty="0" smtClean="0"/>
              <a:t> 1929)</a:t>
            </a:r>
            <a:endParaRPr lang="cs-CZ" sz="2400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>
                <a:ln/>
                <a:solidFill>
                  <a:schemeClr val="tx1"/>
                </a:solidFill>
              </a:rPr>
              <a:t>Podrobněji</a:t>
            </a:r>
            <a:r>
              <a:rPr lang="cs-CZ" i="1" dirty="0" smtClean="0">
                <a:ln/>
                <a:solidFill>
                  <a:schemeClr val="tx1"/>
                </a:solidFill>
              </a:rPr>
              <a:t>:</a:t>
            </a:r>
            <a:endParaRPr lang="cs-CZ" dirty="0">
              <a:ln/>
              <a:gradFill flip="none">
                <a:gsLst>
                  <a:gs pos="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46000">
                    <a:schemeClr val="accent6">
                      <a:tint val="70000"/>
                      <a:shade val="100000"/>
                      <a:hueMod val="100000"/>
                      <a:satMod val="195000"/>
                    </a:schemeClr>
                  </a:gs>
                  <a:gs pos="100000">
                    <a:schemeClr val="accent6">
                      <a:tint val="100000"/>
                      <a:shade val="60000"/>
                      <a:hueMod val="100000"/>
                      <a:satMod val="195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solidFill>
            <a:schemeClr val="bg2">
              <a:lumMod val="75000"/>
            </a:schemeClr>
          </a:solidFill>
          <a:ln>
            <a:solidFill>
              <a:srgbClr val="00206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Ad </a:t>
            </a:r>
            <a:r>
              <a:rPr lang="cs-CZ" dirty="0">
                <a:solidFill>
                  <a:schemeClr val="accent1"/>
                </a:solidFill>
              </a:rPr>
              <a:t>V. </a:t>
            </a:r>
            <a:r>
              <a:rPr lang="cs-CZ" dirty="0" smtClean="0">
                <a:solidFill>
                  <a:schemeClr val="accent1"/>
                </a:solidFill>
              </a:rPr>
              <a:t>Reálie</a:t>
            </a:r>
          </a:p>
          <a:p>
            <a:pPr marL="0" indent="0">
              <a:buNone/>
            </a:pPr>
            <a:r>
              <a:rPr lang="cs-CZ" sz="2400" dirty="0" smtClean="0"/>
              <a:t>Porozumění antickým reáliím může být užitečné pro objasnění právní otázky</a:t>
            </a:r>
          </a:p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 smtClean="0"/>
              <a:t>Ad </a:t>
            </a:r>
            <a:r>
              <a:rPr lang="cs-CZ" sz="2400" dirty="0" smtClean="0">
                <a:solidFill>
                  <a:srgbClr val="FFC000"/>
                </a:solidFill>
              </a:rPr>
              <a:t>VI. Srovnání s další právní úpravou</a:t>
            </a:r>
          </a:p>
          <a:p>
            <a:pPr marL="0" indent="0">
              <a:buNone/>
            </a:pPr>
            <a:r>
              <a:rPr lang="cs-CZ" sz="2400" dirty="0"/>
              <a:t>M</a:t>
            </a:r>
            <a:r>
              <a:rPr lang="cs-CZ" sz="2400" dirty="0" smtClean="0"/>
              <a:t>yslí se v dalším právním vývoji: evropském</a:t>
            </a:r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cs-CZ" sz="2400" dirty="0" smtClean="0"/>
              <a:t>			    českém </a:t>
            </a:r>
            <a:r>
              <a:rPr lang="cs-CZ" sz="2000" dirty="0" smtClean="0"/>
              <a:t>(Koldín, Viktorin Kornel 				    z Všehrd;  Všeobecný občanský zákoník 				    1811, občanské kodexy 1950,1964; 				    platná právní úprava dnes)</a:t>
            </a:r>
            <a:br>
              <a:rPr lang="cs-CZ" sz="2000" dirty="0" smtClean="0"/>
            </a:br>
            <a:endParaRPr lang="cs-CZ" sz="2000" dirty="0" smtClean="0"/>
          </a:p>
          <a:p>
            <a:pPr marL="0" indent="0">
              <a:buNone/>
            </a:pPr>
            <a:r>
              <a:rPr lang="cs-CZ" sz="2400" dirty="0" smtClean="0"/>
              <a:t>Ad </a:t>
            </a:r>
            <a:r>
              <a:rPr lang="cs-CZ" sz="2400" dirty="0" smtClean="0">
                <a:solidFill>
                  <a:schemeClr val="accent1"/>
                </a:solidFill>
              </a:rPr>
              <a:t>VII. Bibliografie </a:t>
            </a:r>
            <a:r>
              <a:rPr lang="cs-CZ" sz="2400" dirty="0" smtClean="0"/>
              <a:t>monografická i odborné články</a:t>
            </a:r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4272"/>
          </a:xfrm>
        </p:spPr>
        <p:txBody>
          <a:bodyPr>
            <a:normAutofit fontScale="90000"/>
          </a:bodyPr>
          <a:lstStyle/>
          <a:p>
            <a:endParaRPr lang="cs-CZ" sz="2800" dirty="0">
              <a:ln/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229600" cy="3808080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400" dirty="0">
                <a:ln/>
              </a:rPr>
              <a:t>Bibliografie ke zhlédnuté </a:t>
            </a:r>
            <a:r>
              <a:rPr lang="cs-CZ" sz="2400" dirty="0" smtClean="0">
                <a:ln/>
              </a:rPr>
              <a:t>prezentaci</a:t>
            </a:r>
          </a:p>
          <a:p>
            <a:pPr marL="0" indent="0" algn="ctr">
              <a:buNone/>
            </a:pPr>
            <a:endParaRPr lang="cs-CZ" sz="2400" dirty="0" smtClean="0">
              <a:ln/>
            </a:endParaRPr>
          </a:p>
          <a:p>
            <a:pPr marL="0" indent="0">
              <a:buNone/>
            </a:pPr>
            <a:r>
              <a:rPr lang="cs-CZ" sz="2400" dirty="0" err="1" smtClean="0">
                <a:ln/>
              </a:rPr>
              <a:t>Skřejpek</a:t>
            </a:r>
            <a:r>
              <a:rPr lang="cs-CZ" sz="2400" dirty="0" smtClean="0">
                <a:ln/>
              </a:rPr>
              <a:t> M. – </a:t>
            </a:r>
            <a:r>
              <a:rPr lang="cs-CZ" sz="2400" dirty="0" err="1" smtClean="0">
                <a:ln/>
              </a:rPr>
              <a:t>Falada</a:t>
            </a:r>
            <a:r>
              <a:rPr lang="cs-CZ" sz="2400" dirty="0" smtClean="0">
                <a:ln/>
              </a:rPr>
              <a:t> D. – Kuklík J. </a:t>
            </a:r>
            <a:r>
              <a:rPr lang="cs-CZ" sz="2400" dirty="0" err="1" smtClean="0">
                <a:ln/>
              </a:rPr>
              <a:t>Exegésis</a:t>
            </a:r>
            <a:r>
              <a:rPr lang="cs-CZ" sz="2400" dirty="0" smtClean="0">
                <a:ln/>
              </a:rPr>
              <a:t>. 3. rozšířené vydání. Plzeň: Čeněk A. 2014. ISBN 978-80-7380-489-3.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A82912-2D86-4F50-9E2B-8B60C2F73E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Školicí seminář</Template>
  <TotalTime>0</TotalTime>
  <Words>420</Words>
  <Application>Microsoft Office PowerPoint</Application>
  <PresentationFormat>Předvádění na obrazovce (4:3)</PresentationFormat>
  <Paragraphs>61</Paragraphs>
  <Slides>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Bookman Old Style</vt:lpstr>
      <vt:lpstr>Calibri</vt:lpstr>
      <vt:lpstr>Gill Sans MT</vt:lpstr>
      <vt:lpstr>Wingdings</vt:lpstr>
      <vt:lpstr>Wingdings 3</vt:lpstr>
      <vt:lpstr>Původ</vt:lpstr>
      <vt:lpstr>EXEGÉSIS</vt:lpstr>
      <vt:lpstr>Úvod</vt:lpstr>
      <vt:lpstr>Ad HISTORIE</vt:lpstr>
      <vt:lpstr>Struktura exegeze</vt:lpstr>
      <vt:lpstr>Prezentace aplikace PowerPoint</vt:lpstr>
      <vt:lpstr>Podrobněji:</vt:lpstr>
      <vt:lpstr>Podrobněji:</vt:lpstr>
      <vt:lpstr>Podrobněji:</vt:lpstr>
      <vt:lpstr>Prezentace aplikace PowerPoint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2017-02-03T09:39:56Z</dcterms:created>
  <dcterms:modified xsi:type="dcterms:W3CDTF">2017-02-21T11:26:03Z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TC101671269990</vt:lpwstr>
  </property>
</Properties>
</file>