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8" r:id="rId2"/>
  </p:sldMasterIdLst>
  <p:notesMasterIdLst>
    <p:notesMasterId r:id="rId15"/>
  </p:notesMasterIdLst>
  <p:sldIdLst>
    <p:sldId id="256" r:id="rId3"/>
    <p:sldId id="258" r:id="rId4"/>
    <p:sldId id="259" r:id="rId5"/>
    <p:sldId id="260" r:id="rId6"/>
    <p:sldId id="261" r:id="rId7"/>
    <p:sldId id="269" r:id="rId8"/>
    <p:sldId id="265" r:id="rId9"/>
    <p:sldId id="266" r:id="rId10"/>
    <p:sldId id="270" r:id="rId11"/>
    <p:sldId id="264"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snapToObjects="1">
      <p:cViewPr varScale="1">
        <p:scale>
          <a:sx n="114" d="100"/>
          <a:sy n="114" d="100"/>
        </p:scale>
        <p:origin x="438" y="102"/>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p:scale>
          <a:sx n="160" d="100"/>
          <a:sy n="160" d="100"/>
        </p:scale>
        <p:origin x="2312" y="-19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575C58-6315-5D47-A46B-61B577529B9C}" type="datetimeFigureOut">
              <a:rPr lang="en-US" smtClean="0"/>
              <a:t>5/25/2022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DFEB0F-4C56-BD40-8CBE-3429FCFF39B0}" type="slidenum">
              <a:rPr lang="en-US" smtClean="0"/>
              <a:t>‹#›</a:t>
            </a:fld>
            <a:endParaRPr lang="en-US"/>
          </a:p>
        </p:txBody>
      </p:sp>
    </p:spTree>
    <p:extLst>
      <p:ext uri="{BB962C8B-B14F-4D97-AF65-F5344CB8AC3E}">
        <p14:creationId xmlns:p14="http://schemas.microsoft.com/office/powerpoint/2010/main" val="886721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pPr marL="171450" indent="-171450">
              <a:buFontTx/>
              <a:buChar char="-"/>
            </a:pPr>
            <a:r>
              <a:rPr lang="en-US" dirty="0"/>
              <a:t>No concept of equitable property rights in civil law jurisdictions</a:t>
            </a:r>
          </a:p>
          <a:p>
            <a:pPr marL="171450" indent="-171450">
              <a:buFontTx/>
              <a:buChar char="-"/>
            </a:pPr>
            <a:r>
              <a:rPr lang="en-US" dirty="0"/>
              <a:t>Issues around forced heirship rules</a:t>
            </a:r>
          </a:p>
          <a:p>
            <a:pPr marL="171450" indent="-171450">
              <a:buFontTx/>
              <a:buChar char="-"/>
            </a:pPr>
            <a:r>
              <a:rPr lang="en-US" dirty="0"/>
              <a:t>As a matter of international private law a civil law jurisdiction will, to some extent, recognize and give effect to a foreign trust via analogue like contract, agency but subject to certain safeguard concerning succession law, bankruptcy law etc.</a:t>
            </a:r>
          </a:p>
          <a:p>
            <a:pPr marL="171450" indent="-171450">
              <a:buFontTx/>
              <a:buChar char="-"/>
            </a:pPr>
            <a:r>
              <a:rPr lang="en-US" dirty="0"/>
              <a:t>The Hague Convention reflects the common law rules for private international law matters concerning trusts</a:t>
            </a:r>
          </a:p>
          <a:p>
            <a:pPr marL="171450" indent="-171450">
              <a:buFontTx/>
              <a:buChar char="-"/>
            </a:pPr>
            <a:r>
              <a:rPr lang="en-US" dirty="0"/>
              <a:t>The Hague Convention makes non-trust countries recognize trusts of property as matter of private international law (example the Netherlands  - trustee of a foreign trust owns the trust property as a separate fund immune from the claims of his creditors, spouse and heirs)</a:t>
            </a:r>
          </a:p>
          <a:p>
            <a:pPr marL="171450" indent="-171450">
              <a:buFontTx/>
              <a:buChar char="-"/>
            </a:pPr>
            <a:r>
              <a:rPr lang="en-US" dirty="0"/>
              <a:t>In Luxembourg the legislation requires the fiduciary to be an organization carrying on business in the financial sector (e.g. lending institutions, investment firms or securitization firms)</a:t>
            </a:r>
          </a:p>
          <a:p>
            <a:pPr marL="171450" indent="-171450">
              <a:buFontTx/>
              <a:buChar char="-"/>
            </a:pPr>
            <a:r>
              <a:rPr lang="en-US" dirty="0"/>
              <a:t>Another way to reinforce the effectiveness of the contract of </a:t>
            </a:r>
            <a:r>
              <a:rPr lang="en-US" dirty="0" err="1"/>
              <a:t>fiducie</a:t>
            </a:r>
            <a:r>
              <a:rPr lang="en-US" dirty="0"/>
              <a:t> – is to recognize the property which comes within an alienation to a fiduciary as forming a distinct fund, within the patrimony of the acquirer; </a:t>
            </a:r>
          </a:p>
          <a:p>
            <a:pPr marL="171450" indent="-171450">
              <a:buFontTx/>
              <a:buChar char="-"/>
            </a:pPr>
            <a:r>
              <a:rPr lang="en-US" dirty="0"/>
              <a:t>French civil Code – the acquirer shall clearly identify the property which comes within the </a:t>
            </a:r>
            <a:r>
              <a:rPr lang="en-US" dirty="0" err="1"/>
              <a:t>fiducie</a:t>
            </a:r>
            <a:r>
              <a:rPr lang="en-US" dirty="0"/>
              <a:t> – the property is excluded from the bankruptcy of the fiduciary</a:t>
            </a:r>
          </a:p>
          <a:p>
            <a:pPr marL="171450" indent="-171450">
              <a:buFontTx/>
              <a:buChar char="-"/>
            </a:pPr>
            <a:r>
              <a:rPr lang="en-US" b="1" dirty="0"/>
              <a:t>Madeleine </a:t>
            </a:r>
            <a:r>
              <a:rPr lang="en-US" b="1" dirty="0" err="1"/>
              <a:t>Cantin</a:t>
            </a:r>
            <a:r>
              <a:rPr lang="en-US" b="1" dirty="0"/>
              <a:t> </a:t>
            </a:r>
            <a:r>
              <a:rPr lang="en-US" b="1" dirty="0" err="1"/>
              <a:t>Cumyn</a:t>
            </a:r>
            <a:r>
              <a:rPr lang="en-US" b="1" dirty="0"/>
              <a:t> – presentation given on 6</a:t>
            </a:r>
            <a:r>
              <a:rPr lang="en-US" b="1" baseline="30000" dirty="0"/>
              <a:t>th</a:t>
            </a:r>
            <a:r>
              <a:rPr lang="en-US" b="1" dirty="0"/>
              <a:t> March 2009</a:t>
            </a:r>
          </a:p>
          <a:p>
            <a:pPr marL="171450" indent="-171450">
              <a:buFontTx/>
              <a:buChar char="-"/>
            </a:pPr>
            <a:endParaRPr lang="en-US" b="1" dirty="0"/>
          </a:p>
          <a:p>
            <a:pPr marL="171450" indent="-171450">
              <a:buFontTx/>
              <a:buChar char="-"/>
            </a:pPr>
            <a:endParaRPr lang="en-US" dirty="0"/>
          </a:p>
          <a:p>
            <a:pPr marL="171450" indent="-171450">
              <a:buFontTx/>
              <a:buChar char="-"/>
            </a:pPr>
            <a:endParaRPr lang="en-US"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E9DFEB0F-4C56-BD40-8CBE-3429FCFF39B0}" type="slidenum">
              <a:rPr lang="en-US" smtClean="0"/>
              <a:t>2</a:t>
            </a:fld>
            <a:endParaRPr lang="en-US"/>
          </a:p>
        </p:txBody>
      </p:sp>
    </p:spTree>
    <p:extLst>
      <p:ext uri="{BB962C8B-B14F-4D97-AF65-F5344CB8AC3E}">
        <p14:creationId xmlns:p14="http://schemas.microsoft.com/office/powerpoint/2010/main" val="3464977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92376"/>
          </a:xfrm>
        </p:spPr>
        <p:txBody>
          <a:bodyPr/>
          <a:lstStyle/>
          <a:p>
            <a:pPr marL="171450" indent="-171450">
              <a:buFont typeface="Arial" panose="020B0604020202020204" pitchFamily="34" charset="0"/>
              <a:buChar char="•"/>
            </a:pPr>
            <a:r>
              <a:rPr lang="en-US" sz="1000" dirty="0"/>
              <a:t>Examples of second bullet point:</a:t>
            </a:r>
          </a:p>
          <a:p>
            <a:pPr marL="628650" lvl="1" indent="-171450">
              <a:buFont typeface="Arial" panose="020B0604020202020204" pitchFamily="34" charset="0"/>
              <a:buChar char="•"/>
            </a:pPr>
            <a:r>
              <a:rPr lang="en-US" sz="1000" dirty="0"/>
              <a:t>Bare trust may be regarded as creating an agency or mandate</a:t>
            </a:r>
          </a:p>
          <a:p>
            <a:pPr marL="628650" lvl="1" indent="-171450">
              <a:buFont typeface="Arial" panose="020B0604020202020204" pitchFamily="34" charset="0"/>
              <a:buChar char="•"/>
            </a:pPr>
            <a:r>
              <a:rPr lang="en-US" sz="1000" dirty="0"/>
              <a:t>Fixed trust may be regarded as a type of contract </a:t>
            </a:r>
          </a:p>
          <a:p>
            <a:pPr marL="628650" lvl="1" indent="-171450">
              <a:buFont typeface="Arial" panose="020B0604020202020204" pitchFamily="34" charset="0"/>
              <a:buChar char="•"/>
            </a:pPr>
            <a:r>
              <a:rPr lang="en-US" sz="1000" dirty="0"/>
              <a:t>Discretionary trust usually regarded as a contract </a:t>
            </a:r>
          </a:p>
          <a:p>
            <a:pPr marL="628650" lvl="1" indent="-171450">
              <a:buFont typeface="Arial" panose="020B0604020202020204" pitchFamily="34" charset="0"/>
              <a:buChar char="•"/>
            </a:pPr>
            <a:r>
              <a:rPr lang="en-US" sz="1000" dirty="0"/>
              <a:t>Charitable trust may be regarded as contract or possibly a foundation or Stiftung with separate personality</a:t>
            </a:r>
          </a:p>
          <a:p>
            <a:pPr marL="171450" indent="-171450">
              <a:buFont typeface="Arial" panose="020B0604020202020204" pitchFamily="34" charset="0"/>
              <a:buChar char="•"/>
            </a:pPr>
            <a:r>
              <a:rPr lang="en-US" sz="1000" dirty="0"/>
              <a:t>Courtois v De </a:t>
            </a:r>
            <a:r>
              <a:rPr lang="en-US" sz="1000" dirty="0" err="1"/>
              <a:t>Ganay</a:t>
            </a:r>
            <a:r>
              <a:rPr lang="en-US" sz="1000" dirty="0"/>
              <a:t> – facts of the case:</a:t>
            </a:r>
          </a:p>
          <a:p>
            <a:pPr marL="628650" lvl="1" indent="-171450">
              <a:buFont typeface="Arial" panose="020B0604020202020204" pitchFamily="34" charset="0"/>
              <a:buChar char="•"/>
            </a:pPr>
            <a:r>
              <a:rPr lang="en-US" sz="1000" dirty="0"/>
              <a:t>Settlor (French national and resident) transferred securities situated in the US to American insurance company and executed a trust deed to that effect</a:t>
            </a:r>
          </a:p>
          <a:p>
            <a:pPr marL="628650" lvl="1" indent="-171450">
              <a:buFont typeface="Arial" panose="020B0604020202020204" pitchFamily="34" charset="0"/>
              <a:buChar char="•"/>
            </a:pPr>
            <a:r>
              <a:rPr lang="en-US" sz="1000" dirty="0"/>
              <a:t>The trust income was paid to the settlor for life and then the capital and income was to be paid to certain family members resident in the US</a:t>
            </a:r>
            <a:br>
              <a:rPr lang="en-US" sz="1000" dirty="0"/>
            </a:br>
            <a:r>
              <a:rPr lang="en-US" sz="1000" dirty="0"/>
              <a:t>the plaintiffs claimed that the trust was a gift forbidden under the French law of succession</a:t>
            </a:r>
          </a:p>
          <a:p>
            <a:pPr marL="628650" lvl="1" indent="-171450">
              <a:buFont typeface="Arial" panose="020B0604020202020204" pitchFamily="34" charset="0"/>
              <a:buChar char="•"/>
            </a:pPr>
            <a:r>
              <a:rPr lang="en-US" sz="1000" dirty="0"/>
              <a:t>The Paris Court of Appeal held that the trust doesn’t depend on the law of succession but on the law of autonomy (i.e. the law under which the parties intended to place themselves) - in this case the law of relevant US state</a:t>
            </a:r>
          </a:p>
          <a:p>
            <a:pPr marL="628650" lvl="1" indent="-171450">
              <a:buFont typeface="Arial" panose="020B0604020202020204" pitchFamily="34" charset="0"/>
              <a:buChar char="•"/>
            </a:pPr>
            <a:r>
              <a:rPr lang="en-US" sz="1000" dirty="0"/>
              <a:t>The trust was upheld as a sort of </a:t>
            </a:r>
            <a:r>
              <a:rPr lang="en-US" sz="1000" dirty="0" err="1"/>
              <a:t>synallagmatic</a:t>
            </a:r>
            <a:r>
              <a:rPr lang="en-US" sz="1000" dirty="0"/>
              <a:t> contract (</a:t>
            </a:r>
            <a:r>
              <a:rPr lang="en-GB" sz="1000" dirty="0"/>
              <a:t>a bilateral contract creating reciprocal obligations)</a:t>
            </a:r>
          </a:p>
          <a:p>
            <a:pPr marL="171450" indent="-171450">
              <a:buFont typeface="Arial" panose="020B0604020202020204" pitchFamily="34" charset="0"/>
              <a:buChar char="•"/>
            </a:pPr>
            <a:r>
              <a:rPr lang="en-GB" sz="1000" dirty="0"/>
              <a:t>The characteristic performance rules laid down by the Rome Convention on Contractual Obligations 1980 cannot be applied as the Convention expressly excludes trusts</a:t>
            </a:r>
          </a:p>
          <a:p>
            <a:pPr marL="171450" indent="-171450">
              <a:buFont typeface="Arial" panose="020B0604020202020204" pitchFamily="34" charset="0"/>
              <a:buChar char="•"/>
            </a:pPr>
            <a:r>
              <a:rPr lang="en-GB" sz="1000" dirty="0"/>
              <a:t>In the absence of subjectively chosen law then the objectively applicable law should be the law that is most closely connected to the trust according to the common law rule reflected in the Hague Trust Convention</a:t>
            </a:r>
            <a:endParaRPr lang="en-US" sz="1000" dirty="0"/>
          </a:p>
        </p:txBody>
      </p:sp>
      <p:sp>
        <p:nvSpPr>
          <p:cNvPr id="4" name="Slide Number Placeholder 3"/>
          <p:cNvSpPr>
            <a:spLocks noGrp="1"/>
          </p:cNvSpPr>
          <p:nvPr>
            <p:ph type="sldNum" sz="quarter" idx="5"/>
          </p:nvPr>
        </p:nvSpPr>
        <p:spPr/>
        <p:txBody>
          <a:bodyPr/>
          <a:lstStyle/>
          <a:p>
            <a:fld id="{E9DFEB0F-4C56-BD40-8CBE-3429FCFF39B0}" type="slidenum">
              <a:rPr lang="en-US" smtClean="0"/>
              <a:t>3</a:t>
            </a:fld>
            <a:endParaRPr lang="en-US"/>
          </a:p>
        </p:txBody>
      </p:sp>
    </p:spTree>
    <p:extLst>
      <p:ext uri="{BB962C8B-B14F-4D97-AF65-F5344CB8AC3E}">
        <p14:creationId xmlns:p14="http://schemas.microsoft.com/office/powerpoint/2010/main" val="3685051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091443"/>
          </a:xfrm>
        </p:spPr>
        <p:txBody>
          <a:bodyPr/>
          <a:lstStyle/>
          <a:p>
            <a:r>
              <a:rPr lang="en-US" sz="900" dirty="0"/>
              <a:t>Signatories – UK, Italy, Luxembourg, Malta, the Netherlands, the US, Canada, Australia and France</a:t>
            </a:r>
          </a:p>
          <a:p>
            <a:r>
              <a:rPr lang="en-US" sz="900" dirty="0"/>
              <a:t>Ratifiers – Italy, UK, Hong Kong, the Netherlands, Malta, Australia and Canada have ratified meaning they have implemented within their jurisdictions</a:t>
            </a:r>
          </a:p>
          <a:p>
            <a:r>
              <a:rPr lang="en-US" sz="900" dirty="0"/>
              <a:t>Purpose – to pragmatically emphasize the consequences of recognizing a trust created under the applicable lawn – this should lead the countries that implemented the Convention (as the Netherlands) to provide expressly for the trustee of a foreign trust to own the trust fund as a separate fund immune from the claims of his creditors, spouse and heirs</a:t>
            </a:r>
          </a:p>
          <a:p>
            <a:r>
              <a:rPr lang="en-US" sz="900" dirty="0"/>
              <a:t>NB: the Convention does not affect the domestic trust law of the trust jurisdictions</a:t>
            </a:r>
          </a:p>
          <a:p>
            <a:r>
              <a:rPr lang="en-US" sz="900" dirty="0"/>
              <a:t>Scope – trust assets includes any fruits of the original trust assets and any additions to the trust assets NB: art. 20 any country can extend the Convention to trusts declared by judicial decision (UK has done that – Recognition of Trusts Act 1987</a:t>
            </a:r>
          </a:p>
          <a:p>
            <a:r>
              <a:rPr lang="en-US" sz="900" dirty="0"/>
              <a:t>Settlor’s choice of governing law – normally expressed in the trust deed for all aspects of trust BUT settlor can choose for different law to govern validity and different law to govern administration; to protect interests of beneficiaries the replacement of the law governing the trust must be valid under the law applicable to the validity of the trust</a:t>
            </a:r>
          </a:p>
          <a:p>
            <a:r>
              <a:rPr lang="en-US" sz="900" dirty="0"/>
              <a:t>Where there is no express choice of law – need for the trust document to be interpreted in the light of circumstances of the case (e.g. domicile or habitual residence of the settlor and the principal beneficiaries, the situs of the assets and place of administration of the trustees)</a:t>
            </a:r>
          </a:p>
          <a:p>
            <a:r>
              <a:rPr lang="en-US" sz="900" dirty="0"/>
              <a:t>most closely connected – place of administration as designated by the settlor, situs of the trust assets, place of residence/business of the trustee, objects of the trusts and place(s) where they are to be fulfilled</a:t>
            </a:r>
          </a:p>
          <a:p>
            <a:r>
              <a:rPr lang="en-US" sz="900" dirty="0"/>
              <a:t>Art. 11 – the view as for examples accepted in the Netherlands is that Art. 11 requires the trust fund to be regarded as separate from the trustee’s private patrimony</a:t>
            </a:r>
          </a:p>
          <a:p>
            <a:r>
              <a:rPr lang="en-US" sz="900" dirty="0"/>
              <a:t>Art. 15 – the law applicable to the trust must yield to the provisions for  forced heirship of the law governing succession to property upon death designated by the forum’s conflict rules</a:t>
            </a:r>
          </a:p>
          <a:p>
            <a:r>
              <a:rPr lang="en-US" sz="900" dirty="0"/>
              <a:t>Art.16 – court of the forum must apply provisions of the law irrespective of rules of conflict of laws ( measures designed to protect specific interest of a country e.g. currency, minors, prohibition on export of arms etc.)</a:t>
            </a:r>
          </a:p>
          <a:p>
            <a:r>
              <a:rPr lang="en-US" sz="900" dirty="0"/>
              <a:t>Art. 18 – long stop provision – Convention not applicable if forum considers this to be manifestly incompatible with public policy</a:t>
            </a:r>
          </a:p>
          <a:p>
            <a:r>
              <a:rPr lang="en-US" sz="900" dirty="0"/>
              <a:t>  </a:t>
            </a:r>
          </a:p>
          <a:p>
            <a:endParaRPr lang="en-US" dirty="0"/>
          </a:p>
        </p:txBody>
      </p:sp>
      <p:sp>
        <p:nvSpPr>
          <p:cNvPr id="4" name="Slide Number Placeholder 3"/>
          <p:cNvSpPr>
            <a:spLocks noGrp="1"/>
          </p:cNvSpPr>
          <p:nvPr>
            <p:ph type="sldNum" sz="quarter" idx="5"/>
          </p:nvPr>
        </p:nvSpPr>
        <p:spPr/>
        <p:txBody>
          <a:bodyPr/>
          <a:lstStyle/>
          <a:p>
            <a:fld id="{E9DFEB0F-4C56-BD40-8CBE-3429FCFF39B0}" type="slidenum">
              <a:rPr lang="en-US" smtClean="0"/>
              <a:t>4</a:t>
            </a:fld>
            <a:endParaRPr lang="en-US"/>
          </a:p>
        </p:txBody>
      </p:sp>
    </p:spTree>
    <p:extLst>
      <p:ext uri="{BB962C8B-B14F-4D97-AF65-F5344CB8AC3E}">
        <p14:creationId xmlns:p14="http://schemas.microsoft.com/office/powerpoint/2010/main" val="2329801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49      Enforceability of a foreign trust</a:t>
            </a:r>
          </a:p>
          <a:p>
            <a:r>
              <a:rPr lang="en-GB" dirty="0"/>
              <a:t>(1)     Subject to paragraph (2), a foreign trust shall be regarded as being governed by, and shall be interpreted in accordance with its proper law.</a:t>
            </a:r>
          </a:p>
          <a:p>
            <a:r>
              <a:rPr lang="en-GB" dirty="0"/>
              <a:t>(2)     A foreign trust shall be unenforceable in Jersey –</a:t>
            </a:r>
          </a:p>
          <a:p>
            <a:r>
              <a:rPr lang="en-GB" dirty="0"/>
              <a:t>(a)     to the extent that it purports –</a:t>
            </a:r>
          </a:p>
          <a:p>
            <a:r>
              <a:rPr lang="en-GB" dirty="0"/>
              <a:t>(</a:t>
            </a:r>
            <a:r>
              <a:rPr lang="en-GB" dirty="0" err="1"/>
              <a:t>i</a:t>
            </a:r>
            <a:r>
              <a:rPr lang="en-GB" dirty="0"/>
              <a:t>)      to do anything the doing of which is contrary to the law of Jersey,</a:t>
            </a:r>
          </a:p>
          <a:p>
            <a:r>
              <a:rPr lang="en-GB" dirty="0"/>
              <a:t>(ii)      to confer any right or power or impose any obligation the exercise or carrying out of which is contrary to the law of Jersey, or</a:t>
            </a:r>
          </a:p>
          <a:p>
            <a:r>
              <a:rPr lang="en-GB" dirty="0"/>
              <a:t>(iii)     to apply directly to immovable property situated in Jersey;</a:t>
            </a:r>
          </a:p>
          <a:p>
            <a:r>
              <a:rPr lang="en-GB" dirty="0"/>
              <a:t>(b)     to the extent that the court declares that the trust is immoral or contrary to public policy.</a:t>
            </a:r>
          </a:p>
          <a:p>
            <a:endParaRPr lang="en-US" dirty="0"/>
          </a:p>
        </p:txBody>
      </p:sp>
      <p:sp>
        <p:nvSpPr>
          <p:cNvPr id="4" name="Slide Number Placeholder 3"/>
          <p:cNvSpPr>
            <a:spLocks noGrp="1"/>
          </p:cNvSpPr>
          <p:nvPr>
            <p:ph type="sldNum" sz="quarter" idx="5"/>
          </p:nvPr>
        </p:nvSpPr>
        <p:spPr/>
        <p:txBody>
          <a:bodyPr/>
          <a:lstStyle/>
          <a:p>
            <a:fld id="{E9DFEB0F-4C56-BD40-8CBE-3429FCFF39B0}" type="slidenum">
              <a:rPr lang="en-US" smtClean="0"/>
              <a:t>8</a:t>
            </a:fld>
            <a:endParaRPr lang="en-US"/>
          </a:p>
        </p:txBody>
      </p:sp>
    </p:spTree>
    <p:extLst>
      <p:ext uri="{BB962C8B-B14F-4D97-AF65-F5344CB8AC3E}">
        <p14:creationId xmlns:p14="http://schemas.microsoft.com/office/powerpoint/2010/main" val="70427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a:prstGeom prst="rect">
            <a:avLst/>
          </a:prstGeo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a:prstGeom prst="rect">
            <a:avLst/>
          </a:prstGeo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a:prstGeom prst="rect">
            <a:avLst/>
          </a:prstGeo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a:prstGeom prst="rect">
            <a:avLst/>
          </a:prstGeo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a:prstGeom prst="rect">
            <a:avLst/>
          </a:prstGeo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a:prstGeom prst="rect">
            <a:avLst/>
          </a:prstGeo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a:prstGeom prst="rect">
            <a:avLst/>
          </a:prstGeo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9927E-6DBB-E00F-3C92-0DE546ED310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11CF47E-B139-72A2-51E2-2920E7B24B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78473A7-CDAC-60BD-6405-705CB5FC1B96}"/>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5" name="Footer Placeholder 4">
            <a:extLst>
              <a:ext uri="{FF2B5EF4-FFF2-40B4-BE49-F238E27FC236}">
                <a16:creationId xmlns:a16="http://schemas.microsoft.com/office/drawing/2014/main" id="{67CC59F9-C575-47B5-D888-BED15EB33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FA5B7B-F396-8320-3519-1DAC3576B365}"/>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343197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F112D-A2D0-AEF9-9EE0-90B38D97B09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B2FC8AC-4CEE-DF87-B266-A3CA4761AF7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A84F3EE-B26E-310C-B277-48A0993E0311}"/>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5" name="Footer Placeholder 4">
            <a:extLst>
              <a:ext uri="{FF2B5EF4-FFF2-40B4-BE49-F238E27FC236}">
                <a16:creationId xmlns:a16="http://schemas.microsoft.com/office/drawing/2014/main" id="{BF43F3A6-168B-B0B8-2233-B86954F8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0B7AFD-1F06-A13A-EFD2-0D725B05A099}"/>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2097056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6F2F6-ACB3-5A58-9C7E-7C20D79AA70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0FFC1B2-7C6B-D9AB-7B57-6C97DC0E24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2623E11-BA82-3C7A-8EF5-54D60B99AC90}"/>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5" name="Footer Placeholder 4">
            <a:extLst>
              <a:ext uri="{FF2B5EF4-FFF2-40B4-BE49-F238E27FC236}">
                <a16:creationId xmlns:a16="http://schemas.microsoft.com/office/drawing/2014/main" id="{EDBE33EB-E7AC-EF5C-D105-983849703F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07BF41-3B64-DB39-F062-A92EB14542E0}"/>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79366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1A169-15F3-C399-DCE9-12EFCF134B9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CB613F0-F473-5B47-EBE3-37894D0E1B2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D55CB25-A102-4445-8EF1-69BEAC99A96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F4DB584-FA79-6882-8623-468FC51AEE9D}"/>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6" name="Footer Placeholder 5">
            <a:extLst>
              <a:ext uri="{FF2B5EF4-FFF2-40B4-BE49-F238E27FC236}">
                <a16:creationId xmlns:a16="http://schemas.microsoft.com/office/drawing/2014/main" id="{E8EE7EEA-40B4-DE39-8667-25EB4F8953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271649-2302-C86E-1629-8F41A7FC6CF5}"/>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12951586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C3234-74BF-957B-9FFD-AAC44ABE899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49342F1-DBCE-7CAA-A71D-A2436B696F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2B9C9D1-4AE2-E993-EE66-E772DE3AC5F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FE80EE9-609D-7038-7455-951C5D041E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2518E56-CB1B-D588-9392-2035A761C78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FF99DAE-B87C-9840-1730-727FAE1B3A09}"/>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8" name="Footer Placeholder 7">
            <a:extLst>
              <a:ext uri="{FF2B5EF4-FFF2-40B4-BE49-F238E27FC236}">
                <a16:creationId xmlns:a16="http://schemas.microsoft.com/office/drawing/2014/main" id="{485BF307-02CB-E17F-12D3-CDBE2C05FF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1B4B8B-22F7-22E2-E7C6-BF4197904312}"/>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4260756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BACE4-7D7F-CED4-79B9-DD5A5053699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80DB57C-4F29-3E4B-C27E-E00A14C7F5F3}"/>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4" name="Footer Placeholder 3">
            <a:extLst>
              <a:ext uri="{FF2B5EF4-FFF2-40B4-BE49-F238E27FC236}">
                <a16:creationId xmlns:a16="http://schemas.microsoft.com/office/drawing/2014/main" id="{CB81C496-44DE-970F-A3F8-BB5DBEBB0E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813B19-F7B4-0120-8761-730E0B91E8B2}"/>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3697155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38B6F5-F67E-DA06-C6BF-56AAB4F7710F}"/>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3" name="Footer Placeholder 2">
            <a:extLst>
              <a:ext uri="{FF2B5EF4-FFF2-40B4-BE49-F238E27FC236}">
                <a16:creationId xmlns:a16="http://schemas.microsoft.com/office/drawing/2014/main" id="{DFFD3117-3726-5A8B-584B-ACF8A32BE2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CFBE9D-A228-6109-EB17-8C9F9B5FE206}"/>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1181160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CA408-F23D-AA06-E630-A2682FF0E1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DFF1815-B6DA-CFCB-5027-8943EA5A43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95F7D55-130D-8B51-E711-94BEE54F84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F387672-570C-05C8-4FBC-341A2F520FD7}"/>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6" name="Footer Placeholder 5">
            <a:extLst>
              <a:ext uri="{FF2B5EF4-FFF2-40B4-BE49-F238E27FC236}">
                <a16:creationId xmlns:a16="http://schemas.microsoft.com/office/drawing/2014/main" id="{CCB3599F-B20C-C94E-DA79-FE93C8A15E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3FC7E-BD4A-EF2F-2ED3-0A96DFD2A062}"/>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27366692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0AE9C-B164-B172-CF34-C3B5EB0D743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CB596FA-FE92-85CE-7DAC-E7FAB3E5D3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21602A-C5F2-A4DB-C171-EDF894123D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C893211-B85C-5BB5-F86D-22E3266345A7}"/>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6" name="Footer Placeholder 5">
            <a:extLst>
              <a:ext uri="{FF2B5EF4-FFF2-40B4-BE49-F238E27FC236}">
                <a16:creationId xmlns:a16="http://schemas.microsoft.com/office/drawing/2014/main" id="{5B5D3C63-AF1E-084A-70E7-1E31E49488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A16D44-4F01-4852-C3C1-95A8426B0AC3}"/>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29856784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B947C-E2A6-9332-87DA-0073167DC64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C7C7C93-943D-C6D3-2988-9CAE2E1C0F4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3D7C554-D118-1EDE-7AC6-0235F6B67003}"/>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5" name="Footer Placeholder 4">
            <a:extLst>
              <a:ext uri="{FF2B5EF4-FFF2-40B4-BE49-F238E27FC236}">
                <a16:creationId xmlns:a16="http://schemas.microsoft.com/office/drawing/2014/main" id="{43C73BCC-08ED-C4FF-A001-72F855B7F2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E1162-033B-47CA-A94C-45B0D3AFD7EA}"/>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11662354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C98A3F-9397-22EC-9595-A182269EA67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B140C3B-DF56-55E4-9646-68539A483C4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481A8AD-25B0-DAB8-8464-DD6A3CB979D1}"/>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5" name="Footer Placeholder 4">
            <a:extLst>
              <a:ext uri="{FF2B5EF4-FFF2-40B4-BE49-F238E27FC236}">
                <a16:creationId xmlns:a16="http://schemas.microsoft.com/office/drawing/2014/main" id="{B6778722-0FB9-965B-DA47-B201489458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999B3E-62CD-5DE3-E3DB-91A729AF57D5}"/>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20087374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C74E4-F90B-F80E-CB98-28C278914D5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69A2F35-C80C-EB34-F8D0-C03E7B044A1B}"/>
              </a:ext>
            </a:extLst>
          </p:cNvPr>
          <p:cNvSpPr>
            <a:spLocks noGrp="1"/>
          </p:cNvSpPr>
          <p:nvPr>
            <p:ph type="dt" sz="half" idx="10"/>
          </p:nvPr>
        </p:nvSpPr>
        <p:spPr/>
        <p:txBody>
          <a:bodyPr/>
          <a:lstStyle/>
          <a:p>
            <a:fld id="{27EF0ACF-03CA-D642-B004-CC1345FD654D}" type="datetimeFigureOut">
              <a:rPr lang="en-US" smtClean="0"/>
              <a:t>5/25/2022</a:t>
            </a:fld>
            <a:endParaRPr lang="en-US"/>
          </a:p>
        </p:txBody>
      </p:sp>
      <p:sp>
        <p:nvSpPr>
          <p:cNvPr id="4" name="Footer Placeholder 3">
            <a:extLst>
              <a:ext uri="{FF2B5EF4-FFF2-40B4-BE49-F238E27FC236}">
                <a16:creationId xmlns:a16="http://schemas.microsoft.com/office/drawing/2014/main" id="{A7AE373D-307E-17EC-05AA-B435124104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721FA0-D0E1-2CF9-4D4A-40CCC07E5A43}"/>
              </a:ext>
            </a:extLst>
          </p:cNvPr>
          <p:cNvSpPr>
            <a:spLocks noGrp="1"/>
          </p:cNvSpPr>
          <p:nvPr>
            <p:ph type="sldNum" sz="quarter" idx="12"/>
          </p:nvPr>
        </p:nvSpPr>
        <p:spPr/>
        <p:txBody>
          <a:bodyPr/>
          <a:lstStyle/>
          <a:p>
            <a:fld id="{B4C819E4-E78D-504F-B73B-5B88204AA339}" type="slidenum">
              <a:rPr lang="en-US" smtClean="0"/>
              <a:t>‹#›</a:t>
            </a:fld>
            <a:endParaRPr lang="en-US"/>
          </a:p>
        </p:txBody>
      </p:sp>
    </p:spTree>
    <p:extLst>
      <p:ext uri="{BB962C8B-B14F-4D97-AF65-F5344CB8AC3E}">
        <p14:creationId xmlns:p14="http://schemas.microsoft.com/office/powerpoint/2010/main" val="4185683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a:prstGeom prst="rect">
            <a:avLst/>
          </a:prstGeo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a:prstGeom prst="rect">
            <a:avLst/>
          </a:prstGeo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a:prstGeom prst="rect">
            <a:avLst/>
          </a:prstGeo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5/25/2022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B3A8C2-C82E-469E-9EE1-B5FB0D375B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33B2D34-447F-F9E9-B337-B4979E4B0E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ACC805-0EE9-958C-DA98-F90C580875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F0ACF-03CA-D642-B004-CC1345FD654D}" type="datetimeFigureOut">
              <a:rPr lang="en-US" smtClean="0"/>
              <a:t>5/25/2022</a:t>
            </a:fld>
            <a:endParaRPr lang="en-US"/>
          </a:p>
        </p:txBody>
      </p:sp>
      <p:sp>
        <p:nvSpPr>
          <p:cNvPr id="5" name="Footer Placeholder 4">
            <a:extLst>
              <a:ext uri="{FF2B5EF4-FFF2-40B4-BE49-F238E27FC236}">
                <a16:creationId xmlns:a16="http://schemas.microsoft.com/office/drawing/2014/main" id="{256A5049-448B-C28C-93CF-3CCF5F6A29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10146B-9C52-4CE6-0A7A-86F9C87E0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819E4-E78D-504F-B73B-5B88204AA339}" type="slidenum">
              <a:rPr lang="en-US" smtClean="0"/>
              <a:t>‹#›</a:t>
            </a:fld>
            <a:endParaRPr lang="en-US"/>
          </a:p>
        </p:txBody>
      </p:sp>
    </p:spTree>
    <p:extLst>
      <p:ext uri="{BB962C8B-B14F-4D97-AF65-F5344CB8AC3E}">
        <p14:creationId xmlns:p14="http://schemas.microsoft.com/office/powerpoint/2010/main" val="88834151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D4CCC-504E-B3E9-6BA2-9B88AD15FEAB}"/>
              </a:ext>
            </a:extLst>
          </p:cNvPr>
          <p:cNvSpPr>
            <a:spLocks noGrp="1"/>
          </p:cNvSpPr>
          <p:nvPr>
            <p:ph type="ctrTitle"/>
          </p:nvPr>
        </p:nvSpPr>
        <p:spPr/>
        <p:txBody>
          <a:bodyPr/>
          <a:lstStyle/>
          <a:p>
            <a:r>
              <a:rPr lang="en-US" sz="3200" dirty="0"/>
              <a:t>Czech trust funds</a:t>
            </a:r>
            <a:r>
              <a:rPr lang="cs-CZ" sz="3200" dirty="0"/>
              <a:t> (</a:t>
            </a:r>
            <a:r>
              <a:rPr lang="cs-CZ" sz="3200" dirty="0" err="1"/>
              <a:t>sverensky</a:t>
            </a:r>
            <a:r>
              <a:rPr lang="cs-CZ" sz="3200"/>
              <a:t> fond)</a:t>
            </a:r>
            <a:r>
              <a:rPr lang="en-US" sz="3200"/>
              <a:t> </a:t>
            </a:r>
            <a:r>
              <a:rPr lang="en-US" sz="3200" dirty="0"/>
              <a:t>and their recognition in certain common law trust jurisdictions and practical aspects of transfer of governing law of trust</a:t>
            </a:r>
            <a:br>
              <a:rPr lang="en-US" sz="3200" dirty="0"/>
            </a:br>
            <a:endParaRPr lang="en-US" sz="3200" dirty="0"/>
          </a:p>
        </p:txBody>
      </p:sp>
      <p:sp>
        <p:nvSpPr>
          <p:cNvPr id="3" name="Subtitle 2">
            <a:extLst>
              <a:ext uri="{FF2B5EF4-FFF2-40B4-BE49-F238E27FC236}">
                <a16:creationId xmlns:a16="http://schemas.microsoft.com/office/drawing/2014/main" id="{040501CE-4498-06A2-CED1-0BD6FCE905F4}"/>
              </a:ext>
            </a:extLst>
          </p:cNvPr>
          <p:cNvSpPr>
            <a:spLocks noGrp="1"/>
          </p:cNvSpPr>
          <p:nvPr>
            <p:ph type="subTitle" idx="1"/>
          </p:nvPr>
        </p:nvSpPr>
        <p:spPr/>
        <p:txBody>
          <a:bodyPr/>
          <a:lstStyle/>
          <a:p>
            <a:r>
              <a:rPr lang="cs-CZ" dirty="0"/>
              <a:t>Mirek Gruna</a:t>
            </a:r>
          </a:p>
          <a:p>
            <a:r>
              <a:rPr lang="cs-CZ" dirty="0"/>
              <a:t>Brno, </a:t>
            </a:r>
            <a:r>
              <a:rPr lang="cs-CZ" dirty="0" err="1"/>
              <a:t>Faculty</a:t>
            </a:r>
            <a:r>
              <a:rPr lang="cs-CZ" dirty="0"/>
              <a:t> </a:t>
            </a:r>
            <a:r>
              <a:rPr lang="cs-CZ" dirty="0" err="1"/>
              <a:t>of</a:t>
            </a:r>
            <a:r>
              <a:rPr lang="cs-CZ" dirty="0"/>
              <a:t> </a:t>
            </a:r>
            <a:r>
              <a:rPr lang="cs-CZ" dirty="0" err="1"/>
              <a:t>law</a:t>
            </a:r>
            <a:r>
              <a:rPr lang="cs-CZ" dirty="0"/>
              <a:t>, Masaryk University,  26.5. 2022</a:t>
            </a:r>
            <a:endParaRPr lang="en-US" dirty="0"/>
          </a:p>
        </p:txBody>
      </p:sp>
    </p:spTree>
    <p:extLst>
      <p:ext uri="{BB962C8B-B14F-4D97-AF65-F5344CB8AC3E}">
        <p14:creationId xmlns:p14="http://schemas.microsoft.com/office/powerpoint/2010/main" val="2131849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7670-691D-DD44-02FF-EFBD13F3BBED}"/>
              </a:ext>
            </a:extLst>
          </p:cNvPr>
          <p:cNvSpPr>
            <a:spLocks noGrp="1"/>
          </p:cNvSpPr>
          <p:nvPr>
            <p:ph type="title"/>
          </p:nvPr>
        </p:nvSpPr>
        <p:spPr/>
        <p:txBody>
          <a:bodyPr>
            <a:normAutofit/>
          </a:bodyPr>
          <a:lstStyle/>
          <a:p>
            <a:r>
              <a:rPr lang="en-US" dirty="0"/>
              <a:t>Change of </a:t>
            </a:r>
            <a:r>
              <a:rPr lang="cs-CZ" dirty="0"/>
              <a:t>„</a:t>
            </a:r>
            <a:r>
              <a:rPr lang="en-US" dirty="0"/>
              <a:t>proper law</a:t>
            </a:r>
            <a:r>
              <a:rPr lang="cs-CZ" dirty="0"/>
              <a:t>“</a:t>
            </a:r>
            <a:r>
              <a:rPr lang="en-US" dirty="0"/>
              <a:t> of </a:t>
            </a:r>
            <a:r>
              <a:rPr lang="en-US" dirty="0" err="1"/>
              <a:t>sverensky</a:t>
            </a:r>
            <a:r>
              <a:rPr lang="en-US" dirty="0"/>
              <a:t> fond to the laws of Jersey</a:t>
            </a:r>
            <a:r>
              <a:rPr lang="cs-CZ" dirty="0"/>
              <a:t>? (I/II.)</a:t>
            </a:r>
            <a:endParaRPr lang="en-US" dirty="0"/>
          </a:p>
        </p:txBody>
      </p:sp>
      <p:sp>
        <p:nvSpPr>
          <p:cNvPr id="3" name="Content Placeholder 2">
            <a:extLst>
              <a:ext uri="{FF2B5EF4-FFF2-40B4-BE49-F238E27FC236}">
                <a16:creationId xmlns:a16="http://schemas.microsoft.com/office/drawing/2014/main" id="{B2BBDC0D-DA5B-5B3A-2C5C-E805707A2D66}"/>
              </a:ext>
            </a:extLst>
          </p:cNvPr>
          <p:cNvSpPr>
            <a:spLocks noGrp="1"/>
          </p:cNvSpPr>
          <p:nvPr>
            <p:ph idx="1"/>
          </p:nvPr>
        </p:nvSpPr>
        <p:spPr>
          <a:xfrm>
            <a:off x="677334" y="2160589"/>
            <a:ext cx="8596668" cy="4463731"/>
          </a:xfrm>
        </p:spPr>
        <p:txBody>
          <a:bodyPr>
            <a:normAutofit fontScale="92500" lnSpcReduction="20000"/>
          </a:bodyPr>
          <a:lstStyle/>
          <a:p>
            <a:r>
              <a:rPr lang="en-GB" dirty="0"/>
              <a:t>If we concluded that a particular Czech </a:t>
            </a:r>
            <a:r>
              <a:rPr lang="en-GB" dirty="0" err="1"/>
              <a:t>sverensky</a:t>
            </a:r>
            <a:r>
              <a:rPr lang="en-GB" dirty="0"/>
              <a:t> fond becomes an enforceable foreign trust in Jersey </a:t>
            </a:r>
            <a:r>
              <a:rPr lang="en-GB" u="sng" dirty="0"/>
              <a:t>– can we change its governing law to the law of Jersey</a:t>
            </a:r>
            <a:r>
              <a:rPr lang="en-GB" dirty="0"/>
              <a:t>?</a:t>
            </a:r>
          </a:p>
          <a:p>
            <a:r>
              <a:rPr lang="en-GB" u="sng" dirty="0"/>
              <a:t>Czech Civil Code does not regulate the change of the governing law of </a:t>
            </a:r>
            <a:r>
              <a:rPr lang="en-GB" u="sng" dirty="0" err="1"/>
              <a:t>sverensky</a:t>
            </a:r>
            <a:r>
              <a:rPr lang="en-GB" u="sng" dirty="0"/>
              <a:t> fond</a:t>
            </a:r>
            <a:r>
              <a:rPr lang="en-GB" dirty="0"/>
              <a:t> - do we apply to maxim of “what is not prohibited is allowed”?</a:t>
            </a:r>
          </a:p>
          <a:p>
            <a:r>
              <a:rPr lang="en-GB" dirty="0"/>
              <a:t>We need to </a:t>
            </a:r>
            <a:r>
              <a:rPr lang="en-GB" u="sng" dirty="0"/>
              <a:t>make a reference to the statute governing the </a:t>
            </a:r>
            <a:r>
              <a:rPr lang="en-GB" u="sng" dirty="0" err="1"/>
              <a:t>sverensky</a:t>
            </a:r>
            <a:r>
              <a:rPr lang="en-GB" u="sng" dirty="0"/>
              <a:t> fond – do the terms of the statute allow for the governing law to be changed</a:t>
            </a:r>
            <a:r>
              <a:rPr lang="en-GB" dirty="0"/>
              <a:t>?</a:t>
            </a:r>
          </a:p>
          <a:p>
            <a:r>
              <a:rPr lang="en-GB" dirty="0"/>
              <a:t>If the answer is yes </a:t>
            </a:r>
            <a:r>
              <a:rPr lang="en-GB" u="sng" dirty="0"/>
              <a:t>– what steps we need to take to effect that change of the governing law into the laws of the Island of Jersey</a:t>
            </a:r>
            <a:r>
              <a:rPr lang="en-GB" dirty="0"/>
              <a:t>?</a:t>
            </a:r>
          </a:p>
          <a:p>
            <a:r>
              <a:rPr lang="en-GB" dirty="0"/>
              <a:t>Is it necessary for the trustee or the settlor </a:t>
            </a:r>
            <a:r>
              <a:rPr lang="en-GB" u="sng" dirty="0"/>
              <a:t>to apply to the Czech Court under Para 1469 (2) to amend its statute if the statute is silent on the change of the governing law?</a:t>
            </a:r>
          </a:p>
          <a:p>
            <a:r>
              <a:rPr lang="en-GB" u="sng" dirty="0"/>
              <a:t>Does the change of governing law imply that the Czech </a:t>
            </a:r>
            <a:r>
              <a:rPr lang="en-GB" u="sng" dirty="0" err="1"/>
              <a:t>sverensky</a:t>
            </a:r>
            <a:r>
              <a:rPr lang="en-GB" u="sng" dirty="0"/>
              <a:t> fond will no longer be considered as such under the Czech Civil Code </a:t>
            </a:r>
            <a:r>
              <a:rPr lang="en-GB" dirty="0"/>
              <a:t>and hence it will need to be removed from the </a:t>
            </a:r>
            <a:r>
              <a:rPr lang="cs-CZ" dirty="0" err="1"/>
              <a:t>semi</a:t>
            </a:r>
            <a:r>
              <a:rPr lang="cs-CZ" dirty="0"/>
              <a:t>-</a:t>
            </a:r>
            <a:r>
              <a:rPr lang="en-GB" dirty="0"/>
              <a:t>public </a:t>
            </a:r>
            <a:r>
              <a:rPr lang="cs-CZ" dirty="0"/>
              <a:t>registry</a:t>
            </a:r>
            <a:r>
              <a:rPr lang="en-GB" dirty="0"/>
              <a:t>?</a:t>
            </a:r>
          </a:p>
          <a:p>
            <a:pPr marL="0" indent="0">
              <a:buNone/>
            </a:pPr>
            <a:br>
              <a:rPr lang="en-GB" dirty="0"/>
            </a:br>
            <a:br>
              <a:rPr lang="en-GB" dirty="0"/>
            </a:br>
            <a:endParaRPr lang="en-US" dirty="0"/>
          </a:p>
        </p:txBody>
      </p:sp>
    </p:spTree>
    <p:extLst>
      <p:ext uri="{BB962C8B-B14F-4D97-AF65-F5344CB8AC3E}">
        <p14:creationId xmlns:p14="http://schemas.microsoft.com/office/powerpoint/2010/main" val="1719381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7670-691D-DD44-02FF-EFBD13F3BBED}"/>
              </a:ext>
            </a:extLst>
          </p:cNvPr>
          <p:cNvSpPr>
            <a:spLocks noGrp="1"/>
          </p:cNvSpPr>
          <p:nvPr>
            <p:ph type="title"/>
          </p:nvPr>
        </p:nvSpPr>
        <p:spPr/>
        <p:txBody>
          <a:bodyPr>
            <a:normAutofit/>
          </a:bodyPr>
          <a:lstStyle/>
          <a:p>
            <a:r>
              <a:rPr lang="en-US" dirty="0"/>
              <a:t>Change of proper law of “</a:t>
            </a:r>
            <a:r>
              <a:rPr lang="en-US" dirty="0" err="1"/>
              <a:t>sverensky</a:t>
            </a:r>
            <a:r>
              <a:rPr lang="en-US" dirty="0"/>
              <a:t> fond” to the laws of Jersey </a:t>
            </a:r>
            <a:r>
              <a:rPr lang="cs-CZ" dirty="0"/>
              <a:t>(II/II)</a:t>
            </a:r>
            <a:endParaRPr lang="en-US" dirty="0"/>
          </a:p>
        </p:txBody>
      </p:sp>
      <p:sp>
        <p:nvSpPr>
          <p:cNvPr id="3" name="Content Placeholder 2">
            <a:extLst>
              <a:ext uri="{FF2B5EF4-FFF2-40B4-BE49-F238E27FC236}">
                <a16:creationId xmlns:a16="http://schemas.microsoft.com/office/drawing/2014/main" id="{B2BBDC0D-DA5B-5B3A-2C5C-E805707A2D66}"/>
              </a:ext>
            </a:extLst>
          </p:cNvPr>
          <p:cNvSpPr>
            <a:spLocks noGrp="1"/>
          </p:cNvSpPr>
          <p:nvPr>
            <p:ph idx="1"/>
          </p:nvPr>
        </p:nvSpPr>
        <p:spPr>
          <a:xfrm>
            <a:off x="677334" y="2160589"/>
            <a:ext cx="8596668" cy="4463731"/>
          </a:xfrm>
        </p:spPr>
        <p:txBody>
          <a:bodyPr>
            <a:normAutofit fontScale="92500" lnSpcReduction="10000"/>
          </a:bodyPr>
          <a:lstStyle/>
          <a:p>
            <a:r>
              <a:rPr lang="en-GB" dirty="0"/>
              <a:t>If we answered all the Czech law related questions positively and indeed the governing law of the Czech </a:t>
            </a:r>
            <a:r>
              <a:rPr lang="en-GB" dirty="0" err="1"/>
              <a:t>sverensky</a:t>
            </a:r>
            <a:r>
              <a:rPr lang="en-GB" dirty="0"/>
              <a:t> fond has been changed to the laws of the Island of Jersey - what are our options?</a:t>
            </a:r>
          </a:p>
          <a:p>
            <a:r>
              <a:rPr lang="en-GB" dirty="0"/>
              <a:t>Making the trust statute more understandable to the Jersey trustee – how?</a:t>
            </a:r>
          </a:p>
          <a:p>
            <a:r>
              <a:rPr lang="en-GB" dirty="0"/>
              <a:t>Amend the terms of the statute to make the trust more aligned with the relevant Jersey laws so that the Jersey trustee/legal advisors/Court are more familiar with its terms</a:t>
            </a:r>
          </a:p>
          <a:p>
            <a:r>
              <a:rPr lang="en-GB" dirty="0"/>
              <a:t>If we do all of that and there is Czech-situs assets and Czech beneficiary files a claim against the Jersey trustee with Czech Courts – likely scenario</a:t>
            </a:r>
          </a:p>
          <a:p>
            <a:r>
              <a:rPr lang="en-GB" dirty="0"/>
              <a:t>Highly likely that in respect of the Czech-situs assets the Czech Courts may disregard the now-Jersey-law-governed trust</a:t>
            </a:r>
          </a:p>
          <a:p>
            <a:r>
              <a:rPr lang="en-GB" dirty="0"/>
              <a:t>Practical recommendation – where possible also change the situs of the assets (by for example inter-posing a holding vehicle based in another country – common law or at least a signatory to the Hague Convention)</a:t>
            </a:r>
            <a:br>
              <a:rPr lang="en-GB" dirty="0"/>
            </a:br>
            <a:br>
              <a:rPr lang="en-GB" dirty="0"/>
            </a:br>
            <a:endParaRPr lang="en-US" dirty="0"/>
          </a:p>
        </p:txBody>
      </p:sp>
    </p:spTree>
    <p:extLst>
      <p:ext uri="{BB962C8B-B14F-4D97-AF65-F5344CB8AC3E}">
        <p14:creationId xmlns:p14="http://schemas.microsoft.com/office/powerpoint/2010/main" val="2576898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7670-691D-DD44-02FF-EFBD13F3BBED}"/>
              </a:ext>
            </a:extLst>
          </p:cNvPr>
          <p:cNvSpPr>
            <a:spLocks noGrp="1"/>
          </p:cNvSpPr>
          <p:nvPr>
            <p:ph type="title"/>
          </p:nvPr>
        </p:nvSpPr>
        <p:spPr/>
        <p:txBody>
          <a:bodyPr>
            <a:normAutofit/>
          </a:bodyPr>
          <a:lstStyle/>
          <a:p>
            <a:r>
              <a:rPr lang="en-US" dirty="0"/>
              <a:t>Conclusion </a:t>
            </a:r>
          </a:p>
        </p:txBody>
      </p:sp>
      <p:sp>
        <p:nvSpPr>
          <p:cNvPr id="3" name="Content Placeholder 2">
            <a:extLst>
              <a:ext uri="{FF2B5EF4-FFF2-40B4-BE49-F238E27FC236}">
                <a16:creationId xmlns:a16="http://schemas.microsoft.com/office/drawing/2014/main" id="{B2BBDC0D-DA5B-5B3A-2C5C-E805707A2D66}"/>
              </a:ext>
            </a:extLst>
          </p:cNvPr>
          <p:cNvSpPr>
            <a:spLocks noGrp="1"/>
          </p:cNvSpPr>
          <p:nvPr>
            <p:ph idx="1"/>
          </p:nvPr>
        </p:nvSpPr>
        <p:spPr>
          <a:xfrm>
            <a:off x="677334" y="1400961"/>
            <a:ext cx="8596668" cy="5223360"/>
          </a:xfrm>
        </p:spPr>
        <p:txBody>
          <a:bodyPr>
            <a:normAutofit/>
          </a:bodyPr>
          <a:lstStyle/>
          <a:p>
            <a:r>
              <a:rPr lang="en-GB" u="sng" dirty="0"/>
              <a:t>This ”unchartered territory” of change of governing law </a:t>
            </a:r>
            <a:r>
              <a:rPr lang="en-GB" dirty="0"/>
              <a:t>has not yet been tested by Czech courts</a:t>
            </a:r>
          </a:p>
          <a:p>
            <a:r>
              <a:rPr lang="en-GB" u="sng" dirty="0"/>
              <a:t>Important to plan in advance </a:t>
            </a:r>
            <a:r>
              <a:rPr lang="en-GB" dirty="0"/>
              <a:t>with the settlor when the statute of </a:t>
            </a:r>
            <a:r>
              <a:rPr lang="en-GB" dirty="0" err="1"/>
              <a:t>sverensky</a:t>
            </a:r>
            <a:r>
              <a:rPr lang="en-GB" dirty="0"/>
              <a:t> fond is being created</a:t>
            </a:r>
          </a:p>
          <a:p>
            <a:r>
              <a:rPr lang="en-GB" dirty="0"/>
              <a:t>Carefully consider the implications of having corporate rather than individual trustee if change of trustee is needed</a:t>
            </a:r>
          </a:p>
          <a:p>
            <a:r>
              <a:rPr lang="en-GB" u="sng" dirty="0"/>
              <a:t>Carefully consider the “mobility” </a:t>
            </a:r>
            <a:r>
              <a:rPr lang="en-GB" dirty="0"/>
              <a:t>of the trust assets</a:t>
            </a:r>
          </a:p>
          <a:p>
            <a:r>
              <a:rPr lang="en-GB" u="sng" dirty="0"/>
              <a:t>Carefully consider the tax position for the settlor and the beneficiaries </a:t>
            </a:r>
            <a:r>
              <a:rPr lang="en-GB" dirty="0"/>
              <a:t>upon the change of governing law of </a:t>
            </a:r>
            <a:r>
              <a:rPr lang="en-GB" dirty="0" err="1"/>
              <a:t>sverensky</a:t>
            </a:r>
            <a:r>
              <a:rPr lang="en-GB" dirty="0"/>
              <a:t> fond (crystalising any capital appreciation of the trust asset or deemed distribution?)</a:t>
            </a:r>
          </a:p>
          <a:p>
            <a:r>
              <a:rPr lang="en-GB" u="sng" dirty="0"/>
              <a:t>Higher standard of care as Jersey trustees are regulated</a:t>
            </a:r>
          </a:p>
          <a:p>
            <a:r>
              <a:rPr lang="en-GB" dirty="0"/>
              <a:t>Very similar (identical) conclusion if we look at Guernsey or the Cayman Islands</a:t>
            </a:r>
            <a:r>
              <a:rPr lang="cs-CZ" dirty="0"/>
              <a:t> (</a:t>
            </a:r>
            <a:r>
              <a:rPr lang="cs-CZ" dirty="0" err="1"/>
              <a:t>another</a:t>
            </a:r>
            <a:r>
              <a:rPr lang="cs-CZ" dirty="0"/>
              <a:t> story</a:t>
            </a:r>
            <a:r>
              <a:rPr lang="cs-CZ" dirty="0">
                <a:sym typeface="Wingdings" panose="05000000000000000000" pitchFamily="2" charset="2"/>
              </a:rPr>
              <a:t>)</a:t>
            </a:r>
            <a:endParaRPr lang="en-GB" dirty="0"/>
          </a:p>
          <a:p>
            <a:pPr marL="0" indent="0">
              <a:buNone/>
            </a:pPr>
            <a:br>
              <a:rPr lang="en-GB" dirty="0"/>
            </a:br>
            <a:endParaRPr lang="en-US" dirty="0"/>
          </a:p>
        </p:txBody>
      </p:sp>
    </p:spTree>
    <p:extLst>
      <p:ext uri="{BB962C8B-B14F-4D97-AF65-F5344CB8AC3E}">
        <p14:creationId xmlns:p14="http://schemas.microsoft.com/office/powerpoint/2010/main" val="1554981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2471-877F-94CF-CBBD-9BFA0CF54FED}"/>
              </a:ext>
            </a:extLst>
          </p:cNvPr>
          <p:cNvSpPr>
            <a:spLocks noGrp="1"/>
          </p:cNvSpPr>
          <p:nvPr>
            <p:ph type="title"/>
          </p:nvPr>
        </p:nvSpPr>
        <p:spPr/>
        <p:txBody>
          <a:bodyPr>
            <a:normAutofit fontScale="90000"/>
          </a:bodyPr>
          <a:lstStyle/>
          <a:p>
            <a:r>
              <a:rPr lang="cs-CZ" dirty="0"/>
              <a:t>C</a:t>
            </a:r>
            <a:r>
              <a:rPr lang="en-US" dirty="0" err="1"/>
              <a:t>ommon</a:t>
            </a:r>
            <a:r>
              <a:rPr lang="en-US" dirty="0"/>
              <a:t> law concept of trust and its challenges for civil law countries</a:t>
            </a:r>
            <a:br>
              <a:rPr lang="en-US" dirty="0"/>
            </a:br>
            <a:endParaRPr lang="en-US" dirty="0"/>
          </a:p>
        </p:txBody>
      </p:sp>
      <p:sp>
        <p:nvSpPr>
          <p:cNvPr id="3" name="Content Placeholder 2">
            <a:extLst>
              <a:ext uri="{FF2B5EF4-FFF2-40B4-BE49-F238E27FC236}">
                <a16:creationId xmlns:a16="http://schemas.microsoft.com/office/drawing/2014/main" id="{403DEE87-ECBA-C120-5618-D3CB6FBB4349}"/>
              </a:ext>
            </a:extLst>
          </p:cNvPr>
          <p:cNvSpPr>
            <a:spLocks noGrp="1"/>
          </p:cNvSpPr>
          <p:nvPr>
            <p:ph idx="1"/>
          </p:nvPr>
        </p:nvSpPr>
        <p:spPr>
          <a:xfrm>
            <a:off x="677334" y="1761689"/>
            <a:ext cx="8596668" cy="4673836"/>
          </a:xfrm>
        </p:spPr>
        <p:txBody>
          <a:bodyPr>
            <a:normAutofit/>
          </a:bodyPr>
          <a:lstStyle/>
          <a:p>
            <a:pPr lvl="1"/>
            <a:r>
              <a:rPr lang="en-US" i="1" u="sng" dirty="0"/>
              <a:t>The reception of trusts into civil law countries</a:t>
            </a:r>
            <a:r>
              <a:rPr lang="en-US" u="sng" dirty="0"/>
              <a:t> with legal tradition linked to law of England</a:t>
            </a:r>
            <a:r>
              <a:rPr lang="en-US" dirty="0"/>
              <a:t> (Quebec, South Africa, Louisiana, Scotland) </a:t>
            </a:r>
          </a:p>
          <a:p>
            <a:pPr lvl="1"/>
            <a:r>
              <a:rPr lang="en-US" u="sng" dirty="0"/>
              <a:t>The first uses of trusts in those jurisdictions  - property transmission within family </a:t>
            </a:r>
            <a:r>
              <a:rPr lang="en-US" dirty="0"/>
              <a:t>(personal trusts or charitable trusts)</a:t>
            </a:r>
          </a:p>
          <a:p>
            <a:pPr lvl="1"/>
            <a:r>
              <a:rPr lang="en-US" u="sng" dirty="0"/>
              <a:t>Recognition by two means </a:t>
            </a:r>
            <a:r>
              <a:rPr lang="en-US" dirty="0"/>
              <a:t>(either enacting </a:t>
            </a:r>
            <a:r>
              <a:rPr lang="en-US" b="1" dirty="0"/>
              <a:t>legislation</a:t>
            </a:r>
            <a:r>
              <a:rPr lang="en-US" dirty="0"/>
              <a:t> – Louisiana’s law on charitable trusts; or the </a:t>
            </a:r>
            <a:r>
              <a:rPr lang="en-US" b="1" dirty="0"/>
              <a:t>courts</a:t>
            </a:r>
            <a:r>
              <a:rPr lang="en-US" dirty="0"/>
              <a:t> found trusts to be valid – South Africa – where trusts created by donation or will) </a:t>
            </a:r>
          </a:p>
          <a:p>
            <a:pPr lvl="1"/>
            <a:r>
              <a:rPr lang="en-US" u="sng" dirty="0"/>
              <a:t>Alienation to fiduciary </a:t>
            </a:r>
            <a:r>
              <a:rPr lang="en-US" dirty="0"/>
              <a:t>(first developed in Germany – “</a:t>
            </a:r>
            <a:r>
              <a:rPr lang="en-US" i="1" dirty="0" err="1"/>
              <a:t>fiduziarische</a:t>
            </a:r>
            <a:r>
              <a:rPr lang="en-US" i="1" dirty="0"/>
              <a:t> </a:t>
            </a:r>
            <a:r>
              <a:rPr lang="en-US" i="1" dirty="0" err="1"/>
              <a:t>Treuhand</a:t>
            </a:r>
            <a:r>
              <a:rPr lang="en-US" dirty="0"/>
              <a:t>”)</a:t>
            </a:r>
          </a:p>
          <a:p>
            <a:pPr lvl="2"/>
            <a:r>
              <a:rPr lang="en-US" dirty="0"/>
              <a:t>Concept of alienation to fiduciary (contract, creation of fiduciary obligation to administer/dispose of for the interests of the alienator or a third party)</a:t>
            </a:r>
          </a:p>
          <a:p>
            <a:pPr lvl="1"/>
            <a:r>
              <a:rPr lang="en-US" u="sng" dirty="0"/>
              <a:t>Concept of </a:t>
            </a:r>
            <a:r>
              <a:rPr lang="en-US" i="1" u="sng" dirty="0" err="1"/>
              <a:t>fiducie</a:t>
            </a:r>
            <a:endParaRPr lang="en-US" i="1" u="sng" dirty="0"/>
          </a:p>
          <a:p>
            <a:pPr lvl="2"/>
            <a:r>
              <a:rPr lang="en-US" dirty="0"/>
              <a:t>Continental Europe – contractual nature with its limitation (vis a vis 3</a:t>
            </a:r>
            <a:r>
              <a:rPr lang="en-US" baseline="30000" dirty="0"/>
              <a:t>rd</a:t>
            </a:r>
            <a:r>
              <a:rPr lang="en-US" dirty="0"/>
              <a:t> parties), no protection against breach of faith for the alienator or against insolvency of trustee (confined to business arrangements or regulated institutions – Germany, Switzerland, Luxembourg) </a:t>
            </a:r>
            <a:endParaRPr lang="cs-CZ" dirty="0"/>
          </a:p>
          <a:p>
            <a:pPr lvl="2"/>
            <a:r>
              <a:rPr lang="en-US" dirty="0"/>
              <a:t>Quebec</a:t>
            </a:r>
          </a:p>
          <a:p>
            <a:pPr lvl="2"/>
            <a:endParaRPr lang="en-US" dirty="0"/>
          </a:p>
          <a:p>
            <a:endParaRPr lang="en-US" dirty="0"/>
          </a:p>
        </p:txBody>
      </p:sp>
    </p:spTree>
    <p:extLst>
      <p:ext uri="{BB962C8B-B14F-4D97-AF65-F5344CB8AC3E}">
        <p14:creationId xmlns:p14="http://schemas.microsoft.com/office/powerpoint/2010/main" val="162306979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9C8A6-4257-010A-3DC3-9DA898B6BF46}"/>
              </a:ext>
            </a:extLst>
          </p:cNvPr>
          <p:cNvSpPr>
            <a:spLocks noGrp="1"/>
          </p:cNvSpPr>
          <p:nvPr>
            <p:ph type="title"/>
          </p:nvPr>
        </p:nvSpPr>
        <p:spPr/>
        <p:txBody>
          <a:bodyPr>
            <a:normAutofit fontScale="90000"/>
          </a:bodyPr>
          <a:lstStyle/>
          <a:p>
            <a:r>
              <a:rPr lang="en-US" dirty="0"/>
              <a:t>Recognition of trusts in civil law jurisdictions where Hague Convention </a:t>
            </a:r>
            <a:r>
              <a:rPr lang="en-US" u="sng" dirty="0"/>
              <a:t>not</a:t>
            </a:r>
            <a:r>
              <a:rPr lang="en-US" dirty="0"/>
              <a:t> applicable </a:t>
            </a:r>
          </a:p>
        </p:txBody>
      </p:sp>
      <p:sp>
        <p:nvSpPr>
          <p:cNvPr id="3" name="Content Placeholder 2">
            <a:extLst>
              <a:ext uri="{FF2B5EF4-FFF2-40B4-BE49-F238E27FC236}">
                <a16:creationId xmlns:a16="http://schemas.microsoft.com/office/drawing/2014/main" id="{95AD48C0-C427-27F4-1E18-28D369D81D1C}"/>
              </a:ext>
            </a:extLst>
          </p:cNvPr>
          <p:cNvSpPr>
            <a:spLocks noGrp="1"/>
          </p:cNvSpPr>
          <p:nvPr>
            <p:ph idx="1"/>
          </p:nvPr>
        </p:nvSpPr>
        <p:spPr>
          <a:xfrm>
            <a:off x="677334" y="2160589"/>
            <a:ext cx="8596668" cy="4473891"/>
          </a:xfrm>
        </p:spPr>
        <p:txBody>
          <a:bodyPr/>
          <a:lstStyle/>
          <a:p>
            <a:pPr algn="just"/>
            <a:r>
              <a:rPr lang="en-US" u="sng" dirty="0"/>
              <a:t>Problems in finding adequate characterization</a:t>
            </a:r>
            <a:r>
              <a:rPr lang="en-US" dirty="0"/>
              <a:t>, </a:t>
            </a:r>
            <a:r>
              <a:rPr lang="en-US" u="sng" dirty="0"/>
              <a:t>in addition adaption or analogue of the trusts can be very difficult </a:t>
            </a:r>
            <a:r>
              <a:rPr lang="en-US" dirty="0"/>
              <a:t>(especially with so many types of trusts that can be inter-</a:t>
            </a:r>
            <a:r>
              <a:rPr lang="en-US" dirty="0" err="1"/>
              <a:t>vivos</a:t>
            </a:r>
            <a:r>
              <a:rPr lang="en-US" dirty="0"/>
              <a:t> or testamentary e.g. discretionary, bare, fixed, charitable trust etc.)</a:t>
            </a:r>
          </a:p>
          <a:p>
            <a:pPr algn="just"/>
            <a:r>
              <a:rPr lang="en-US" u="sng" dirty="0"/>
              <a:t>Increasingly the courts of civil law countries pay attention to the provisions of particular trust instrument</a:t>
            </a:r>
            <a:r>
              <a:rPr lang="en-US" dirty="0"/>
              <a:t> and its consequences under the trust law to ascertain its true nature by reference to their own concepts </a:t>
            </a:r>
          </a:p>
          <a:p>
            <a:pPr algn="just"/>
            <a:r>
              <a:rPr lang="en-US" dirty="0"/>
              <a:t>Example - use of contract to interpret inter </a:t>
            </a:r>
            <a:r>
              <a:rPr lang="en-US" dirty="0" err="1"/>
              <a:t>vivos</a:t>
            </a:r>
            <a:r>
              <a:rPr lang="en-US" dirty="0"/>
              <a:t> trust – offers sensible solution giving effect to settlor’s intentions if the trust is later challenged as invalid inter </a:t>
            </a:r>
            <a:r>
              <a:rPr lang="en-US" dirty="0" err="1"/>
              <a:t>vivos</a:t>
            </a:r>
            <a:r>
              <a:rPr lang="en-US" dirty="0"/>
              <a:t> family trust - Courtois v De </a:t>
            </a:r>
            <a:r>
              <a:rPr lang="en-US" dirty="0" err="1"/>
              <a:t>Ganay</a:t>
            </a:r>
            <a:r>
              <a:rPr lang="en-US" dirty="0"/>
              <a:t> (Paris Court of Appeal_10</a:t>
            </a:r>
            <a:r>
              <a:rPr lang="en-US" baseline="30000" dirty="0"/>
              <a:t>th</a:t>
            </a:r>
            <a:r>
              <a:rPr lang="en-US" dirty="0"/>
              <a:t> January 1970)</a:t>
            </a:r>
          </a:p>
          <a:p>
            <a:pPr algn="just"/>
            <a:r>
              <a:rPr lang="en-US" u="sng" dirty="0"/>
              <a:t>Applicable law where trust is characterized as contract</a:t>
            </a:r>
          </a:p>
          <a:p>
            <a:pPr lvl="1" algn="just"/>
            <a:r>
              <a:rPr lang="en-US" dirty="0"/>
              <a:t>Law chosen by the settlor and accepted by the trustee in the same way as parties to a contract choose the applicable law</a:t>
            </a:r>
          </a:p>
          <a:p>
            <a:pPr marL="457200" lvl="1" indent="0">
              <a:buNone/>
            </a:pPr>
            <a:endParaRPr lang="en-US" dirty="0"/>
          </a:p>
          <a:p>
            <a:endParaRPr lang="en-US" dirty="0"/>
          </a:p>
        </p:txBody>
      </p:sp>
    </p:spTree>
    <p:extLst>
      <p:ext uri="{BB962C8B-B14F-4D97-AF65-F5344CB8AC3E}">
        <p14:creationId xmlns:p14="http://schemas.microsoft.com/office/powerpoint/2010/main" val="2532247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06690-6C4C-83B9-6256-9A908536920A}"/>
              </a:ext>
            </a:extLst>
          </p:cNvPr>
          <p:cNvSpPr>
            <a:spLocks noGrp="1"/>
          </p:cNvSpPr>
          <p:nvPr>
            <p:ph type="title"/>
          </p:nvPr>
        </p:nvSpPr>
        <p:spPr/>
        <p:txBody>
          <a:bodyPr>
            <a:normAutofit fontScale="90000"/>
          </a:bodyPr>
          <a:lstStyle/>
          <a:p>
            <a:r>
              <a:rPr lang="en-US" dirty="0"/>
              <a:t>The Hague Convention on the Law Applicable to Trusts and on their recognition 1985</a:t>
            </a:r>
            <a:br>
              <a:rPr lang="en-US" dirty="0"/>
            </a:br>
            <a:r>
              <a:rPr lang="en-US" dirty="0"/>
              <a:t>– key considerations</a:t>
            </a:r>
          </a:p>
        </p:txBody>
      </p:sp>
      <p:sp>
        <p:nvSpPr>
          <p:cNvPr id="3" name="Content Placeholder 2">
            <a:extLst>
              <a:ext uri="{FF2B5EF4-FFF2-40B4-BE49-F238E27FC236}">
                <a16:creationId xmlns:a16="http://schemas.microsoft.com/office/drawing/2014/main" id="{99ECA775-8761-4702-472B-A9E69B4E0F45}"/>
              </a:ext>
            </a:extLst>
          </p:cNvPr>
          <p:cNvSpPr>
            <a:spLocks noGrp="1"/>
          </p:cNvSpPr>
          <p:nvPr>
            <p:ph idx="1"/>
          </p:nvPr>
        </p:nvSpPr>
        <p:spPr>
          <a:xfrm>
            <a:off x="677334" y="2265029"/>
            <a:ext cx="8596668" cy="4530054"/>
          </a:xfrm>
        </p:spPr>
        <p:txBody>
          <a:bodyPr>
            <a:normAutofit fontScale="85000" lnSpcReduction="20000"/>
          </a:bodyPr>
          <a:lstStyle/>
          <a:p>
            <a:pPr algn="just"/>
            <a:r>
              <a:rPr lang="en-US" sz="2400" dirty="0"/>
              <a:t>Signatories and ratifiers</a:t>
            </a:r>
            <a:r>
              <a:rPr lang="cs-CZ" sz="2400" dirty="0"/>
              <a:t>, c</a:t>
            </a:r>
            <a:r>
              <a:rPr lang="en-US" sz="2400" dirty="0" err="1"/>
              <a:t>ame</a:t>
            </a:r>
            <a:r>
              <a:rPr lang="en-US" sz="2400" dirty="0"/>
              <a:t> into force on 1 January 1992</a:t>
            </a:r>
          </a:p>
          <a:p>
            <a:pPr algn="just"/>
            <a:r>
              <a:rPr lang="en-US" sz="2400" u="sng" dirty="0"/>
              <a:t>Purpose</a:t>
            </a:r>
            <a:r>
              <a:rPr lang="en-US" sz="2400" dirty="0"/>
              <a:t> – </a:t>
            </a:r>
            <a:r>
              <a:rPr lang="en-US" sz="2400" u="sng" dirty="0"/>
              <a:t>makes both trust and non-trust countries recognize trusts of property as a matter of private international law </a:t>
            </a:r>
          </a:p>
          <a:p>
            <a:pPr algn="just"/>
            <a:r>
              <a:rPr lang="en-US" sz="2400" u="sng" dirty="0"/>
              <a:t>Scope</a:t>
            </a:r>
            <a:r>
              <a:rPr lang="en-US" sz="2400" dirty="0"/>
              <a:t> – </a:t>
            </a:r>
            <a:r>
              <a:rPr lang="cs-CZ" sz="2400" dirty="0"/>
              <a:t>A</a:t>
            </a:r>
            <a:r>
              <a:rPr lang="en-US" sz="2400" dirty="0"/>
              <a:t>rt. 3 – </a:t>
            </a:r>
            <a:r>
              <a:rPr lang="en-US" sz="2400" u="sng" dirty="0"/>
              <a:t>applies only to trusts created voluntarily and evidenced in writing and applies to original as well as substitute trust assets</a:t>
            </a:r>
          </a:p>
          <a:p>
            <a:pPr algn="just"/>
            <a:r>
              <a:rPr lang="en-US" sz="2400" u="sng" dirty="0"/>
              <a:t>Settlor’s choice of governing law of trust </a:t>
            </a:r>
            <a:r>
              <a:rPr lang="en-US" sz="2400" dirty="0"/>
              <a:t>(express or implied) – alternatively</a:t>
            </a:r>
          </a:p>
          <a:p>
            <a:pPr algn="just"/>
            <a:r>
              <a:rPr lang="en-US" sz="2400" dirty="0"/>
              <a:t>Art. 7 – </a:t>
            </a:r>
            <a:r>
              <a:rPr lang="en-US" sz="2400" u="sng" dirty="0"/>
              <a:t>objectively applicable law </a:t>
            </a:r>
            <a:r>
              <a:rPr lang="en-US" sz="2400" dirty="0"/>
              <a:t>(is the law with which the trust is most closely connected)</a:t>
            </a:r>
          </a:p>
          <a:p>
            <a:pPr algn="just"/>
            <a:r>
              <a:rPr lang="en-US" sz="2400" dirty="0"/>
              <a:t>Art. 11 </a:t>
            </a:r>
            <a:r>
              <a:rPr lang="en-US" sz="2400" u="sng" dirty="0"/>
              <a:t>– a trust validly created in accordance with the applicable law shall be recognized as trust </a:t>
            </a:r>
            <a:r>
              <a:rPr lang="en-US" sz="2400" dirty="0"/>
              <a:t>– what does it mean?</a:t>
            </a:r>
          </a:p>
          <a:p>
            <a:pPr algn="just"/>
            <a:r>
              <a:rPr lang="en-US" sz="2400" u="sng" dirty="0"/>
              <a:t>Limitations of the applicability of the Convention</a:t>
            </a:r>
            <a:r>
              <a:rPr lang="en-US" sz="2400" dirty="0"/>
              <a:t> – e.g. domestic mandatory rules (Art. 15, 16 and 18)</a:t>
            </a:r>
          </a:p>
          <a:p>
            <a:endParaRPr lang="en-US" dirty="0"/>
          </a:p>
          <a:p>
            <a:endParaRPr lang="en-US" dirty="0"/>
          </a:p>
        </p:txBody>
      </p:sp>
    </p:spTree>
    <p:extLst>
      <p:ext uri="{BB962C8B-B14F-4D97-AF65-F5344CB8AC3E}">
        <p14:creationId xmlns:p14="http://schemas.microsoft.com/office/powerpoint/2010/main" val="3982016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7670-691D-DD44-02FF-EFBD13F3BBED}"/>
              </a:ext>
            </a:extLst>
          </p:cNvPr>
          <p:cNvSpPr>
            <a:spLocks noGrp="1"/>
          </p:cNvSpPr>
          <p:nvPr>
            <p:ph type="title"/>
          </p:nvPr>
        </p:nvSpPr>
        <p:spPr/>
        <p:txBody>
          <a:bodyPr/>
          <a:lstStyle/>
          <a:p>
            <a:r>
              <a:rPr lang="en-US" dirty="0"/>
              <a:t>Recognition of “</a:t>
            </a:r>
            <a:r>
              <a:rPr lang="en-US" dirty="0" err="1"/>
              <a:t>sverensky</a:t>
            </a:r>
            <a:r>
              <a:rPr lang="en-US" dirty="0"/>
              <a:t> fond” under the Trusts (Jersey) Law 1984</a:t>
            </a:r>
            <a:r>
              <a:rPr lang="cs-CZ" dirty="0"/>
              <a:t> (I/IV)</a:t>
            </a:r>
            <a:endParaRPr lang="en-US" dirty="0"/>
          </a:p>
        </p:txBody>
      </p:sp>
      <p:sp>
        <p:nvSpPr>
          <p:cNvPr id="3" name="Content Placeholder 2">
            <a:extLst>
              <a:ext uri="{FF2B5EF4-FFF2-40B4-BE49-F238E27FC236}">
                <a16:creationId xmlns:a16="http://schemas.microsoft.com/office/drawing/2014/main" id="{B2BBDC0D-DA5B-5B3A-2C5C-E805707A2D66}"/>
              </a:ext>
            </a:extLst>
          </p:cNvPr>
          <p:cNvSpPr>
            <a:spLocks noGrp="1"/>
          </p:cNvSpPr>
          <p:nvPr>
            <p:ph idx="1"/>
          </p:nvPr>
        </p:nvSpPr>
        <p:spPr>
          <a:xfrm>
            <a:off x="677334" y="1930400"/>
            <a:ext cx="8596668" cy="4820687"/>
          </a:xfrm>
        </p:spPr>
        <p:txBody>
          <a:bodyPr>
            <a:noAutofit/>
          </a:bodyPr>
          <a:lstStyle/>
          <a:p>
            <a:r>
              <a:rPr lang="en-US" sz="1600" dirty="0"/>
              <a:t>Starting point</a:t>
            </a:r>
            <a:r>
              <a:rPr lang="cs-CZ" sz="1600" dirty="0"/>
              <a:t>:</a:t>
            </a:r>
            <a:r>
              <a:rPr lang="en-US" sz="1600" dirty="0"/>
              <a:t> </a:t>
            </a:r>
            <a:r>
              <a:rPr lang="en-US" sz="1600" u="sng" dirty="0"/>
              <a:t>would </a:t>
            </a:r>
            <a:r>
              <a:rPr lang="en-US" sz="1600" i="1" u="sng" dirty="0" err="1"/>
              <a:t>sverensky</a:t>
            </a:r>
            <a:r>
              <a:rPr lang="en-US" sz="1600" i="1" u="sng" dirty="0"/>
              <a:t> fond </a:t>
            </a:r>
            <a:r>
              <a:rPr lang="en-US" sz="1600" u="sng" dirty="0"/>
              <a:t>constitute a trust for the purposes of Jersey law – Art. 2 of the Trusts (Jersey) Law 1984</a:t>
            </a:r>
            <a:r>
              <a:rPr lang="cs-CZ" sz="1600" u="sng" dirty="0"/>
              <a:t>?</a:t>
            </a:r>
          </a:p>
          <a:p>
            <a:pPr marL="0" indent="0">
              <a:buNone/>
            </a:pPr>
            <a:r>
              <a:rPr lang="en-US" sz="1600" dirty="0"/>
              <a:t> let’s review the definition of a trust under Art. 2 </a:t>
            </a:r>
            <a:r>
              <a:rPr lang="cs-CZ" sz="1600" dirty="0"/>
              <a:t>:</a:t>
            </a:r>
          </a:p>
          <a:p>
            <a:r>
              <a:rPr lang="en-GB" sz="1600" b="1" dirty="0"/>
              <a:t>Existence of a trust</a:t>
            </a:r>
            <a:r>
              <a:rPr lang="cs-CZ" sz="1600" b="1" dirty="0"/>
              <a:t>:</a:t>
            </a:r>
            <a:br>
              <a:rPr lang="en-GB" sz="1600" dirty="0"/>
            </a:br>
            <a:r>
              <a:rPr lang="en-GB" sz="1600" dirty="0"/>
              <a:t>A trust exists where </a:t>
            </a:r>
            <a:r>
              <a:rPr lang="en-GB" sz="1600" u="sng" dirty="0"/>
              <a:t>a person (known as a trustee) holds or has vested in the person or is deemed to hold or have vested in the person property </a:t>
            </a:r>
            <a:r>
              <a:rPr lang="en-GB" sz="1600" dirty="0"/>
              <a:t>(of which the person is not the owner in the person’s own right)</a:t>
            </a:r>
            <a:r>
              <a:rPr lang="cs-CZ" sz="1600" dirty="0"/>
              <a:t>:</a:t>
            </a:r>
            <a:br>
              <a:rPr lang="en-GB" sz="1600" dirty="0"/>
            </a:br>
            <a:br>
              <a:rPr lang="en-GB" sz="1600" dirty="0"/>
            </a:br>
            <a:r>
              <a:rPr lang="en-GB" sz="1600" dirty="0"/>
              <a:t>(a)   </a:t>
            </a:r>
            <a:r>
              <a:rPr lang="en-GB" sz="1600" u="sng" dirty="0"/>
              <a:t>  for the benefit of any person (known as a beneficiary) </a:t>
            </a:r>
            <a:r>
              <a:rPr lang="en-GB" sz="1600" dirty="0"/>
              <a:t>whether or not yet ascertained or in existence;</a:t>
            </a:r>
            <a:br>
              <a:rPr lang="en-GB" sz="1600" dirty="0"/>
            </a:br>
            <a:br>
              <a:rPr lang="en-GB" sz="1600" dirty="0"/>
            </a:br>
            <a:r>
              <a:rPr lang="en-GB" sz="1600" dirty="0"/>
              <a:t>(b)   </a:t>
            </a:r>
            <a:r>
              <a:rPr lang="en-GB" sz="1600" u="sng" dirty="0"/>
              <a:t>  for any purpose which is not for the benefit only of the trustee</a:t>
            </a:r>
            <a:r>
              <a:rPr lang="en-GB" sz="1600" dirty="0"/>
              <a:t>; or</a:t>
            </a:r>
            <a:br>
              <a:rPr lang="en-GB" sz="1600" dirty="0"/>
            </a:br>
            <a:br>
              <a:rPr lang="en-GB" sz="1600" dirty="0"/>
            </a:br>
            <a:r>
              <a:rPr lang="en-GB" sz="1600" dirty="0"/>
              <a:t>(c)    </a:t>
            </a:r>
            <a:r>
              <a:rPr lang="en-GB" sz="1600" u="sng" dirty="0"/>
              <a:t> for such benefit as is mentioned in sub-paragraph (a) and also for any such purpose as is mentioned in sub-paragraph (b).</a:t>
            </a:r>
          </a:p>
          <a:p>
            <a:pPr marL="0" indent="0">
              <a:buNone/>
            </a:pPr>
            <a:br>
              <a:rPr lang="en-GB" sz="1600" dirty="0"/>
            </a:br>
            <a:endParaRPr lang="en-US" sz="1600" dirty="0"/>
          </a:p>
        </p:txBody>
      </p:sp>
    </p:spTree>
    <p:extLst>
      <p:ext uri="{BB962C8B-B14F-4D97-AF65-F5344CB8AC3E}">
        <p14:creationId xmlns:p14="http://schemas.microsoft.com/office/powerpoint/2010/main" val="123879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22FB28-C992-4EA6-9127-01A0D1780D96}"/>
              </a:ext>
            </a:extLst>
          </p:cNvPr>
          <p:cNvSpPr>
            <a:spLocks noGrp="1"/>
          </p:cNvSpPr>
          <p:nvPr>
            <p:ph type="title"/>
          </p:nvPr>
        </p:nvSpPr>
        <p:spPr/>
        <p:txBody>
          <a:bodyPr/>
          <a:lstStyle/>
          <a:p>
            <a:r>
              <a:rPr lang="en-US" dirty="0"/>
              <a:t>Recognition of “</a:t>
            </a:r>
            <a:r>
              <a:rPr lang="en-US" dirty="0" err="1"/>
              <a:t>sverensky</a:t>
            </a:r>
            <a:r>
              <a:rPr lang="en-US" dirty="0"/>
              <a:t> fond” under the Trusts (Jersey) Law 1984 (</a:t>
            </a:r>
            <a:r>
              <a:rPr lang="cs-CZ" dirty="0"/>
              <a:t>I</a:t>
            </a:r>
            <a:r>
              <a:rPr lang="en-US" dirty="0"/>
              <a:t>I/</a:t>
            </a:r>
            <a:r>
              <a:rPr lang="cs-CZ" dirty="0"/>
              <a:t>IV</a:t>
            </a:r>
            <a:r>
              <a:rPr lang="en-US" dirty="0"/>
              <a:t>)</a:t>
            </a:r>
            <a:endParaRPr lang="cs-CZ" dirty="0"/>
          </a:p>
        </p:txBody>
      </p:sp>
      <p:sp>
        <p:nvSpPr>
          <p:cNvPr id="3" name="Zástupný obsah 2">
            <a:extLst>
              <a:ext uri="{FF2B5EF4-FFF2-40B4-BE49-F238E27FC236}">
                <a16:creationId xmlns:a16="http://schemas.microsoft.com/office/drawing/2014/main" id="{42DE6B1A-825E-42CA-B8F0-C47628BE07D7}"/>
              </a:ext>
            </a:extLst>
          </p:cNvPr>
          <p:cNvSpPr>
            <a:spLocks noGrp="1"/>
          </p:cNvSpPr>
          <p:nvPr>
            <p:ph idx="1"/>
          </p:nvPr>
        </p:nvSpPr>
        <p:spPr/>
        <p:txBody>
          <a:bodyPr/>
          <a:lstStyle/>
          <a:p>
            <a:pPr marL="0" indent="0">
              <a:buNone/>
            </a:pPr>
            <a:r>
              <a:rPr lang="en-GB" sz="1800" dirty="0"/>
              <a:t>Therefore, </a:t>
            </a:r>
            <a:r>
              <a:rPr lang="en-GB" sz="1800" u="sng" dirty="0"/>
              <a:t>for a valid trust to be established we need the existence of:</a:t>
            </a:r>
            <a:endParaRPr lang="cs-CZ" sz="1800" u="sng" dirty="0"/>
          </a:p>
          <a:p>
            <a:pPr marL="0" indent="0">
              <a:buNone/>
            </a:pPr>
            <a:endParaRPr lang="en-GB" sz="1800" dirty="0"/>
          </a:p>
          <a:p>
            <a:r>
              <a:rPr lang="en-GB" sz="1800" dirty="0"/>
              <a:t>The </a:t>
            </a:r>
            <a:r>
              <a:rPr lang="en-GB" sz="1800" u="sng" dirty="0"/>
              <a:t>trustee who holds property </a:t>
            </a:r>
            <a:r>
              <a:rPr lang="en-GB" sz="1800" dirty="0"/>
              <a:t>(not for themselves) for the benefit of</a:t>
            </a:r>
          </a:p>
          <a:p>
            <a:r>
              <a:rPr lang="en-GB" sz="1800" dirty="0"/>
              <a:t>The </a:t>
            </a:r>
            <a:r>
              <a:rPr lang="en-GB" sz="1800" u="sng" dirty="0"/>
              <a:t>beneficiary or a purpose</a:t>
            </a:r>
          </a:p>
          <a:p>
            <a:r>
              <a:rPr lang="en-GB" sz="1800" dirty="0"/>
              <a:t>The </a:t>
            </a:r>
            <a:r>
              <a:rPr lang="en-GB" sz="1800" u="sng" dirty="0"/>
              <a:t>settlor who settles on the trustee </a:t>
            </a:r>
          </a:p>
          <a:p>
            <a:r>
              <a:rPr lang="en-GB" sz="1800" u="sng" dirty="0"/>
              <a:t>the trust property</a:t>
            </a:r>
            <a:r>
              <a:rPr lang="en-GB" sz="1800" dirty="0"/>
              <a:t> for the trustee to manage and administer</a:t>
            </a:r>
          </a:p>
          <a:p>
            <a:pPr marL="0" indent="0">
              <a:buNone/>
            </a:pPr>
            <a:br>
              <a:rPr lang="en-GB" sz="1800" dirty="0"/>
            </a:br>
            <a:endParaRPr lang="cs-CZ" dirty="0"/>
          </a:p>
        </p:txBody>
      </p:sp>
    </p:spTree>
    <p:extLst>
      <p:ext uri="{BB962C8B-B14F-4D97-AF65-F5344CB8AC3E}">
        <p14:creationId xmlns:p14="http://schemas.microsoft.com/office/powerpoint/2010/main" val="4053882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7670-691D-DD44-02FF-EFBD13F3BBED}"/>
              </a:ext>
            </a:extLst>
          </p:cNvPr>
          <p:cNvSpPr>
            <a:spLocks noGrp="1"/>
          </p:cNvSpPr>
          <p:nvPr>
            <p:ph type="title"/>
          </p:nvPr>
        </p:nvSpPr>
        <p:spPr>
          <a:xfrm>
            <a:off x="677334" y="360727"/>
            <a:ext cx="8596668" cy="1569673"/>
          </a:xfrm>
        </p:spPr>
        <p:txBody>
          <a:bodyPr>
            <a:normAutofit/>
          </a:bodyPr>
          <a:lstStyle/>
          <a:p>
            <a:r>
              <a:rPr lang="en-US" dirty="0"/>
              <a:t>Recognition of “</a:t>
            </a:r>
            <a:r>
              <a:rPr lang="en-US" dirty="0" err="1"/>
              <a:t>sverensky</a:t>
            </a:r>
            <a:r>
              <a:rPr lang="en-US" dirty="0"/>
              <a:t> fond” under the Trusts (Jersey) Law 1984 </a:t>
            </a:r>
            <a:r>
              <a:rPr lang="cs-CZ" dirty="0"/>
              <a:t>(III/IV)</a:t>
            </a:r>
            <a:endParaRPr lang="en-US" dirty="0"/>
          </a:p>
        </p:txBody>
      </p:sp>
      <p:sp>
        <p:nvSpPr>
          <p:cNvPr id="3" name="Content Placeholder 2">
            <a:extLst>
              <a:ext uri="{FF2B5EF4-FFF2-40B4-BE49-F238E27FC236}">
                <a16:creationId xmlns:a16="http://schemas.microsoft.com/office/drawing/2014/main" id="{B2BBDC0D-DA5B-5B3A-2C5C-E805707A2D66}"/>
              </a:ext>
            </a:extLst>
          </p:cNvPr>
          <p:cNvSpPr>
            <a:spLocks noGrp="1"/>
          </p:cNvSpPr>
          <p:nvPr>
            <p:ph idx="1"/>
          </p:nvPr>
        </p:nvSpPr>
        <p:spPr>
          <a:xfrm>
            <a:off x="677334" y="1586451"/>
            <a:ext cx="8596668" cy="4973739"/>
          </a:xfrm>
        </p:spPr>
        <p:txBody>
          <a:bodyPr>
            <a:noAutofit/>
          </a:bodyPr>
          <a:lstStyle/>
          <a:p>
            <a:r>
              <a:rPr lang="en-US" sz="1200" u="sng" dirty="0">
                <a:solidFill>
                  <a:schemeClr val="tx1"/>
                </a:solidFill>
              </a:rPr>
              <a:t>What is the definition of </a:t>
            </a:r>
            <a:r>
              <a:rPr lang="en-US" sz="1200" u="sng" dirty="0" err="1">
                <a:solidFill>
                  <a:schemeClr val="tx1"/>
                </a:solidFill>
              </a:rPr>
              <a:t>sverensky</a:t>
            </a:r>
            <a:r>
              <a:rPr lang="en-US" sz="1200" u="sng" dirty="0">
                <a:solidFill>
                  <a:schemeClr val="tx1"/>
                </a:solidFill>
              </a:rPr>
              <a:t> fond under part 4, sub-part 1 of the Czech Civil Code:</a:t>
            </a:r>
          </a:p>
          <a:p>
            <a:r>
              <a:rPr lang="en-US" sz="1200" b="1" dirty="0">
                <a:solidFill>
                  <a:schemeClr val="tx1"/>
                </a:solidFill>
              </a:rPr>
              <a:t>Separation of assets – para 1448</a:t>
            </a:r>
            <a:r>
              <a:rPr lang="cs-CZ" sz="1200" b="1" dirty="0">
                <a:solidFill>
                  <a:schemeClr val="tx1"/>
                </a:solidFill>
              </a:rPr>
              <a:t> CCC</a:t>
            </a:r>
            <a:endParaRPr lang="en-US" sz="1200" b="1" dirty="0">
              <a:solidFill>
                <a:schemeClr val="tx1"/>
              </a:solidFill>
            </a:endParaRPr>
          </a:p>
          <a:p>
            <a:pPr lvl="1"/>
            <a:r>
              <a:rPr lang="en-US" sz="1200" dirty="0" err="1">
                <a:solidFill>
                  <a:schemeClr val="tx1"/>
                </a:solidFill>
              </a:rPr>
              <a:t>sverensky</a:t>
            </a:r>
            <a:r>
              <a:rPr lang="en-US" sz="1200" dirty="0">
                <a:solidFill>
                  <a:schemeClr val="tx1"/>
                </a:solidFill>
              </a:rPr>
              <a:t> fond exists where certain property is earmarked by the settlor to be in possession of the trustee and the trustee agrees (by virtue of a contract between the settlor and the trustee or by a will created by the settlor) to hold the legal  title in such earmarked asset and to administer it</a:t>
            </a:r>
          </a:p>
          <a:p>
            <a:pPr lvl="1"/>
            <a:r>
              <a:rPr lang="en-US" sz="1200" dirty="0">
                <a:solidFill>
                  <a:schemeClr val="tx1"/>
                </a:solidFill>
              </a:rPr>
              <a:t>Once the asset is settled on the trustee – it is clear from the wording of para 1448 (2) and (3) that the assets do not form part of the trustee’s own </a:t>
            </a:r>
            <a:r>
              <a:rPr lang="en-US" sz="1200" dirty="0" err="1">
                <a:solidFill>
                  <a:schemeClr val="tx1"/>
                </a:solidFill>
              </a:rPr>
              <a:t>patrimonium</a:t>
            </a:r>
            <a:r>
              <a:rPr lang="en-US" sz="1200" dirty="0">
                <a:solidFill>
                  <a:schemeClr val="tx1"/>
                </a:solidFill>
              </a:rPr>
              <a:t>, is also no longer part of the settlors </a:t>
            </a:r>
            <a:r>
              <a:rPr lang="en-US" sz="1200" dirty="0" err="1">
                <a:solidFill>
                  <a:schemeClr val="tx1"/>
                </a:solidFill>
              </a:rPr>
              <a:t>patrimonium</a:t>
            </a:r>
            <a:r>
              <a:rPr lang="en-US" sz="1200" dirty="0">
                <a:solidFill>
                  <a:schemeClr val="tx1"/>
                </a:solidFill>
              </a:rPr>
              <a:t> but also does not belong beneficially to the beneficiaries </a:t>
            </a:r>
          </a:p>
          <a:p>
            <a:r>
              <a:rPr lang="en-US" sz="1200" b="1" dirty="0">
                <a:solidFill>
                  <a:schemeClr val="tx1"/>
                </a:solidFill>
              </a:rPr>
              <a:t>Existence of the trustee – para 1451 (1)</a:t>
            </a:r>
            <a:r>
              <a:rPr lang="cs-CZ" sz="1200" b="1" dirty="0">
                <a:solidFill>
                  <a:schemeClr val="tx1"/>
                </a:solidFill>
              </a:rPr>
              <a:t> CCC</a:t>
            </a:r>
            <a:endParaRPr lang="en-US" sz="1200" b="1" dirty="0">
              <a:solidFill>
                <a:schemeClr val="tx1"/>
              </a:solidFill>
            </a:endParaRPr>
          </a:p>
          <a:p>
            <a:pPr lvl="1"/>
            <a:r>
              <a:rPr lang="en-US" sz="1200" dirty="0" err="1">
                <a:solidFill>
                  <a:schemeClr val="tx1"/>
                </a:solidFill>
              </a:rPr>
              <a:t>Sverensky</a:t>
            </a:r>
            <a:r>
              <a:rPr lang="en-US" sz="1200" dirty="0">
                <a:solidFill>
                  <a:schemeClr val="tx1"/>
                </a:solidFill>
              </a:rPr>
              <a:t> fond comes into existence when the trustee accepts the trusteeship of it…</a:t>
            </a:r>
          </a:p>
          <a:p>
            <a:r>
              <a:rPr lang="en-US" sz="1200" b="1" dirty="0">
                <a:solidFill>
                  <a:schemeClr val="tx1"/>
                </a:solidFill>
              </a:rPr>
              <a:t>Existence of beneficiary or purpose - para 1449 (2)</a:t>
            </a:r>
            <a:r>
              <a:rPr lang="cs-CZ" sz="1200" b="1" dirty="0">
                <a:solidFill>
                  <a:schemeClr val="tx1"/>
                </a:solidFill>
              </a:rPr>
              <a:t> CCC</a:t>
            </a:r>
            <a:endParaRPr lang="en-US" sz="1200" b="1" dirty="0">
              <a:solidFill>
                <a:schemeClr val="tx1"/>
              </a:solidFill>
            </a:endParaRPr>
          </a:p>
          <a:p>
            <a:pPr lvl="1"/>
            <a:r>
              <a:rPr lang="en-US" sz="1200" b="1" dirty="0">
                <a:solidFill>
                  <a:schemeClr val="tx1"/>
                </a:solidFill>
              </a:rPr>
              <a:t>Where </a:t>
            </a:r>
            <a:r>
              <a:rPr lang="en-US" sz="1200" b="1" dirty="0" err="1">
                <a:solidFill>
                  <a:schemeClr val="tx1"/>
                </a:solidFill>
              </a:rPr>
              <a:t>sverensky</a:t>
            </a:r>
            <a:r>
              <a:rPr lang="en-US" sz="1200" b="1" dirty="0">
                <a:solidFill>
                  <a:schemeClr val="tx1"/>
                </a:solidFill>
              </a:rPr>
              <a:t> fond is established for private purpose it can serve the benefit of certain person or in that person’s memory</a:t>
            </a:r>
          </a:p>
          <a:p>
            <a:r>
              <a:rPr lang="en-US" sz="1200" b="1" dirty="0">
                <a:solidFill>
                  <a:schemeClr val="tx1"/>
                </a:solidFill>
              </a:rPr>
              <a:t>Trustee’s duty to administer the trust assets – para 1453</a:t>
            </a:r>
            <a:r>
              <a:rPr lang="cs-CZ" sz="1200" b="1" dirty="0">
                <a:solidFill>
                  <a:schemeClr val="tx1"/>
                </a:solidFill>
              </a:rPr>
              <a:t> CCC</a:t>
            </a:r>
            <a:endParaRPr lang="en-US" sz="1200" b="1" dirty="0">
              <a:solidFill>
                <a:schemeClr val="tx1"/>
              </a:solidFill>
            </a:endParaRPr>
          </a:p>
          <a:p>
            <a:pPr lvl="1"/>
            <a:r>
              <a:rPr lang="en-GB" sz="1200" dirty="0"/>
              <a:t>The trustee is responsible for the full administration of the trust assets; for the purposes of any entries into any public register the trustee will be entered as the legal owner of the trust asset accompanied by the following wording: “as trustee”</a:t>
            </a:r>
          </a:p>
          <a:p>
            <a:r>
              <a:rPr lang="en-GB" sz="1200" b="1" u="sng" dirty="0"/>
              <a:t>Therefore there is a likely conclusion that a Czech “</a:t>
            </a:r>
            <a:r>
              <a:rPr lang="en-GB" sz="1200" b="1" u="sng" dirty="0" err="1"/>
              <a:t>sverensky</a:t>
            </a:r>
            <a:r>
              <a:rPr lang="en-GB" sz="1200" b="1" u="sng" dirty="0"/>
              <a:t> fond” would satisfy the definition of a trust under Art. 2 of the Trust (Jersey) Law 1984</a:t>
            </a:r>
            <a:r>
              <a:rPr lang="en-GB" sz="1200" b="1" dirty="0"/>
              <a:t> – what does it mean?</a:t>
            </a:r>
          </a:p>
          <a:p>
            <a:pPr marL="0" indent="0">
              <a:buNone/>
            </a:pPr>
            <a:endParaRPr lang="en-GB" sz="1200" b="1" dirty="0"/>
          </a:p>
          <a:p>
            <a:pPr marL="0" indent="0">
              <a:buNone/>
            </a:pPr>
            <a:endParaRPr lang="en-GB" sz="1200" dirty="0"/>
          </a:p>
          <a:p>
            <a:pPr marL="0" indent="0">
              <a:buNone/>
            </a:pPr>
            <a:br>
              <a:rPr lang="en-GB" sz="1200" dirty="0"/>
            </a:br>
            <a:br>
              <a:rPr lang="en-GB" sz="1200" dirty="0"/>
            </a:br>
            <a:endParaRPr lang="en-US" sz="1200" dirty="0"/>
          </a:p>
        </p:txBody>
      </p:sp>
    </p:spTree>
    <p:extLst>
      <p:ext uri="{BB962C8B-B14F-4D97-AF65-F5344CB8AC3E}">
        <p14:creationId xmlns:p14="http://schemas.microsoft.com/office/powerpoint/2010/main" val="1202884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7670-691D-DD44-02FF-EFBD13F3BBED}"/>
              </a:ext>
            </a:extLst>
          </p:cNvPr>
          <p:cNvSpPr>
            <a:spLocks noGrp="1"/>
          </p:cNvSpPr>
          <p:nvPr>
            <p:ph type="title"/>
          </p:nvPr>
        </p:nvSpPr>
        <p:spPr/>
        <p:txBody>
          <a:bodyPr/>
          <a:lstStyle/>
          <a:p>
            <a:r>
              <a:rPr lang="en-US" dirty="0"/>
              <a:t>Recognition of “</a:t>
            </a:r>
            <a:r>
              <a:rPr lang="en-US" dirty="0" err="1"/>
              <a:t>sverensky</a:t>
            </a:r>
            <a:r>
              <a:rPr lang="en-US" dirty="0"/>
              <a:t> fond” under the Trusts (Jersey) Law 1984 </a:t>
            </a:r>
            <a:r>
              <a:rPr lang="cs-CZ" dirty="0"/>
              <a:t> (IV/IV)</a:t>
            </a:r>
            <a:endParaRPr lang="en-US" dirty="0"/>
          </a:p>
        </p:txBody>
      </p:sp>
      <p:sp>
        <p:nvSpPr>
          <p:cNvPr id="3" name="Content Placeholder 2">
            <a:extLst>
              <a:ext uri="{FF2B5EF4-FFF2-40B4-BE49-F238E27FC236}">
                <a16:creationId xmlns:a16="http://schemas.microsoft.com/office/drawing/2014/main" id="{B2BBDC0D-DA5B-5B3A-2C5C-E805707A2D66}"/>
              </a:ext>
            </a:extLst>
          </p:cNvPr>
          <p:cNvSpPr>
            <a:spLocks noGrp="1"/>
          </p:cNvSpPr>
          <p:nvPr>
            <p:ph idx="1"/>
          </p:nvPr>
        </p:nvSpPr>
        <p:spPr>
          <a:xfrm>
            <a:off x="677334" y="1828800"/>
            <a:ext cx="8596668" cy="4915949"/>
          </a:xfrm>
        </p:spPr>
        <p:txBody>
          <a:bodyPr>
            <a:normAutofit fontScale="40000" lnSpcReduction="20000"/>
          </a:bodyPr>
          <a:lstStyle/>
          <a:p>
            <a:r>
              <a:rPr lang="en-GB" sz="4800" b="1" u="sng" dirty="0"/>
              <a:t>Art. 49 of the Trusts (Jersey) Law 1984 - Enforceability of a foreign trust:</a:t>
            </a:r>
          </a:p>
          <a:p>
            <a:pPr lvl="1"/>
            <a:r>
              <a:rPr lang="en-GB" sz="4800" dirty="0"/>
              <a:t>a foreign trust shall be regarded as being governed by, and shall be interpreted in accordance with, its proper law.</a:t>
            </a:r>
          </a:p>
          <a:p>
            <a:r>
              <a:rPr lang="en-GB" sz="4800" dirty="0"/>
              <a:t>This in practice mean that (subject to public policy considerations) Jersey law would recognise a Czech </a:t>
            </a:r>
            <a:r>
              <a:rPr lang="en-GB" sz="4800" dirty="0" err="1"/>
              <a:t>sverensky</a:t>
            </a:r>
            <a:r>
              <a:rPr lang="en-GB" sz="4800" dirty="0"/>
              <a:t> fond as a valid foreign trust</a:t>
            </a:r>
          </a:p>
          <a:p>
            <a:r>
              <a:rPr lang="en-GB" sz="4800" dirty="0"/>
              <a:t>Therefore, a Czech </a:t>
            </a:r>
            <a:r>
              <a:rPr lang="en-GB" sz="4800" dirty="0" err="1"/>
              <a:t>sverensky</a:t>
            </a:r>
            <a:r>
              <a:rPr lang="en-GB" sz="4800" dirty="0"/>
              <a:t> fond can be administered by a Jersey trustee whilst it is still governed by Czech law and its terms can be enforced in Jersey if brough before the Jersey Court, but the Jersey Court would look to Czech law to interpret the terms of the </a:t>
            </a:r>
            <a:r>
              <a:rPr lang="en-GB" sz="4800" dirty="0" err="1"/>
              <a:t>sverensky</a:t>
            </a:r>
            <a:r>
              <a:rPr lang="en-GB" sz="4800" dirty="0"/>
              <a:t> fond</a:t>
            </a:r>
          </a:p>
          <a:p>
            <a:pPr lvl="1"/>
            <a:endParaRPr lang="en-GB" sz="4800" b="1" dirty="0"/>
          </a:p>
          <a:p>
            <a:pPr marL="0" indent="0">
              <a:buNone/>
            </a:pPr>
            <a:endParaRPr lang="en-GB" dirty="0"/>
          </a:p>
          <a:p>
            <a:pPr marL="0" indent="0">
              <a:buNone/>
            </a:pPr>
            <a:br>
              <a:rPr lang="en-GB" dirty="0"/>
            </a:br>
            <a:br>
              <a:rPr lang="en-GB" dirty="0"/>
            </a:br>
            <a:endParaRPr lang="en-US" dirty="0"/>
          </a:p>
        </p:txBody>
      </p:sp>
    </p:spTree>
    <p:extLst>
      <p:ext uri="{BB962C8B-B14F-4D97-AF65-F5344CB8AC3E}">
        <p14:creationId xmlns:p14="http://schemas.microsoft.com/office/powerpoint/2010/main" val="2679653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84FAB-E1F2-4E3F-9985-C5CF4F132F10}"/>
              </a:ext>
            </a:extLst>
          </p:cNvPr>
          <p:cNvSpPr>
            <a:spLocks noGrp="1"/>
          </p:cNvSpPr>
          <p:nvPr>
            <p:ph type="title"/>
          </p:nvPr>
        </p:nvSpPr>
        <p:spPr/>
        <p:txBody>
          <a:bodyPr>
            <a:normAutofit fontScale="90000"/>
          </a:bodyPr>
          <a:lstStyle/>
          <a:p>
            <a:r>
              <a:rPr lang="en-US" sz="3100" dirty="0"/>
              <a:t>But what if the definition and functions of Czech </a:t>
            </a:r>
            <a:r>
              <a:rPr lang="en-US" sz="3100" dirty="0" err="1"/>
              <a:t>sverensky</a:t>
            </a:r>
            <a:r>
              <a:rPr lang="en-US" sz="3100" dirty="0"/>
              <a:t> fond </a:t>
            </a:r>
            <a:r>
              <a:rPr lang="en-US" sz="3100" u="sng" dirty="0"/>
              <a:t>are too incompatible with the definition under Art. 2 of the Trust (Jersey) Law </a:t>
            </a:r>
            <a:r>
              <a:rPr lang="en-US" sz="3100" dirty="0"/>
              <a:t>1984? </a:t>
            </a:r>
            <a:br>
              <a:rPr lang="en-US" dirty="0"/>
            </a:br>
            <a:endParaRPr lang="cs-CZ" dirty="0"/>
          </a:p>
        </p:txBody>
      </p:sp>
      <p:sp>
        <p:nvSpPr>
          <p:cNvPr id="3" name="Zástupný obsah 2">
            <a:extLst>
              <a:ext uri="{FF2B5EF4-FFF2-40B4-BE49-F238E27FC236}">
                <a16:creationId xmlns:a16="http://schemas.microsoft.com/office/drawing/2014/main" id="{420B09CD-929A-49AE-8CBA-8A041A831A38}"/>
              </a:ext>
            </a:extLst>
          </p:cNvPr>
          <p:cNvSpPr>
            <a:spLocks noGrp="1"/>
          </p:cNvSpPr>
          <p:nvPr>
            <p:ph idx="1"/>
          </p:nvPr>
        </p:nvSpPr>
        <p:spPr>
          <a:xfrm>
            <a:off x="677334" y="2357305"/>
            <a:ext cx="8596668" cy="3951215"/>
          </a:xfrm>
        </p:spPr>
        <p:txBody>
          <a:bodyPr>
            <a:normAutofit fontScale="85000" lnSpcReduction="10000"/>
          </a:bodyPr>
          <a:lstStyle/>
          <a:p>
            <a:r>
              <a:rPr lang="en-US" u="sng" dirty="0"/>
              <a:t>What are our options:</a:t>
            </a:r>
          </a:p>
          <a:p>
            <a:r>
              <a:rPr lang="en-US" u="sng" dirty="0"/>
              <a:t>Does Czech law allow </a:t>
            </a:r>
            <a:r>
              <a:rPr lang="en-US" u="sng" dirty="0" err="1"/>
              <a:t>sverensky</a:t>
            </a:r>
            <a:r>
              <a:rPr lang="en-US" u="sng" dirty="0"/>
              <a:t> fond to have a foreign trustee</a:t>
            </a:r>
            <a:r>
              <a:rPr lang="en-US" dirty="0"/>
              <a:t>?</a:t>
            </a:r>
          </a:p>
          <a:p>
            <a:r>
              <a:rPr lang="en-US" dirty="0"/>
              <a:t>Para 1453 (1) – the trustee can be any individual person who is </a:t>
            </a:r>
            <a:r>
              <a:rPr lang="en-US" i="1" dirty="0"/>
              <a:t>sui </a:t>
            </a:r>
            <a:r>
              <a:rPr lang="en-US" i="1" dirty="0" err="1"/>
              <a:t>iuris</a:t>
            </a:r>
            <a:r>
              <a:rPr lang="en-US" i="1" dirty="0"/>
              <a:t> </a:t>
            </a:r>
            <a:r>
              <a:rPr lang="en-US" dirty="0"/>
              <a:t>(legal person can be a trustee only in instances allowed by the relevant law)</a:t>
            </a:r>
          </a:p>
          <a:p>
            <a:r>
              <a:rPr lang="en-US" dirty="0"/>
              <a:t>In Jersey, </a:t>
            </a:r>
            <a:r>
              <a:rPr lang="en-US" u="sng" dirty="0"/>
              <a:t>a professional trustee is usually a corporation only </a:t>
            </a:r>
            <a:r>
              <a:rPr lang="en-US" dirty="0"/>
              <a:t>(that requires a specific </a:t>
            </a:r>
            <a:r>
              <a:rPr lang="en-US" dirty="0" err="1"/>
              <a:t>licence</a:t>
            </a:r>
            <a:r>
              <a:rPr lang="en-US" dirty="0"/>
              <a:t> from the Jersey Financial Services Commission to carry out trustee services) however a person can also be a trustee (subject receiving similar </a:t>
            </a:r>
            <a:r>
              <a:rPr lang="en-US" dirty="0" err="1"/>
              <a:t>licence</a:t>
            </a:r>
            <a:r>
              <a:rPr lang="en-US" dirty="0"/>
              <a:t> from the regulator)</a:t>
            </a:r>
          </a:p>
          <a:p>
            <a:r>
              <a:rPr lang="en-US" u="sng" dirty="0"/>
              <a:t>How strong is the position </a:t>
            </a:r>
            <a:r>
              <a:rPr lang="cs-CZ" u="sng" dirty="0" err="1"/>
              <a:t>of</a:t>
            </a:r>
            <a:r>
              <a:rPr lang="cs-CZ" u="sng" dirty="0"/>
              <a:t> </a:t>
            </a:r>
            <a:r>
              <a:rPr lang="cs-CZ" u="sng" dirty="0" err="1"/>
              <a:t>trustee</a:t>
            </a:r>
            <a:r>
              <a:rPr lang="en-US" u="sng" dirty="0"/>
              <a:t> </a:t>
            </a:r>
            <a:r>
              <a:rPr lang="en-US" dirty="0"/>
              <a:t>if all the trust assets are situated in the Czech Republic?</a:t>
            </a:r>
          </a:p>
          <a:p>
            <a:r>
              <a:rPr lang="en-US" u="sng" dirty="0"/>
              <a:t>Jersey trustee of a Czech </a:t>
            </a:r>
            <a:r>
              <a:rPr lang="en-US" u="sng" dirty="0" err="1"/>
              <a:t>sverensky</a:t>
            </a:r>
            <a:r>
              <a:rPr lang="en-US" u="sng" dirty="0"/>
              <a:t> fond would unlikely succeed brining a claim in front of Jersey Courts</a:t>
            </a:r>
            <a:r>
              <a:rPr lang="en-US" dirty="0"/>
              <a:t> to enforce its terms</a:t>
            </a:r>
          </a:p>
          <a:p>
            <a:r>
              <a:rPr lang="en-US" u="sng" dirty="0"/>
              <a:t>Czech courts would be the forum for any disputes around enforceability of the terms of the </a:t>
            </a:r>
            <a:r>
              <a:rPr lang="en-US" u="sng" dirty="0" err="1"/>
              <a:t>sverensky</a:t>
            </a:r>
            <a:r>
              <a:rPr lang="en-US" u="sng" dirty="0"/>
              <a:t> fond</a:t>
            </a:r>
          </a:p>
          <a:p>
            <a:r>
              <a:rPr lang="en-US" dirty="0"/>
              <a:t>So </a:t>
            </a:r>
            <a:r>
              <a:rPr lang="en-US" u="sng" dirty="0"/>
              <a:t>what about changing the governing law of Czech </a:t>
            </a:r>
            <a:r>
              <a:rPr lang="en-US" u="sng" dirty="0" err="1"/>
              <a:t>sverensky</a:t>
            </a:r>
            <a:r>
              <a:rPr lang="en-US" u="sng" dirty="0"/>
              <a:t> fond to the laws of Jersey</a:t>
            </a:r>
            <a:r>
              <a:rPr lang="en-US" dirty="0"/>
              <a:t>?</a:t>
            </a:r>
          </a:p>
          <a:p>
            <a:endParaRPr lang="cs-CZ" dirty="0"/>
          </a:p>
        </p:txBody>
      </p:sp>
    </p:spTree>
    <p:extLst>
      <p:ext uri="{BB962C8B-B14F-4D97-AF65-F5344CB8AC3E}">
        <p14:creationId xmlns:p14="http://schemas.microsoft.com/office/powerpoint/2010/main" val="15843153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3084</Words>
  <Application>Microsoft Office PowerPoint</Application>
  <PresentationFormat>Širokoúhlá obrazovka</PresentationFormat>
  <Paragraphs>143</Paragraphs>
  <Slides>12</Slides>
  <Notes>4</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12</vt:i4>
      </vt:variant>
    </vt:vector>
  </HeadingPairs>
  <TitlesOfParts>
    <vt:vector size="19" baseType="lpstr">
      <vt:lpstr>Arial</vt:lpstr>
      <vt:lpstr>Calibri</vt:lpstr>
      <vt:lpstr>Calibri Light</vt:lpstr>
      <vt:lpstr>Trebuchet MS</vt:lpstr>
      <vt:lpstr>Wingdings 3</vt:lpstr>
      <vt:lpstr>Facet</vt:lpstr>
      <vt:lpstr>Custom Design</vt:lpstr>
      <vt:lpstr>Czech trust funds (sverensky fond) and their recognition in certain common law trust jurisdictions and practical aspects of transfer of governing law of trust </vt:lpstr>
      <vt:lpstr>Common law concept of trust and its challenges for civil law countries </vt:lpstr>
      <vt:lpstr>Recognition of trusts in civil law jurisdictions where Hague Convention not applicable </vt:lpstr>
      <vt:lpstr>The Hague Convention on the Law Applicable to Trusts and on their recognition 1985 – key considerations</vt:lpstr>
      <vt:lpstr>Recognition of “sverensky fond” under the Trusts (Jersey) Law 1984 (I/IV)</vt:lpstr>
      <vt:lpstr>Recognition of “sverensky fond” under the Trusts (Jersey) Law 1984 (II/IV)</vt:lpstr>
      <vt:lpstr>Recognition of “sverensky fond” under the Trusts (Jersey) Law 1984 (III/IV)</vt:lpstr>
      <vt:lpstr>Recognition of “sverensky fond” under the Trusts (Jersey) Law 1984  (IV/IV)</vt:lpstr>
      <vt:lpstr>But what if the definition and functions of Czech sverensky fond are too incompatible with the definition under Art. 2 of the Trust (Jersey) Law 1984?  </vt:lpstr>
      <vt:lpstr>Change of „proper law“ of sverensky fond to the laws of Jersey? (I/II.)</vt:lpstr>
      <vt:lpstr>Change of proper law of “sverensky fond” to the laws of Jersey (II/II)</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at Conference in Brno</dc:title>
  <dc:creator>mirek gruna</dc:creator>
  <cp:lastModifiedBy>Kateřina Ronovská</cp:lastModifiedBy>
  <cp:revision>64</cp:revision>
  <dcterms:created xsi:type="dcterms:W3CDTF">2022-04-24T16:59:49Z</dcterms:created>
  <dcterms:modified xsi:type="dcterms:W3CDTF">2022-05-25T08:42:11Z</dcterms:modified>
</cp:coreProperties>
</file>