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67" r:id="rId6"/>
    <p:sldId id="263" r:id="rId7"/>
    <p:sldId id="266" r:id="rId8"/>
    <p:sldId id="264" r:id="rId9"/>
    <p:sldId id="260" r:id="rId10"/>
    <p:sldId id="259" r:id="rId11"/>
    <p:sldId id="261" r:id="rId12"/>
    <p:sldId id="262" r:id="rId13"/>
    <p:sldId id="26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12192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800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554567" y="-63500"/>
            <a:ext cx="3119967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431801"/>
            <a:ext cx="71882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8521701" y="2457450"/>
            <a:ext cx="3670300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800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06800" y="3860800"/>
            <a:ext cx="7958667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Klepnutím lze upravit styl </a:t>
            </a:r>
            <a:br>
              <a:rPr lang="cs-CZ" noProof="0"/>
            </a:br>
            <a:r>
              <a:rPr lang="cs-CZ" noProof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606800" y="3141663"/>
            <a:ext cx="7958667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606800" y="6442075"/>
            <a:ext cx="6614584" cy="2794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03984" y="6442075"/>
            <a:ext cx="878416" cy="279400"/>
          </a:xfrm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10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25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87368" y="1125538"/>
            <a:ext cx="2595033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00151" y="1125538"/>
            <a:ext cx="7584016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417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12192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800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554567" y="-63500"/>
            <a:ext cx="3119967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431801"/>
            <a:ext cx="71882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8521701" y="2457450"/>
            <a:ext cx="3670300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800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06800" y="3860800"/>
            <a:ext cx="7958667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Klepnutím lze upravit styl </a:t>
            </a:r>
            <a:br>
              <a:rPr lang="cs-CZ" noProof="0"/>
            </a:br>
            <a:r>
              <a:rPr lang="cs-CZ" noProof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606800" y="3141663"/>
            <a:ext cx="7958667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606800" y="6442075"/>
            <a:ext cx="6614584" cy="2794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03984" y="6442075"/>
            <a:ext cx="878416" cy="279400"/>
          </a:xfrm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310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991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556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001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90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1765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907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4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039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2224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2937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87368" y="1125538"/>
            <a:ext cx="2595033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00151" y="1125538"/>
            <a:ext cx="7584016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64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694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82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31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95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59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94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36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12192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80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125539"/>
            <a:ext cx="103632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1773239"/>
            <a:ext cx="103632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98034" y="6442076"/>
            <a:ext cx="9116484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97634" y="6442076"/>
            <a:ext cx="88476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8784167" y="161925"/>
            <a:ext cx="28807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1" y="214313"/>
            <a:ext cx="3230033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67" y="-6350"/>
            <a:ext cx="3119967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8521701" y="819150"/>
            <a:ext cx="3670300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106205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12192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80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125539"/>
            <a:ext cx="103632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1773239"/>
            <a:ext cx="103632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98034" y="6442076"/>
            <a:ext cx="9116484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97634" y="6442076"/>
            <a:ext cx="88476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BBC9FB04-F08C-416A-BAE0-3DB48D04D28E}" type="slidenum">
              <a:rPr lang="cs-CZ" smtClean="0"/>
              <a:t>‹#›</a:t>
            </a:fld>
            <a:endParaRPr 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8784167" y="161925"/>
            <a:ext cx="28807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1" y="214313"/>
            <a:ext cx="3230033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67" y="-6350"/>
            <a:ext cx="3119967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8521701" y="819150"/>
            <a:ext cx="3670300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4040318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73B10-C372-48CD-9913-C944CC1444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Podnikání spolků a další související otázky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F09981-9101-4B92-8CE2-7FE698AC97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Kateřina Ronovská, </a:t>
            </a:r>
            <a:r>
              <a:rPr lang="cs-CZ" dirty="0"/>
              <a:t>Bohumil Havel</a:t>
            </a:r>
          </a:p>
        </p:txBody>
      </p:sp>
    </p:spTree>
    <p:extLst>
      <p:ext uri="{BB962C8B-B14F-4D97-AF65-F5344CB8AC3E}">
        <p14:creationId xmlns:p14="http://schemas.microsoft.com/office/powerpoint/2010/main" val="1940778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76F73-7CFE-4FBF-B3D2-A09B26C8D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3: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E58505-E646-4150-BFC4-5BA97B31F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Sport a pivo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Spolek založený za účelem podpory sportovních a jiných podobných aktivit svých členů (tělovýchovné sdružení) provozuje "klubovnu" výhradně za účelem občerstvení svých členů.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Členem sdružení se může stát každý, kdo o to požádá.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Je provozování "baru v klubovně" podnikatelskou činností?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696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70C9E7-B987-42A1-8F04-C07A9F41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4: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F1144F-9F93-49E2-A9A3-9CFF50792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Letní kino na venkově</a:t>
            </a:r>
          </a:p>
          <a:p>
            <a:r>
              <a:rPr lang="cs-CZ" dirty="0"/>
              <a:t>Studentský spolek provozuje o prázdninách letní kino na zahradě v obci X. pro zábavu svých členů i veřejnosti.</a:t>
            </a:r>
          </a:p>
          <a:p>
            <a:r>
              <a:rPr lang="cs-CZ" dirty="0"/>
              <a:t>Zisk z prodeje vstupenek používá na náklady na provoz kina, které převyšují příjmy.</a:t>
            </a:r>
          </a:p>
          <a:p>
            <a:r>
              <a:rPr lang="cs-CZ" dirty="0"/>
              <a:t>Proto spolek provozuje také stánek s pivem, cukrovinkami a rumem. </a:t>
            </a:r>
          </a:p>
          <a:p>
            <a:r>
              <a:rPr lang="cs-CZ" dirty="0"/>
              <a:t>Je pořádání kina podnikatelskou činností?</a:t>
            </a:r>
          </a:p>
          <a:p>
            <a:r>
              <a:rPr lang="cs-CZ" dirty="0"/>
              <a:t>Je prodej zboží ve "stánku" podnikatelskou činností?</a:t>
            </a:r>
          </a:p>
        </p:txBody>
      </p:sp>
    </p:spTree>
    <p:extLst>
      <p:ext uri="{BB962C8B-B14F-4D97-AF65-F5344CB8AC3E}">
        <p14:creationId xmlns:p14="http://schemas.microsoft.com/office/powerpoint/2010/main" val="34020856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43DA9-02E0-4832-A383-F4FF87D92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otázky k zamyšlení a diskusi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5ED6F4-7136-4871-8377-84713A176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je a co není podnikatelská činnost?</a:t>
            </a:r>
          </a:p>
          <a:p>
            <a:r>
              <a:rPr lang="cs-CZ" dirty="0"/>
              <a:t>Mohou nepodnikatelé provozovat podnikatelskou činnost? </a:t>
            </a:r>
          </a:p>
          <a:p>
            <a:r>
              <a:rPr lang="cs-CZ" dirty="0"/>
              <a:t>Je správa (vlastního) majetku podnikáním?</a:t>
            </a:r>
          </a:p>
          <a:p>
            <a:r>
              <a:rPr lang="cs-CZ" dirty="0"/>
              <a:t>Kdy se správa vlastního majetku stává podnikáním?</a:t>
            </a:r>
          </a:p>
          <a:p>
            <a:r>
              <a:rPr lang="cs-CZ" dirty="0"/>
              <a:t>Je pronájem nemovitosti (domu, pozemku) podnikáním?</a:t>
            </a:r>
          </a:p>
          <a:p>
            <a:r>
              <a:rPr lang="cs-CZ" dirty="0"/>
              <a:t>Je investování majetku podnikáním?</a:t>
            </a:r>
          </a:p>
          <a:p>
            <a:r>
              <a:rPr lang="cs-CZ" dirty="0"/>
              <a:t>Je správa investičního portfolia podnikáním?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633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2C311-97EA-4F31-B993-66C740CAF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Podnikatel dle § 420 a násl. OZ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D2A5EE-C0AB-48E8-B2C3-4DC98BEED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Kdo samostatně vykonává na vlastní účet a odpovědnost výdělečnou činnost živnostenským nebo obdobným způsobem se záměrem činit tak soustavně za účelem dosažení zisku, je považován se zřetelem k této činnosti za podnikatele.</a:t>
            </a:r>
          </a:p>
          <a:p>
            <a:endParaRPr lang="cs-CZ" dirty="0"/>
          </a:p>
          <a:p>
            <a:r>
              <a:rPr lang="cs-CZ" dirty="0"/>
              <a:t>Pro účely ochrany spotřebitele a pro účely § 1963 OZ se za podnikatele považuje také každá osoba, která uzavírá smlouvy související s vlastní obchodní, výrobní nebo obdobnou činností či při samostatném výkonu svého povolání, popřípadě osoba, která jedná jménem nebo na účet podnikatele.</a:t>
            </a:r>
          </a:p>
          <a:p>
            <a:endParaRPr lang="cs-CZ" dirty="0"/>
          </a:p>
          <a:p>
            <a:r>
              <a:rPr lang="cs-CZ" dirty="0"/>
              <a:t>profesionalita – vliv na právní regulaci</a:t>
            </a:r>
          </a:p>
          <a:p>
            <a:endParaRPr lang="cs-CZ" dirty="0"/>
          </a:p>
          <a:p>
            <a:r>
              <a:rPr lang="cs-CZ" dirty="0"/>
              <a:t>Není spojeno s osobou</a:t>
            </a:r>
            <a:r>
              <a:rPr lang="cs-CZ" u="sng" dirty="0"/>
              <a:t>, jde o vlastnost, status podnikatele</a:t>
            </a:r>
          </a:p>
          <a:p>
            <a:pPr marL="0" indent="0">
              <a:buNone/>
            </a:pPr>
            <a:r>
              <a:rPr lang="cs-CZ" u="sng" dirty="0"/>
              <a:t> </a:t>
            </a:r>
            <a:endParaRPr lang="cs-CZ" dirty="0"/>
          </a:p>
          <a:p>
            <a:r>
              <a:rPr lang="cs-CZ" dirty="0"/>
              <a:t>Kdo jsou nepodnikatelé? Mohou podnikat?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6609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08AD6-3562-4B56-B882-9E764872F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Podnikání je specifická hospodářská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8E6DE0-4636-4746-9990-8A26E7319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Čl. 26 odst. 1 LZPS ustanovuje všem osobám také právo podnikat a provozovat jinou hospodářskou činnost.</a:t>
            </a:r>
          </a:p>
          <a:p>
            <a:r>
              <a:rPr lang="cs-CZ" dirty="0"/>
              <a:t>Obchodní zákoník (zrušen) obsahoval definici podnikání: „</a:t>
            </a:r>
            <a:r>
              <a:rPr lang="cs-CZ" i="1" dirty="0"/>
              <a:t>soustavná činnost prováděnou samostatně podnikatelem vlastním jménem a na vlastní odpovědnost za účelem dosažení zisku</a:t>
            </a:r>
            <a:r>
              <a:rPr lang="cs-CZ" dirty="0"/>
              <a:t>“.</a:t>
            </a:r>
          </a:p>
          <a:p>
            <a:r>
              <a:rPr lang="cs-CZ" dirty="0"/>
              <a:t>Znaky podnikání:  </a:t>
            </a:r>
          </a:p>
          <a:p>
            <a:pPr>
              <a:buFontTx/>
              <a:buChar char="-"/>
            </a:pPr>
            <a:r>
              <a:rPr lang="cs-CZ" i="1" dirty="0"/>
              <a:t>samostatný výkon činností</a:t>
            </a:r>
            <a:r>
              <a:rPr lang="cs-CZ" dirty="0"/>
              <a:t>, který spočívá v autonomii osoby podnikající zvolit si trh, způsob podnikání, prezentaci, právní formu apod. </a:t>
            </a:r>
          </a:p>
          <a:p>
            <a:pPr>
              <a:buFontTx/>
              <a:buChar char="-"/>
            </a:pPr>
            <a:r>
              <a:rPr lang="cs-CZ" dirty="0"/>
              <a:t>výkon podnikatelské činnosti </a:t>
            </a:r>
            <a:r>
              <a:rPr lang="cs-CZ" i="1" dirty="0"/>
              <a:t>na vlastní účet a odpovědnost</a:t>
            </a:r>
            <a:r>
              <a:rPr lang="cs-CZ" dirty="0"/>
              <a:t> </a:t>
            </a:r>
          </a:p>
          <a:p>
            <a:pPr>
              <a:buFontTx/>
              <a:buChar char="-"/>
            </a:pPr>
            <a:r>
              <a:rPr lang="cs-CZ" i="1" dirty="0"/>
              <a:t>soustavnost</a:t>
            </a:r>
            <a:r>
              <a:rPr lang="cs-CZ" dirty="0"/>
              <a:t> (trvalý zájem podnikatele)</a:t>
            </a:r>
          </a:p>
          <a:p>
            <a:pPr>
              <a:buFontTx/>
              <a:buChar char="-"/>
            </a:pPr>
            <a:r>
              <a:rPr lang="cs-CZ" i="1" dirty="0"/>
              <a:t>Účel dosažení (a rozdělení?) zisku/výdělku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308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C1F78-759A-4C33-B9CD-7F487B9C0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rozhodnutí KS v Brně (62 </a:t>
            </a:r>
            <a:r>
              <a:rPr lang="cs-CZ" dirty="0" err="1"/>
              <a:t>Af</a:t>
            </a:r>
            <a:r>
              <a:rPr lang="cs-CZ" dirty="0"/>
              <a:t> 3/2020-122), spor o povahu příjmu: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58A929-A8D6-48CB-B69C-02DA5585D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Soud uvedl, že sdružování </a:t>
            </a:r>
            <a:r>
              <a:rPr lang="cs-CZ" u="sng" dirty="0"/>
              <a:t>může vést k získání výhod, jež jsou s členstvím spojeny, a to i přes to, kryjí-li se obsahově se získáváním plnění, jež je obvykle poskytováno na podnikatelském principu</a:t>
            </a:r>
            <a:r>
              <a:rPr lang="cs-CZ" dirty="0"/>
              <a:t>, resp. že by získání takových výhod by mělo být pro účely daňové pokládáno za běžné plnění  získávané na podnikatelském principu.</a:t>
            </a:r>
          </a:p>
          <a:p>
            <a:pPr algn="just"/>
            <a:r>
              <a:rPr lang="cs-CZ" dirty="0"/>
              <a:t>Uvedl též, že k opačnému </a:t>
            </a:r>
            <a:r>
              <a:rPr lang="cs-CZ" u="sng" dirty="0"/>
              <a:t>výkladu není žádného zákonného ani rozumného důvodu, neboť by mohl vést až k </a:t>
            </a:r>
            <a:r>
              <a:rPr lang="cs-CZ" u="sng" dirty="0" err="1"/>
              <a:t>vypráznění</a:t>
            </a:r>
            <a:r>
              <a:rPr lang="cs-CZ" u="sng" dirty="0"/>
              <a:t> sdružovacího práva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Je-li snaha o - za aktivního přístupu členů - vyřešit situaci, která nevyhovuje a dojde ke sdružení sil a prostředků za účelem vybudování chtěné infrastruktury a její následné využívání, pak právě toto bylo účelem a slovy soudu „</a:t>
            </a:r>
            <a:r>
              <a:rPr lang="cs-CZ" u="sng" dirty="0"/>
              <a:t>smyslem takové spolkové činnosti</a:t>
            </a:r>
            <a:r>
              <a:rPr lang="cs-CZ" dirty="0"/>
              <a:t>“. </a:t>
            </a:r>
          </a:p>
          <a:p>
            <a:pPr algn="just"/>
            <a:r>
              <a:rPr lang="cs-CZ" u="sng" dirty="0"/>
              <a:t>Proto není důvodem na ni pohlížet jako na poskytování služeb v rámci podnikání a úhradu členských příspěvků překvalifikovat za příjem z podnikání 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Pokud by to tak měl být, </a:t>
            </a:r>
            <a:r>
              <a:rPr lang="cs-CZ" u="sng" dirty="0"/>
              <a:t>musí být prokázány zvláštní skutkové okolnosti!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036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F6E8FF-2B9C-4ABF-89FD-6051D7378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kritéria, která je třeba zkoumat: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B917EF-F503-40A9-BBE8-4806CEFA1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nakolik spolek určitou činností směřuje k dosažení zisku (výdělku)</a:t>
            </a:r>
          </a:p>
          <a:p>
            <a:r>
              <a:rPr lang="cs-CZ" dirty="0"/>
              <a:t>je možné provést srovnání, zda výše úplaty/členských příspěvků je srovnatelná s cenovými nabídkami jiných poskytovatelů v dané lokalitě, </a:t>
            </a:r>
          </a:p>
          <a:p>
            <a:r>
              <a:rPr lang="cs-CZ" dirty="0"/>
              <a:t>je třeba brát v úvahu vývoj podstaty „propojení“ člena a spolku: </a:t>
            </a:r>
          </a:p>
          <a:p>
            <a:r>
              <a:rPr lang="cs-CZ" dirty="0"/>
              <a:t>vždy bude při kvalifikaci třeba posuzovat vzájemný (spolkový) poměr, nastavení vzájemných práv a povinností, které mohou spočívat nejen v placení členských příspěvků, ale např. i povinnostech jiného druhu (údržba zařízení vlastněných spolkem, účast na jeho činnosti, schůzkách během roku atd.).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863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FF68C9-57FA-4EA7-9EFA-390469652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Podnikání spolků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3000FD-D7BE-40B8-A7CC-BE0183CE3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 spolek podnikat?</a:t>
            </a:r>
          </a:p>
          <a:p>
            <a:r>
              <a:rPr lang="cs-CZ" dirty="0"/>
              <a:t>Jsou zákonem stanoveny nějaké limity pro tuto činnost?</a:t>
            </a:r>
          </a:p>
          <a:p>
            <a:r>
              <a:rPr lang="cs-CZ" dirty="0"/>
              <a:t>Musí mít spolek získat pro svou podnikatelskou činnost živnostenské oprávnění?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2685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CD5C9-49E8-439A-B662-2E6DDDF12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Podnikání (i podle KS Brno):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FECA3A-78B6-470D-AE9D-7405D18C5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pokud jde o činnost, která naplní parametry § 420 </a:t>
            </a:r>
            <a:r>
              <a:rPr lang="cs-CZ" dirty="0" err="1"/>
              <a:t>ObčZ</a:t>
            </a:r>
            <a:r>
              <a:rPr lang="cs-CZ" dirty="0"/>
              <a:t>, kterou by bylo možné kvalifikovat jako podnikatelskou (podléhající veřejnoprávní regulaci) </a:t>
            </a:r>
          </a:p>
          <a:p>
            <a:r>
              <a:rPr lang="cs-CZ" dirty="0"/>
              <a:t>Konkrétní projevy: </a:t>
            </a:r>
          </a:p>
          <a:p>
            <a:pPr marL="0" indent="0">
              <a:buNone/>
            </a:pPr>
            <a:r>
              <a:rPr lang="cs-CZ" dirty="0"/>
              <a:t>-	soustavnost (resp. plánovanost a dlouhodobost aktivit), </a:t>
            </a:r>
          </a:p>
          <a:p>
            <a:pPr marL="0" indent="0">
              <a:buNone/>
            </a:pPr>
            <a:r>
              <a:rPr lang="cs-CZ" dirty="0"/>
              <a:t>-	úplatnost a s ní spojenou „soutěž s ostatními na trhu“ za srovnatelných podmínek,</a:t>
            </a:r>
          </a:p>
          <a:p>
            <a:pPr marL="0" indent="0">
              <a:buNone/>
            </a:pPr>
            <a:r>
              <a:rPr lang="cs-CZ" dirty="0"/>
              <a:t>-	aktivní marketingová aktivita (nabízení služby) ve vztahu k předem blíže neurčenému okruhu osob, </a:t>
            </a:r>
          </a:p>
          <a:p>
            <a:pPr marL="0" indent="0">
              <a:buNone/>
            </a:pPr>
            <a:r>
              <a:rPr lang="cs-CZ" dirty="0"/>
              <a:t>-	poskytování dalších doplňkových služeb.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1354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540D1-0961-499A-B253-F51731BA0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D9EC29-F04D-47B5-9983-342DD2D85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Jarní a podzimní ples Svazu chovatelů králíků</a:t>
            </a:r>
          </a:p>
          <a:p>
            <a:endParaRPr lang="cs-CZ" dirty="0"/>
          </a:p>
          <a:p>
            <a:r>
              <a:rPr lang="cs-CZ" dirty="0"/>
              <a:t>Spolek prodává vstupenky na ples chovatelů králíků pro veřejnost, který se koná dvakrát ročně (na zahájení a ukončení sezóny). </a:t>
            </a:r>
          </a:p>
          <a:p>
            <a:r>
              <a:rPr lang="cs-CZ" dirty="0"/>
              <a:t>Zisk z prodeje vstupenek a tomboly hodlá spolek použít na opravu klubové výstavní místnosti pro králíky.</a:t>
            </a:r>
          </a:p>
          <a:p>
            <a:r>
              <a:rPr lang="cs-CZ" dirty="0"/>
              <a:t>Je pořádání plesu podnikatelskou činností?</a:t>
            </a:r>
          </a:p>
        </p:txBody>
      </p:sp>
    </p:spTree>
    <p:extLst>
      <p:ext uri="{BB962C8B-B14F-4D97-AF65-F5344CB8AC3E}">
        <p14:creationId xmlns:p14="http://schemas.microsoft.com/office/powerpoint/2010/main" val="1394318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96A41-7BD5-42D3-AE18-94E2E0C6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96B737-4459-47FF-A7DA-C60B4E71D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Organizace letních táborů pro členy/veřejnost</a:t>
            </a:r>
          </a:p>
          <a:p>
            <a:pPr algn="just"/>
            <a:r>
              <a:rPr lang="cs-CZ" dirty="0"/>
              <a:t>Skauti pořádají letní tábor pro děti. Jedná se o dobrovolnou činnost zaměřenou na rozvoj osobnosti dítěte a jeho morálních, intelektuálních, fyzických a sociálních schopností, vytváření pozitivního vztahu k přírodě a základním principům ekologie. </a:t>
            </a:r>
          </a:p>
          <a:p>
            <a:pPr algn="just"/>
            <a:r>
              <a:rPr lang="cs-CZ" dirty="0"/>
              <a:t>Cena pobytu je upravena tak, aby pokryla náklady na provoz tábora. Tábora se mohou zúčastnit členové i nečlenové.</a:t>
            </a:r>
          </a:p>
          <a:p>
            <a:pPr algn="just"/>
            <a:r>
              <a:rPr lang="cs-CZ" dirty="0"/>
              <a:t>Je pořádání letního dětského tábora podnikatelskou činností? (odpověď není jednoduchá)</a:t>
            </a:r>
          </a:p>
        </p:txBody>
      </p:sp>
    </p:spTree>
    <p:extLst>
      <p:ext uri="{BB962C8B-B14F-4D97-AF65-F5344CB8AC3E}">
        <p14:creationId xmlns:p14="http://schemas.microsoft.com/office/powerpoint/2010/main" val="278339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česká prezentace">
  <a:themeElements>
    <a:clrScheme name="česká 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česká 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česká 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česká prezentace">
  <a:themeElements>
    <a:clrScheme name="česká 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česká 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česká 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10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11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12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2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3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4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5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6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7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8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9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946</Words>
  <Application>Microsoft Office PowerPoint</Application>
  <PresentationFormat>Širokoúhlá obrazovka</PresentationFormat>
  <Paragraphs>77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Trebuchet MS</vt:lpstr>
      <vt:lpstr>Wingdings</vt:lpstr>
      <vt:lpstr>česká prezentace</vt:lpstr>
      <vt:lpstr>1_česká prezentace</vt:lpstr>
      <vt:lpstr>Podnikání spolků a další související otázky </vt:lpstr>
      <vt:lpstr>Podnikatel dle § 420 a násl. OZ</vt:lpstr>
      <vt:lpstr>Podnikání je specifická hospodářská činnost</vt:lpstr>
      <vt:lpstr>Aktuální rozhodnutí KS v Brně (62 Af 3/2020-122), spor o povahu příjmu:</vt:lpstr>
      <vt:lpstr>Materiální kritéria, která je třeba zkoumat: </vt:lpstr>
      <vt:lpstr>Podnikání spolků</vt:lpstr>
      <vt:lpstr>Podnikání (i podle KS Brno):</vt:lpstr>
      <vt:lpstr>Příklad 1:</vt:lpstr>
      <vt:lpstr>Příklad 2: </vt:lpstr>
      <vt:lpstr>Příklad 3:</vt:lpstr>
      <vt:lpstr>Příklad 4: </vt:lpstr>
      <vt:lpstr>Další otázky k zamyšlení a diskusi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Podnikání nepodnikatelů a další související otázky</dc:title>
  <dc:creator>Kateřina Ronovská</dc:creator>
  <cp:lastModifiedBy>Kateřina Ronovská</cp:lastModifiedBy>
  <cp:revision>7</cp:revision>
  <dcterms:created xsi:type="dcterms:W3CDTF">2022-03-24T15:22:58Z</dcterms:created>
  <dcterms:modified xsi:type="dcterms:W3CDTF">2022-03-24T15:50:06Z</dcterms:modified>
</cp:coreProperties>
</file>