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8"/>
  </p:notesMasterIdLst>
  <p:sldIdLst>
    <p:sldId id="256" r:id="rId2"/>
    <p:sldId id="330" r:id="rId3"/>
    <p:sldId id="331" r:id="rId4"/>
    <p:sldId id="332" r:id="rId5"/>
    <p:sldId id="496" r:id="rId6"/>
    <p:sldId id="569" r:id="rId7"/>
    <p:sldId id="494" r:id="rId8"/>
    <p:sldId id="377" r:id="rId9"/>
    <p:sldId id="397" r:id="rId10"/>
    <p:sldId id="498" r:id="rId11"/>
    <p:sldId id="475" r:id="rId12"/>
    <p:sldId id="466" r:id="rId13"/>
    <p:sldId id="468" r:id="rId14"/>
    <p:sldId id="467" r:id="rId15"/>
    <p:sldId id="482" r:id="rId16"/>
    <p:sldId id="483" r:id="rId17"/>
    <p:sldId id="404" r:id="rId18"/>
    <p:sldId id="479" r:id="rId19"/>
    <p:sldId id="405" r:id="rId20"/>
    <p:sldId id="462" r:id="rId21"/>
    <p:sldId id="457" r:id="rId22"/>
    <p:sldId id="481" r:id="rId23"/>
    <p:sldId id="448" r:id="rId24"/>
    <p:sldId id="460" r:id="rId25"/>
    <p:sldId id="447" r:id="rId26"/>
    <p:sldId id="473" r:id="rId27"/>
    <p:sldId id="474" r:id="rId28"/>
    <p:sldId id="446" r:id="rId29"/>
    <p:sldId id="570" r:id="rId30"/>
    <p:sldId id="490" r:id="rId31"/>
    <p:sldId id="572" r:id="rId32"/>
    <p:sldId id="571" r:id="rId33"/>
    <p:sldId id="499" r:id="rId34"/>
    <p:sldId id="451" r:id="rId35"/>
    <p:sldId id="452" r:id="rId36"/>
    <p:sldId id="454" r:id="rId37"/>
    <p:sldId id="455" r:id="rId38"/>
    <p:sldId id="566" r:id="rId39"/>
    <p:sldId id="502" r:id="rId40"/>
    <p:sldId id="500" r:id="rId41"/>
    <p:sldId id="472" r:id="rId42"/>
    <p:sldId id="484" r:id="rId43"/>
    <p:sldId id="563" r:id="rId44"/>
    <p:sldId id="485" r:id="rId45"/>
    <p:sldId id="488" r:id="rId46"/>
    <p:sldId id="573" r:id="rId4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9855EB-83E1-45A6-BCD1-E78111787345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6D649-CD83-4909-9541-3B1AE2CE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822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826043-C603-48C8-B8EA-BCD1155735F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526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43369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4239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424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7075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11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833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7266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5335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34152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1389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443567" y="2565402"/>
            <a:ext cx="1002453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592" y="6248400"/>
            <a:ext cx="84078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4556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869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645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96919" y="1125540"/>
            <a:ext cx="2271183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79452" y="1125540"/>
            <a:ext cx="805048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339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2769AF-8C0D-4ED5-BB93-D90C634BC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E800DD-B9D6-4603-9F2A-96F541CC95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24911B-41F9-452A-9749-29A02DA15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9726A-EC6E-4588-91CC-870917579C65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8AA63F-8EF3-4412-9080-4548CE48F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901453-F734-41F9-B5D1-CD1E56DCA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788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7595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4406902"/>
            <a:ext cx="1078864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9453" y="2906713"/>
            <a:ext cx="1078864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226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9451" y="2019302"/>
            <a:ext cx="5169259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841" y="2019302"/>
            <a:ext cx="5169259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250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1134534"/>
            <a:ext cx="10788649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3159" y="2019301"/>
            <a:ext cx="517154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79451" y="2915729"/>
            <a:ext cx="5165709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97493" y="2019301"/>
            <a:ext cx="517060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97285" y="2938735"/>
            <a:ext cx="5170817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054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9452" y="2019300"/>
            <a:ext cx="10788649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549595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47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2" y="1134535"/>
            <a:ext cx="10788649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5" y="2019300"/>
            <a:ext cx="6701367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9451" y="2019300"/>
            <a:ext cx="3662512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68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5087508"/>
            <a:ext cx="73152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1134533"/>
            <a:ext cx="73152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654247"/>
            <a:ext cx="73152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96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79453" y="1125539"/>
            <a:ext cx="1078218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3" y="2017713"/>
            <a:ext cx="10776428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592" y="6248400"/>
            <a:ext cx="84078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4556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07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0BBBB8-D6ED-47CF-ACDD-2333F8FD36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0936" y="944809"/>
            <a:ext cx="9144000" cy="4728021"/>
          </a:xfrm>
        </p:spPr>
        <p:txBody>
          <a:bodyPr/>
          <a:lstStyle/>
          <a:p>
            <a:r>
              <a:rPr lang="cs-CZ" sz="4000" dirty="0"/>
              <a:t>Právnické osoby III.</a:t>
            </a:r>
            <a:br>
              <a:rPr lang="cs-CZ" sz="4000" dirty="0"/>
            </a:br>
            <a:br>
              <a:rPr lang="cs-CZ" sz="4000" dirty="0"/>
            </a:br>
            <a:r>
              <a:rPr lang="cs-CZ" sz="4000" dirty="0"/>
              <a:t>Spolky, fundace, ústavy</a:t>
            </a:r>
            <a:br>
              <a:rPr lang="cs-CZ" sz="4000" dirty="0"/>
            </a:br>
            <a:r>
              <a:rPr lang="cs-CZ" sz="4000" dirty="0"/>
              <a:t>soukromého práva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42CEBCB-83AD-4D93-BEBA-986F8C0E51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04660"/>
            <a:ext cx="9144000" cy="1313894"/>
          </a:xfrm>
        </p:spPr>
        <p:txBody>
          <a:bodyPr/>
          <a:lstStyle/>
          <a:p>
            <a:r>
              <a:rPr lang="cs-CZ" dirty="0"/>
              <a:t>Prof. JUDr. Kateřina Ronovská, Ph.D.</a:t>
            </a:r>
          </a:p>
        </p:txBody>
      </p:sp>
    </p:spTree>
    <p:extLst>
      <p:ext uri="{BB962C8B-B14F-4D97-AF65-F5344CB8AC3E}">
        <p14:creationId xmlns:p14="http://schemas.microsoft.com/office/powerpoint/2010/main" val="3258908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BFA810-A281-4E1F-A2CD-2F6C82702C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Spolkové právo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46E253-0E80-479C-866D-3BDD81DE59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(Základní charakteristika)</a:t>
            </a:r>
          </a:p>
        </p:txBody>
      </p:sp>
    </p:spTree>
    <p:extLst>
      <p:ext uri="{BB962C8B-B14F-4D97-AF65-F5344CB8AC3E}">
        <p14:creationId xmlns:p14="http://schemas.microsoft.com/office/powerpoint/2010/main" val="3486063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1430536"/>
            <a:ext cx="9855258" cy="557824"/>
          </a:xfrm>
        </p:spPr>
        <p:txBody>
          <a:bodyPr/>
          <a:lstStyle/>
          <a:p>
            <a:r>
              <a:rPr lang="cs-CZ" dirty="0"/>
              <a:t>Spolkové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9453" y="1706994"/>
            <a:ext cx="10776428" cy="4729316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pt-BR" dirty="0"/>
              <a:t>forma </a:t>
            </a:r>
            <a:r>
              <a:rPr lang="pt-BR" u="sng" dirty="0" err="1"/>
              <a:t>realizace</a:t>
            </a:r>
            <a:r>
              <a:rPr lang="pt-BR" u="sng" dirty="0"/>
              <a:t> </a:t>
            </a:r>
            <a:r>
              <a:rPr lang="pt-BR" u="sng" dirty="0" err="1"/>
              <a:t>práva</a:t>
            </a:r>
            <a:r>
              <a:rPr lang="pt-BR" u="sng" dirty="0"/>
              <a:t> na </a:t>
            </a:r>
            <a:r>
              <a:rPr lang="pt-BR" u="sng" dirty="0" err="1"/>
              <a:t>svobodu</a:t>
            </a:r>
            <a:r>
              <a:rPr lang="pt-BR" u="sng" dirty="0"/>
              <a:t> </a:t>
            </a:r>
            <a:r>
              <a:rPr lang="pt-BR" u="sng" dirty="0" err="1"/>
              <a:t>sdružování</a:t>
            </a:r>
            <a:r>
              <a:rPr lang="cs-CZ" u="sng" dirty="0"/>
              <a:t> </a:t>
            </a:r>
            <a:r>
              <a:rPr lang="cs-CZ" dirty="0"/>
              <a:t>(ústavní garance)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regulace musí vyhovovat jak malým </a:t>
            </a:r>
            <a:r>
              <a:rPr lang="cs-CZ" u="sng" dirty="0"/>
              <a:t>„vesnickým“ spolkům</a:t>
            </a:r>
            <a:r>
              <a:rPr lang="cs-CZ" dirty="0"/>
              <a:t>, tak spolkům se složitou vnitřní organizací a širokou členskou základnou (např. dobrovolní hasiči, skauti)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spolek </a:t>
            </a:r>
            <a:r>
              <a:rPr lang="cs-CZ" u="sng" dirty="0"/>
              <a:t>nahradil občanské sdružení </a:t>
            </a:r>
            <a:r>
              <a:rPr lang="cs-CZ" dirty="0"/>
              <a:t>podle zákona č. 83/1990 Sb., o sdružování občanů (tento zákon je zrušen) 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V ZÁSADĚ KONTINUITA S ÚPRAVOU PŘED 2013 (pozor! změna věcné příslušnosti soudů)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sdružení má právo změnit svoji právní formu na ústav nebo sociální družstvo podle zákona o obchodních korporacích (§ 3045)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Liberální úprava, </a:t>
            </a:r>
            <a:r>
              <a:rPr lang="cs-CZ" u="sng" dirty="0"/>
              <a:t>spolková autonomie</a:t>
            </a:r>
            <a:r>
              <a:rPr lang="cs-CZ" dirty="0"/>
              <a:t>, minimum kogentních ustanovení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dispozitivní právní úprava =&gt; často užívaná formulace „neurčí-li stanovy jinak“ (ale nejen tam!!)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 </a:t>
            </a:r>
            <a:r>
              <a:rPr lang="cs-CZ" b="1" dirty="0"/>
              <a:t>Není-li nic ve stanovách – použije se zákon - „záchranná síť dispozitivních ustanovení“!!</a:t>
            </a:r>
          </a:p>
          <a:p>
            <a:pPr lvl="1">
              <a:buClr>
                <a:srgbClr val="DD6909"/>
              </a:buClr>
              <a:buNone/>
            </a:pPr>
            <a:endParaRPr lang="cs-CZ" dirty="0"/>
          </a:p>
          <a:p>
            <a:pPr lvl="1">
              <a:buClr>
                <a:srgbClr val="DD6909"/>
              </a:buClr>
              <a:buNone/>
            </a:pPr>
            <a:endParaRPr lang="cs-CZ" dirty="0"/>
          </a:p>
          <a:p>
            <a:pPr lvl="1">
              <a:buClr>
                <a:srgbClr val="DD6909"/>
              </a:buClr>
              <a:buNone/>
            </a:pPr>
            <a:endParaRPr lang="cs-CZ" dirty="0"/>
          </a:p>
          <a:p>
            <a:pPr lvl="1">
              <a:buClr>
                <a:srgbClr val="DD6909"/>
              </a:buClr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485816"/>
          </a:xfrm>
        </p:spPr>
        <p:txBody>
          <a:bodyPr/>
          <a:lstStyle/>
          <a:p>
            <a:r>
              <a:rPr lang="cs-CZ" dirty="0"/>
              <a:t>Co je při regulaci spolků kogentní? – k diskusi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u="sng" dirty="0"/>
              <a:t> principy spolkového práva, </a:t>
            </a:r>
            <a:r>
              <a:rPr lang="cs-CZ" dirty="0"/>
              <a:t>jakož </a:t>
            </a:r>
            <a:r>
              <a:rPr lang="cs-CZ" u="sng" dirty="0"/>
              <a:t>i soukromého práva </a:t>
            </a:r>
            <a:r>
              <a:rPr lang="cs-CZ" dirty="0"/>
              <a:t>(svoboda ustavení a členství ve spolku, korporační loajalita atd.);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u="sng" dirty="0"/>
              <a:t> vymezení spolku jako samostatné osoby v právním smyslu </a:t>
            </a:r>
            <a:r>
              <a:rPr lang="cs-CZ" dirty="0"/>
              <a:t>(právní osobnost, „status“ spolku) - název, sídlo, účel (vč. zakázaných účelů), dvoufázový proces vzniku a zániku spolku (vč. likvidace a přeměn), </a:t>
            </a:r>
            <a:r>
              <a:rPr lang="cs-CZ" u="sng" dirty="0"/>
              <a:t>zastupování statutárním orgánem spolku</a:t>
            </a:r>
            <a:r>
              <a:rPr lang="cs-CZ" dirty="0"/>
              <a:t>, zákonem stanovený standard péče řádného hospodáře volených orgánů spolku,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u="sng" dirty="0"/>
              <a:t>deliktní způsobilost spolku</a:t>
            </a:r>
            <a:r>
              <a:rPr lang="cs-CZ" dirty="0"/>
              <a:t> (vůči 3 osobám);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u="sng" dirty="0"/>
              <a:t>„minimální standard“ ochrany členům spolku</a:t>
            </a:r>
            <a:r>
              <a:rPr lang="cs-CZ" dirty="0"/>
              <a:t> (vč. ochrany soudní)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6361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629832"/>
          </a:xfrm>
        </p:spPr>
        <p:txBody>
          <a:bodyPr/>
          <a:lstStyle/>
          <a:p>
            <a:r>
              <a:rPr lang="cs-CZ" dirty="0"/>
              <a:t>Spolek jako osoba v právním smyslu: „Status“ spolku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Právní osobnost (alespoň 3 osoby, shoda na obsahu stanov) </a:t>
            </a:r>
          </a:p>
          <a:p>
            <a:r>
              <a:rPr lang="cs-CZ" dirty="0"/>
              <a:t>Účel</a:t>
            </a:r>
          </a:p>
          <a:p>
            <a:r>
              <a:rPr lang="cs-CZ" dirty="0"/>
              <a:t>Název</a:t>
            </a:r>
          </a:p>
          <a:p>
            <a:r>
              <a:rPr lang="cs-CZ" dirty="0"/>
              <a:t>Sídlo</a:t>
            </a:r>
          </a:p>
          <a:p>
            <a:r>
              <a:rPr lang="cs-CZ" dirty="0"/>
              <a:t>Způsob vzniku/zániku/přeměny</a:t>
            </a:r>
          </a:p>
          <a:p>
            <a:r>
              <a:rPr lang="cs-CZ" dirty="0"/>
              <a:t>Minimální rámec pro vnitřní organizaci spolku/jednání za spolek vůči 3 os.</a:t>
            </a:r>
          </a:p>
          <a:p>
            <a:r>
              <a:rPr lang="cs-CZ" dirty="0"/>
              <a:t>Přičitatelnost deliktního jednání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8176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19536" y="476672"/>
            <a:ext cx="8501122" cy="1224136"/>
          </a:xfrm>
        </p:spPr>
        <p:txBody>
          <a:bodyPr/>
          <a:lstStyle/>
          <a:p>
            <a:r>
              <a:rPr lang="cs-CZ" dirty="0"/>
              <a:t>Zásady spolkového práva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52596" y="1844824"/>
            <a:ext cx="8285168" cy="4298820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sz="1900" dirty="0"/>
              <a:t>Obecné zásady soukromého práva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autonomie vůle, 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vše je dovoleno, co není zakázáno,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 zásada poctivosti  a ochrany dobré víry,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 zásada </a:t>
            </a:r>
            <a:r>
              <a:rPr lang="cs-CZ" sz="1900" dirty="0" err="1"/>
              <a:t>dispozitivnosti</a:t>
            </a:r>
            <a:r>
              <a:rPr lang="cs-CZ" sz="1900" dirty="0"/>
              <a:t> norem, </a:t>
            </a:r>
            <a:r>
              <a:rPr lang="cs-CZ" sz="1900" dirty="0" err="1"/>
              <a:t>atd</a:t>
            </a:r>
            <a:r>
              <a:rPr lang="cs-CZ" sz="1900" dirty="0"/>
              <a:t>….</a:t>
            </a:r>
          </a:p>
          <a:p>
            <a:pPr lvl="1">
              <a:buClr>
                <a:srgbClr val="DD6909"/>
              </a:buClr>
              <a:buNone/>
            </a:pPr>
            <a:endParaRPr lang="cs-CZ" sz="1900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sz="1900" dirty="0"/>
              <a:t>Specifické zásady spolkového práva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volnosti a dobrovolnosti sdružování (spolčování)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nevýdělečnosti účelu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spolkové samosprávy 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neručení člena za dluhy spolku (oddělenosti majetkových sfér)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osobně vázaného členství, neexistence vkladové povinnosti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soudní ochrany členských práv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zrušitelnosti spolku pouze soudem</a:t>
            </a:r>
          </a:p>
          <a:p>
            <a:pPr lvl="1">
              <a:buClr>
                <a:srgbClr val="DD6909"/>
              </a:buClr>
            </a:pPr>
            <a:endParaRPr lang="cs-CZ" dirty="0"/>
          </a:p>
          <a:p>
            <a:pPr lvl="1">
              <a:buClr>
                <a:srgbClr val="DD6909"/>
              </a:buClr>
            </a:pPr>
            <a:endParaRPr lang="cs-CZ" dirty="0"/>
          </a:p>
          <a:p>
            <a:pPr lvl="1">
              <a:buClr>
                <a:srgbClr val="DD6909"/>
              </a:buClr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2997085"/>
      </p:ext>
    </p:extLst>
  </p:cSld>
  <p:clrMapOvr>
    <a:masterClrMapping/>
  </p:clrMapOvr>
  <p:transition>
    <p:randomBa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Právní úprava SPOLKŮ DE LEGE LATA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Čl. 11 Úmluvy (svoboda shromažďování a sdružování)</a:t>
            </a:r>
          </a:p>
          <a:p>
            <a:r>
              <a:rPr lang="cs-CZ" dirty="0"/>
              <a:t>Čl. 20 Listiny (svoboda sdružovací, včetně politických stran, oddělenost od státu, náboženské sdružování v čl. 16, sdružování v odborových organizacích v čl. 27)</a:t>
            </a:r>
          </a:p>
          <a:p>
            <a:pPr lvl="1"/>
            <a:r>
              <a:rPr lang="cs-CZ" dirty="0"/>
              <a:t>Právní osobnost</a:t>
            </a:r>
          </a:p>
          <a:p>
            <a:pPr lvl="1"/>
            <a:r>
              <a:rPr lang="cs-CZ" dirty="0"/>
              <a:t>Práva jednotlivců a práva spolku samotného</a:t>
            </a:r>
          </a:p>
          <a:p>
            <a:r>
              <a:rPr lang="cs-CZ" dirty="0"/>
              <a:t> především § 214–302 občanského zákoníku , ALE TÉŽ § 117 a násl.</a:t>
            </a:r>
          </a:p>
          <a:p>
            <a:r>
              <a:rPr lang="cs-CZ" dirty="0"/>
              <a:t>(dříve zákon č. 83/1990 Sb., o sdružování občanů, zrušen!)</a:t>
            </a:r>
          </a:p>
          <a:p>
            <a:r>
              <a:rPr lang="cs-CZ" dirty="0"/>
              <a:t>Liberální koncept, prostor pro spolkovou autonomii vůle jako jeden z projevů svobody sdružování v soukromém právu</a:t>
            </a:r>
          </a:p>
        </p:txBody>
      </p:sp>
    </p:spTree>
    <p:extLst>
      <p:ext uri="{BB962C8B-B14F-4D97-AF65-F5344CB8AC3E}">
        <p14:creationId xmlns:p14="http://schemas.microsoft.com/office/powerpoint/2010/main" val="10824845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55783" y="660590"/>
            <a:ext cx="8501122" cy="857256"/>
          </a:xfrm>
        </p:spPr>
        <p:txBody>
          <a:bodyPr/>
          <a:lstStyle/>
          <a:p>
            <a:r>
              <a:rPr lang="cs-CZ" dirty="0"/>
              <a:t>Ústavněprávní základy – související judikatura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91544" y="1484784"/>
            <a:ext cx="8229600" cy="5373216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Omezují prostor pro odepření zápisu spolku (§ 145) a jeho zrušení (§ 172, § 268):</a:t>
            </a:r>
          </a:p>
          <a:p>
            <a:pPr lvl="1"/>
            <a:r>
              <a:rPr lang="cs-CZ" u="sng" dirty="0"/>
              <a:t>Zákonnost, legitimní účel a nezbytnost omezení sdružovací svobody</a:t>
            </a:r>
            <a:r>
              <a:rPr lang="cs-CZ" dirty="0"/>
              <a:t> (7 As 29/2008, Komunistický svaz mládeže)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Zkoumání </a:t>
            </a:r>
            <a:r>
              <a:rPr lang="cs-CZ" u="sng" dirty="0"/>
              <a:t>skutečného účelu spolku </a:t>
            </a:r>
            <a:r>
              <a:rPr lang="cs-CZ" dirty="0"/>
              <a:t>(8 As 67/2014, Sudetoněmecké krajanské sdružení)</a:t>
            </a:r>
          </a:p>
          <a:p>
            <a:r>
              <a:rPr lang="cs-CZ" dirty="0"/>
              <a:t>Omezují prostor pro zásah soudu do vnitřní autonomie spolku (respektive jiné korporace):</a:t>
            </a:r>
          </a:p>
          <a:p>
            <a:pPr lvl="1"/>
            <a:r>
              <a:rPr lang="cs-CZ" dirty="0"/>
              <a:t>pro církve – </a:t>
            </a:r>
            <a:r>
              <a:rPr lang="cs-CZ" dirty="0" err="1"/>
              <a:t>Fernández</a:t>
            </a:r>
            <a:r>
              <a:rPr lang="cs-CZ" dirty="0"/>
              <a:t> </a:t>
            </a:r>
            <a:r>
              <a:rPr lang="cs-CZ" dirty="0" err="1"/>
              <a:t>Martínez</a:t>
            </a:r>
            <a:r>
              <a:rPr lang="cs-CZ" dirty="0"/>
              <a:t>, číslo stížnosti 56030/07,</a:t>
            </a:r>
          </a:p>
          <a:p>
            <a:pPr lvl="1"/>
            <a:r>
              <a:rPr lang="cs-CZ" dirty="0"/>
              <a:t>pro odbory – ASLEF, číslo stížnosti 11002/05,</a:t>
            </a:r>
          </a:p>
          <a:p>
            <a:pPr lvl="1"/>
            <a:r>
              <a:rPr lang="cs-CZ" dirty="0"/>
              <a:t>pro politické strany – Republikánská strana Ruska, číslo stížnosti 12976/07,</a:t>
            </a:r>
          </a:p>
          <a:p>
            <a:pPr lvl="1"/>
            <a:r>
              <a:rPr lang="cs-CZ" dirty="0"/>
              <a:t>pro jiná sdružení – </a:t>
            </a:r>
            <a:r>
              <a:rPr lang="cs-CZ" dirty="0" err="1"/>
              <a:t>Tebieti</a:t>
            </a:r>
            <a:r>
              <a:rPr lang="cs-CZ" dirty="0"/>
              <a:t> </a:t>
            </a:r>
            <a:r>
              <a:rPr lang="cs-CZ" dirty="0" err="1"/>
              <a:t>Mühafize</a:t>
            </a:r>
            <a:r>
              <a:rPr lang="cs-CZ" dirty="0"/>
              <a:t> </a:t>
            </a:r>
            <a:r>
              <a:rPr lang="cs-CZ" dirty="0" err="1"/>
              <a:t>Cemiyyeti</a:t>
            </a:r>
            <a:r>
              <a:rPr lang="cs-CZ" dirty="0"/>
              <a:t> and </a:t>
            </a:r>
            <a:r>
              <a:rPr lang="cs-CZ" dirty="0" err="1"/>
              <a:t>Israfilov</a:t>
            </a:r>
            <a:r>
              <a:rPr lang="cs-CZ" dirty="0"/>
              <a:t>, číslo stížnosti 37083/03</a:t>
            </a:r>
          </a:p>
          <a:p>
            <a:r>
              <a:rPr lang="cs-CZ" dirty="0"/>
              <a:t>Poskytují členu spolku ochranu proti spolku samotnému? (28 </a:t>
            </a:r>
            <a:r>
              <a:rPr lang="cs-CZ" dirty="0" err="1"/>
              <a:t>Cdo</a:t>
            </a:r>
            <a:r>
              <a:rPr lang="cs-CZ" dirty="0"/>
              <a:t> 2976/2010)</a:t>
            </a:r>
          </a:p>
        </p:txBody>
      </p:sp>
    </p:spTree>
    <p:extLst>
      <p:ext uri="{BB962C8B-B14F-4D97-AF65-F5344CB8AC3E}">
        <p14:creationId xmlns:p14="http://schemas.microsoft.com/office/powerpoint/2010/main" val="3909851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557824"/>
          </a:xfrm>
        </p:spPr>
        <p:txBody>
          <a:bodyPr/>
          <a:lstStyle/>
          <a:p>
            <a:r>
              <a:rPr lang="cs-CZ" dirty="0"/>
              <a:t>Založení a vznik spolku (§ 226)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Založení: </a:t>
            </a:r>
            <a:r>
              <a:rPr lang="cs-CZ" u="sng" dirty="0"/>
              <a:t>shoda na obsahu stanov </a:t>
            </a:r>
            <a:r>
              <a:rPr lang="cs-CZ" dirty="0"/>
              <a:t>- § 218 (zakladatelském právním jednání)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spolek vzniká </a:t>
            </a:r>
            <a:r>
              <a:rPr lang="cs-CZ" u="sng" dirty="0"/>
              <a:t>dnem zápisu do veřejného rejstříku v režimu </a:t>
            </a:r>
            <a:r>
              <a:rPr lang="cs-CZ" u="sng" dirty="0" err="1"/>
              <a:t>VeřRej</a:t>
            </a:r>
            <a:endParaRPr lang="cs-CZ" u="sng" dirty="0"/>
          </a:p>
          <a:p>
            <a:pPr lvl="1">
              <a:buClr>
                <a:srgbClr val="DD6909"/>
              </a:buClr>
            </a:pPr>
            <a:r>
              <a:rPr lang="cs-CZ" dirty="0"/>
              <a:t>(Před 2014 veřejný rejstřík občanských sdružení neexistoval, vznikala registrací u Ministerstva vnitra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nebylo-li do 30 dnů od podání návrhu na zápis rozhodnuto, </a:t>
            </a:r>
            <a:r>
              <a:rPr lang="cs-CZ" u="sng" dirty="0"/>
              <a:t>považuje se spolek zapsaný 30. dnem od podání návrhu § 226/3</a:t>
            </a:r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odborové organizace a organizace zaměstnavatelů (§ 3025)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k jejich vzniku </a:t>
            </a:r>
            <a:r>
              <a:rPr lang="cs-CZ" u="sng" dirty="0"/>
              <a:t>postačuje pouze shoda na stanovách a doručení oznámení o založení  rejstříkovému soudu (evidenční princip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Ba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98990" y="1142984"/>
            <a:ext cx="9654728" cy="557824"/>
          </a:xfrm>
        </p:spPr>
        <p:txBody>
          <a:bodyPr/>
          <a:lstStyle/>
          <a:p>
            <a:r>
              <a:rPr lang="en-US" dirty="0" err="1"/>
              <a:t>Spolková</a:t>
            </a:r>
            <a:r>
              <a:rPr lang="en-US" dirty="0"/>
              <a:t> </a:t>
            </a:r>
            <a:r>
              <a:rPr lang="cs-CZ" dirty="0"/>
              <a:t> rejstříková </a:t>
            </a:r>
            <a:r>
              <a:rPr lang="en-US" dirty="0" err="1"/>
              <a:t>regulace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Spolkový</a:t>
            </a:r>
            <a:r>
              <a:rPr lang="en-US" dirty="0"/>
              <a:t> </a:t>
            </a:r>
            <a:r>
              <a:rPr lang="en-US" dirty="0" err="1"/>
              <a:t>rejstřík</a:t>
            </a:r>
            <a:r>
              <a:rPr lang="en-US" dirty="0"/>
              <a:t> je </a:t>
            </a:r>
            <a:r>
              <a:rPr lang="en-US" dirty="0" err="1"/>
              <a:t>veřejný</a:t>
            </a:r>
            <a:r>
              <a:rPr lang="en-US" dirty="0"/>
              <a:t> </a:t>
            </a:r>
            <a:r>
              <a:rPr lang="en-US" dirty="0" err="1"/>
              <a:t>rejstřík</a:t>
            </a:r>
            <a:r>
              <a:rPr lang="cs-CZ" dirty="0"/>
              <a:t> v zákoně č. 304/2013 Sb. o veřejných rejstřících právnických a fyzických osob a evidenci </a:t>
            </a:r>
            <a:r>
              <a:rPr lang="cs-CZ" dirty="0" err="1"/>
              <a:t>svěřenských</a:t>
            </a:r>
            <a:r>
              <a:rPr lang="cs-CZ" dirty="0"/>
              <a:t> fondů</a:t>
            </a:r>
            <a:endParaRPr lang="en-US" dirty="0"/>
          </a:p>
          <a:p>
            <a:r>
              <a:rPr lang="en-US" dirty="0" err="1"/>
              <a:t>Překl</a:t>
            </a:r>
            <a:r>
              <a:rPr lang="cs-CZ" dirty="0"/>
              <a:t>opila se </a:t>
            </a:r>
            <a:r>
              <a:rPr lang="en-US" dirty="0"/>
              <a:t>data</a:t>
            </a:r>
            <a:r>
              <a:rPr lang="cs-CZ" dirty="0"/>
              <a:t> od MV</a:t>
            </a:r>
            <a:r>
              <a:rPr lang="en-US" dirty="0"/>
              <a:t> (§ 126</a:t>
            </a:r>
            <a:r>
              <a:rPr lang="cs-CZ" dirty="0"/>
              <a:t> </a:t>
            </a:r>
            <a:r>
              <a:rPr lang="cs-CZ" dirty="0" err="1"/>
              <a:t>VeřRej</a:t>
            </a:r>
            <a:r>
              <a:rPr lang="en-US" dirty="0"/>
              <a:t>)</a:t>
            </a:r>
            <a:r>
              <a:rPr lang="cs-CZ" dirty="0"/>
              <a:t> – 80 tis. spolků + 40 tis. pobočných </a:t>
            </a:r>
            <a:endParaRPr lang="en-US" dirty="0"/>
          </a:p>
          <a:p>
            <a:r>
              <a:rPr lang="en-US" dirty="0" err="1"/>
              <a:t>Zájmová</a:t>
            </a:r>
            <a:r>
              <a:rPr lang="en-US" dirty="0"/>
              <a:t> </a:t>
            </a:r>
            <a:r>
              <a:rPr lang="en-US" dirty="0" err="1"/>
              <a:t>sdružení</a:t>
            </a:r>
            <a:r>
              <a:rPr lang="en-US" dirty="0"/>
              <a:t> </a:t>
            </a:r>
            <a:r>
              <a:rPr lang="en-US" dirty="0" err="1"/>
              <a:t>právnických</a:t>
            </a:r>
            <a:r>
              <a:rPr lang="en-US" dirty="0"/>
              <a:t> </a:t>
            </a:r>
            <a:r>
              <a:rPr lang="en-US" dirty="0" err="1"/>
              <a:t>osob</a:t>
            </a:r>
            <a:r>
              <a:rPr lang="en-US" dirty="0"/>
              <a:t> se </a:t>
            </a:r>
            <a:r>
              <a:rPr lang="cs-CZ" dirty="0"/>
              <a:t>zapisují</a:t>
            </a:r>
            <a:r>
              <a:rPr lang="en-US" dirty="0"/>
              <a:t> do </a:t>
            </a:r>
            <a:r>
              <a:rPr lang="en-US" dirty="0" err="1"/>
              <a:t>spolkového</a:t>
            </a:r>
            <a:r>
              <a:rPr lang="en-US" dirty="0"/>
              <a:t> </a:t>
            </a:r>
            <a:r>
              <a:rPr lang="en-US" dirty="0" err="1"/>
              <a:t>rejstříku</a:t>
            </a:r>
            <a:r>
              <a:rPr lang="cs-CZ" dirty="0"/>
              <a:t> </a:t>
            </a:r>
            <a:endParaRPr lang="en-US" dirty="0"/>
          </a:p>
          <a:p>
            <a:r>
              <a:rPr lang="en-US" dirty="0" err="1"/>
              <a:t>Princip</a:t>
            </a:r>
            <a:r>
              <a:rPr lang="en-US" dirty="0"/>
              <a:t> publicity</a:t>
            </a:r>
            <a:r>
              <a:rPr lang="cs-CZ" dirty="0"/>
              <a:t> (formální, materiální)</a:t>
            </a:r>
            <a:endParaRPr lang="en-US" dirty="0"/>
          </a:p>
          <a:p>
            <a:r>
              <a:rPr lang="en-US" dirty="0" err="1"/>
              <a:t>Zapisují</a:t>
            </a:r>
            <a:r>
              <a:rPr lang="en-US" dirty="0"/>
              <a:t> se (</a:t>
            </a:r>
            <a:r>
              <a:rPr lang="en-US" dirty="0" err="1"/>
              <a:t>spolky</a:t>
            </a:r>
            <a:r>
              <a:rPr lang="en-US" dirty="0"/>
              <a:t>, </a:t>
            </a:r>
            <a:r>
              <a:rPr lang="en-US" dirty="0" err="1"/>
              <a:t>pobočné</a:t>
            </a:r>
            <a:r>
              <a:rPr lang="cs-CZ" dirty="0"/>
              <a:t>, zájmová sdružení právnických osob, odborové organizace, organizace zaměstnavatelů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Činnost</a:t>
            </a:r>
            <a:r>
              <a:rPr lang="en-US" dirty="0"/>
              <a:t>, </a:t>
            </a:r>
            <a:r>
              <a:rPr lang="en-US" dirty="0" err="1"/>
              <a:t>statutární</a:t>
            </a:r>
            <a:r>
              <a:rPr lang="en-US" dirty="0"/>
              <a:t> </a:t>
            </a:r>
            <a:r>
              <a:rPr lang="en-US" dirty="0" err="1"/>
              <a:t>orgán</a:t>
            </a:r>
            <a:r>
              <a:rPr lang="en-US" dirty="0"/>
              <a:t>, </a:t>
            </a:r>
            <a:r>
              <a:rPr lang="en-US" dirty="0" err="1"/>
              <a:t>název</a:t>
            </a:r>
            <a:r>
              <a:rPr lang="en-US" dirty="0"/>
              <a:t>, </a:t>
            </a:r>
          </a:p>
          <a:p>
            <a:pPr lvl="1"/>
            <a:r>
              <a:rPr lang="en-US" dirty="0" err="1"/>
              <a:t>Vedlejší</a:t>
            </a:r>
            <a:r>
              <a:rPr lang="en-US" dirty="0"/>
              <a:t> </a:t>
            </a:r>
            <a:r>
              <a:rPr lang="en-US" dirty="0" err="1"/>
              <a:t>činnost</a:t>
            </a:r>
            <a:r>
              <a:rPr lang="cs-CZ" dirty="0"/>
              <a:t> (podnikatelská)</a:t>
            </a:r>
            <a:r>
              <a:rPr lang="en-US" dirty="0"/>
              <a:t>, </a:t>
            </a:r>
            <a:r>
              <a:rPr lang="en-US" dirty="0" err="1"/>
              <a:t>označení</a:t>
            </a:r>
            <a:r>
              <a:rPr lang="en-US" dirty="0"/>
              <a:t> </a:t>
            </a:r>
            <a:r>
              <a:rPr lang="en-US" dirty="0" err="1"/>
              <a:t>nejvyššího</a:t>
            </a:r>
            <a:r>
              <a:rPr lang="en-US" dirty="0"/>
              <a:t> </a:t>
            </a:r>
            <a:r>
              <a:rPr lang="en-US" dirty="0" err="1"/>
              <a:t>orgánu</a:t>
            </a:r>
            <a:r>
              <a:rPr lang="en-US" dirty="0"/>
              <a:t>, </a:t>
            </a:r>
            <a:r>
              <a:rPr lang="en-US" dirty="0" err="1"/>
              <a:t>rozhodčí</a:t>
            </a:r>
            <a:r>
              <a:rPr lang="en-US" dirty="0"/>
              <a:t> </a:t>
            </a:r>
            <a:r>
              <a:rPr lang="en-US" dirty="0" err="1"/>
              <a:t>komise</a:t>
            </a:r>
            <a:r>
              <a:rPr lang="en-US" dirty="0"/>
              <a:t>, </a:t>
            </a:r>
            <a:r>
              <a:rPr lang="en-US" dirty="0" err="1"/>
              <a:t>pobočný</a:t>
            </a:r>
            <a:r>
              <a:rPr lang="en-US" dirty="0"/>
              <a:t> </a:t>
            </a:r>
            <a:r>
              <a:rPr lang="en-US" dirty="0" err="1"/>
              <a:t>spolek</a:t>
            </a:r>
            <a:endParaRPr lang="cs-CZ" dirty="0"/>
          </a:p>
          <a:p>
            <a:pPr marL="128019" lvl="1" indent="0">
              <a:buNone/>
            </a:pPr>
            <a:r>
              <a:rPr lang="cs-CZ" dirty="0"/>
              <a:t> Evidence skutečných majitelů - </a:t>
            </a:r>
            <a:r>
              <a:rPr lang="cs-CZ" dirty="0" err="1"/>
              <a:t>VeřRej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253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485816"/>
          </a:xfrm>
        </p:spPr>
        <p:txBody>
          <a:bodyPr/>
          <a:lstStyle/>
          <a:p>
            <a:r>
              <a:rPr lang="cs-CZ" dirty="0"/>
              <a:t>Stanovy (§ 218 </a:t>
            </a:r>
            <a:r>
              <a:rPr lang="cs-CZ" dirty="0" err="1"/>
              <a:t>an</a:t>
            </a:r>
            <a:r>
              <a:rPr lang="cs-CZ" dirty="0"/>
              <a:t>. OZ)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79453" y="1864311"/>
            <a:ext cx="10776428" cy="4268202"/>
          </a:xfrm>
        </p:spPr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Nejdůležitější interní dokument, upravuje vnitřní poměry spolku a další důležité otázky </a:t>
            </a:r>
          </a:p>
          <a:p>
            <a:pPr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Jsou realizací zásady spolkové autonomie 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Právní povaha stanov: soukromoprávní jednání – smlouva </a:t>
            </a:r>
            <a:r>
              <a:rPr lang="cs-CZ" dirty="0" err="1"/>
              <a:t>sui</a:t>
            </a:r>
            <a:r>
              <a:rPr lang="cs-CZ" dirty="0"/>
              <a:t> generis?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Podstatné náležitosti (forma, obsah)  -  § 218 OZ</a:t>
            </a:r>
          </a:p>
          <a:p>
            <a:pPr>
              <a:buClr>
                <a:srgbClr val="DD6909"/>
              </a:buClr>
              <a:buNone/>
            </a:pPr>
            <a:r>
              <a:rPr lang="cs-CZ" dirty="0"/>
              <a:t>		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Pozor na dopad dispozitivní zákonné úpravy, pokud stanovy nestanoví jinak</a:t>
            </a:r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</p:txBody>
      </p:sp>
    </p:spTree>
  </p:cSld>
  <p:clrMapOvr>
    <a:masterClrMapping/>
  </p:clrMapOvr>
  <p:transition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>
          <a:xfrm>
            <a:off x="2423592" y="1052736"/>
            <a:ext cx="7772400" cy="504056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/>
              <a:t>PRÁVNÍ OSOBNOST PRÁVNICKÉ OSOBY</a:t>
            </a:r>
          </a:p>
        </p:txBody>
      </p:sp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>
          <a:xfrm>
            <a:off x="2424113" y="1412776"/>
            <a:ext cx="7772400" cy="504056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None/>
            </a:pPr>
            <a:endParaRPr lang="cs-CZ" dirty="0"/>
          </a:p>
          <a:p>
            <a:pPr eaLnBrk="1" hangingPunct="1"/>
            <a:r>
              <a:rPr lang="cs-CZ" dirty="0"/>
              <a:t>§ 20 odst. 1 OZ: Právnická osoba je </a:t>
            </a:r>
            <a:r>
              <a:rPr lang="cs-CZ" u="sng" dirty="0"/>
              <a:t>organizovaný útvar</a:t>
            </a:r>
            <a:r>
              <a:rPr lang="cs-CZ" dirty="0"/>
              <a:t>, o které </a:t>
            </a:r>
            <a:r>
              <a:rPr lang="cs-CZ" u="sng" dirty="0"/>
              <a:t>zákon</a:t>
            </a:r>
            <a:r>
              <a:rPr lang="cs-CZ" dirty="0"/>
              <a:t> stanoví, že má právní osobnost, nebo jehož právní osobnost </a:t>
            </a:r>
            <a:r>
              <a:rPr lang="cs-CZ" u="sng" dirty="0"/>
              <a:t>zákon</a:t>
            </a:r>
            <a:r>
              <a:rPr lang="cs-CZ" dirty="0"/>
              <a:t> uzná.</a:t>
            </a:r>
          </a:p>
          <a:p>
            <a:pPr eaLnBrk="1" hangingPunct="1"/>
            <a:r>
              <a:rPr lang="cs-CZ" i="1" u="sng" dirty="0"/>
              <a:t>Numerus clausus </a:t>
            </a:r>
            <a:r>
              <a:rPr lang="cs-CZ" dirty="0"/>
              <a:t>právnických osob</a:t>
            </a:r>
          </a:p>
          <a:p>
            <a:pPr eaLnBrk="1" hangingPunct="1"/>
            <a:r>
              <a:rPr lang="cs-CZ" dirty="0"/>
              <a:t>§ 118: PO má </a:t>
            </a:r>
            <a:r>
              <a:rPr lang="cs-CZ" u="sng" dirty="0"/>
              <a:t>právní osobnost </a:t>
            </a:r>
            <a:r>
              <a:rPr lang="cs-CZ" dirty="0"/>
              <a:t>(§ 15 odst. 1) od svého vzniku do zániku</a:t>
            </a:r>
          </a:p>
          <a:p>
            <a:pPr eaLnBrk="1" hangingPunct="1"/>
            <a:r>
              <a:rPr lang="cs-CZ" dirty="0"/>
              <a:t>§ 17/2: „Zřídí-li někdo právo nebo uloží povinnost tomu, co osobou není, </a:t>
            </a:r>
            <a:r>
              <a:rPr lang="cs-CZ" u="sng" dirty="0"/>
              <a:t>přičte se právo nebo povinnost osobě</a:t>
            </a:r>
            <a:r>
              <a:rPr lang="cs-CZ" dirty="0"/>
              <a:t>, které podle povahy právního jednání náleží.“</a:t>
            </a:r>
          </a:p>
          <a:p>
            <a:pPr eaLnBrk="1" hangingPunct="1"/>
            <a:r>
              <a:rPr lang="cs-CZ" dirty="0"/>
              <a:t>§ 20 odst. 1 věta druhá: Právnická osoba může </a:t>
            </a:r>
            <a:r>
              <a:rPr lang="cs-CZ" u="sng" dirty="0"/>
              <a:t>bez zřetele na předmět své činnosti mít práva a povinnosti, </a:t>
            </a:r>
            <a:r>
              <a:rPr lang="pt-BR" u="sng" dirty="0"/>
              <a:t>které se slu</a:t>
            </a:r>
            <a:r>
              <a:rPr lang="cs-CZ" u="sng" dirty="0"/>
              <a:t>č</a:t>
            </a:r>
            <a:r>
              <a:rPr lang="pt-BR" u="sng" dirty="0"/>
              <a:t>ují s její právní povahou</a:t>
            </a:r>
            <a:r>
              <a:rPr lang="cs-CZ" u="sng" dirty="0"/>
              <a:t>.</a:t>
            </a:r>
          </a:p>
          <a:p>
            <a:pPr eaLnBrk="1" hangingPunct="1"/>
            <a:r>
              <a:rPr lang="cs-CZ" dirty="0"/>
              <a:t>Účel: soukromý nebo veřejný, veřejná prospěšnost</a:t>
            </a:r>
          </a:p>
          <a:p>
            <a:pPr marL="0" indent="0">
              <a:buNone/>
            </a:pPr>
            <a:endParaRPr lang="cs-CZ" dirty="0"/>
          </a:p>
          <a:p>
            <a:pPr eaLnBrk="1" hangingPunct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1524000" y="6356351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5344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3259ECE-6694-4EC9-84F3-23D37FFB023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1107473"/>
            <a:ext cx="8501122" cy="629832"/>
          </a:xfrm>
        </p:spPr>
        <p:txBody>
          <a:bodyPr/>
          <a:lstStyle/>
          <a:p>
            <a:r>
              <a:rPr lang="cs-CZ" dirty="0"/>
              <a:t>Stanovy spolku: forma a 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Písemná forma: §123 </a:t>
            </a:r>
          </a:p>
          <a:p>
            <a:r>
              <a:rPr lang="cs-CZ" dirty="0"/>
              <a:t> min. obsahové náležitosti § 218</a:t>
            </a:r>
          </a:p>
          <a:p>
            <a:r>
              <a:rPr lang="cs-CZ" dirty="0"/>
              <a:t>název, sídlo, účel, práva a povinnosti členů, statutární orgán (vč. označení jeho právních členů?)</a:t>
            </a:r>
          </a:p>
          <a:p>
            <a:r>
              <a:rPr lang="cs-CZ" dirty="0"/>
              <a:t>Následky vad zakladatelského právního jednání?</a:t>
            </a:r>
          </a:p>
          <a:p>
            <a:pPr>
              <a:buNone/>
            </a:pPr>
            <a:r>
              <a:rPr lang="cs-CZ" dirty="0"/>
              <a:t>- Právní jednání se posuzuje podle svého obsahu (§ 555/1) – výklad ZPJ</a:t>
            </a:r>
          </a:p>
          <a:p>
            <a:pPr>
              <a:buFontTx/>
              <a:buChar char="-"/>
            </a:pPr>
            <a:r>
              <a:rPr lang="cs-CZ" dirty="0"/>
              <a:t>Právní jednání je spíše platné než neplatné (§ 574)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81998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05522" y="836712"/>
            <a:ext cx="9947184" cy="857256"/>
          </a:xfrm>
        </p:spPr>
        <p:txBody>
          <a:bodyPr/>
          <a:lstStyle/>
          <a:p>
            <a:r>
              <a:rPr lang="cs-CZ" dirty="0"/>
              <a:t>Název a sídlo spolku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27969" y="1916832"/>
            <a:ext cx="9509795" cy="4226812"/>
          </a:xfrm>
        </p:spPr>
        <p:txBody>
          <a:bodyPr>
            <a:normAutofit lnSpcReduction="1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§ 216: název spolku musí obsahovat slova „spolek“ nebo „zapsaný spolek“ či zkratku „</a:t>
            </a:r>
            <a:r>
              <a:rPr lang="cs-CZ" dirty="0" err="1"/>
              <a:t>z.s</a:t>
            </a:r>
            <a:r>
              <a:rPr lang="cs-CZ" dirty="0"/>
              <a:t>.“ 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pozornost si zaslouží § 135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klasická ochrana, ale již bez možnosti žádat přiměřené zadostiučinění nemajetkové újmy v penězích</a:t>
            </a:r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sídlo – kdy může být v bytě?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nenarušuje-li to klid a pořádek v domě (§ 136)</a:t>
            </a:r>
          </a:p>
          <a:p>
            <a:pPr lvl="2">
              <a:buClr>
                <a:srgbClr val="DD6909"/>
              </a:buClr>
            </a:pPr>
            <a:r>
              <a:rPr lang="cs-CZ" dirty="0"/>
              <a:t>=&gt; sídlo je pouze formálním místem, ze kterého sice právnická osoba komunikuje s veřejností, ale svojí činnost může vyvíjet jinde</a:t>
            </a:r>
          </a:p>
          <a:p>
            <a:pPr lvl="2">
              <a:buClr>
                <a:srgbClr val="DD6909"/>
              </a:buClr>
            </a:pPr>
            <a:endParaRPr lang="cs-CZ" dirty="0"/>
          </a:p>
          <a:p>
            <a:pPr marL="685800" lvl="2">
              <a:buClr>
                <a:srgbClr val="DD6909"/>
              </a:buClr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6293482"/>
      </p:ext>
    </p:extLst>
  </p:cSld>
  <p:clrMapOvr>
    <a:masterClrMapping/>
  </p:clrMapOvr>
  <p:transition>
    <p:randomBa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Název spolku – související judikatura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Zákaz klamavosti názvu </a:t>
            </a:r>
          </a:p>
          <a:p>
            <a:pPr lvl="1"/>
            <a:r>
              <a:rPr lang="cs-CZ" dirty="0"/>
              <a:t>7 As 28/2010, Komise pro cenné papíry, 7 As 40/2010, Komise pro kapitálový trh, 7 As 51/2010, CENTRALBANK</a:t>
            </a:r>
          </a:p>
          <a:p>
            <a:r>
              <a:rPr lang="cs-CZ" dirty="0"/>
              <a:t>Zákaz zaměnitelnosti názvu</a:t>
            </a:r>
          </a:p>
          <a:p>
            <a:pPr lvl="1"/>
            <a:r>
              <a:rPr lang="cs-CZ" dirty="0"/>
              <a:t>„silný prvek“, „kmen názvu“, „celkový dojem“, principy firemního práva – 32 Odo 840/2004 –, ale použitelné obecněji – 23 </a:t>
            </a:r>
            <a:r>
              <a:rPr lang="cs-CZ" dirty="0" err="1"/>
              <a:t>Cdo</a:t>
            </a:r>
            <a:r>
              <a:rPr lang="cs-CZ" dirty="0"/>
              <a:t> 1962/2015, 23 </a:t>
            </a:r>
            <a:r>
              <a:rPr lang="cs-CZ" dirty="0" err="1"/>
              <a:t>Cdo</a:t>
            </a:r>
            <a:r>
              <a:rPr lang="cs-CZ" dirty="0"/>
              <a:t> 3060/2010</a:t>
            </a:r>
          </a:p>
          <a:p>
            <a:r>
              <a:rPr lang="cs-CZ" dirty="0">
                <a:solidFill>
                  <a:srgbClr val="FF0000"/>
                </a:solidFill>
              </a:rPr>
              <a:t>VS v Praze, 7 </a:t>
            </a:r>
            <a:r>
              <a:rPr lang="cs-CZ" dirty="0" err="1">
                <a:solidFill>
                  <a:srgbClr val="FF0000"/>
                </a:solidFill>
              </a:rPr>
              <a:t>Cmo</a:t>
            </a:r>
            <a:r>
              <a:rPr lang="cs-CZ" dirty="0">
                <a:solidFill>
                  <a:srgbClr val="FF0000"/>
                </a:solidFill>
              </a:rPr>
              <a:t> 369/2015, R 12/2018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Aikido Domažlice x Aikido Habartov – (ne)klamavost či (ne)zaměnitelnost názvu spolku</a:t>
            </a:r>
          </a:p>
        </p:txBody>
      </p:sp>
    </p:spTree>
    <p:extLst>
      <p:ext uri="{BB962C8B-B14F-4D97-AF65-F5344CB8AC3E}">
        <p14:creationId xmlns:p14="http://schemas.microsoft.com/office/powerpoint/2010/main" val="3993662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25623" y="1018697"/>
            <a:ext cx="8501122" cy="629832"/>
          </a:xfrm>
        </p:spPr>
        <p:txBody>
          <a:bodyPr/>
          <a:lstStyle/>
          <a:p>
            <a:r>
              <a:rPr lang="cs-CZ" dirty="0"/>
              <a:t>Účel spolku , činnost spolku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25623" y="1926454"/>
            <a:ext cx="9729927" cy="4217190"/>
          </a:xfrm>
        </p:spPr>
        <p:txBody>
          <a:bodyPr>
            <a:normAutofit fontScale="85000" lnSpcReduction="2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Účel = v zásadě odůvodňuje smysl existence spolku – dovolený (§145), nevýdělečný (§217 odst. 1 a 2)</a:t>
            </a:r>
          </a:p>
          <a:p>
            <a:pPr>
              <a:buClr>
                <a:srgbClr val="DD6909"/>
              </a:buClr>
              <a:buNone/>
            </a:pPr>
            <a:r>
              <a:rPr lang="cs-CZ" dirty="0"/>
              <a:t>			X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Činnost  = konkrétní naplnění účelu</a:t>
            </a:r>
          </a:p>
          <a:p>
            <a:pPr>
              <a:buClr>
                <a:srgbClr val="DD6909"/>
              </a:buClr>
              <a:buNone/>
            </a:pPr>
            <a:r>
              <a:rPr lang="cs-CZ" dirty="0"/>
              <a:t>					jsou ve vztahu cíle a prostředku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Nevýdělečnost účelu spolku X  Výdělečná činnost spolku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 </a:t>
            </a:r>
          </a:p>
          <a:p>
            <a:pPr marL="0" indent="0">
              <a:buClr>
                <a:srgbClr val="DD6909"/>
              </a:buClr>
              <a:buNone/>
            </a:pPr>
            <a:r>
              <a:rPr lang="cs-CZ" dirty="0"/>
              <a:t>Podnikání spolků (nutno reinvestice zisku)</a:t>
            </a:r>
          </a:p>
          <a:p>
            <a:pPr marL="0" indent="0">
              <a:buClr>
                <a:srgbClr val="DD6909"/>
              </a:buClr>
              <a:buNone/>
            </a:pPr>
            <a:r>
              <a:rPr lang="cs-CZ" dirty="0"/>
              <a:t>Podíl na podnikání jiné osoby</a:t>
            </a:r>
          </a:p>
          <a:p>
            <a:pPr marL="0" indent="0">
              <a:buClr>
                <a:srgbClr val="DD6909"/>
              </a:buClr>
              <a:buNone/>
            </a:pPr>
            <a:r>
              <a:rPr lang="cs-CZ" dirty="0"/>
              <a:t>AKUTÁLNĚ DISKUSE O NOVÉM ZDANĚNÍ NNO (MF)</a:t>
            </a:r>
          </a:p>
          <a:p>
            <a:r>
              <a:rPr lang="cs-CZ" dirty="0">
                <a:solidFill>
                  <a:srgbClr val="FF0000"/>
                </a:solidFill>
              </a:rPr>
              <a:t>JUDIKATURA: nezákonný účel: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výkon veřejné správy bez zákonného zmocnění – 29 Cm 46/2017, Zastupitelské centrum Doněcké lidové republiky</a:t>
            </a:r>
          </a:p>
          <a:p>
            <a:pPr lvl="1"/>
            <a:endParaRPr lang="cs-CZ" dirty="0"/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</p:txBody>
      </p:sp>
    </p:spTree>
  </p:cSld>
  <p:clrMapOvr>
    <a:masterClrMapping/>
  </p:clrMapOvr>
  <p:transition>
    <p:randomBa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1142984"/>
            <a:ext cx="9774265" cy="557824"/>
          </a:xfrm>
        </p:spPr>
        <p:txBody>
          <a:bodyPr/>
          <a:lstStyle/>
          <a:p>
            <a:r>
              <a:rPr lang="cs-CZ" dirty="0"/>
              <a:t>Podnikání spolků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vedlejší činnost, nesmí být účelem, ale prostředkem k dosažení účelu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„se zřetelem k podnikání“  - podnikatel (§420) žádné výhody (např. v souvislosti s ochranou spotřebitele apod.)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Nevýhoda: neaplikovatelnost pravidla podnikatelského úsudku, proto lepší formou účasti na podnikání obchodní korporace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Může být špicí/součástí koncernové struktury, postavení „vlivné osoby“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  <a:p>
            <a:pPr marL="128019" lvl="1" indent="0">
              <a:buNone/>
            </a:pPr>
            <a:r>
              <a:rPr lang="cs-CZ" dirty="0">
                <a:solidFill>
                  <a:srgbClr val="FF0000"/>
                </a:solidFill>
              </a:rPr>
              <a:t>JUDIKATURA (STARŠÍ): Podnikání jako hlavní činnost:</a:t>
            </a:r>
          </a:p>
          <a:p>
            <a:pPr marL="128019" lvl="1" indent="0">
              <a:buNone/>
            </a:pPr>
            <a:r>
              <a:rPr lang="cs-CZ" dirty="0">
                <a:solidFill>
                  <a:srgbClr val="FF0000"/>
                </a:solidFill>
              </a:rPr>
              <a:t>(MS v Praze 5 A 184/2012, NS 5 </a:t>
            </a:r>
            <a:r>
              <a:rPr lang="cs-CZ" dirty="0" err="1">
                <a:solidFill>
                  <a:srgbClr val="FF0000"/>
                </a:solidFill>
              </a:rPr>
              <a:t>Tdo</a:t>
            </a:r>
            <a:r>
              <a:rPr lang="cs-CZ" dirty="0">
                <a:solidFill>
                  <a:srgbClr val="FF0000"/>
                </a:solidFill>
              </a:rPr>
              <a:t> 272/2017)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15042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25623" y="1142984"/>
            <a:ext cx="9628095" cy="413808"/>
          </a:xfrm>
        </p:spPr>
        <p:txBody>
          <a:bodyPr>
            <a:normAutofit fontScale="90000"/>
          </a:bodyPr>
          <a:lstStyle/>
          <a:p>
            <a:r>
              <a:rPr lang="cs-CZ" dirty="0"/>
              <a:t>Orgány spolku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12559" y="2204864"/>
            <a:ext cx="9733182" cy="4000528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Nejvyšší orgán (může být totožný i se statutárním orgánem – tj. spolek s orgánem 2 v 1)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Statutární orgán – jediný obligatorní, zbytková působnost, jeho určení obligatorní náležitostí stanov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Kontrolní komise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Rozhodčí komise</a:t>
            </a:r>
          </a:p>
          <a:p>
            <a:pPr marL="0" indent="0">
              <a:buClr>
                <a:srgbClr val="DD6909"/>
              </a:buClr>
              <a:buNone/>
            </a:pPr>
            <a:r>
              <a:rPr lang="cs-CZ" sz="1700" dirty="0">
                <a:solidFill>
                  <a:srgbClr val="FF0000"/>
                </a:solidFill>
              </a:rPr>
              <a:t>NOVÁ JUDIKATURA: rozsudek Nejvyššího soudu ČR </a:t>
            </a:r>
            <a:r>
              <a:rPr lang="cs-CZ" sz="1700" dirty="0" err="1">
                <a:solidFill>
                  <a:srgbClr val="FF0000"/>
                </a:solidFill>
              </a:rPr>
              <a:t>sp</a:t>
            </a:r>
            <a:r>
              <a:rPr lang="cs-CZ" sz="1700" dirty="0">
                <a:solidFill>
                  <a:srgbClr val="FF0000"/>
                </a:solidFill>
              </a:rPr>
              <a:t>. zn. 28 </a:t>
            </a:r>
            <a:r>
              <a:rPr lang="cs-CZ" sz="1700" dirty="0" err="1">
                <a:solidFill>
                  <a:srgbClr val="FF0000"/>
                </a:solidFill>
              </a:rPr>
              <a:t>Cdo</a:t>
            </a:r>
            <a:r>
              <a:rPr lang="cs-CZ" sz="1700" dirty="0">
                <a:solidFill>
                  <a:srgbClr val="FF0000"/>
                </a:solidFill>
              </a:rPr>
              <a:t> 5249/2015, ze dne 17. 10. 2017 – úprava disciplinárního řízení ve spolkových stanovách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Další orgány určené ve stanovách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Péče řádného hospodáře, rejstříkové souvislosti</a:t>
            </a:r>
          </a:p>
        </p:txBody>
      </p:sp>
    </p:spTree>
  </p:cSld>
  <p:clrMapOvr>
    <a:masterClrMapping/>
  </p:clrMapOvr>
  <p:transition>
    <p:randomBar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660" y="836712"/>
            <a:ext cx="10392054" cy="857256"/>
          </a:xfrm>
        </p:spPr>
        <p:txBody>
          <a:bodyPr/>
          <a:lstStyle/>
          <a:p>
            <a:r>
              <a:rPr lang="cs-CZ" dirty="0"/>
              <a:t>Soudní ochrana člena spolku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Nikdo nemůže být nucen ke členství </a:t>
            </a:r>
            <a:r>
              <a:rPr lang="cs-CZ" dirty="0"/>
              <a:t>(§215 odst. 1) – možnost vystoupit</a:t>
            </a:r>
          </a:p>
          <a:p>
            <a:r>
              <a:rPr lang="cs-CZ" u="sng" dirty="0"/>
              <a:t>Povinnost podrobit se rozhodnutím vnitřních orgánů spolku</a:t>
            </a:r>
            <a:r>
              <a:rPr lang="cs-CZ" dirty="0"/>
              <a:t>, jsou-li v souladu se zákonem a stanovami</a:t>
            </a:r>
          </a:p>
          <a:p>
            <a:pPr algn="just"/>
            <a:r>
              <a:rPr lang="cs-CZ" dirty="0"/>
              <a:t> DŘÍVE: Limitovaná ingerence do vnitřních záležitostí spolku, avšak i dříve judikatura dovodila, že nejen určovací žaloba podle § 15 odst.1 ZSO, viz NS 28 </a:t>
            </a:r>
            <a:r>
              <a:rPr lang="cs-CZ" dirty="0" err="1"/>
              <a:t>Cdo</a:t>
            </a:r>
            <a:r>
              <a:rPr lang="cs-CZ" dirty="0"/>
              <a:t> 2916/2006, 28 </a:t>
            </a:r>
            <a:r>
              <a:rPr lang="cs-CZ" dirty="0" err="1"/>
              <a:t>Cdo</a:t>
            </a:r>
            <a:r>
              <a:rPr lang="cs-CZ" dirty="0"/>
              <a:t> 1919/2009, 28 </a:t>
            </a:r>
            <a:r>
              <a:rPr lang="cs-CZ" dirty="0" err="1"/>
              <a:t>Cdo</a:t>
            </a:r>
            <a:r>
              <a:rPr lang="cs-CZ" dirty="0"/>
              <a:t> 4178/2007 – požadavek na vydání účetních dokladů, 28 </a:t>
            </a:r>
            <a:r>
              <a:rPr lang="cs-CZ" dirty="0" err="1"/>
              <a:t>Cdo</a:t>
            </a:r>
            <a:r>
              <a:rPr lang="cs-CZ" dirty="0"/>
              <a:t> 1018/2005 – majetkové vypořádání při zániku členství, III. ÚS 2542/07 a 28 </a:t>
            </a:r>
            <a:r>
              <a:rPr lang="cs-CZ" dirty="0" err="1"/>
              <a:t>Cdo</a:t>
            </a:r>
            <a:r>
              <a:rPr lang="cs-CZ" dirty="0"/>
              <a:t> 1919/2009 – žaloba na určení členství</a:t>
            </a:r>
          </a:p>
          <a:p>
            <a:r>
              <a:rPr lang="cs-CZ" u="sng" dirty="0"/>
              <a:t>OZ zpřesňuje rámec soudní ochrany člena </a:t>
            </a:r>
          </a:p>
          <a:p>
            <a:endParaRPr lang="cs-CZ" sz="2100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79576" y="764704"/>
            <a:ext cx="8501122" cy="857256"/>
          </a:xfrm>
        </p:spPr>
        <p:txBody>
          <a:bodyPr/>
          <a:lstStyle/>
          <a:p>
            <a:r>
              <a:rPr lang="cs-CZ" dirty="0"/>
              <a:t>Možnosti soudní ochrany člena spolku dle OZ: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u="sng" dirty="0"/>
              <a:t>Zdrženlivost při přezkoumávání </a:t>
            </a:r>
            <a:r>
              <a:rPr lang="cs-CZ" dirty="0"/>
              <a:t>rozhodnutí orgánů spolku</a:t>
            </a:r>
          </a:p>
          <a:p>
            <a:r>
              <a:rPr lang="cs-CZ" dirty="0"/>
              <a:t> Žaloba na neplatnost rozhodnutí spolkového orgánu pro jeho rozpor  se zákonem nebo se stanovami (§ 258)</a:t>
            </a:r>
          </a:p>
          <a:p>
            <a:r>
              <a:rPr lang="cs-CZ" dirty="0"/>
              <a:t>Žaloba na neplatnost vyloučení ze spolku (§ 242)</a:t>
            </a:r>
          </a:p>
          <a:p>
            <a:r>
              <a:rPr lang="cs-CZ" dirty="0"/>
              <a:t>Žaloba o přiměřené zadostiučinění při závažném porušení základních členských práv (§ 261)</a:t>
            </a:r>
          </a:p>
          <a:p>
            <a:r>
              <a:rPr lang="cs-CZ" dirty="0"/>
              <a:t>Žaloba na vyslovení neplatnosti smlouvy o fúzi (§ 283)</a:t>
            </a:r>
          </a:p>
          <a:p>
            <a:r>
              <a:rPr lang="cs-CZ" dirty="0"/>
              <a:t>další možnosti, v případě práv přiznaných zákonem nebo stanovami (např. poskytnutí vysvětlení dle  § 251) </a:t>
            </a:r>
          </a:p>
          <a:p>
            <a:pPr marL="0" indent="0">
              <a:buNone/>
            </a:pPr>
            <a:r>
              <a:rPr lang="cs-CZ" dirty="0"/>
              <a:t>-------------------------------------------------</a:t>
            </a:r>
          </a:p>
          <a:p>
            <a:r>
              <a:rPr lang="cs-CZ" dirty="0"/>
              <a:t>POZOR!  §245: soud musí zkoumat (vždy z úřední povinnosti), zda není usnesení členské schůze nebo jiného orgánu nicotné (hledí se na něj, jako by nebylo přijato), pokud: </a:t>
            </a:r>
            <a:r>
              <a:rPr lang="cs-CZ" u="sng" dirty="0"/>
              <a:t>v rozporu s dobrými mravy nebo pokud mění stanovy</a:t>
            </a:r>
            <a:r>
              <a:rPr lang="cs-CZ" dirty="0"/>
              <a:t> tak, že jejich obsah odporuje donucujícím ustanovením zákona)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557824"/>
          </a:xfrm>
        </p:spPr>
        <p:txBody>
          <a:bodyPr>
            <a:normAutofit fontScale="90000"/>
          </a:bodyPr>
          <a:lstStyle/>
          <a:p>
            <a:r>
              <a:rPr lang="cs-CZ" dirty="0"/>
              <a:t>Soudní ochrana člena – žaloba na neplatnost rozhodnutí orgánu spolku (§ 258)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52596" y="1844824"/>
            <a:ext cx="8285168" cy="4298820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u="sng" dirty="0"/>
              <a:t>Speciální druh určovací žaloby</a:t>
            </a:r>
            <a:r>
              <a:rPr lang="cs-CZ" dirty="0"/>
              <a:t>, kde není nutno prokazovat naléhavý právní zájem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u="sng" dirty="0"/>
              <a:t>právo člena spolku napadnout rozhodnutí orgánu spolku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podrobnější regulace než doposud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prodlužují se lhůty, které je nutno dodržet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subjektivní ze 30 dnů na 3 měsíce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objektivní z 6 měsíců na 1 rok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u="sng" dirty="0"/>
              <a:t>soudu se zakládá pro určité případy pravomoc nevyhovět žalobě</a:t>
            </a:r>
            <a:r>
              <a:rPr lang="cs-CZ" dirty="0"/>
              <a:t>, byť by rozhodnutí orgánu spolku bylo v rozporu se zákonem nebo se stanovami (§ 260)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konflikt individuálního zájmu člena spolku a zájmu korporace, nebo zájmu na ochraně práv třetích osob nabytých v dobré víře 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přiměřeného zadostiučinění</a:t>
            </a:r>
          </a:p>
        </p:txBody>
      </p:sp>
    </p:spTree>
  </p:cSld>
  <p:clrMapOvr>
    <a:masterClrMapping/>
  </p:clrMapOvr>
  <p:transition>
    <p:randomBar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51225" y="1142984"/>
            <a:ext cx="9702493" cy="485816"/>
          </a:xfrm>
        </p:spPr>
        <p:txBody>
          <a:bodyPr/>
          <a:lstStyle/>
          <a:p>
            <a:r>
              <a:rPr lang="cs-CZ" dirty="0"/>
              <a:t>Pobočný spolek (§ 219)</a:t>
            </a:r>
            <a:br>
              <a:rPr lang="cs-CZ" dirty="0"/>
            </a:br>
            <a:r>
              <a:rPr lang="cs-CZ" dirty="0"/>
              <a:t>odvozená a omezená právní osobnost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68171" y="1953087"/>
            <a:ext cx="9702493" cy="4038724"/>
          </a:xfrm>
        </p:spPr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odvozená právní osobnost od hlavního spolku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lze vytvářet i organizační jednotky bez právní osobnosti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PS existenčně závislý na hlavním spolku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pro vztah hlavního a pobočného spolku hlavní význam vymezení práv a povinností ve stanovách hlavního spolku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PS mohou vlastnit majetek, mít vlastní orgány atd. (záleží na stanovách hlavního spolku</a:t>
            </a:r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577124"/>
      </p:ext>
    </p:extLst>
  </p:cSld>
  <p:clrMapOvr>
    <a:masterClrMapping/>
  </p:clrMapOvr>
  <p:transition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>
          <a:xfrm>
            <a:off x="2309786" y="1124744"/>
            <a:ext cx="7772400" cy="91262"/>
          </a:xfrm>
        </p:spPr>
        <p:txBody>
          <a:bodyPr>
            <a:noAutofit/>
          </a:bodyPr>
          <a:lstStyle/>
          <a:p>
            <a:pPr eaLnBrk="1" hangingPunct="1"/>
            <a:r>
              <a:rPr lang="cs-CZ" dirty="0"/>
              <a:t>Podstatné/pojmové znaky právnické osoby dle OZ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23593" y="2060848"/>
            <a:ext cx="7772921" cy="403244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cs-CZ" sz="2800" dirty="0"/>
              <a:t>Obecné: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u="sng" dirty="0"/>
              <a:t>Vliv státu a práva na vznik </a:t>
            </a:r>
            <a:r>
              <a:rPr lang="cs-CZ" sz="2800" dirty="0"/>
              <a:t>právnické osoby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Právní osobnost ( tj. právní subjektivita)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u="sng" dirty="0"/>
              <a:t>Účel</a:t>
            </a:r>
            <a:r>
              <a:rPr lang="cs-CZ" sz="2800" dirty="0"/>
              <a:t> právnické osoby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Organizační struktura (alespoň minimální)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u="sng" dirty="0"/>
              <a:t>Majetková samostatnost a samostatná majetková odpovědnost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800" dirty="0"/>
              <a:t>Identifikační: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Název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Sídlo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„Národnost“ právnické osoby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endParaRPr lang="cs-CZ" sz="2800" dirty="0"/>
          </a:p>
          <a:p>
            <a:pPr marL="533400" indent="-533400">
              <a:lnSpc>
                <a:spcPct val="80000"/>
              </a:lnSpc>
              <a:buNone/>
              <a:defRPr/>
            </a:pPr>
            <a:endParaRPr lang="cs-CZ" sz="2800" dirty="0"/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1524000" y="6356351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5344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69338EE-B7F0-4D2B-8EE5-B7EF4946FCC4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3643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485816"/>
          </a:xfrm>
        </p:spPr>
        <p:txBody>
          <a:bodyPr/>
          <a:lstStyle/>
          <a:p>
            <a:r>
              <a:rPr lang="cs-CZ" dirty="0"/>
              <a:t>Zrušení/likvidace/zánik spolku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Zrušení spolku: uplynutím doby, splněním účelu, dobrovolným rozpuštěním spolku, nebo rozhodnutím soudu (§268), pokud: </a:t>
            </a:r>
          </a:p>
          <a:p>
            <a:pPr>
              <a:buFontTx/>
              <a:buChar char="-"/>
            </a:pPr>
            <a:r>
              <a:rPr lang="cs-CZ" dirty="0"/>
              <a:t>Vyvíjí zakázanou činnost §145</a:t>
            </a:r>
          </a:p>
          <a:p>
            <a:pPr>
              <a:buFontTx/>
              <a:buChar char="-"/>
            </a:pPr>
            <a:r>
              <a:rPr lang="cs-CZ" dirty="0"/>
              <a:t>Vyvíjí činnost v rozporu s § 217</a:t>
            </a:r>
          </a:p>
          <a:p>
            <a:pPr>
              <a:buFontTx/>
              <a:buChar char="-"/>
            </a:pPr>
            <a:r>
              <a:rPr lang="cs-CZ" dirty="0"/>
              <a:t>Nutí třetí osoby ke členství, k účasti na činnosti, podpoře nebo</a:t>
            </a:r>
          </a:p>
          <a:p>
            <a:pPr>
              <a:buFontTx/>
              <a:buChar char="-"/>
            </a:pPr>
            <a:r>
              <a:rPr lang="cs-CZ" dirty="0"/>
              <a:t>Brání členům ze spolku vystoupit</a:t>
            </a:r>
          </a:p>
          <a:p>
            <a:pPr>
              <a:buFontTx/>
              <a:buChar char="-"/>
            </a:pPr>
            <a:r>
              <a:rPr lang="cs-CZ" dirty="0"/>
              <a:t>Dále viz § 172 (společné pro PO)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96108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557824"/>
          </a:xfrm>
        </p:spPr>
        <p:txBody>
          <a:bodyPr/>
          <a:lstStyle/>
          <a:p>
            <a:r>
              <a:rPr lang="cs-CZ" dirty="0"/>
              <a:t>Přeměny (transformace) spolků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Fúze – </a:t>
            </a:r>
            <a:r>
              <a:rPr lang="cs-CZ" dirty="0"/>
              <a:t>sloučení (nejméně 1 zaniká), splynutí (vzniká nový), na základě smlouvy o fúzi </a:t>
            </a:r>
          </a:p>
          <a:p>
            <a:r>
              <a:rPr lang="cs-CZ" b="1" dirty="0"/>
              <a:t>Rozdělení</a:t>
            </a:r>
            <a:r>
              <a:rPr lang="cs-CZ" dirty="0"/>
              <a:t> – rozdělení sloučením s jinými (existujícími spolky na základě smlouvy o rozdělení) nebo rozdělení s vytvořením nových spolků (projekt rozdělení).</a:t>
            </a:r>
          </a:p>
          <a:p>
            <a:r>
              <a:rPr lang="cs-CZ" b="1" dirty="0"/>
              <a:t>Změna právní formy</a:t>
            </a:r>
            <a:r>
              <a:rPr lang="cs-CZ" dirty="0"/>
              <a:t> (pouze spolky vzniklé do 31. 12. 2013)</a:t>
            </a:r>
          </a:p>
          <a:p>
            <a:r>
              <a:rPr lang="cs-CZ" dirty="0"/>
              <a:t>Účinnost přeměny dnem zápisu do spolkového rejstříku.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00306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Transformace spolku na jiné právní formy (spolků – bývalých </a:t>
            </a:r>
            <a:r>
              <a:rPr lang="cs-CZ" dirty="0" err="1"/>
              <a:t>o.s</a:t>
            </a:r>
            <a:r>
              <a:rPr lang="cs-CZ" dirty="0"/>
              <a:t>.)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na ústav nebo sociální družstvo (§ 3042)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možnost dána bez časového omezení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není upraveno v zákoně – je velmi obecně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 nutno se vypořádat s právy členů (pokud na ústav)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---------------------------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Kdy vhodné?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Který orgán rozhoduje?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Jakou formu musí mít rozhodnutí i změně právní formy?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</p:txBody>
      </p:sp>
    </p:spTree>
  </p:cSld>
  <p:clrMapOvr>
    <a:masterClrMapping/>
  </p:clrMapOvr>
  <p:transition>
    <p:randomBar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BFA810-A281-4E1F-A2CD-2F6C82702C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Fundace</a:t>
            </a:r>
            <a:br>
              <a:rPr lang="cs-CZ" dirty="0"/>
            </a:br>
            <a:r>
              <a:rPr lang="cs-CZ" dirty="0"/>
              <a:t>nadace a nadační fond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46E253-0E80-479C-866D-3BDD81DE59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(základní charakteristika)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97398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Nadace – základní charakteristika 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Trvalá</a:t>
            </a:r>
            <a:r>
              <a:rPr lang="cs-CZ" dirty="0"/>
              <a:t> služba účelu společensky nebo hospodářsky užitečnému</a:t>
            </a:r>
          </a:p>
          <a:p>
            <a:endParaRPr lang="cs-CZ" dirty="0"/>
          </a:p>
          <a:p>
            <a:r>
              <a:rPr lang="cs-CZ" u="sng" dirty="0"/>
              <a:t>Účel:</a:t>
            </a:r>
            <a:r>
              <a:rPr lang="cs-CZ" dirty="0"/>
              <a:t> veřejně prospěšný, dobročinný (i soukromě prospěšný)</a:t>
            </a:r>
          </a:p>
          <a:p>
            <a:endParaRPr lang="cs-CZ" dirty="0"/>
          </a:p>
          <a:p>
            <a:r>
              <a:rPr lang="cs-CZ" u="sng" dirty="0"/>
              <a:t>Podnikání nadací </a:t>
            </a:r>
            <a:r>
              <a:rPr lang="cs-CZ" dirty="0"/>
              <a:t>jako vedlejší činnost – přímé i „nepřímé“</a:t>
            </a:r>
          </a:p>
          <a:p>
            <a:endParaRPr lang="cs-CZ" dirty="0"/>
          </a:p>
          <a:p>
            <a:r>
              <a:rPr lang="cs-CZ" u="sng" dirty="0"/>
              <a:t>Preference vůle zakladatele</a:t>
            </a:r>
            <a:r>
              <a:rPr lang="cs-CZ" dirty="0"/>
              <a:t> - změna nadační listiny, změna nadačního účelu</a:t>
            </a:r>
          </a:p>
          <a:p>
            <a:endParaRPr lang="cs-CZ" dirty="0"/>
          </a:p>
          <a:p>
            <a:r>
              <a:rPr lang="cs-CZ" dirty="0"/>
              <a:t>Nové pojmy: nadační kapitál, nadační jistina (zvláštní režim)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Nadace – základní charakteristika II.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19536" y="1844824"/>
            <a:ext cx="8318228" cy="4298820"/>
          </a:xfrm>
        </p:spPr>
        <p:txBody>
          <a:bodyPr>
            <a:normAutofit fontScale="85000" lnSpcReduction="20000"/>
          </a:bodyPr>
          <a:lstStyle/>
          <a:p>
            <a:endParaRPr lang="cs-CZ" u="sng" dirty="0"/>
          </a:p>
          <a:p>
            <a:r>
              <a:rPr lang="cs-CZ" u="sng" dirty="0"/>
              <a:t>Dispozitivní úprava vnitřních poměrů </a:t>
            </a:r>
            <a:r>
              <a:rPr lang="cs-CZ" dirty="0"/>
              <a:t>(zákon požaduje i nadále existenci statutárního a kontrolního orgánu)</a:t>
            </a:r>
          </a:p>
          <a:p>
            <a:endParaRPr lang="cs-CZ" dirty="0"/>
          </a:p>
          <a:p>
            <a:r>
              <a:rPr lang="cs-CZ" u="sng" dirty="0"/>
              <a:t>Odstranění některých detailních regulací</a:t>
            </a:r>
            <a:r>
              <a:rPr lang="cs-CZ" dirty="0"/>
              <a:t>, např. investování majetku, pravidla o omezení nákladů, ALE!  </a:t>
            </a:r>
          </a:p>
          <a:p>
            <a:endParaRPr lang="cs-CZ" dirty="0"/>
          </a:p>
          <a:p>
            <a:r>
              <a:rPr lang="cs-CZ" dirty="0"/>
              <a:t>Jiná  detailní úprava včleněna: vklady do nadace, nadační kapitál (snižování a zvyšování nadačního kapitálu, přeměny fundací, zrušení nadace)</a:t>
            </a:r>
          </a:p>
          <a:p>
            <a:endParaRPr lang="cs-CZ" dirty="0"/>
          </a:p>
          <a:p>
            <a:r>
              <a:rPr lang="cs-CZ" dirty="0"/>
              <a:t>Detailní zvláštní úprava zrušení a zániku nadací/naložení s likvidačním zůstatkem u VP nadací</a:t>
            </a:r>
          </a:p>
          <a:p>
            <a:endParaRPr lang="cs-CZ" dirty="0"/>
          </a:p>
          <a:p>
            <a:r>
              <a:rPr lang="cs-CZ" dirty="0"/>
              <a:t>Možná </a:t>
            </a:r>
            <a:r>
              <a:rPr lang="cs-CZ" u="sng" dirty="0"/>
              <a:t>přeměna nadace na nadační fond a naopak </a:t>
            </a:r>
          </a:p>
          <a:p>
            <a:endParaRPr lang="cs-CZ" u="sng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5940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Nadační fond – základní charakteristika 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063553" y="1916832"/>
            <a:ext cx="7290055" cy="46085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sz="3500" dirty="0"/>
              <a:t>8 ustanovení </a:t>
            </a:r>
            <a:r>
              <a:rPr lang="cs-CZ" dirty="0"/>
              <a:t>– řeší pouze základní </a:t>
            </a:r>
            <a:r>
              <a:rPr lang="cs-CZ" dirty="0" err="1"/>
              <a:t>statusové</a:t>
            </a:r>
            <a:r>
              <a:rPr lang="cs-CZ" dirty="0"/>
              <a:t> otázky </a:t>
            </a:r>
          </a:p>
          <a:p>
            <a:pPr>
              <a:lnSpc>
                <a:spcPct val="80000"/>
              </a:lnSpc>
            </a:pPr>
            <a:r>
              <a:rPr lang="cs-CZ" dirty="0"/>
              <a:t>29 </a:t>
            </a:r>
            <a:r>
              <a:rPr lang="cs-CZ" dirty="0" err="1"/>
              <a:t>Cdo</a:t>
            </a:r>
            <a:r>
              <a:rPr lang="cs-CZ" dirty="0"/>
              <a:t> 3225/2016 – k možnosti změny zakladatelského právního jednání NF(vč. změny účelu)</a:t>
            </a:r>
          </a:p>
          <a:p>
            <a:pPr marL="0" indent="0">
              <a:lnSpc>
                <a:spcPct val="80000"/>
              </a:lnSpc>
              <a:buNone/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dirty="0"/>
              <a:t>Analogie nikoli subsidiarita k nadaci</a:t>
            </a:r>
          </a:p>
          <a:p>
            <a:pPr marL="0" indent="0">
              <a:lnSpc>
                <a:spcPct val="80000"/>
              </a:lnSpc>
              <a:buNone/>
            </a:pPr>
            <a:endParaRPr lang="cs-CZ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dirty="0"/>
              <a:t>Účel: společensky nebo hospodářsky užitečný</a:t>
            </a:r>
          </a:p>
          <a:p>
            <a:pPr>
              <a:lnSpc>
                <a:spcPct val="80000"/>
              </a:lnSpc>
            </a:pPr>
            <a:r>
              <a:rPr lang="cs-CZ" dirty="0"/>
              <a:t>Nemusí (může) mít trvalý charakter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u="sng" dirty="0"/>
              <a:t>Ponechán značný prostor zakladateli </a:t>
            </a:r>
            <a:r>
              <a:rPr lang="cs-CZ" dirty="0"/>
              <a:t>(vnitřní organizační struktura a kontrolní mechanismy)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u="sng" dirty="0"/>
              <a:t>Vyšší flexibilita a variabilita využití </a:t>
            </a:r>
            <a:r>
              <a:rPr lang="cs-CZ" dirty="0"/>
              <a:t>(i pro soukromé účely, limit nikoli za účelem podnikání)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u="sng" dirty="0"/>
              <a:t>Zakladatel si může ponechat za trvání existence určitá práva a povinnosti</a:t>
            </a:r>
          </a:p>
          <a:p>
            <a:pPr>
              <a:lnSpc>
                <a:spcPct val="80000"/>
              </a:lnSpc>
              <a:buNone/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7143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Nadační fond – základní charakteristika II.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92096" y="1844824"/>
            <a:ext cx="7290055" cy="46085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sz="2600" dirty="0"/>
              <a:t>Podnikání i nakládání s majetkem – méně omezení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Základ tvoří soubor majetku vzniklý v vkladů, které nemusí ( ale mohou) splňovat požadavek trvalého výnosu a darů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Nevytváří nadační jistinu ani nadační kapitál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Změna právní formy na nadaci /nadační fond??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Lze jednodušší režim vnitřních poměrů/není povinnost mít statut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Nemá obecně reportní povinnost ani povinnost auditu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2882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NADAČNÍ LISTINA – ZAKLADATELSKÉ PRÁVNÍ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OBSAH (OBLIGATORNÍ, PRAVIDELNÝ, FAKULTATIVNÍ)</a:t>
            </a:r>
          </a:p>
          <a:p>
            <a:r>
              <a:rPr lang="cs-CZ" dirty="0"/>
              <a:t>„TAILOR MADE“ FUNDAČNÍ STRUKTRY</a:t>
            </a:r>
          </a:p>
          <a:p>
            <a:r>
              <a:rPr lang="cs-CZ" dirty="0"/>
              <a:t>FORMA</a:t>
            </a:r>
          </a:p>
          <a:p>
            <a:r>
              <a:rPr lang="cs-CZ" dirty="0"/>
              <a:t>VÝKLAD </a:t>
            </a:r>
          </a:p>
          <a:p>
            <a:r>
              <a:rPr lang="cs-CZ" dirty="0"/>
              <a:t>MOŽNOST ZMĚNY NL, MOŽNOST ZMĚNY ÚČELU – velkorysá, dvousečná zbraň!!</a:t>
            </a:r>
          </a:p>
          <a:p>
            <a:r>
              <a:rPr lang="cs-CZ" i="1" dirty="0" err="1"/>
              <a:t>Pihera</a:t>
            </a:r>
            <a:r>
              <a:rPr lang="cs-CZ" i="1" dirty="0"/>
              <a:t>, V., Ronovská, K., Fundační principy a hranice jejich flexibility. K Otázce možnosti dodatečných změn podmínek fungování </a:t>
            </a:r>
            <a:r>
              <a:rPr lang="cs-CZ" i="1" dirty="0" err="1"/>
              <a:t>svěřenských</a:t>
            </a:r>
            <a:r>
              <a:rPr lang="cs-CZ" i="1" dirty="0"/>
              <a:t> fondů a fundací, </a:t>
            </a:r>
            <a:r>
              <a:rPr lang="cs-CZ" i="1" dirty="0" err="1"/>
              <a:t>Právík</a:t>
            </a:r>
            <a:r>
              <a:rPr lang="cs-CZ" i="1" dirty="0"/>
              <a:t>, č. 9/2018, str. 705 a násl.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5181043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Postavení zakladatele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u="sng" dirty="0"/>
              <a:t>Při založení a vzniku nadace:</a:t>
            </a:r>
          </a:p>
          <a:p>
            <a:pPr>
              <a:buFontTx/>
              <a:buChar char="-"/>
            </a:pPr>
            <a:r>
              <a:rPr lang="cs-CZ" dirty="0"/>
              <a:t>Fundační svoboda (a její limity) – NEPSANÉ PRAVIDLO NADAČNÍHO PRÁVA </a:t>
            </a:r>
          </a:p>
          <a:p>
            <a:pPr>
              <a:buFontTx/>
              <a:buChar char="-"/>
            </a:pPr>
            <a:r>
              <a:rPr lang="cs-CZ" dirty="0"/>
              <a:t>Jednostranné právní jednání</a:t>
            </a:r>
          </a:p>
          <a:p>
            <a:pPr>
              <a:buFontTx/>
              <a:buChar char="-"/>
            </a:pPr>
            <a:r>
              <a:rPr lang="cs-CZ" dirty="0"/>
              <a:t>Osobní právo (nezcizitelné, nepřechází na dědice)</a:t>
            </a:r>
          </a:p>
          <a:p>
            <a:pPr>
              <a:buFontTx/>
              <a:buChar char="-"/>
            </a:pPr>
            <a:r>
              <a:rPr lang="cs-CZ" dirty="0"/>
              <a:t>Nastavení základních parametrů (podnikání, přeměny…)</a:t>
            </a:r>
          </a:p>
          <a:p>
            <a:r>
              <a:rPr lang="cs-CZ" u="sng" dirty="0"/>
              <a:t>Při existenci nadace (limitované):</a:t>
            </a:r>
          </a:p>
          <a:p>
            <a:pPr>
              <a:buFontTx/>
              <a:buChar char="-"/>
            </a:pPr>
            <a:r>
              <a:rPr lang="cs-CZ" dirty="0"/>
              <a:t>Spolupůsobení/ kontrola – pokud si vymezí v NL nebo stanoví zákon</a:t>
            </a:r>
          </a:p>
          <a:p>
            <a:pPr>
              <a:buFontTx/>
              <a:buChar char="-"/>
            </a:pPr>
            <a:r>
              <a:rPr lang="cs-CZ" dirty="0"/>
              <a:t>Riziko nedostatečné oddělenosti majetkových sfér (nefunguje ochrana majetku)</a:t>
            </a:r>
          </a:p>
          <a:p>
            <a:pPr>
              <a:buFontTx/>
              <a:buChar char="-"/>
            </a:pPr>
            <a:r>
              <a:rPr lang="cs-CZ" dirty="0"/>
              <a:t>TRENNUNGSPRINICP – SPÁDOVĚ ODDĚLENOST MAJETKOVÝCH SFÉR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Právnické osoby veřejného práva a stát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dirty="0"/>
              <a:t>§ 20 odst. 2: „Právnické osoby veřejného práva podléhají zákonům, podle nichž byly zřízeny; stanovení občanského zákoníku se </a:t>
            </a:r>
            <a:r>
              <a:rPr lang="cs-CZ" u="sng" dirty="0"/>
              <a:t>použijí jen tehdy, slučuje-li se o s jejich povahou.“</a:t>
            </a:r>
          </a:p>
          <a:p>
            <a:pPr algn="just"/>
            <a:r>
              <a:rPr lang="cs-CZ" dirty="0"/>
              <a:t>§ 3029/ 2: nestanoví-li OZ jinak, </a:t>
            </a:r>
            <a:r>
              <a:rPr lang="cs-CZ" u="sng" dirty="0"/>
              <a:t>nejsou dotčena ustanovení právních předpisů z oboru práva veřejného</a:t>
            </a:r>
            <a:r>
              <a:rPr lang="cs-CZ" dirty="0"/>
              <a:t>, jakožto i ustanovení jiných právních předpisů upravujících zvláštní soukromá práva.</a:t>
            </a:r>
          </a:p>
          <a:p>
            <a:pPr algn="just"/>
            <a:r>
              <a:rPr lang="cs-CZ" dirty="0"/>
              <a:t>§ 21: „Stát se v oblasti soukromého práva </a:t>
            </a:r>
            <a:r>
              <a:rPr lang="cs-CZ" u="sng" dirty="0"/>
              <a:t>považuje za právnickou osobu</a:t>
            </a:r>
            <a:r>
              <a:rPr lang="cs-CZ" dirty="0"/>
              <a:t>. Jiný právní předpis stanoví, jak stát právně jedná.“ (není PO, fikce)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1524000" y="6356351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>
          <a:xfrm>
            <a:off x="85344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7A2BD614-7AD2-4B77-AB7D-692315492B91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BFA810-A281-4E1F-A2CD-2F6C82702C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Ústav soukromého práva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46E253-0E80-479C-866D-3BDD81DE59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(základní charakteristika)</a:t>
            </a:r>
          </a:p>
        </p:txBody>
      </p:sp>
    </p:spTree>
    <p:extLst>
      <p:ext uri="{BB962C8B-B14F-4D97-AF65-F5344CB8AC3E}">
        <p14:creationId xmlns:p14="http://schemas.microsoft.com/office/powerpoint/2010/main" val="42810028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Ústavy soukromého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92097" y="2084832"/>
            <a:ext cx="7290055" cy="45365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SPECIFIKA</a:t>
            </a:r>
            <a:r>
              <a:rPr lang="cs-CZ" b="1" u="sng" dirty="0"/>
              <a:t>: účel, postavení zakladatele, vnitřní organizační struktura</a:t>
            </a:r>
          </a:p>
          <a:p>
            <a:r>
              <a:rPr lang="cs-CZ" dirty="0"/>
              <a:t>- Ústav veřejného x soukromého práva</a:t>
            </a:r>
          </a:p>
          <a:p>
            <a:pPr>
              <a:buNone/>
            </a:pPr>
            <a:r>
              <a:rPr lang="cs-CZ" sz="2000" dirty="0"/>
              <a:t>- „souhrn prostředků, jež majíce sloužiti určitému společnému účelu tvořící technickou jednotku“ (Matějka, 1929, str. 77)</a:t>
            </a:r>
          </a:p>
          <a:p>
            <a:pPr>
              <a:buNone/>
            </a:pPr>
            <a:r>
              <a:rPr lang="cs-CZ" sz="2000" dirty="0"/>
              <a:t>- Historicky využívány k podpoře chudých, nemocných, vzdělání, vědy</a:t>
            </a:r>
          </a:p>
          <a:p>
            <a:pPr>
              <a:buNone/>
            </a:pPr>
            <a:r>
              <a:rPr lang="cs-CZ" sz="2000" dirty="0"/>
              <a:t>- Vážný 1559: „</a:t>
            </a:r>
            <a:r>
              <a:rPr lang="cs-CZ" sz="2000" i="1" dirty="0"/>
              <a:t>ústav není než druh nadace</a:t>
            </a:r>
            <a:r>
              <a:rPr lang="cs-CZ" sz="2000" dirty="0"/>
              <a:t>“</a:t>
            </a:r>
          </a:p>
          <a:p>
            <a:pPr>
              <a:buNone/>
            </a:pPr>
            <a:r>
              <a:rPr lang="cs-CZ" sz="2000" dirty="0"/>
              <a:t>- Předchůdci („konkurenti“): příspěvkové organizace – obecně prospěšné společnosti</a:t>
            </a:r>
          </a:p>
          <a:p>
            <a:r>
              <a:rPr lang="cs-CZ" dirty="0"/>
              <a:t>- majetkový substrát (fundační charakter), povinný vklad</a:t>
            </a:r>
          </a:p>
          <a:p>
            <a:r>
              <a:rPr lang="cs-CZ" dirty="0"/>
              <a:t>- ústavy veřejného práva - </a:t>
            </a:r>
            <a:r>
              <a:rPr lang="cs-CZ" dirty="0" err="1"/>
              <a:t>v.v.i</a:t>
            </a:r>
            <a:r>
              <a:rPr lang="cs-CZ" dirty="0"/>
              <a:t>., ČT, ČTK, Národní galerie</a:t>
            </a:r>
          </a:p>
          <a:p>
            <a:r>
              <a:rPr lang="cs-CZ" dirty="0"/>
              <a:t>Obecně prospěšná společnost (předchůdce)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Ústav v OZ- základní charakteristika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5561" y="2050502"/>
            <a:ext cx="7290055" cy="422452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- Zvláštní typ právnické osoby soukromého práva (§405 a násl.)</a:t>
            </a:r>
          </a:p>
          <a:p>
            <a:r>
              <a:rPr lang="cs-CZ" dirty="0"/>
              <a:t>- </a:t>
            </a:r>
            <a:r>
              <a:rPr lang="cs-CZ" u="sng" dirty="0"/>
              <a:t>Hybridní forma ex lege </a:t>
            </a:r>
          </a:p>
          <a:p>
            <a:r>
              <a:rPr lang="cs-CZ" dirty="0"/>
              <a:t>Blíže Ronovská, K. Ústav soukromého práva: na pomezí mezi fundací a korporací, Právní rozhledy č. 6/2017. str. 191</a:t>
            </a:r>
          </a:p>
          <a:p>
            <a:r>
              <a:rPr lang="cs-CZ" u="sng" dirty="0"/>
              <a:t>- Systematické zařazení</a:t>
            </a:r>
            <a:r>
              <a:rPr lang="cs-CZ" dirty="0"/>
              <a:t>: Oddíl 4, § 405  a násl. – odůvodněno „kombinací věcného základnu s osobním prvkem“</a:t>
            </a:r>
          </a:p>
          <a:p>
            <a:r>
              <a:rPr lang="cs-CZ" u="sng" dirty="0"/>
              <a:t>- Účel: </a:t>
            </a:r>
            <a:r>
              <a:rPr lang="cs-CZ" dirty="0"/>
              <a:t>provozování činnosti užitečné společensky nebo hospodářky s využitím své osobní a majetkové složky.</a:t>
            </a:r>
          </a:p>
          <a:p>
            <a:r>
              <a:rPr lang="cs-CZ" u="sng" dirty="0"/>
              <a:t>- Činnost, </a:t>
            </a:r>
            <a:r>
              <a:rPr lang="cs-CZ" dirty="0"/>
              <a:t>jejíž výsledky jsou každému rovnocenně dostupné za podmínek předem stanovených</a:t>
            </a:r>
          </a:p>
          <a:p>
            <a:r>
              <a:rPr lang="cs-CZ" dirty="0"/>
              <a:t>- Provozuje-li závod nebo jinou </a:t>
            </a:r>
            <a:r>
              <a:rPr lang="cs-CZ" u="sng" dirty="0"/>
              <a:t>vedlejší činnost</a:t>
            </a:r>
            <a:r>
              <a:rPr lang="cs-CZ" dirty="0"/>
              <a:t>, nesmí být provoz na újmu jakosti, rozsahu a dostupnosti služeb poskytovaných v rámci hlavní činnosti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3712" y="2780928"/>
            <a:ext cx="4608512" cy="2320280"/>
          </a:xfrm>
          <a:prstGeom prst="rect">
            <a:avLst/>
          </a:prstGeom>
        </p:spPr>
      </p:pic>
      <p:sp>
        <p:nvSpPr>
          <p:cNvPr id="4" name="AutoShape 2" descr="VÃ½sledek obrÃ¡zku pro eierlegende wollmilchsau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941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Ústav v OZ- základní charakteristika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- Specifické postavení zakladatele ústavu</a:t>
            </a:r>
          </a:p>
          <a:p>
            <a:r>
              <a:rPr lang="cs-CZ" dirty="0"/>
              <a:t>(stojí mimo ústav, ex lege nadán řadou pravomocí, vč. zrušení)</a:t>
            </a:r>
          </a:p>
          <a:p>
            <a:r>
              <a:rPr lang="cs-CZ" dirty="0"/>
              <a:t>- </a:t>
            </a:r>
            <a:r>
              <a:rPr lang="cs-CZ" u="sng" dirty="0"/>
              <a:t>svoboda ustavování, svébytnost úpravy, </a:t>
            </a:r>
            <a:r>
              <a:rPr lang="cs-CZ" u="sng" dirty="0" err="1"/>
              <a:t>dispozitivita</a:t>
            </a:r>
            <a:r>
              <a:rPr lang="cs-CZ" u="sng" dirty="0"/>
              <a:t> úpravy</a:t>
            </a:r>
          </a:p>
          <a:p>
            <a:r>
              <a:rPr lang="cs-CZ" dirty="0"/>
              <a:t>- Stručná úprava – základní parametry (název, účel, min. obsah zakladatelského právního jednání, vznik, orgány, zrušení, zánik..)</a:t>
            </a:r>
          </a:p>
          <a:p>
            <a:r>
              <a:rPr lang="cs-CZ" dirty="0"/>
              <a:t>- Na právní poměry ústavu se použije </a:t>
            </a:r>
            <a:r>
              <a:rPr lang="cs-CZ" u="sng" dirty="0"/>
              <a:t>„obdobně</a:t>
            </a:r>
            <a:r>
              <a:rPr lang="cs-CZ" dirty="0"/>
              <a:t>“  ustanovení o nadaci (problematické )</a:t>
            </a:r>
          </a:p>
          <a:p>
            <a:r>
              <a:rPr lang="cs-CZ" dirty="0"/>
              <a:t>Spíše vykládat jako „přiměřeně“ </a:t>
            </a:r>
          </a:p>
          <a:p>
            <a:r>
              <a:rPr lang="cs-CZ" dirty="0">
                <a:solidFill>
                  <a:srgbClr val="FF0000"/>
                </a:solidFill>
              </a:rPr>
              <a:t>Tématu viz 29 </a:t>
            </a:r>
            <a:r>
              <a:rPr lang="cs-CZ" dirty="0" err="1">
                <a:solidFill>
                  <a:srgbClr val="FF0000"/>
                </a:solidFill>
              </a:rPr>
              <a:t>Cdo</a:t>
            </a:r>
            <a:r>
              <a:rPr lang="cs-CZ" dirty="0">
                <a:solidFill>
                  <a:srgbClr val="FF0000"/>
                </a:solidFill>
              </a:rPr>
              <a:t> 4197/2015!! – FORMA PROSTÁ PÍSEMNÁ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Obecně prospěšná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- Zachována plná právní kontinuita existujících OPS – nadále se řídí „dosavadními předpisy“</a:t>
            </a:r>
          </a:p>
          <a:p>
            <a:r>
              <a:rPr lang="cs-CZ" dirty="0"/>
              <a:t>- Zrušen zákon č. 248/1995 Sb., o obecně prospěšných společnostech (již nebude možno novelizovat)</a:t>
            </a:r>
          </a:p>
          <a:p>
            <a:r>
              <a:rPr lang="cs-CZ" dirty="0"/>
              <a:t>- Nové nebude možno zakládat, existující „dožijí“</a:t>
            </a:r>
          </a:p>
          <a:p>
            <a:r>
              <a:rPr lang="cs-CZ" dirty="0"/>
              <a:t>§ 3050: možnost přeměny na ústav, nadaci, nadační fond</a:t>
            </a:r>
          </a:p>
          <a:p>
            <a:r>
              <a:rPr lang="cs-CZ" dirty="0"/>
              <a:t>- Ustanovení o přeměně právnických osob OZ se použijí „obdobně“ pro přeměnu OPS na ZÚ, N, NF</a:t>
            </a:r>
          </a:p>
          <a:p>
            <a:r>
              <a:rPr lang="cs-CZ" dirty="0"/>
              <a:t>aktuální judikatura k OPS: 29 </a:t>
            </a:r>
            <a:r>
              <a:rPr lang="cs-CZ" dirty="0" err="1"/>
              <a:t>Cdo</a:t>
            </a:r>
            <a:r>
              <a:rPr lang="cs-CZ" dirty="0"/>
              <a:t> 3478/2016 ze dne 28.6. 2018</a:t>
            </a:r>
          </a:p>
          <a:p>
            <a:r>
              <a:rPr lang="cs-CZ" dirty="0"/>
              <a:t>(viz prezentace „spolkové právo“)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7BFD65-8253-423A-A0AD-22E1C9EDC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D7F5C6-1E34-4EEA-B0D2-C2B8A1679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lvl="2"/>
            <a:r>
              <a:rPr lang="cs-CZ" dirty="0"/>
              <a:t>			Děkuji za pozornost!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2546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Limity autonomie vůle při ustavování právnických osob soukromého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 jaké míry se lze odchýlit v zakladatelském právním jednání do zákona?</a:t>
            </a:r>
          </a:p>
          <a:p>
            <a:r>
              <a:rPr lang="cs-CZ" dirty="0"/>
              <a:t>Jakou roli hraje, o jaký typ PO se jedná?</a:t>
            </a:r>
          </a:p>
          <a:p>
            <a:r>
              <a:rPr lang="cs-CZ" dirty="0"/>
              <a:t>Je možné umožnit odchylku od zákona (obecné části OZ) např. u spolků, ale ne u např. akciové společnosti?</a:t>
            </a:r>
          </a:p>
          <a:p>
            <a:r>
              <a:rPr lang="cs-CZ" dirty="0"/>
              <a:t>Jaké jsou následky porušení zákonného pravidla?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3583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východisko úvah o </a:t>
            </a:r>
            <a:r>
              <a:rPr lang="cs-CZ" dirty="0" err="1"/>
              <a:t>kogentnosti</a:t>
            </a:r>
            <a:r>
              <a:rPr lang="cs-CZ" dirty="0"/>
              <a:t>, </a:t>
            </a:r>
            <a:r>
              <a:rPr lang="cs-CZ" dirty="0" err="1"/>
              <a:t>dispozitivitě</a:t>
            </a:r>
            <a:r>
              <a:rPr lang="cs-CZ" dirty="0"/>
              <a:t> a „statusu“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9554" y="1866792"/>
            <a:ext cx="10776428" cy="453400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cs-CZ" b="1" dirty="0"/>
              <a:t>§ 1 odst. 2 OZ</a:t>
            </a:r>
            <a:endParaRPr lang="cs-CZ" i="1" dirty="0"/>
          </a:p>
          <a:p>
            <a:pPr marL="0" indent="0">
              <a:buNone/>
              <a:defRPr/>
            </a:pPr>
            <a:r>
              <a:rPr lang="cs-CZ" i="1" dirty="0"/>
              <a:t>Nezakazuje-li to zákon výslovně, mohou si osoby ujednat práva a povinnosti odchylně od zákona; zakázána jsou ujednání porušující </a:t>
            </a:r>
            <a:r>
              <a:rPr lang="cs-CZ" b="1" i="1" dirty="0"/>
              <a:t>dobré mravy</a:t>
            </a:r>
            <a:r>
              <a:rPr lang="cs-CZ" i="1" dirty="0"/>
              <a:t>, </a:t>
            </a:r>
            <a:r>
              <a:rPr lang="cs-CZ" b="1" i="1" dirty="0"/>
              <a:t>veřejný pořádek</a:t>
            </a:r>
            <a:r>
              <a:rPr lang="cs-CZ" i="1" dirty="0"/>
              <a:t> nebo </a:t>
            </a:r>
            <a:r>
              <a:rPr lang="cs-CZ" b="1" i="1" dirty="0"/>
              <a:t>právo týkající se postavení osob</a:t>
            </a:r>
            <a:r>
              <a:rPr lang="cs-CZ" i="1" dirty="0"/>
              <a:t>, včetně práva na ochranu osobnosti.</a:t>
            </a:r>
            <a:endParaRPr lang="cs-CZ" dirty="0"/>
          </a:p>
          <a:p>
            <a:pPr>
              <a:buFont typeface="Wingdings" charset="2"/>
              <a:buChar char="§"/>
              <a:defRPr/>
            </a:pPr>
            <a:r>
              <a:rPr lang="cs-CZ" dirty="0"/>
              <a:t>Tzv. „</a:t>
            </a:r>
            <a:r>
              <a:rPr lang="cs-CZ" b="1" dirty="0"/>
              <a:t>statusové otázky“ </a:t>
            </a:r>
            <a:r>
              <a:rPr lang="cs-CZ" dirty="0"/>
              <a:t>týkající se postavení právnických osob</a:t>
            </a:r>
          </a:p>
          <a:p>
            <a:pPr marL="0" indent="0">
              <a:buNone/>
              <a:defRPr/>
            </a:pPr>
            <a:r>
              <a:rPr lang="cs-CZ" b="1" dirty="0"/>
              <a:t> 574 OZ </a:t>
            </a:r>
          </a:p>
          <a:p>
            <a:pPr marL="0" indent="0">
              <a:buNone/>
              <a:defRPr/>
            </a:pPr>
            <a:r>
              <a:rPr lang="cs-CZ" i="1" dirty="0"/>
              <a:t>Na právní jednání je třeba hledět spíše jako na platné než na neplatné.</a:t>
            </a:r>
          </a:p>
          <a:p>
            <a:pPr marL="0" indent="0">
              <a:buNone/>
              <a:defRPr/>
            </a:pPr>
            <a:r>
              <a:rPr lang="cs-CZ" b="1" dirty="0"/>
              <a:t>§ 580 odst. 1 OZ</a:t>
            </a:r>
          </a:p>
          <a:p>
            <a:pPr marL="0" indent="0">
              <a:buNone/>
              <a:defRPr/>
            </a:pPr>
            <a:r>
              <a:rPr lang="cs-CZ" i="1" dirty="0"/>
              <a:t>Neplatné je právní jednání, které se příčí dobrým mravům, jakož i právní jednání, které odporuje zákonu, pokud to smysl a účel zákona vyžaduje.</a:t>
            </a:r>
          </a:p>
          <a:p>
            <a:pPr marL="0" indent="0">
              <a:buNone/>
              <a:defRPr/>
            </a:pPr>
            <a:r>
              <a:rPr lang="cs-CZ" b="1" dirty="0"/>
              <a:t>§ 588 OZ</a:t>
            </a:r>
          </a:p>
          <a:p>
            <a:pPr marL="0" indent="0">
              <a:buNone/>
              <a:defRPr/>
            </a:pPr>
            <a:r>
              <a:rPr lang="cs-CZ" dirty="0"/>
              <a:t>Soud přihlédne i bez návrhu k neplatnosti právního jednání, které se zjevně příčí dobrým mravům, anebo které odporuje zákonu a zjevně narušuje veřejný pořádek….</a:t>
            </a:r>
          </a:p>
          <a:p>
            <a:pPr marL="0" indent="0">
              <a:buNone/>
              <a:defRPr/>
            </a:pP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4146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 u jednotlivých typů po kogentní („status“)?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dirty="0"/>
              <a:t>Problém vymezení “</a:t>
            </a:r>
            <a:r>
              <a:rPr lang="cs-CZ" altLang="cs-CZ" u="sng" dirty="0"/>
              <a:t>základních znaků</a:t>
            </a:r>
            <a:r>
              <a:rPr lang="cs-CZ" altLang="cs-CZ" dirty="0"/>
              <a:t>“ v rámci abstraktního pojetí podstaty/povahy určité právnické osoby (rozdíl u jednotlivých typů právnických osob)</a:t>
            </a:r>
          </a:p>
          <a:p>
            <a:pPr marL="0" indent="0">
              <a:buNone/>
            </a:pPr>
            <a:r>
              <a:rPr lang="cs-CZ" altLang="cs-CZ" dirty="0"/>
              <a:t> vzájemně prospěšný spolek x akciová společnost kótovaná na burze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dirty="0"/>
              <a:t>Překonaný názor: všechno kogentní (změna paradigmatu)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dirty="0"/>
              <a:t>Pouze „</a:t>
            </a:r>
            <a:r>
              <a:rPr lang="cs-CZ" altLang="cs-CZ" u="sng" dirty="0"/>
              <a:t>tvrdé jádro</a:t>
            </a:r>
            <a:r>
              <a:rPr lang="cs-CZ" altLang="cs-CZ" dirty="0"/>
              <a:t>“ – právní osobnost, vznik a zánik PO, typy PO, přeměny PO</a:t>
            </a:r>
          </a:p>
          <a:p>
            <a:r>
              <a:rPr lang="cs-CZ" altLang="cs-CZ" dirty="0"/>
              <a:t>Další názory:</a:t>
            </a:r>
          </a:p>
          <a:p>
            <a:pPr lvl="1"/>
            <a:r>
              <a:rPr lang="cs-CZ" altLang="cs-CZ" dirty="0"/>
              <a:t>vnitřní struktura orgánů, jejich působnost a pravidla jednání</a:t>
            </a:r>
          </a:p>
          <a:p>
            <a:pPr lvl="1"/>
            <a:r>
              <a:rPr lang="cs-CZ" altLang="cs-CZ" dirty="0"/>
              <a:t>základní organizační struktura</a:t>
            </a:r>
          </a:p>
          <a:p>
            <a:pPr lvl="1"/>
            <a:r>
              <a:rPr lang="cs-CZ" altLang="cs-CZ" dirty="0"/>
              <a:t>právní podstata/povaha právnické osoby</a:t>
            </a:r>
          </a:p>
          <a:p>
            <a:pPr marL="342900" lvl="1" indent="0">
              <a:buNone/>
            </a:pPr>
            <a:endParaRPr lang="cs-CZ" altLang="cs-CZ" dirty="0"/>
          </a:p>
          <a:p>
            <a:r>
              <a:rPr lang="cs-CZ" dirty="0"/>
              <a:t>Ochrana společníků, ochrana práv třetích osob?</a:t>
            </a:r>
          </a:p>
        </p:txBody>
      </p:sp>
    </p:spTree>
    <p:extLst>
      <p:ext uri="{BB962C8B-B14F-4D97-AF65-F5344CB8AC3E}">
        <p14:creationId xmlns:p14="http://schemas.microsoft.com/office/powerpoint/2010/main" val="2306892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735A57-CAC2-4694-8350-429321D43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Právnické osoby  - základní kategorizace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8CEA72-9A7B-4C58-8386-706C7CF7B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Dle </a:t>
            </a:r>
            <a:r>
              <a:rPr lang="cs-CZ" u="sng" dirty="0"/>
              <a:t>faktického základu</a:t>
            </a:r>
            <a:r>
              <a:rPr lang="cs-CZ" dirty="0"/>
              <a:t>: korporace x fundace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Dle </a:t>
            </a:r>
            <a:r>
              <a:rPr lang="cs-CZ" u="sng" dirty="0"/>
              <a:t>účelu</a:t>
            </a:r>
            <a:r>
              <a:rPr lang="cs-CZ" dirty="0"/>
              <a:t>: výdělečné x nevýdělečné</a:t>
            </a:r>
          </a:p>
          <a:p>
            <a:endParaRPr lang="cs-CZ" dirty="0"/>
          </a:p>
          <a:p>
            <a:r>
              <a:rPr lang="cs-CZ" dirty="0"/>
              <a:t>Dle </a:t>
            </a:r>
            <a:r>
              <a:rPr lang="cs-CZ" u="sng" dirty="0"/>
              <a:t>právního důvodu vzniku</a:t>
            </a:r>
            <a:r>
              <a:rPr lang="cs-CZ" dirty="0"/>
              <a:t>: soukromého x veřejného práva</a:t>
            </a:r>
          </a:p>
          <a:p>
            <a:endParaRPr lang="cs-CZ" dirty="0"/>
          </a:p>
          <a:p>
            <a:r>
              <a:rPr lang="cs-CZ" dirty="0"/>
              <a:t>Další kritéria členění?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1E1789F-3939-4B24-B989-147AE8F2F8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8B0ABCA-F654-4305-8C9A-6278A1D143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5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78889" y="1142984"/>
            <a:ext cx="9574829" cy="485816"/>
          </a:xfrm>
        </p:spPr>
        <p:txBody>
          <a:bodyPr/>
          <a:lstStyle/>
          <a:p>
            <a:r>
              <a:rPr lang="cs-CZ" dirty="0"/>
              <a:t>Korporace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korporaci vytváří společenství osob (§ 210 OZ)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může mít však i jen jednoho člena, připouští-li to zákon (s.r.o., a.s.)</a:t>
            </a:r>
          </a:p>
          <a:p>
            <a:pPr marL="457200" lvl="1" indent="0">
              <a:buClr>
                <a:srgbClr val="DD6909"/>
              </a:buClr>
              <a:buNone/>
            </a:pPr>
            <a:r>
              <a:rPr lang="cs-CZ" dirty="0"/>
              <a:t>- </a:t>
            </a:r>
            <a:r>
              <a:rPr lang="cs-CZ" u="sng" dirty="0"/>
              <a:t>ne u spolků, OO, OZ, SVJ, CNS, PSH</a:t>
            </a:r>
          </a:p>
          <a:p>
            <a:pPr marL="201168" lvl="1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významné pravidlo (§ 212) – KORPORAČNÍ LOAJALITA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člen korporace musí být vůči ní loajální, tzn. </a:t>
            </a:r>
            <a:r>
              <a:rPr lang="cs-CZ" u="sng" dirty="0"/>
              <a:t>chovat se čestně a zachovávat její vnitřní řád, vč. členů navzájem k sobě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musí se podřídit společnému zájmu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i korporace musí ke všem svým členům přistupovat stejně (x různé druhy členství, podílů)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sankce </a:t>
            </a:r>
            <a:r>
              <a:rPr lang="cs-CZ" u="sng" dirty="0"/>
              <a:t>za zneužití hlasovacího práva člena </a:t>
            </a:r>
            <a:r>
              <a:rPr lang="cs-CZ" dirty="0"/>
              <a:t>korporace k újmě celku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soud rozhodne, že se k hlasu člena v daném případě nepřihlíží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tzn., že v daném případě vůbec neexistuje, nepřihlíží se k němu ani při určování potřebného kvora apod.</a:t>
            </a:r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</p:txBody>
      </p:sp>
    </p:spTree>
  </p:cSld>
  <p:clrMapOvr>
    <a:masterClrMapping/>
  </p:clrMapOvr>
  <p:transition>
    <p:randomBar/>
  </p:transition>
</p:sld>
</file>

<file path=ppt/theme/theme1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0</TotalTime>
  <Words>3716</Words>
  <Application>Microsoft Office PowerPoint</Application>
  <PresentationFormat>Širokoúhlá obrazovka</PresentationFormat>
  <Paragraphs>419</Paragraphs>
  <Slides>46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2" baseType="lpstr">
      <vt:lpstr>Arial</vt:lpstr>
      <vt:lpstr>Calibri</vt:lpstr>
      <vt:lpstr>Courier New</vt:lpstr>
      <vt:lpstr>Tahoma</vt:lpstr>
      <vt:lpstr>Wingdings</vt:lpstr>
      <vt:lpstr>Motiv1</vt:lpstr>
      <vt:lpstr>Právnické osoby III.  Spolky, fundace, ústavy soukromého práva </vt:lpstr>
      <vt:lpstr>PRÁVNÍ OSOBNOST PRÁVNICKÉ OSOBY</vt:lpstr>
      <vt:lpstr>Podstatné/pojmové znaky právnické osoby dle OZ  </vt:lpstr>
      <vt:lpstr>Právnické osoby veřejného práva a stát</vt:lpstr>
      <vt:lpstr>Limity autonomie vůle při ustavování právnických osob soukromého práva</vt:lpstr>
      <vt:lpstr>Základní východisko úvah o kogentnosti, dispozitivitě a „statusu“</vt:lpstr>
      <vt:lpstr>Co je  u jednotlivých typů po kogentní („status“)?</vt:lpstr>
      <vt:lpstr>Právnické osoby  - základní kategorizace</vt:lpstr>
      <vt:lpstr>Korporace</vt:lpstr>
      <vt:lpstr>Spolkové právo </vt:lpstr>
      <vt:lpstr>Spolkové právo</vt:lpstr>
      <vt:lpstr>Co je při regulaci spolků kogentní? – k diskusi</vt:lpstr>
      <vt:lpstr>Spolek jako osoba v právním smyslu: „Status“ spolku</vt:lpstr>
      <vt:lpstr>Zásady spolkového práva</vt:lpstr>
      <vt:lpstr> Právní úprava SPOLKŮ DE LEGE LATA</vt:lpstr>
      <vt:lpstr>Ústavněprávní základy – související judikatura</vt:lpstr>
      <vt:lpstr>Založení a vznik spolku (§ 226)</vt:lpstr>
      <vt:lpstr>Spolková  rejstříková regulace</vt:lpstr>
      <vt:lpstr>Stanovy (§ 218 an. OZ)</vt:lpstr>
      <vt:lpstr>Stanovy spolku: forma a obsah</vt:lpstr>
      <vt:lpstr>Název a sídlo spolku</vt:lpstr>
      <vt:lpstr>Název spolku – související judikatura</vt:lpstr>
      <vt:lpstr>Účel spolku , činnost spolku</vt:lpstr>
      <vt:lpstr>Podnikání spolků</vt:lpstr>
      <vt:lpstr>Orgány spolku</vt:lpstr>
      <vt:lpstr>Soudní ochrana člena spolku</vt:lpstr>
      <vt:lpstr>Možnosti soudní ochrany člena spolku dle OZ:</vt:lpstr>
      <vt:lpstr>Soudní ochrana člena – žaloba na neplatnost rozhodnutí orgánu spolku (§ 258)</vt:lpstr>
      <vt:lpstr>Pobočný spolek (§ 219) odvozená a omezená právní osobnost</vt:lpstr>
      <vt:lpstr>Zrušení/likvidace/zánik spolku</vt:lpstr>
      <vt:lpstr>Přeměny (transformace) spolků</vt:lpstr>
      <vt:lpstr>Transformace spolku na jiné právní formy (spolků – bývalých o.s.)</vt:lpstr>
      <vt:lpstr>Fundace nadace a nadační fond</vt:lpstr>
      <vt:lpstr>Nadace – základní charakteristika I.</vt:lpstr>
      <vt:lpstr>Nadace – základní charakteristika II.</vt:lpstr>
      <vt:lpstr>Nadační fond – základní charakteristika I.</vt:lpstr>
      <vt:lpstr>Nadační fond – základní charakteristika II.</vt:lpstr>
      <vt:lpstr>NADAČNÍ LISTINA – ZAKLADATELSKÉ PRÁVNÍ JEDNÁNÍ</vt:lpstr>
      <vt:lpstr>Postavení zakladatele</vt:lpstr>
      <vt:lpstr>Ústav soukromého práva</vt:lpstr>
      <vt:lpstr>Ústavy soukromého práva</vt:lpstr>
      <vt:lpstr>Ústav v OZ- základní charakteristika I.</vt:lpstr>
      <vt:lpstr>Prezentace aplikace PowerPoint</vt:lpstr>
      <vt:lpstr>Ústav v OZ- základní charakteristika II.</vt:lpstr>
      <vt:lpstr>Obecně prospěšná společnost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Spolky, fudace,ústavy soukromého práva</dc:title>
  <dc:creator>Hewlett-Packard Company</dc:creator>
  <cp:lastModifiedBy>Kateřina Ronovská</cp:lastModifiedBy>
  <cp:revision>22</cp:revision>
  <dcterms:created xsi:type="dcterms:W3CDTF">2021-04-17T09:52:52Z</dcterms:created>
  <dcterms:modified xsi:type="dcterms:W3CDTF">2022-04-11T10:00:20Z</dcterms:modified>
</cp:coreProperties>
</file>