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5"/>
  </p:notesMasterIdLst>
  <p:sldIdLst>
    <p:sldId id="256" r:id="rId2"/>
    <p:sldId id="270" r:id="rId3"/>
    <p:sldId id="311" r:id="rId4"/>
    <p:sldId id="295" r:id="rId5"/>
    <p:sldId id="312" r:id="rId6"/>
    <p:sldId id="268" r:id="rId7"/>
    <p:sldId id="300" r:id="rId8"/>
    <p:sldId id="284" r:id="rId9"/>
    <p:sldId id="265" r:id="rId10"/>
    <p:sldId id="260" r:id="rId11"/>
    <p:sldId id="262" r:id="rId12"/>
    <p:sldId id="288" r:id="rId13"/>
    <p:sldId id="264" r:id="rId14"/>
    <p:sldId id="271" r:id="rId15"/>
    <p:sldId id="301" r:id="rId16"/>
    <p:sldId id="272" r:id="rId17"/>
    <p:sldId id="304" r:id="rId18"/>
    <p:sldId id="302" r:id="rId19"/>
    <p:sldId id="294" r:id="rId20"/>
    <p:sldId id="276" r:id="rId21"/>
    <p:sldId id="277" r:id="rId22"/>
    <p:sldId id="278" r:id="rId23"/>
    <p:sldId id="307" r:id="rId24"/>
    <p:sldId id="306" r:id="rId25"/>
    <p:sldId id="298" r:id="rId26"/>
    <p:sldId id="297" r:id="rId27"/>
    <p:sldId id="280" r:id="rId28"/>
    <p:sldId id="299" r:id="rId29"/>
    <p:sldId id="281" r:id="rId30"/>
    <p:sldId id="308" r:id="rId31"/>
    <p:sldId id="274" r:id="rId32"/>
    <p:sldId id="309" r:id="rId33"/>
    <p:sldId id="267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65" autoAdjust="0"/>
  </p:normalViewPr>
  <p:slideViewPr>
    <p:cSldViewPr>
      <p:cViewPr varScale="1">
        <p:scale>
          <a:sx n="74" d="100"/>
          <a:sy n="74" d="100"/>
        </p:scale>
        <p:origin x="113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E846B-B3F9-4F67-A2B3-4D85F77A588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22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V </a:t>
            </a:r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7298B22-4FF2-4C4C-B25F-926E88779878}" type="slidenum">
              <a:rPr lang="cs-CZ" altLang="cs-CZ" sz="1200"/>
              <a:pPr/>
              <a:t>28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5882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11.04.2022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3801204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Kateřina </a:t>
            </a:r>
            <a:r>
              <a:rPr lang="cs-CZ" sz="7200" dirty="0" err="1"/>
              <a:t>Ronovská</a:t>
            </a:r>
            <a:r>
              <a:rPr lang="cs-CZ" sz="7200" dirty="0"/>
              <a:t>, </a:t>
            </a:r>
            <a:r>
              <a:rPr lang="cs-CZ" sz="7200" dirty="0" err="1"/>
              <a:t>Ph.D</a:t>
            </a:r>
            <a:r>
              <a:rPr lang="cs-CZ" sz="7200" dirty="0"/>
              <a:t>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1734344" y="1036975"/>
            <a:ext cx="57241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600" dirty="0"/>
          </a:p>
          <a:p>
            <a:pPr algn="ctr"/>
            <a:r>
              <a:rPr lang="cs-CZ" sz="4000" dirty="0"/>
              <a:t>Správa cizího majetku a </a:t>
            </a:r>
            <a:r>
              <a:rPr lang="cs-CZ" sz="4000" dirty="0" err="1"/>
              <a:t>svěřenský</a:t>
            </a:r>
            <a:r>
              <a:rPr lang="cs-CZ" sz="4000" dirty="0"/>
              <a:t> fond </a:t>
            </a:r>
          </a:p>
          <a:p>
            <a:pPr algn="ctr"/>
            <a:endParaRPr lang="cs-CZ" sz="3600" dirty="0"/>
          </a:p>
          <a:p>
            <a:pPr algn="ctr"/>
            <a:br>
              <a:rPr lang="cs-CZ" sz="3600" dirty="0"/>
            </a:br>
            <a:endParaRPr lang="cs-CZ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31253"/>
          </a:xfrm>
        </p:spPr>
        <p:txBody>
          <a:bodyPr/>
          <a:lstStyle/>
          <a:p>
            <a:r>
              <a:rPr lang="cs-CZ" sz="3200" dirty="0"/>
              <a:t>Správa cizího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endParaRPr lang="cs-CZ" dirty="0">
              <a:solidFill>
                <a:srgbClr val="FF0000"/>
              </a:solidFill>
            </a:endParaRPr>
          </a:p>
          <a:p>
            <a:pPr>
              <a:buNone/>
              <a:defRPr/>
            </a:pPr>
            <a:r>
              <a:rPr lang="cs-CZ" dirty="0">
                <a:solidFill>
                  <a:srgbClr val="0B3162"/>
                </a:solidFill>
              </a:rPr>
              <a:t>1</a:t>
            </a:r>
            <a:r>
              <a:rPr lang="cs-CZ" dirty="0"/>
              <a:t>) </a:t>
            </a:r>
            <a:r>
              <a:rPr lang="cs-CZ" b="1" u="sng" dirty="0"/>
              <a:t>Prostá správa</a:t>
            </a:r>
            <a:r>
              <a:rPr lang="cs-CZ" b="1" dirty="0"/>
              <a:t> cizího majetku (konzervativní)</a:t>
            </a:r>
          </a:p>
          <a:p>
            <a:pPr lvl="1">
              <a:defRPr/>
            </a:pPr>
            <a:r>
              <a:rPr lang="cs-CZ" dirty="0"/>
              <a:t> zájem na zachování majetku</a:t>
            </a:r>
          </a:p>
          <a:p>
            <a:pPr lvl="1">
              <a:defRPr/>
            </a:pPr>
            <a:r>
              <a:rPr lang="cs-CZ" dirty="0"/>
              <a:t>správce uplatňuje všechna práva týkající se majetku</a:t>
            </a:r>
          </a:p>
          <a:p>
            <a:pPr lvl="1">
              <a:defRPr/>
            </a:pPr>
            <a:r>
              <a:rPr lang="cs-CZ" dirty="0"/>
              <a:t> nepřípustnost  změny účelu spravovaného majetku</a:t>
            </a:r>
          </a:p>
          <a:p>
            <a:pPr lvl="1">
              <a:defRPr/>
            </a:pPr>
            <a:r>
              <a:rPr lang="cs-CZ" dirty="0"/>
              <a:t> omezení možnosti zcizit majetek (§ 1408)</a:t>
            </a:r>
          </a:p>
          <a:p>
            <a:pPr>
              <a:buNone/>
              <a:defRPr/>
            </a:pPr>
            <a:r>
              <a:rPr lang="cs-CZ" dirty="0"/>
              <a:t>2) </a:t>
            </a:r>
            <a:r>
              <a:rPr lang="cs-CZ" b="1" u="sng" dirty="0"/>
              <a:t>Plná správa </a:t>
            </a:r>
            <a:r>
              <a:rPr lang="cs-CZ" b="1" dirty="0"/>
              <a:t>cizího majetku (flexibilnější)</a:t>
            </a:r>
          </a:p>
          <a:p>
            <a:pPr lvl="1">
              <a:defRPr/>
            </a:pPr>
            <a:r>
              <a:rPr lang="cs-CZ" dirty="0"/>
              <a:t>rozmnožení majetku a uplatnění pro daný účel</a:t>
            </a:r>
          </a:p>
          <a:p>
            <a:pPr lvl="1">
              <a:defRPr/>
            </a:pPr>
            <a:r>
              <a:rPr lang="cs-CZ" dirty="0"/>
              <a:t>činí vše, co je nutné a užitečné </a:t>
            </a:r>
          </a:p>
          <a:p>
            <a:pPr>
              <a:defRPr/>
            </a:pPr>
            <a:r>
              <a:rPr lang="cs-CZ" b="1" dirty="0"/>
              <a:t>Možno kombinovat prvky prosté a plné správy</a:t>
            </a:r>
          </a:p>
          <a:p>
            <a:pPr>
              <a:defRPr/>
            </a:pPr>
            <a:r>
              <a:rPr lang="cs-CZ" b="1" dirty="0"/>
              <a:t>V obou případech je správce povinen jednat </a:t>
            </a:r>
            <a:r>
              <a:rPr lang="cs-CZ" b="1" u="sng" dirty="0"/>
              <a:t>s péčí řádného hospodáře</a:t>
            </a:r>
            <a:r>
              <a:rPr lang="cs-CZ" b="1" dirty="0"/>
              <a:t> (§1411), </a:t>
            </a:r>
            <a:r>
              <a:rPr lang="cs-CZ" b="1" u="sng" dirty="0"/>
              <a:t>nestranně</a:t>
            </a:r>
            <a:r>
              <a:rPr lang="cs-CZ" b="1" dirty="0"/>
              <a:t> (§1403, 1412), </a:t>
            </a:r>
            <a:r>
              <a:rPr lang="cs-CZ" b="1" u="sng" dirty="0"/>
              <a:t>vyhýbat se střetům zájmů </a:t>
            </a:r>
            <a:r>
              <a:rPr lang="cs-CZ" b="1" dirty="0"/>
              <a:t>(§1413) – FIDUCIÁRNÍ POVINNOSTI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Pravidla pro správu a povinnosti správce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b="1" dirty="0"/>
              <a:t>Osobní povaha funkce správce </a:t>
            </a:r>
            <a:r>
              <a:rPr lang="cs-CZ" dirty="0"/>
              <a:t>(§ 1401)</a:t>
            </a:r>
          </a:p>
          <a:p>
            <a:pPr>
              <a:defRPr/>
            </a:pPr>
            <a:r>
              <a:rPr lang="cs-CZ" b="1" dirty="0"/>
              <a:t>Péče řádného hospodáře</a:t>
            </a:r>
            <a:r>
              <a:rPr lang="cs-CZ" dirty="0"/>
              <a:t>, loajalita (§ 1411 )</a:t>
            </a:r>
          </a:p>
          <a:p>
            <a:pPr>
              <a:defRPr/>
            </a:pPr>
            <a:r>
              <a:rPr lang="cs-CZ" b="1" dirty="0"/>
              <a:t>Předcházení střetu zájmů </a:t>
            </a:r>
            <a:r>
              <a:rPr lang="cs-CZ" dirty="0"/>
              <a:t>(§ 1413 a 1415 )</a:t>
            </a:r>
          </a:p>
          <a:p>
            <a:pPr>
              <a:defRPr/>
            </a:pPr>
            <a:r>
              <a:rPr lang="cs-CZ" dirty="0"/>
              <a:t>Povinnost nestrannosti (§ 1412 )</a:t>
            </a:r>
          </a:p>
          <a:p>
            <a:pPr>
              <a:defRPr/>
            </a:pPr>
            <a:r>
              <a:rPr lang="cs-CZ" dirty="0"/>
              <a:t>Oddělenost majetku správce a majetku pod správou, zákaz smísení majetku (§ 1414 )</a:t>
            </a:r>
          </a:p>
          <a:p>
            <a:pPr>
              <a:defRPr/>
            </a:pPr>
            <a:r>
              <a:rPr lang="cs-CZ" dirty="0"/>
              <a:t>Omezení bezúplatných převodů (§ 1416) </a:t>
            </a:r>
          </a:p>
          <a:p>
            <a:pPr>
              <a:defRPr/>
            </a:pPr>
            <a:r>
              <a:rPr lang="cs-CZ" dirty="0"/>
              <a:t>Pravidla pro společnou správu (§ 1428 – 1431)</a:t>
            </a:r>
          </a:p>
          <a:p>
            <a:pPr>
              <a:defRPr/>
            </a:pPr>
            <a:r>
              <a:rPr lang="cs-CZ" dirty="0"/>
              <a:t>Povinnosti  správce a beneficienta vůči třetím osobám (§ 1419 </a:t>
            </a:r>
            <a:r>
              <a:rPr lang="cs-CZ" dirty="0" err="1"/>
              <a:t>an</a:t>
            </a:r>
            <a:r>
              <a:rPr lang="cs-CZ" dirty="0"/>
              <a:t>. 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Vznik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u="sng" dirty="0"/>
              <a:t>není podstatné</a:t>
            </a:r>
            <a:r>
              <a:rPr lang="cs-CZ" b="1" dirty="0"/>
              <a:t>, na základě jakého právního důvodu vzniká!!</a:t>
            </a:r>
          </a:p>
          <a:p>
            <a:pPr algn="just"/>
            <a:r>
              <a:rPr lang="cs-CZ" dirty="0"/>
              <a:t>Vždy záleží na konkrétním právním poměru, zda založena správa CM (zejména zda diskreční post správce)!!!</a:t>
            </a:r>
          </a:p>
          <a:p>
            <a:pPr algn="just"/>
            <a:r>
              <a:rPr lang="cs-CZ" dirty="0"/>
              <a:t>Nejčastěji  </a:t>
            </a:r>
            <a:r>
              <a:rPr lang="cs-CZ" u="sng" dirty="0"/>
              <a:t>p</a:t>
            </a:r>
            <a:r>
              <a:rPr lang="cs-CZ" b="1" u="sng" dirty="0"/>
              <a:t>rávní jednání </a:t>
            </a:r>
            <a:r>
              <a:rPr lang="cs-CZ" b="1" dirty="0"/>
              <a:t>- smlouva, neexistuje zvláštní smluvní typ (</a:t>
            </a:r>
            <a:r>
              <a:rPr lang="cs-CZ" b="1" dirty="0" err="1"/>
              <a:t>inominátní</a:t>
            </a:r>
            <a:r>
              <a:rPr lang="cs-CZ" b="1" dirty="0"/>
              <a:t>, smlouva příkazního typu)</a:t>
            </a:r>
          </a:p>
          <a:p>
            <a:pPr algn="just"/>
            <a:r>
              <a:rPr lang="cs-CZ" dirty="0"/>
              <a:t>Rozhodnutím </a:t>
            </a:r>
            <a:r>
              <a:rPr lang="cs-CZ" u="sng" dirty="0"/>
              <a:t>soudu</a:t>
            </a:r>
            <a:r>
              <a:rPr lang="cs-CZ" dirty="0"/>
              <a:t> (výjimečně) -  § 1455 – jmenování </a:t>
            </a:r>
            <a:r>
              <a:rPr lang="cs-CZ" dirty="0" err="1"/>
              <a:t>svěřenského</a:t>
            </a:r>
            <a:r>
              <a:rPr lang="cs-CZ" dirty="0"/>
              <a:t> správce</a:t>
            </a:r>
          </a:p>
          <a:p>
            <a:pPr algn="just"/>
            <a:r>
              <a:rPr lang="cs-CZ" u="sng" dirty="0"/>
              <a:t>Zákonem - </a:t>
            </a:r>
            <a:r>
              <a:rPr lang="cs-CZ" dirty="0"/>
              <a:t>(dědic, jako správce pozůstalosti § 1677)</a:t>
            </a:r>
          </a:p>
          <a:p>
            <a:pPr algn="just"/>
            <a:r>
              <a:rPr lang="cs-CZ" b="1" dirty="0"/>
              <a:t>Postačí, že se  na základě nějakého právního důvodu </a:t>
            </a:r>
            <a:r>
              <a:rPr lang="cs-CZ" b="1" u="sng" dirty="0"/>
              <a:t>„ocitne“ </a:t>
            </a:r>
            <a:r>
              <a:rPr lang="cs-CZ" b="1" dirty="0"/>
              <a:t>v pozici správce</a:t>
            </a:r>
            <a:r>
              <a:rPr lang="cs-CZ" b="1" dirty="0">
                <a:sym typeface="Wingdings" panose="05000000000000000000" pitchFamily="2" charset="2"/>
              </a:rPr>
              <a:t>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1798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Skončení správy vs. zánik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skončení činnosti správce (§ 1438) – odstoupení, odvolání, omezení svéprávnosti, osvědčení úpadku správce </a:t>
            </a:r>
          </a:p>
          <a:p>
            <a:pPr>
              <a:buNone/>
              <a:defRPr/>
            </a:pPr>
            <a:r>
              <a:rPr lang="cs-CZ" dirty="0"/>
              <a:t>X</a:t>
            </a:r>
          </a:p>
          <a:p>
            <a:pPr>
              <a:defRPr/>
            </a:pPr>
            <a:r>
              <a:rPr lang="cs-CZ" dirty="0"/>
              <a:t> zánik správy (§ 1439) – uplynutím doby, dosažením účelu, zánikem práva beneficienta k majetku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Ochrana dobré víry při skončení správy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Závěrečné vyúčtování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u="sng" dirty="0"/>
              <a:t>Zadržovací právo správce k zajištění pohledávek ze správy</a:t>
            </a:r>
          </a:p>
          <a:p>
            <a:pPr>
              <a:defRPr/>
            </a:pPr>
            <a:endParaRPr lang="cs-CZ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92696"/>
            <a:ext cx="8086635" cy="1080543"/>
          </a:xfrm>
        </p:spPr>
        <p:txBody>
          <a:bodyPr>
            <a:normAutofit/>
          </a:bodyPr>
          <a:lstStyle/>
          <a:p>
            <a:r>
              <a:rPr lang="cs-CZ" sz="3200" b="1" dirty="0" err="1"/>
              <a:t>Svěřenský</a:t>
            </a:r>
            <a:r>
              <a:rPr lang="cs-CZ" sz="3200" b="1" dirty="0"/>
              <a:t> fond (§ 1448 – §1474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057" y="1988840"/>
            <a:ext cx="8291264" cy="4608512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pPr algn="just"/>
            <a:r>
              <a:rPr lang="cs-CZ" b="1" dirty="0"/>
              <a:t>Inspirace v </a:t>
            </a:r>
            <a:r>
              <a:rPr lang="cs-CZ" b="1" dirty="0" err="1"/>
              <a:t>Québecu</a:t>
            </a:r>
            <a:r>
              <a:rPr lang="cs-CZ" b="1" dirty="0"/>
              <a:t>, „trust“ </a:t>
            </a:r>
            <a:r>
              <a:rPr lang="cs-CZ" b="1" dirty="0" err="1"/>
              <a:t>like</a:t>
            </a:r>
            <a:r>
              <a:rPr lang="cs-CZ" b="1" dirty="0"/>
              <a:t> instrument </a:t>
            </a:r>
            <a:r>
              <a:rPr lang="cs-CZ" dirty="0"/>
              <a:t>(alternativa </a:t>
            </a:r>
            <a:r>
              <a:rPr lang="cs-CZ" dirty="0" err="1"/>
              <a:t>Treuhand</a:t>
            </a:r>
            <a:r>
              <a:rPr lang="cs-CZ" dirty="0"/>
              <a:t>, </a:t>
            </a:r>
            <a:r>
              <a:rPr lang="cs-CZ" dirty="0" err="1"/>
              <a:t>Fuducia</a:t>
            </a:r>
            <a:r>
              <a:rPr lang="cs-CZ" dirty="0"/>
              <a:t>) x není trust v </a:t>
            </a:r>
            <a:r>
              <a:rPr lang="cs-CZ" dirty="0" err="1"/>
              <a:t>anglo</a:t>
            </a:r>
            <a:r>
              <a:rPr lang="cs-CZ" dirty="0"/>
              <a:t>-americkém pojetí!!!!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Svěřenský</a:t>
            </a:r>
            <a:r>
              <a:rPr lang="cs-CZ" dirty="0"/>
              <a:t> fond  zvláštní instrument majetkového práva – </a:t>
            </a:r>
            <a:r>
              <a:rPr lang="cs-CZ" b="1" dirty="0"/>
              <a:t>„autonomní jmění“, ke kterému nemá nikdo vlastnické právo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Organizačně i účelově osamostatněný majetek, který nemá právní osobnost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 Správa majetku ve </a:t>
            </a:r>
            <a:r>
              <a:rPr lang="cs-CZ" dirty="0" err="1"/>
              <a:t>svěřenském</a:t>
            </a:r>
            <a:r>
              <a:rPr lang="cs-CZ" dirty="0"/>
              <a:t> fondu se řídí podpůrně obecnou úpravou správy cizího majetku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Svěřenský</a:t>
            </a:r>
            <a:r>
              <a:rPr lang="cs-CZ" altLang="cs-CZ" dirty="0"/>
              <a:t> fond (mezi fundací a trustem)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43562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Autonomní jmění (quebecký koncept)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NEJEDNÁ SE O TRUST (jakkoli se reflektují určité aspekty trustu </a:t>
            </a:r>
            <a:r>
              <a:rPr lang="cs-CZ" altLang="cs-CZ" dirty="0" err="1"/>
              <a:t>common</a:t>
            </a:r>
            <a:r>
              <a:rPr lang="cs-CZ" altLang="cs-CZ" dirty="0"/>
              <a:t> </a:t>
            </a:r>
            <a:r>
              <a:rPr lang="cs-CZ" altLang="cs-CZ" dirty="0" err="1"/>
              <a:t>law</a:t>
            </a:r>
            <a:r>
              <a:rPr lang="cs-CZ" altLang="cs-CZ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Původně smluvní koncept (francouzská </a:t>
            </a:r>
            <a:r>
              <a:rPr lang="cs-CZ" altLang="cs-CZ" dirty="0" err="1"/>
              <a:t>fiducie</a:t>
            </a:r>
            <a:r>
              <a:rPr lang="cs-CZ" altLang="cs-CZ" dirty="0"/>
              <a:t>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Modifikován (statut, evidence </a:t>
            </a:r>
            <a:r>
              <a:rPr lang="cs-CZ" altLang="cs-CZ" dirty="0" err="1"/>
              <a:t>svěřenských</a:t>
            </a:r>
            <a:r>
              <a:rPr lang="cs-CZ" altLang="cs-CZ" dirty="0"/>
              <a:t> fondů)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Není zde majetkové právo beneficientů (x trust)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Nemá právní osobnost (x fundace)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Vybrané srovnatelné zahraniční koncepty v Evropě (Rakousko, Lichtenštejnsko, Kypr)</a:t>
            </a:r>
          </a:p>
        </p:txBody>
      </p:sp>
    </p:spTree>
    <p:extLst>
      <p:ext uri="{BB962C8B-B14F-4D97-AF65-F5344CB8AC3E}">
        <p14:creationId xmlns:p14="http://schemas.microsoft.com/office/powerpoint/2010/main" val="3310804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Svěřenský</a:t>
            </a:r>
            <a:r>
              <a:rPr lang="cs-CZ" dirty="0"/>
              <a:t> fond („nejpodivnější zvíře v lese“ </a:t>
            </a:r>
            <a:r>
              <a:rPr lang="cs-CZ" i="1" dirty="0" err="1"/>
              <a:t>Pihera</a:t>
            </a:r>
            <a:r>
              <a:rPr lang="cs-CZ" i="1" dirty="0"/>
              <a:t>, 2012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defRPr/>
            </a:pPr>
            <a:r>
              <a:rPr lang="cs-CZ" sz="2800" u="sng" dirty="0"/>
              <a:t>Vznikem </a:t>
            </a:r>
            <a:r>
              <a:rPr lang="cs-CZ" sz="2800" u="sng" dirty="0" err="1"/>
              <a:t>svěřenského</a:t>
            </a:r>
            <a:r>
              <a:rPr lang="cs-CZ" sz="2800" u="sng" dirty="0"/>
              <a:t> fondu vzniká oddělené a nezávislé vlastnictví vyčleněného majetku </a:t>
            </a:r>
            <a:r>
              <a:rPr lang="cs-CZ" sz="2800" dirty="0"/>
              <a:t>(§ 1448 odst. 2 OZ).</a:t>
            </a:r>
          </a:p>
          <a:p>
            <a:pPr algn="just">
              <a:defRPr/>
            </a:pPr>
            <a:r>
              <a:rPr lang="cs-CZ" sz="2800" dirty="0"/>
              <a:t>Vlastnická práva k majetku ve </a:t>
            </a:r>
            <a:r>
              <a:rPr lang="cs-CZ" sz="2800" dirty="0" err="1"/>
              <a:t>svěřenském</a:t>
            </a:r>
            <a:r>
              <a:rPr lang="cs-CZ" sz="2800" dirty="0"/>
              <a:t> fondu vykonává </a:t>
            </a:r>
            <a:r>
              <a:rPr lang="cs-CZ" sz="2800" u="sng" dirty="0"/>
              <a:t>vlastním jménem na účet fondu </a:t>
            </a:r>
            <a:r>
              <a:rPr lang="cs-CZ" sz="2800" dirty="0" err="1"/>
              <a:t>svěřenský</a:t>
            </a:r>
            <a:r>
              <a:rPr lang="cs-CZ" sz="2800" dirty="0"/>
              <a:t> správce;</a:t>
            </a:r>
          </a:p>
          <a:p>
            <a:pPr algn="just">
              <a:defRPr/>
            </a:pPr>
            <a:r>
              <a:rPr lang="cs-CZ" sz="2800" dirty="0"/>
              <a:t> Majetek ve </a:t>
            </a:r>
            <a:r>
              <a:rPr lang="cs-CZ" sz="2800" dirty="0" err="1"/>
              <a:t>svěřenském</a:t>
            </a:r>
            <a:r>
              <a:rPr lang="cs-CZ" sz="2800" dirty="0"/>
              <a:t> fondu však </a:t>
            </a:r>
            <a:r>
              <a:rPr lang="cs-CZ" sz="2800" u="sng" dirty="0"/>
              <a:t>není ani vlastnictvím správce, ani vlastnictvím zakladatele, ani vlastnictvím osoby</a:t>
            </a:r>
            <a:r>
              <a:rPr lang="cs-CZ" sz="2800" dirty="0"/>
              <a:t>, které má být ze </a:t>
            </a:r>
            <a:r>
              <a:rPr lang="cs-CZ" sz="2800" dirty="0" err="1"/>
              <a:t>svěřenského</a:t>
            </a:r>
            <a:r>
              <a:rPr lang="cs-CZ" sz="2800" dirty="0"/>
              <a:t> fondu plněno (§ 1448 odst. 3 OZ).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cs-CZ" sz="2800" dirty="0">
              <a:solidFill>
                <a:srgbClr val="0B316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509589" y="908721"/>
            <a:ext cx="8086635" cy="576064"/>
          </a:xfrm>
        </p:spPr>
        <p:txBody>
          <a:bodyPr/>
          <a:lstStyle/>
          <a:p>
            <a:pPr eaLnBrk="1" hangingPunct="1"/>
            <a:r>
              <a:rPr lang="cs-CZ" altLang="cs-CZ" dirty="0"/>
              <a:t>Otázka změnitelnosti obsahu statutu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55392"/>
            <a:ext cx="8082321" cy="4841959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4500" dirty="0"/>
              <a:t>Explicitně pouze § 1469 </a:t>
            </a:r>
            <a:r>
              <a:rPr lang="cs-CZ" altLang="cs-CZ" sz="4500" dirty="0" err="1"/>
              <a:t>obč</a:t>
            </a:r>
            <a:r>
              <a:rPr lang="cs-CZ" altLang="cs-CZ" sz="4500" dirty="0"/>
              <a:t>. zák.  - změna statutu prostřednictvím soudu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sz="4500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4500" dirty="0"/>
              <a:t>Možnost výhrady možnosti změn ve prospěch zakladatele/</a:t>
            </a:r>
            <a:r>
              <a:rPr lang="cs-CZ" altLang="cs-CZ" sz="4500" dirty="0" err="1"/>
              <a:t>svěřenského</a:t>
            </a:r>
            <a:r>
              <a:rPr lang="cs-CZ" altLang="cs-CZ" sz="4500" dirty="0"/>
              <a:t> správce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sz="4500" dirty="0"/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4500" dirty="0"/>
              <a:t>Absence úpravy není zákazem (nedůvodné v oblasti soukromého práva)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sz="4500" dirty="0"/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4500" dirty="0"/>
              <a:t>Funkcionální blízkost fundačních struktur (rozhodnutí NS ve věci Nadačního fondu Richarda Fuxy</a:t>
            </a:r>
            <a:r>
              <a:rPr lang="cs-CZ" altLang="cs-CZ" sz="4500" i="1" dirty="0"/>
              <a:t>, </a:t>
            </a:r>
            <a:r>
              <a:rPr lang="cs-CZ" altLang="cs-CZ" sz="4500" i="1" dirty="0" err="1"/>
              <a:t>sp</a:t>
            </a:r>
            <a:r>
              <a:rPr lang="cs-CZ" altLang="cs-CZ" sz="4500" i="1" dirty="0"/>
              <a:t>. zn.  29 </a:t>
            </a:r>
            <a:r>
              <a:rPr lang="cs-CZ" altLang="cs-CZ" sz="4500" i="1" dirty="0" err="1"/>
              <a:t>Cdo</a:t>
            </a:r>
            <a:r>
              <a:rPr lang="cs-CZ" altLang="cs-CZ" sz="4500" i="1" dirty="0"/>
              <a:t> 3225/2016</a:t>
            </a:r>
            <a:r>
              <a:rPr lang="cs-CZ" altLang="cs-CZ" sz="4500" dirty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sz="4500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4500" dirty="0"/>
              <a:t>Hranice možných změn? Změna účelu? Rizika?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sz="4200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sz="4200" dirty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4200" dirty="0"/>
              <a:t> </a:t>
            </a:r>
            <a:r>
              <a:rPr lang="cs-CZ" altLang="cs-CZ" sz="4200" i="1" dirty="0"/>
              <a:t>blíže viz </a:t>
            </a:r>
            <a:r>
              <a:rPr lang="cs-CZ" altLang="cs-CZ" sz="4200" i="1" dirty="0" err="1"/>
              <a:t>Pihera</a:t>
            </a:r>
            <a:r>
              <a:rPr lang="cs-CZ" altLang="cs-CZ" sz="4200" i="1" dirty="0"/>
              <a:t>, V., Ronovská, K., K některým mýtům a omylům o </a:t>
            </a:r>
            <a:r>
              <a:rPr lang="cs-CZ" altLang="cs-CZ" sz="4200" i="1" dirty="0" err="1"/>
              <a:t>svěřenských</a:t>
            </a:r>
            <a:r>
              <a:rPr lang="cs-CZ" altLang="cs-CZ" sz="4200" i="1" dirty="0"/>
              <a:t> fondech. Bulletin advokacie, Praha: Česká advokátní komora, 2020, roč. 2020, 7-8, s. 44-47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4200" i="1" dirty="0" err="1"/>
              <a:t>Pihera,V</a:t>
            </a:r>
            <a:r>
              <a:rPr lang="cs-CZ" altLang="cs-CZ" sz="4200" i="1" dirty="0"/>
              <a:t>. </a:t>
            </a:r>
            <a:r>
              <a:rPr lang="cs-CZ" altLang="cs-CZ" sz="4200" i="1" dirty="0" err="1"/>
              <a:t>Ronovská,K</a:t>
            </a:r>
            <a:r>
              <a:rPr lang="cs-CZ" altLang="cs-CZ" sz="4200" i="1" dirty="0"/>
              <a:t>. Fundační principy a hranice jejich flexibility. K otázce možnosti dodatečných změn podmínek fungování </a:t>
            </a:r>
            <a:r>
              <a:rPr lang="cs-CZ" altLang="cs-CZ" sz="4200" i="1" dirty="0" err="1"/>
              <a:t>svěřenských</a:t>
            </a:r>
            <a:r>
              <a:rPr lang="cs-CZ" altLang="cs-CZ" sz="4200" i="1" dirty="0"/>
              <a:t> fondů a fundací. Právník, č. 9/2018</a:t>
            </a:r>
            <a:r>
              <a:rPr lang="cs-CZ" altLang="cs-CZ" sz="4200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8503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Vytvoření/zřízení/vznik </a:t>
            </a:r>
            <a:r>
              <a:rPr lang="cs-CZ" altLang="cs-CZ" dirty="0" err="1"/>
              <a:t>svěřenského</a:t>
            </a:r>
            <a:r>
              <a:rPr lang="cs-CZ" altLang="cs-CZ" dirty="0"/>
              <a:t> fondu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u="sng" dirty="0"/>
              <a:t>Vytváří</a:t>
            </a:r>
            <a:r>
              <a:rPr lang="cs-CZ" altLang="cs-CZ" dirty="0"/>
              <a:t> se vyčleněním majetku (§ 1448 </a:t>
            </a:r>
            <a:r>
              <a:rPr lang="cs-CZ" altLang="cs-CZ" dirty="0" err="1"/>
              <a:t>obč</a:t>
            </a:r>
            <a:r>
              <a:rPr lang="cs-CZ" altLang="cs-CZ" dirty="0"/>
              <a:t>. zák.)</a:t>
            </a:r>
          </a:p>
          <a:p>
            <a:pPr eaLnBrk="1" hangingPunct="1"/>
            <a:r>
              <a:rPr lang="cs-CZ" altLang="cs-CZ" dirty="0"/>
              <a:t>INTER VIVOS</a:t>
            </a:r>
          </a:p>
          <a:p>
            <a:pPr lvl="1" eaLnBrk="1" hangingPunct="1"/>
            <a:r>
              <a:rPr lang="cs-CZ" altLang="cs-CZ" dirty="0"/>
              <a:t>je </a:t>
            </a:r>
            <a:r>
              <a:rPr lang="cs-CZ" altLang="cs-CZ" u="sng" dirty="0"/>
              <a:t>zřízen</a:t>
            </a:r>
            <a:r>
              <a:rPr lang="cs-CZ" altLang="cs-CZ" dirty="0"/>
              <a:t> přijetím pověření ze strany správce (§ 1451 (1) </a:t>
            </a:r>
            <a:r>
              <a:rPr lang="cs-CZ" altLang="cs-CZ" dirty="0" err="1"/>
              <a:t>obč</a:t>
            </a:r>
            <a:r>
              <a:rPr lang="cs-CZ" altLang="cs-CZ" dirty="0"/>
              <a:t>. zák.)</a:t>
            </a:r>
          </a:p>
          <a:p>
            <a:pPr lvl="1" eaLnBrk="1" hangingPunct="1"/>
            <a:r>
              <a:rPr lang="cs-CZ" altLang="cs-CZ" u="sng" dirty="0"/>
              <a:t>vzniká</a:t>
            </a:r>
            <a:r>
              <a:rPr lang="cs-CZ" altLang="cs-CZ" dirty="0"/>
              <a:t> dnem zápisu do evidence </a:t>
            </a:r>
            <a:r>
              <a:rPr lang="cs-CZ" altLang="cs-CZ" dirty="0" err="1"/>
              <a:t>svěřenských</a:t>
            </a:r>
            <a:r>
              <a:rPr lang="cs-CZ" altLang="cs-CZ" dirty="0"/>
              <a:t> fondů (§ 1451 (2) </a:t>
            </a:r>
            <a:r>
              <a:rPr lang="cs-CZ" altLang="cs-CZ" dirty="0" err="1"/>
              <a:t>obč</a:t>
            </a:r>
            <a:r>
              <a:rPr lang="cs-CZ" altLang="cs-CZ" dirty="0"/>
              <a:t>. zák.)</a:t>
            </a:r>
          </a:p>
          <a:p>
            <a:pPr lvl="2" eaLnBrk="1" hangingPunct="1"/>
            <a:r>
              <a:rPr lang="cs-CZ" altLang="cs-CZ" dirty="0"/>
              <a:t>nejasný majetkový režim</a:t>
            </a:r>
          </a:p>
          <a:p>
            <a:pPr eaLnBrk="1" hangingPunct="1"/>
            <a:r>
              <a:rPr lang="cs-CZ" altLang="cs-CZ" dirty="0"/>
              <a:t>MORTIS CAUSA</a:t>
            </a:r>
          </a:p>
          <a:p>
            <a:pPr lvl="1" eaLnBrk="1" hangingPunct="1"/>
            <a:r>
              <a:rPr lang="cs-CZ" altLang="cs-CZ" u="sng" dirty="0"/>
              <a:t>vzniká smrtí zůstavitele </a:t>
            </a:r>
            <a:r>
              <a:rPr lang="cs-CZ" altLang="cs-CZ" dirty="0"/>
              <a:t>(§ 1451 (3) </a:t>
            </a:r>
            <a:r>
              <a:rPr lang="cs-CZ" altLang="cs-CZ" dirty="0" err="1"/>
              <a:t>obč</a:t>
            </a:r>
            <a:r>
              <a:rPr lang="cs-CZ" altLang="cs-CZ" dirty="0"/>
              <a:t>. zák.)</a:t>
            </a:r>
          </a:p>
          <a:p>
            <a:pPr lvl="2" eaLnBrk="1" hangingPunct="1"/>
            <a:r>
              <a:rPr lang="cs-CZ" altLang="cs-CZ" dirty="0"/>
              <a:t>nejasný vztah k dědickému řízení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81635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dirty="0"/>
              <a:t>Od 1.1 2018 Evidence </a:t>
            </a:r>
            <a:r>
              <a:rPr lang="cs-CZ" sz="2800" dirty="0" err="1"/>
              <a:t>svěřenských</a:t>
            </a:r>
            <a:r>
              <a:rPr lang="cs-CZ" sz="2800" dirty="0"/>
              <a:t> fondů (a Evidence skutečných majitelů)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Evidence </a:t>
            </a:r>
            <a:r>
              <a:rPr lang="cs-CZ" dirty="0" err="1"/>
              <a:t>svěřenských</a:t>
            </a:r>
            <a:r>
              <a:rPr lang="cs-CZ" dirty="0"/>
              <a:t> fondů - </a:t>
            </a:r>
            <a:r>
              <a:rPr lang="cs-CZ" dirty="0" err="1"/>
              <a:t>VeřRej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Promítnutí Směrnic EU proti praní špinavých peněz (AML)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Nová úprava v samostatném zákoně č. 37/2021 </a:t>
            </a:r>
            <a:r>
              <a:rPr lang="cs-CZ" dirty="0" err="1"/>
              <a:t>Sb.,o</a:t>
            </a:r>
            <a:r>
              <a:rPr lang="cs-CZ" dirty="0"/>
              <a:t> evidenci skutečných majitelů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u="sng" dirty="0"/>
              <a:t>Evidence skutečných majitelů – dopadá i na SF</a:t>
            </a:r>
          </a:p>
          <a:p>
            <a:pPr marL="0" indent="0" algn="just">
              <a:buNone/>
            </a:pPr>
            <a:endParaRPr lang="cs-CZ" u="sng" dirty="0"/>
          </a:p>
          <a:p>
            <a:pPr algn="just">
              <a:buFont typeface="Arial" panose="020B0604020202020204" pitchFamily="34" charset="0"/>
              <a:buChar char="•"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0029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Osnova: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Širší souvislosti, systematické zařazení</a:t>
            </a:r>
          </a:p>
          <a:p>
            <a:r>
              <a:rPr lang="cs-CZ" dirty="0"/>
              <a:t>Správa cizího majetku – povaha, specifika, základní rámec</a:t>
            </a:r>
          </a:p>
          <a:p>
            <a:r>
              <a:rPr lang="cs-CZ" dirty="0"/>
              <a:t>Správa cizího majetku prostá a plná, společná správa, vznik, zánik</a:t>
            </a:r>
          </a:p>
          <a:p>
            <a:r>
              <a:rPr lang="cs-CZ" dirty="0" err="1"/>
              <a:t>Svěřenský</a:t>
            </a:r>
            <a:r>
              <a:rPr lang="cs-CZ" dirty="0"/>
              <a:t> fond – koncepce, základní charakteristika</a:t>
            </a:r>
          </a:p>
          <a:p>
            <a:r>
              <a:rPr lang="cs-CZ" dirty="0"/>
              <a:t>Srovnání s jinými podobnými instrumenty správy majetku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</a:t>
            </a:r>
            <a:r>
              <a:rPr lang="cs-CZ" dirty="0" err="1"/>
              <a:t>svěřenského</a:t>
            </a:r>
            <a:r>
              <a:rPr lang="cs-CZ" dirty="0"/>
              <a:t> fondu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Soukromě prospěšný účel</a:t>
            </a:r>
          </a:p>
          <a:p>
            <a:pPr lvl="1">
              <a:defRPr/>
            </a:pPr>
            <a:r>
              <a:rPr lang="cs-CZ" dirty="0"/>
              <a:t>ku prospěchu určité osoby</a:t>
            </a:r>
          </a:p>
          <a:p>
            <a:pPr lvl="1">
              <a:defRPr/>
            </a:pPr>
            <a:r>
              <a:rPr lang="cs-CZ" dirty="0"/>
              <a:t>za jiným účelem</a:t>
            </a:r>
          </a:p>
          <a:p>
            <a:pPr marL="457200" lvl="1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Veřejně prospěšný účel</a:t>
            </a:r>
          </a:p>
          <a:p>
            <a:pPr>
              <a:buNone/>
              <a:defRPr/>
            </a:pPr>
            <a:r>
              <a:rPr lang="cs-CZ" dirty="0"/>
              <a:t>- dosahování obecného blaha (netýká se ho veřejná prospěšnost § 146, není právnická osoba)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Zajišťovací </a:t>
            </a:r>
            <a:r>
              <a:rPr lang="cs-CZ" dirty="0" err="1"/>
              <a:t>svěřenský</a:t>
            </a:r>
            <a:r>
              <a:rPr lang="cs-CZ" dirty="0"/>
              <a:t> fond</a:t>
            </a:r>
          </a:p>
          <a:p>
            <a:pPr>
              <a:defRPr/>
            </a:pPr>
            <a:r>
              <a:rPr lang="cs-CZ" dirty="0"/>
              <a:t>Investiční </a:t>
            </a:r>
            <a:r>
              <a:rPr lang="cs-CZ" dirty="0" err="1"/>
              <a:t>svěřenský</a:t>
            </a:r>
            <a:r>
              <a:rPr lang="cs-CZ" dirty="0"/>
              <a:t> fond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Zakladatel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Osoba zakladatele FO nebo PO</a:t>
            </a:r>
          </a:p>
          <a:p>
            <a:pPr>
              <a:defRPr/>
            </a:pPr>
            <a:r>
              <a:rPr lang="cs-CZ" dirty="0"/>
              <a:t>Lze více zakladatelů? – KR: ano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>
              <a:defRPr/>
            </a:pPr>
            <a:r>
              <a:rPr lang="cs-CZ" dirty="0"/>
              <a:t>Význam zakladatele – za trvání </a:t>
            </a:r>
            <a:r>
              <a:rPr lang="cs-CZ" dirty="0" err="1"/>
              <a:t>svěřenského</a:t>
            </a:r>
            <a:r>
              <a:rPr lang="cs-CZ" dirty="0"/>
              <a:t> fondu:</a:t>
            </a:r>
          </a:p>
          <a:p>
            <a:pPr lvl="1">
              <a:defRPr/>
            </a:pPr>
            <a:r>
              <a:rPr lang="cs-CZ" dirty="0"/>
              <a:t>právo </a:t>
            </a:r>
            <a:r>
              <a:rPr lang="cs-CZ" u="sng" dirty="0"/>
              <a:t>dohledu</a:t>
            </a:r>
          </a:p>
          <a:p>
            <a:pPr lvl="1">
              <a:defRPr/>
            </a:pPr>
            <a:r>
              <a:rPr lang="cs-CZ" dirty="0"/>
              <a:t>právo jmenovat </a:t>
            </a:r>
            <a:r>
              <a:rPr lang="cs-CZ" dirty="0" err="1"/>
              <a:t>svěřenského</a:t>
            </a:r>
            <a:r>
              <a:rPr lang="cs-CZ" dirty="0"/>
              <a:t> správce</a:t>
            </a:r>
          </a:p>
          <a:p>
            <a:pPr lvl="1">
              <a:defRPr/>
            </a:pPr>
            <a:r>
              <a:rPr lang="cs-CZ" dirty="0"/>
              <a:t>právo jmenovat obmyšleného (sporné)</a:t>
            </a:r>
          </a:p>
          <a:p>
            <a:pPr lvl="1">
              <a:defRPr/>
            </a:pPr>
            <a:r>
              <a:rPr lang="cs-CZ" dirty="0"/>
              <a:t>další práva, která si pro sebe vyhradí ve statutu</a:t>
            </a:r>
          </a:p>
          <a:p>
            <a:pPr>
              <a:defRPr/>
            </a:pPr>
            <a:r>
              <a:rPr lang="cs-CZ" dirty="0"/>
              <a:t>Riziko „ponechání“ si práv v extensivním rozsahu</a:t>
            </a:r>
          </a:p>
          <a:p>
            <a:pPr>
              <a:defRPr/>
            </a:pPr>
            <a:r>
              <a:rPr lang="cs-CZ" dirty="0"/>
              <a:t>Zakladatel může být obmyšleným i </a:t>
            </a:r>
            <a:r>
              <a:rPr lang="cs-CZ" dirty="0" err="1"/>
              <a:t>svěřenským</a:t>
            </a:r>
            <a:r>
              <a:rPr lang="cs-CZ" dirty="0"/>
              <a:t> správcem (ale v tom případě, požadavek na jednoho „nezávislého“ správce)</a:t>
            </a:r>
          </a:p>
          <a:p>
            <a:pPr>
              <a:defRPr/>
            </a:pPr>
            <a:r>
              <a:rPr lang="cs-CZ" altLang="cs-CZ" i="1" dirty="0" err="1"/>
              <a:t>Letter</a:t>
            </a:r>
            <a:r>
              <a:rPr lang="cs-CZ" altLang="cs-CZ" i="1" dirty="0"/>
              <a:t>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wishes</a:t>
            </a:r>
            <a:r>
              <a:rPr lang="cs-CZ" altLang="cs-CZ" i="1" dirty="0"/>
              <a:t> </a:t>
            </a:r>
            <a:r>
              <a:rPr lang="cs-CZ" altLang="cs-CZ" dirty="0"/>
              <a:t>– povaha, význam, změnitelnost, závaznost?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Obmyšlený (beneficient)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0763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/>
              <a:t>Dle OZ podle typu práva (zákon říká - na plody a užitky, - na kapitál, - podle pořadí</a:t>
            </a:r>
          </a:p>
          <a:p>
            <a:pPr>
              <a:defRPr/>
            </a:pPr>
            <a:r>
              <a:rPr lang="cs-CZ" u="sng" dirty="0"/>
              <a:t>Zakladatel</a:t>
            </a:r>
          </a:p>
          <a:p>
            <a:pPr lvl="1">
              <a:defRPr/>
            </a:pPr>
            <a:r>
              <a:rPr lang="cs-CZ" dirty="0"/>
              <a:t>jmenuje konkrétně x vymezí okruh osob (vč. možnosti nikoho nevybrat)</a:t>
            </a:r>
          </a:p>
          <a:p>
            <a:pPr lvl="1">
              <a:defRPr/>
            </a:pPr>
            <a:r>
              <a:rPr lang="cs-CZ" dirty="0"/>
              <a:t>určí plnění x přenechá diskreci správce </a:t>
            </a:r>
          </a:p>
          <a:p>
            <a:pPr lvl="1">
              <a:defRPr/>
            </a:pPr>
            <a:r>
              <a:rPr lang="cs-CZ" dirty="0"/>
              <a:t>Může určit sám sebe zakladatel</a:t>
            </a:r>
          </a:p>
          <a:p>
            <a:pPr>
              <a:defRPr/>
            </a:pPr>
            <a:r>
              <a:rPr lang="cs-CZ" u="sng" dirty="0"/>
              <a:t>Vznik práva </a:t>
            </a:r>
            <a:r>
              <a:rPr lang="cs-CZ" dirty="0"/>
              <a:t>(změna k 1.1. 2018 – u SF inter </a:t>
            </a:r>
            <a:r>
              <a:rPr lang="cs-CZ" dirty="0" err="1"/>
              <a:t>vivos</a:t>
            </a:r>
            <a:r>
              <a:rPr lang="cs-CZ" dirty="0"/>
              <a:t> – konstitutivním zápisem do evidence)</a:t>
            </a:r>
          </a:p>
          <a:p>
            <a:pPr lvl="1">
              <a:defRPr/>
            </a:pPr>
            <a:r>
              <a:rPr lang="cs-CZ" dirty="0"/>
              <a:t>právo </a:t>
            </a:r>
            <a:r>
              <a:rPr lang="cs-CZ" dirty="0" err="1"/>
              <a:t>benefincienta</a:t>
            </a:r>
            <a:r>
              <a:rPr lang="cs-CZ" dirty="0"/>
              <a:t> založeno statutem</a:t>
            </a:r>
          </a:p>
          <a:p>
            <a:pPr lvl="1">
              <a:defRPr/>
            </a:pPr>
            <a:r>
              <a:rPr lang="cs-CZ" dirty="0"/>
              <a:t>u </a:t>
            </a:r>
            <a:r>
              <a:rPr lang="cs-CZ" u="sng" dirty="0"/>
              <a:t>diskrečních </a:t>
            </a:r>
            <a:r>
              <a:rPr lang="cs-CZ" u="sng" dirty="0" err="1"/>
              <a:t>svěřenských</a:t>
            </a:r>
            <a:r>
              <a:rPr lang="cs-CZ" u="sng" dirty="0"/>
              <a:t> fondů až rozhodnutím správce</a:t>
            </a:r>
            <a:r>
              <a:rPr lang="cs-CZ" dirty="0"/>
              <a:t>, nicméně za podmínek ve statutu lze změnit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Beneficienti – právně teoretická kategorizace (pokus)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„Skuteční beneficienti“ – určení osob, výše, způsobu plnění ve statutu/ZPJ (SS nemá možnost volby)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„Potenciální beneficienti“ (čekatelé) – určení okruhu osob deskriptivními/normativními znaky (např. členové rodiny starší 30 let, kteří dostudovali VŠ) 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„Diskreční beneficienti“ – určení okruhu osob bez konkrétních kritérií, to ponecháno na SS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dirty="0"/>
              <a:t>-----------------------------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Tzv. „Poslední oprávnění“ – nejsou beneficienti, příjemci zůstatku po zániku struktury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dirty="0"/>
              <a:t>-----------------------------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Právo na plnění, právo na informace, právo dohledu (spolupůsobení)  - pouze „skuteční beneficienti“, potenciální?? „čekatelská práva“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1900" dirty="0"/>
              <a:t>Otázka převoditelnosti pozice beneficienta? (ex lege ne, ale může  zakladatel?, ale v souladu s účelem SF, různá řešení v zahraničí)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900" dirty="0"/>
          </a:p>
          <a:p>
            <a:pPr eaLnBrk="1" hangingPunct="1">
              <a:lnSpc>
                <a:spcPct val="80000"/>
              </a:lnSpc>
            </a:pPr>
            <a:endParaRPr lang="cs-CZ" altLang="cs-CZ" sz="1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900" dirty="0"/>
          </a:p>
        </p:txBody>
      </p:sp>
    </p:spTree>
    <p:extLst>
      <p:ext uri="{BB962C8B-B14F-4D97-AF65-F5344CB8AC3E}">
        <p14:creationId xmlns:p14="http://schemas.microsoft.com/office/powerpoint/2010/main" val="379057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31253"/>
          </a:xfrm>
        </p:spPr>
        <p:txBody>
          <a:bodyPr/>
          <a:lstStyle/>
          <a:p>
            <a:pPr eaLnBrk="1" hangingPunct="1"/>
            <a:r>
              <a:rPr lang="cs-CZ" altLang="cs-CZ"/>
              <a:t>Svěřenský správce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231731" y="1844824"/>
            <a:ext cx="8642350" cy="4497636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FO i PO (u PO ale tak musí stanovit zákon – pouze investiční společnosti)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Je „</a:t>
            </a:r>
            <a:r>
              <a:rPr lang="cs-CZ" altLang="cs-CZ" dirty="0" err="1"/>
              <a:t>fiduciary</a:t>
            </a:r>
            <a:r>
              <a:rPr lang="cs-CZ" altLang="cs-CZ" dirty="0"/>
              <a:t>“, jsou mu vymezeny specifické </a:t>
            </a:r>
            <a:r>
              <a:rPr lang="cs-CZ" altLang="cs-CZ" u="sng" dirty="0"/>
              <a:t>fiduciární povinnosti </a:t>
            </a:r>
            <a:r>
              <a:rPr lang="cs-CZ" altLang="cs-CZ" dirty="0"/>
              <a:t>(viz dále)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„pozice“ (status, soukromý úřad?, </a:t>
            </a:r>
            <a:r>
              <a:rPr lang="cs-CZ" altLang="cs-CZ" dirty="0" err="1"/>
              <a:t>quasientita</a:t>
            </a:r>
            <a:r>
              <a:rPr lang="cs-CZ" altLang="cs-CZ" dirty="0"/>
              <a:t>) SS“: alokace práva na takovou pozici, nikoli na konkrétní osobu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u="sng" dirty="0"/>
              <a:t>Jmenuje a odvolává zakladatel </a:t>
            </a:r>
            <a:r>
              <a:rPr lang="cs-CZ" altLang="cs-CZ" dirty="0"/>
              <a:t>nebo jím určeným způsobem (</a:t>
            </a:r>
            <a:r>
              <a:rPr lang="cs-CZ" altLang="cs-CZ" dirty="0" err="1"/>
              <a:t>výj</a:t>
            </a:r>
            <a:r>
              <a:rPr lang="cs-CZ" altLang="cs-CZ" dirty="0"/>
              <a:t>. soud)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Požadavek </a:t>
            </a:r>
            <a:r>
              <a:rPr lang="cs-CZ" altLang="cs-CZ" u="sng" dirty="0"/>
              <a:t>nezávislého správce </a:t>
            </a:r>
            <a:r>
              <a:rPr lang="cs-CZ" altLang="cs-CZ" dirty="0"/>
              <a:t>(správcem může být obmyšlený i zakladatel, ale vždy i alespoň jeden další)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dirty="0"/>
              <a:t>Zapisuje se do veřejného seznamu (např. katastru nemovitostí s poznámkou „</a:t>
            </a:r>
            <a:r>
              <a:rPr lang="cs-CZ" altLang="cs-CZ" dirty="0" err="1"/>
              <a:t>svěřenský</a:t>
            </a:r>
            <a:r>
              <a:rPr lang="cs-CZ" altLang="cs-CZ" dirty="0"/>
              <a:t> správce“)</a:t>
            </a:r>
          </a:p>
          <a:p>
            <a:pPr algn="just" eaLnBrk="1" hangingPunct="1">
              <a:lnSpc>
                <a:spcPct val="70000"/>
              </a:lnSpc>
            </a:pPr>
            <a:r>
              <a:rPr lang="cs-CZ" altLang="cs-CZ" u="sng" dirty="0">
                <a:solidFill>
                  <a:schemeClr val="bg2"/>
                </a:solidFill>
              </a:rPr>
              <a:t>Po 1.1. 2018 se zapisuje do Evidence SF, vč. způsobu jednání za SF !!!!</a:t>
            </a:r>
          </a:p>
          <a:p>
            <a:pPr eaLnBrk="1" hangingPunct="1">
              <a:lnSpc>
                <a:spcPct val="70000"/>
              </a:lnSpc>
            </a:pPr>
            <a:endParaRPr lang="cs-CZ" altLang="cs-CZ" sz="1600" dirty="0">
              <a:solidFill>
                <a:srgbClr val="FF0000"/>
              </a:solidFill>
            </a:endParaRPr>
          </a:p>
          <a:p>
            <a:pPr eaLnBrk="1" hangingPunct="1">
              <a:lnSpc>
                <a:spcPct val="70000"/>
              </a:lnSpc>
            </a:pPr>
            <a:endParaRPr lang="cs-CZ" alt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40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Povinnosti při správě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Pravidla správy cizího majetku (</a:t>
            </a:r>
            <a:r>
              <a:rPr lang="cs-CZ" altLang="cs-CZ" u="sng" dirty="0"/>
              <a:t>plná správa</a:t>
            </a:r>
            <a:r>
              <a:rPr lang="cs-CZ" altLang="cs-CZ" dirty="0"/>
              <a:t>)</a:t>
            </a:r>
          </a:p>
          <a:p>
            <a:pPr eaLnBrk="1" hangingPunct="1"/>
            <a:r>
              <a:rPr lang="cs-CZ" altLang="cs-CZ" u="sng" dirty="0"/>
              <a:t>Předcházení střetu zájmů </a:t>
            </a:r>
            <a:r>
              <a:rPr lang="cs-CZ" altLang="cs-CZ" dirty="0"/>
              <a:t>(§ 1413 a 1415)</a:t>
            </a:r>
          </a:p>
          <a:p>
            <a:pPr eaLnBrk="1" hangingPunct="1"/>
            <a:r>
              <a:rPr lang="cs-CZ" altLang="cs-CZ" dirty="0"/>
              <a:t>Povinnost </a:t>
            </a:r>
            <a:r>
              <a:rPr lang="cs-CZ" altLang="cs-CZ" i="1" u="sng" dirty="0"/>
              <a:t>nestrannosti</a:t>
            </a:r>
            <a:r>
              <a:rPr lang="cs-CZ" altLang="cs-CZ" dirty="0"/>
              <a:t> (§ 1412)</a:t>
            </a:r>
          </a:p>
          <a:p>
            <a:pPr eaLnBrk="1" hangingPunct="1"/>
            <a:r>
              <a:rPr lang="cs-CZ" altLang="cs-CZ" dirty="0"/>
              <a:t>Oddělenost majetku správce a majetku pod správou, </a:t>
            </a:r>
            <a:r>
              <a:rPr lang="cs-CZ" altLang="cs-CZ" u="sng" dirty="0"/>
              <a:t>zákaz smísení majetku</a:t>
            </a:r>
            <a:r>
              <a:rPr lang="cs-CZ" altLang="cs-CZ" dirty="0"/>
              <a:t> (§ 1414)</a:t>
            </a:r>
          </a:p>
          <a:p>
            <a:pPr eaLnBrk="1" hangingPunct="1"/>
            <a:r>
              <a:rPr lang="cs-CZ" altLang="cs-CZ" dirty="0"/>
              <a:t>Omezení bezúplatných převodů (§ 1416) </a:t>
            </a:r>
          </a:p>
          <a:p>
            <a:pPr eaLnBrk="1" hangingPunct="1"/>
            <a:r>
              <a:rPr lang="cs-CZ" altLang="cs-CZ" dirty="0"/>
              <a:t>Pravidla pro společnou správu (§ 1428 – 1431)</a:t>
            </a:r>
          </a:p>
          <a:p>
            <a:pPr eaLnBrk="1" hangingPunct="1"/>
            <a:r>
              <a:rPr lang="cs-CZ" altLang="cs-CZ" dirty="0"/>
              <a:t>Povinnosti  správce a beneficienta vůči třetím osobám (§ 1419 </a:t>
            </a:r>
            <a:r>
              <a:rPr lang="cs-CZ" altLang="cs-CZ" dirty="0" err="1"/>
              <a:t>an</a:t>
            </a:r>
            <a:r>
              <a:rPr lang="cs-CZ" altLang="cs-CZ" dirty="0"/>
              <a:t>. )</a:t>
            </a:r>
          </a:p>
          <a:p>
            <a:pPr eaLnBrk="1" hangingPunct="1"/>
            <a:r>
              <a:rPr lang="cs-CZ" altLang="cs-CZ" dirty="0"/>
              <a:t>Obecný princip </a:t>
            </a:r>
            <a:r>
              <a:rPr lang="cs-CZ" altLang="cs-CZ" u="sng" dirty="0"/>
              <a:t>poctivosti (souvisí s loajalitou)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4943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znamená, že je svěřenský správce „fiduciary“?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i="1" dirty="0" err="1"/>
              <a:t>Common</a:t>
            </a:r>
            <a:r>
              <a:rPr lang="cs-CZ" altLang="cs-CZ" i="1" dirty="0"/>
              <a:t> </a:t>
            </a:r>
            <a:r>
              <a:rPr lang="cs-CZ" altLang="cs-CZ" i="1" dirty="0" err="1"/>
              <a:t>law</a:t>
            </a:r>
            <a:r>
              <a:rPr lang="cs-CZ" altLang="cs-CZ" i="1" dirty="0"/>
              <a:t> </a:t>
            </a:r>
            <a:r>
              <a:rPr lang="cs-CZ" altLang="cs-CZ" dirty="0"/>
              <a:t>koncept, těžko zařaditelný do </a:t>
            </a:r>
            <a:r>
              <a:rPr lang="cs-CZ" altLang="cs-CZ" dirty="0" err="1"/>
              <a:t>kontinentálněevropských</a:t>
            </a:r>
            <a:r>
              <a:rPr lang="cs-CZ" altLang="cs-CZ" dirty="0"/>
              <a:t> právních kategorií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dirty="0"/>
              <a:t>ten, </a:t>
            </a:r>
            <a:r>
              <a:rPr lang="cs-CZ" altLang="cs-CZ" u="sng" dirty="0"/>
              <a:t>komu náleží určitá působnost rozhodovat ve věcech druhých, aniž by měla stanovena zcela konkrétní pravidla</a:t>
            </a:r>
            <a:r>
              <a:rPr lang="cs-CZ" altLang="cs-CZ" dirty="0"/>
              <a:t>; na jeho jednání je závislá jiná osoba (beneficient)</a:t>
            </a:r>
          </a:p>
          <a:p>
            <a:pPr algn="just" eaLnBrk="1" hangingPunct="1">
              <a:lnSpc>
                <a:spcPct val="80000"/>
              </a:lnSpc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dirty="0"/>
              <a:t>Vázáno na </a:t>
            </a:r>
            <a:r>
              <a:rPr lang="cs-CZ" altLang="cs-CZ" u="sng" dirty="0"/>
              <a:t>„pozici“ </a:t>
            </a:r>
            <a:r>
              <a:rPr lang="cs-CZ" altLang="cs-CZ" u="sng" dirty="0" err="1"/>
              <a:t>svěřenského</a:t>
            </a:r>
            <a:r>
              <a:rPr lang="cs-CZ" altLang="cs-CZ" u="sng" dirty="0"/>
              <a:t> správce (vymezenou v zákoně a ve statutu)</a:t>
            </a:r>
            <a:r>
              <a:rPr lang="cs-CZ" altLang="cs-CZ" dirty="0"/>
              <a:t>, nikoli na konkrétní osobu; </a:t>
            </a:r>
            <a:r>
              <a:rPr lang="cs-CZ" altLang="cs-CZ" dirty="0" err="1"/>
              <a:t>objektivizovatelný</a:t>
            </a:r>
            <a:r>
              <a:rPr lang="cs-CZ" altLang="cs-CZ" dirty="0"/>
              <a:t> standard, není rozhodující, zda konkrétní osoba schopna vykonávat tuto pozici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algn="just">
              <a:lnSpc>
                <a:spcPct val="80000"/>
              </a:lnSpc>
            </a:pPr>
            <a:r>
              <a:rPr lang="cs-CZ" altLang="cs-CZ" dirty="0"/>
              <a:t>Specifické (fiduciární povinnosti) povinnosti (duty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loyalty</a:t>
            </a:r>
            <a:r>
              <a:rPr lang="cs-CZ" altLang="cs-CZ" dirty="0"/>
              <a:t>, duty </a:t>
            </a:r>
            <a:r>
              <a:rPr lang="cs-CZ" altLang="cs-CZ" dirty="0" err="1"/>
              <a:t>of</a:t>
            </a:r>
            <a:r>
              <a:rPr lang="cs-CZ" altLang="cs-CZ" dirty="0"/>
              <a:t> care, duty </a:t>
            </a:r>
            <a:r>
              <a:rPr lang="cs-CZ" altLang="cs-CZ" dirty="0" err="1"/>
              <a:t>of</a:t>
            </a:r>
            <a:r>
              <a:rPr lang="cs-CZ" altLang="cs-CZ" dirty="0"/>
              <a:t> obedience), má majetek spravovat „</a:t>
            </a:r>
            <a:r>
              <a:rPr lang="cs-CZ" altLang="cs-CZ" i="1" dirty="0"/>
              <a:t>stejně, jako by jej spravoval </a:t>
            </a:r>
            <a:r>
              <a:rPr lang="cs-CZ" altLang="cs-CZ" i="1" u="sng" dirty="0"/>
              <a:t>pečlivý hospodář disponující potřebnými znalostmi ve prospěch jiné osoby, vůči níž se cítí morálně zavázán</a:t>
            </a:r>
            <a:r>
              <a:rPr lang="cs-CZ" altLang="cs-CZ" u="sng" dirty="0"/>
              <a:t>“</a:t>
            </a:r>
            <a:r>
              <a:rPr lang="cs-CZ" altLang="cs-CZ" i="1" u="sng" dirty="0"/>
              <a:t>.</a:t>
            </a:r>
            <a:endParaRPr lang="cs-CZ" altLang="cs-CZ" u="sng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9196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Dohled nad </a:t>
            </a:r>
            <a:r>
              <a:rPr lang="cs-CZ" dirty="0" err="1"/>
              <a:t>svěřenským</a:t>
            </a:r>
            <a:r>
              <a:rPr lang="cs-CZ" dirty="0"/>
              <a:t> fondem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81160"/>
            <a:ext cx="8219256" cy="4456152"/>
          </a:xfrm>
        </p:spPr>
        <p:txBody>
          <a:bodyPr/>
          <a:lstStyle/>
          <a:p>
            <a:pPr>
              <a:defRPr/>
            </a:pPr>
            <a:r>
              <a:rPr lang="cs-CZ" dirty="0"/>
              <a:t>Dohled na správou fondu – silné postavení zakladatele, možné určit jiné osoby, beneficient</a:t>
            </a:r>
          </a:p>
          <a:p>
            <a:pPr>
              <a:defRPr/>
            </a:pPr>
            <a:r>
              <a:rPr lang="cs-CZ" dirty="0"/>
              <a:t>Typicky „PROTEKTOR“ (není v zákoně pozice podchycena výslovně)</a:t>
            </a:r>
          </a:p>
          <a:p>
            <a:pPr>
              <a:defRPr/>
            </a:pPr>
            <a:r>
              <a:rPr lang="cs-CZ" dirty="0"/>
              <a:t>Možná ingerence soudu na návrh osoby, co osvědčí právní zájem</a:t>
            </a:r>
          </a:p>
          <a:p>
            <a:pPr>
              <a:defRPr/>
            </a:pPr>
            <a:r>
              <a:rPr lang="cs-CZ" dirty="0"/>
              <a:t>Řešeno v zákoně o zvláštních řízeních soudních, kdo aktivně legitimován</a:t>
            </a:r>
          </a:p>
          <a:p>
            <a:pPr>
              <a:defRPr/>
            </a:pPr>
            <a:r>
              <a:rPr lang="cs-CZ" dirty="0"/>
              <a:t>Zvýšená ochrana věřitelů- § 1467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Protektor (důvěrník, poradce, dohlížitel?)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„</a:t>
            </a:r>
            <a:r>
              <a:rPr lang="cs-CZ" i="1" dirty="0"/>
              <a:t>a party </a:t>
            </a:r>
            <a:r>
              <a:rPr lang="cs-CZ" i="1" dirty="0" err="1"/>
              <a:t>who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given</a:t>
            </a:r>
            <a:r>
              <a:rPr lang="cs-CZ" i="1" dirty="0"/>
              <a:t> </a:t>
            </a:r>
            <a:r>
              <a:rPr lang="cs-CZ" i="1" dirty="0" err="1"/>
              <a:t>power</a:t>
            </a:r>
            <a:r>
              <a:rPr lang="cs-CZ" i="1" dirty="0"/>
              <a:t> </a:t>
            </a:r>
            <a:r>
              <a:rPr lang="cs-CZ" i="1" dirty="0" err="1"/>
              <a:t>over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trust but </a:t>
            </a:r>
            <a:r>
              <a:rPr lang="cs-CZ" i="1" dirty="0" err="1"/>
              <a:t>who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not a </a:t>
            </a:r>
            <a:r>
              <a:rPr lang="cs-CZ" i="1" dirty="0" err="1"/>
              <a:t>trustee</a:t>
            </a:r>
            <a:r>
              <a:rPr lang="cs-CZ" dirty="0"/>
              <a:t>“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V OZ není pozice upravena (ve statutu standardně vymezena), vyvážení pozic, dohled nad správou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Rozsah pravomocí, vztah k </a:t>
            </a:r>
            <a:r>
              <a:rPr lang="cs-CZ" dirty="0" err="1"/>
              <a:t>svěřenskému</a:t>
            </a:r>
            <a:r>
              <a:rPr lang="cs-CZ" dirty="0"/>
              <a:t> správci, odpovědnost?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Je protektor „</a:t>
            </a:r>
            <a:r>
              <a:rPr lang="cs-CZ" dirty="0" err="1"/>
              <a:t>fiduciary</a:t>
            </a:r>
            <a:r>
              <a:rPr lang="cs-CZ" dirty="0"/>
              <a:t>“?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Silné postavení? (výhody x nevýhody)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Obsazení? Protektor – zakladatel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dirty="0"/>
              <a:t>Pravomoci (jmenuje/odvolává SS, změny statutu??)</a:t>
            </a: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010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Zánik </a:t>
            </a:r>
            <a:r>
              <a:rPr lang="cs-CZ" dirty="0" err="1"/>
              <a:t>svěřenského</a:t>
            </a:r>
            <a:r>
              <a:rPr lang="cs-CZ" dirty="0"/>
              <a:t> fondu (§ 1471 a násl.) x zánik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defRPr/>
            </a:pPr>
            <a:r>
              <a:rPr lang="cs-CZ" sz="2600" dirty="0">
                <a:solidFill>
                  <a:schemeClr val="tx1"/>
                </a:solidFill>
              </a:rPr>
              <a:t>uplynutí doby</a:t>
            </a:r>
          </a:p>
          <a:p>
            <a:pPr lvl="1">
              <a:defRPr/>
            </a:pPr>
            <a:r>
              <a:rPr lang="cs-CZ" sz="2600" dirty="0">
                <a:solidFill>
                  <a:schemeClr val="tx1"/>
                </a:solidFill>
              </a:rPr>
              <a:t>dosažení účelu</a:t>
            </a:r>
          </a:p>
          <a:p>
            <a:pPr lvl="1">
              <a:defRPr/>
            </a:pPr>
            <a:r>
              <a:rPr lang="cs-CZ" sz="2600" dirty="0">
                <a:solidFill>
                  <a:schemeClr val="tx1"/>
                </a:solidFill>
              </a:rPr>
              <a:t>vzdání se práva obmyšlených</a:t>
            </a:r>
          </a:p>
          <a:p>
            <a:pPr lvl="1">
              <a:defRPr/>
            </a:pPr>
            <a:r>
              <a:rPr lang="cs-CZ" sz="2600" dirty="0">
                <a:solidFill>
                  <a:schemeClr val="tx1"/>
                </a:solidFill>
              </a:rPr>
              <a:t>rozhodnutí soudu</a:t>
            </a:r>
          </a:p>
          <a:p>
            <a:pPr lvl="2">
              <a:defRPr/>
            </a:pPr>
            <a:r>
              <a:rPr lang="cs-CZ" sz="2600" dirty="0"/>
              <a:t>dosažení účelu nemožné (ale může statut upravit, je-li to ve shodě s původním účelem)</a:t>
            </a:r>
          </a:p>
          <a:p>
            <a:pPr lvl="2">
              <a:defRPr/>
            </a:pPr>
            <a:r>
              <a:rPr lang="cs-CZ" sz="2600" dirty="0"/>
              <a:t>veřejně prospěšný – nahradí podobným účelem</a:t>
            </a:r>
          </a:p>
          <a:p>
            <a:r>
              <a:rPr lang="cs-CZ" dirty="0"/>
              <a:t>Rozhodující vždy vůle zakladatele vyjádřená ve statutu – pro naložení s „zbylým majetkem“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Širší souvislosti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Zvýšený zájem o </a:t>
            </a:r>
            <a:r>
              <a:rPr lang="cs-CZ" u="sng" dirty="0"/>
              <a:t>fiduciární formy </a:t>
            </a:r>
            <a:r>
              <a:rPr lang="cs-CZ" dirty="0"/>
              <a:t>správy majetku  Evropě </a:t>
            </a:r>
          </a:p>
          <a:p>
            <a:r>
              <a:rPr lang="cs-CZ" dirty="0"/>
              <a:t>Zakladatel – správce – beneficient</a:t>
            </a:r>
          </a:p>
          <a:p>
            <a:r>
              <a:rPr lang="cs-CZ" dirty="0"/>
              <a:t>Důvody</a:t>
            </a:r>
            <a:r>
              <a:rPr lang="cs-CZ" u="sng" dirty="0"/>
              <a:t>: mimoprávní </a:t>
            </a:r>
            <a:r>
              <a:rPr lang="cs-CZ" dirty="0"/>
              <a:t>(kumulace majetku v soukromých rukou, demografické vlivy, pocit spoluodpovědnosti)</a:t>
            </a:r>
          </a:p>
          <a:p>
            <a:r>
              <a:rPr lang="cs-CZ" u="sng" dirty="0"/>
              <a:t>Reakce zákonodárců</a:t>
            </a:r>
            <a:r>
              <a:rPr lang="cs-CZ" dirty="0"/>
              <a:t>: různé – „soutěž o kapitál“,  nadace se soukromým účelem, trust-</a:t>
            </a:r>
            <a:r>
              <a:rPr lang="cs-CZ" dirty="0" err="1"/>
              <a:t>like</a:t>
            </a:r>
            <a:r>
              <a:rPr lang="cs-CZ" dirty="0"/>
              <a:t> formy, nový koncept dědického práva..</a:t>
            </a:r>
          </a:p>
          <a:p>
            <a:r>
              <a:rPr lang="cs-CZ" u="sng" dirty="0"/>
              <a:t>Vytváření příznivého právního prostředí </a:t>
            </a:r>
            <a:r>
              <a:rPr lang="cs-CZ" dirty="0"/>
              <a:t>(civilně právního, daňového)</a:t>
            </a:r>
          </a:p>
          <a:p>
            <a:r>
              <a:rPr lang="cs-CZ" b="1" u="sng" dirty="0"/>
              <a:t>V ČR  - </a:t>
            </a:r>
            <a:r>
              <a:rPr lang="cs-CZ" b="1" u="sng" dirty="0" err="1"/>
              <a:t>svěřenský</a:t>
            </a:r>
            <a:r>
              <a:rPr lang="cs-CZ" b="1" u="sng" dirty="0"/>
              <a:t> fond </a:t>
            </a:r>
            <a:r>
              <a:rPr lang="cs-CZ" b="1" dirty="0"/>
              <a:t>(vč. úpravy správy cizího majetku § 1400 OZ a násl., rozšíření využitelnosti fundací i pro jiné než veřejně prospěšné účely)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13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Mezinárodní aspekty (více v rámci PVP)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507631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§ 73 zákona č. 91/2012 Sb. o mezinárodním právu soukromém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otázka „uznání“ zahraničních trustových struktur?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nejasná CZ evidence „zahraničních </a:t>
            </a:r>
            <a:r>
              <a:rPr lang="cs-CZ" altLang="cs-CZ" dirty="0" err="1"/>
              <a:t>svěřenských</a:t>
            </a:r>
            <a:r>
              <a:rPr lang="cs-CZ" altLang="cs-CZ" dirty="0"/>
              <a:t> fondů“?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Haagská úmluva o právu použitelném pro trusty a jejich uznávání (1985)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cs-CZ" altLang="cs-CZ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Svoboda usazování pro trustové struktury – rozhodnutí SDEU </a:t>
            </a:r>
            <a:r>
              <a:rPr lang="cs-CZ" altLang="cs-CZ" dirty="0" err="1"/>
              <a:t>Trustees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Panayi</a:t>
            </a:r>
            <a:r>
              <a:rPr lang="cs-CZ" altLang="cs-CZ" dirty="0"/>
              <a:t> </a:t>
            </a:r>
            <a:r>
              <a:rPr lang="cs-CZ" altLang="cs-CZ" dirty="0" err="1"/>
              <a:t>Accumulation</a:t>
            </a:r>
            <a:r>
              <a:rPr lang="cs-CZ" altLang="cs-CZ" dirty="0"/>
              <a:t> &amp; </a:t>
            </a:r>
            <a:r>
              <a:rPr lang="cs-CZ" altLang="cs-CZ" dirty="0" err="1"/>
              <a:t>Maintenance</a:t>
            </a:r>
            <a:r>
              <a:rPr lang="cs-CZ" altLang="cs-CZ" dirty="0"/>
              <a:t> </a:t>
            </a:r>
            <a:r>
              <a:rPr lang="cs-CZ" altLang="cs-CZ" dirty="0" err="1"/>
              <a:t>Settlements</a:t>
            </a:r>
            <a:r>
              <a:rPr lang="cs-CZ" altLang="cs-CZ" dirty="0"/>
              <a:t> v </a:t>
            </a:r>
            <a:r>
              <a:rPr lang="cs-CZ" altLang="cs-CZ" dirty="0" err="1"/>
              <a:t>Commissioners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Her </a:t>
            </a:r>
            <a:r>
              <a:rPr lang="cs-CZ" altLang="cs-CZ" dirty="0" err="1"/>
              <a:t>Majesty’s</a:t>
            </a:r>
            <a:r>
              <a:rPr lang="cs-CZ" altLang="cs-CZ" dirty="0"/>
              <a:t> </a:t>
            </a:r>
            <a:r>
              <a:rPr lang="cs-CZ" altLang="cs-CZ" dirty="0" err="1"/>
              <a:t>Revenue</a:t>
            </a:r>
            <a:r>
              <a:rPr lang="cs-CZ" altLang="cs-CZ" dirty="0"/>
              <a:t> and </a:t>
            </a:r>
            <a:r>
              <a:rPr lang="cs-CZ" altLang="cs-CZ" dirty="0" err="1"/>
              <a:t>Customs</a:t>
            </a:r>
            <a:r>
              <a:rPr lang="cs-CZ" altLang="cs-CZ" dirty="0"/>
              <a:t>  (C‑646/15) 2017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dirty="0"/>
              <a:t>Svoboda usazování pro trustové struktury – rozhodnutí EFTA </a:t>
            </a:r>
            <a:r>
              <a:rPr lang="cs-CZ" altLang="cs-CZ" dirty="0" err="1"/>
              <a:t>court</a:t>
            </a:r>
            <a:r>
              <a:rPr lang="cs-CZ" altLang="cs-CZ" dirty="0"/>
              <a:t> </a:t>
            </a:r>
            <a:r>
              <a:rPr lang="cs-CZ" altLang="x-none" i="1" dirty="0"/>
              <a:t>Fred </a:t>
            </a:r>
            <a:r>
              <a:rPr lang="cs-CZ" altLang="x-none" i="1" dirty="0" err="1"/>
              <a:t>Olsen</a:t>
            </a:r>
            <a:r>
              <a:rPr lang="cs-CZ" altLang="x-none" i="1" dirty="0"/>
              <a:t> and </a:t>
            </a:r>
            <a:r>
              <a:rPr lang="cs-CZ" altLang="x-none" i="1" dirty="0" err="1"/>
              <a:t>Others</a:t>
            </a:r>
            <a:r>
              <a:rPr lang="cs-CZ" altLang="x-none" i="1" dirty="0"/>
              <a:t> and </a:t>
            </a:r>
            <a:r>
              <a:rPr lang="cs-CZ" altLang="x-none" i="1" dirty="0" err="1"/>
              <a:t>Petter</a:t>
            </a:r>
            <a:r>
              <a:rPr lang="cs-CZ" altLang="x-none" i="1" dirty="0"/>
              <a:t> </a:t>
            </a:r>
            <a:r>
              <a:rPr lang="cs-CZ" altLang="x-none" i="1" dirty="0" err="1"/>
              <a:t>Olsen</a:t>
            </a:r>
            <a:r>
              <a:rPr lang="cs-CZ" altLang="x-none" i="1" dirty="0"/>
              <a:t> and </a:t>
            </a:r>
            <a:r>
              <a:rPr lang="cs-CZ" altLang="x-none" i="1" dirty="0" err="1"/>
              <a:t>Others</a:t>
            </a:r>
            <a:r>
              <a:rPr lang="cs-CZ" altLang="x-none" i="1" dirty="0"/>
              <a:t> vs. Norsko</a:t>
            </a:r>
            <a:r>
              <a:rPr lang="cs-CZ" altLang="x-none" dirty="0"/>
              <a:t> (2014), rozsudek ze dne 9.7.2014,spojené případy  E-3/13 a E-20/13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18193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Srovnatelné instituty správy majetku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Právnické osoby</a:t>
            </a:r>
          </a:p>
          <a:p>
            <a:pPr lvl="1">
              <a:defRPr/>
            </a:pPr>
            <a:r>
              <a:rPr lang="cs-CZ" dirty="0"/>
              <a:t>Fundace (nadační fond, nadace)</a:t>
            </a:r>
          </a:p>
          <a:p>
            <a:pPr lvl="1">
              <a:defRPr/>
            </a:pPr>
            <a:r>
              <a:rPr lang="cs-CZ" dirty="0"/>
              <a:t>Ústav, korporace</a:t>
            </a:r>
          </a:p>
          <a:p>
            <a:pPr>
              <a:defRPr/>
            </a:pPr>
            <a:r>
              <a:rPr lang="cs-CZ" dirty="0"/>
              <a:t>Jmění ve zvláštním režimu</a:t>
            </a:r>
          </a:p>
          <a:p>
            <a:pPr lvl="1">
              <a:defRPr/>
            </a:pPr>
            <a:r>
              <a:rPr lang="cs-CZ" dirty="0"/>
              <a:t>přidružený fond nadace</a:t>
            </a:r>
          </a:p>
          <a:p>
            <a:pPr lvl="1">
              <a:defRPr/>
            </a:pPr>
            <a:r>
              <a:rPr lang="cs-CZ" dirty="0"/>
              <a:t>svěřenecké nástupnictví</a:t>
            </a:r>
          </a:p>
          <a:p>
            <a:pPr lvl="1">
              <a:defRPr/>
            </a:pPr>
            <a:r>
              <a:rPr lang="cs-CZ" dirty="0"/>
              <a:t>pozůstalost (vč. odloučené pozůstalosti)</a:t>
            </a:r>
          </a:p>
          <a:p>
            <a:pPr lvl="1">
              <a:defRPr/>
            </a:pPr>
            <a:r>
              <a:rPr lang="cs-CZ" dirty="0"/>
              <a:t>podílové fondy</a:t>
            </a:r>
          </a:p>
          <a:p>
            <a:pPr lvl="1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Ronovská, K., </a:t>
            </a:r>
            <a:r>
              <a:rPr lang="cs-CZ" dirty="0" err="1"/>
              <a:t>Pihera</a:t>
            </a:r>
            <a:r>
              <a:rPr lang="cs-CZ" dirty="0"/>
              <a:t>, V. Věcná práva. Katastr nemovitostí. Správa cizího majetku. C.H. Beck. 2018.</a:t>
            </a:r>
          </a:p>
          <a:p>
            <a:r>
              <a:rPr lang="cs-CZ" dirty="0" err="1"/>
              <a:t>Pihera</a:t>
            </a:r>
            <a:r>
              <a:rPr lang="cs-CZ" dirty="0"/>
              <a:t>, V., Ronovská, K., Fundační principy a hranice jejich flexibility. K Otázce možnosti dodatečných změn podmínek fungování </a:t>
            </a:r>
            <a:r>
              <a:rPr lang="cs-CZ" dirty="0" err="1"/>
              <a:t>svěřenských</a:t>
            </a:r>
            <a:r>
              <a:rPr lang="cs-CZ" dirty="0"/>
              <a:t> fondů a fundací, </a:t>
            </a:r>
            <a:r>
              <a:rPr lang="cs-CZ" dirty="0" err="1"/>
              <a:t>Právík</a:t>
            </a:r>
            <a:r>
              <a:rPr lang="cs-CZ" dirty="0"/>
              <a:t>, č. 9/2018, str. 705 a násl.</a:t>
            </a:r>
          </a:p>
          <a:p>
            <a:r>
              <a:rPr lang="cs-CZ" dirty="0" err="1"/>
              <a:t>Pihera</a:t>
            </a:r>
            <a:r>
              <a:rPr lang="cs-CZ" dirty="0"/>
              <a:t>, V. in Spáčil a kol. Komentář, OZ, III. část, Praha: C.H. Beck, 2013, str. 1551 a násl. – v tisku II. vydání (2021)</a:t>
            </a:r>
          </a:p>
          <a:p>
            <a:r>
              <a:rPr lang="cs-CZ" dirty="0"/>
              <a:t>Tichý, L., Ronovská, K., </a:t>
            </a:r>
            <a:r>
              <a:rPr lang="cs-CZ" dirty="0" err="1"/>
              <a:t>Kocí</a:t>
            </a:r>
            <a:r>
              <a:rPr lang="cs-CZ" dirty="0"/>
              <a:t>, M. Trust a srovnatelné instituty v Evropě, UK. 2014.</a:t>
            </a:r>
          </a:p>
          <a:p>
            <a:r>
              <a:rPr lang="cs-CZ" dirty="0" err="1"/>
              <a:t>Pihera</a:t>
            </a:r>
            <a:r>
              <a:rPr lang="cs-CZ" dirty="0"/>
              <a:t>, V. Krocení trustů,</a:t>
            </a:r>
            <a:r>
              <a:rPr lang="cs-CZ" i="1" dirty="0"/>
              <a:t> </a:t>
            </a:r>
            <a:r>
              <a:rPr lang="cs-CZ" dirty="0" err="1"/>
              <a:t>Svěřenské</a:t>
            </a:r>
            <a:r>
              <a:rPr lang="cs-CZ" dirty="0"/>
              <a:t> fondy v hledáčku první novely občanského zákoníku, [Obchodněprávní revue 5/2016, s. 129] </a:t>
            </a:r>
          </a:p>
          <a:p>
            <a:r>
              <a:rPr lang="cs-CZ" dirty="0"/>
              <a:t> </a:t>
            </a:r>
            <a:r>
              <a:rPr lang="cs-CZ" dirty="0" err="1"/>
              <a:t>Pihera</a:t>
            </a:r>
            <a:r>
              <a:rPr lang="cs-CZ" dirty="0"/>
              <a:t>, V.: Nejpodivnější zvíře v lese – poznámky ke </a:t>
            </a:r>
            <a:r>
              <a:rPr lang="cs-CZ" dirty="0" err="1"/>
              <a:t>svěřenskému</a:t>
            </a:r>
            <a:r>
              <a:rPr lang="cs-CZ" dirty="0"/>
              <a:t> fondu, [Obchodněprávní revue 10/2012, s. 278]</a:t>
            </a:r>
          </a:p>
          <a:p>
            <a:r>
              <a:rPr lang="cs-CZ" dirty="0"/>
              <a:t>Ronovská, K.</a:t>
            </a:r>
            <a:r>
              <a:rPr lang="cs-CZ" i="1" dirty="0"/>
              <a:t> </a:t>
            </a:r>
            <a:r>
              <a:rPr lang="cs-CZ" dirty="0"/>
              <a:t>Volba formy správy rodinného majetku: na čem záleží?, [Bulletin advokacie 7-8/2016, s. 44]</a:t>
            </a:r>
          </a:p>
          <a:p>
            <a:r>
              <a:rPr lang="cs-CZ" dirty="0" err="1"/>
              <a:t>Pihera</a:t>
            </a:r>
            <a:r>
              <a:rPr lang="cs-CZ" dirty="0"/>
              <a:t>, V., Ronovská, K., K některým mýtům a omylům o </a:t>
            </a:r>
            <a:r>
              <a:rPr lang="cs-CZ" dirty="0" err="1"/>
              <a:t>svěřenských</a:t>
            </a:r>
            <a:r>
              <a:rPr lang="cs-CZ" dirty="0"/>
              <a:t> fondech. Bulletin advokacie, Praha: Česká advokátní komora, 2020, roč. 2020, 7-8, s. 44-47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8818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r>
              <a:rPr lang="cs-CZ" dirty="0"/>
              <a:t>			</a:t>
            </a:r>
          </a:p>
          <a:p>
            <a:pPr>
              <a:buNone/>
            </a:pPr>
            <a:r>
              <a:rPr lang="cs-CZ" dirty="0"/>
              <a:t>			Děkuji Vám za pozornost </a:t>
            </a:r>
            <a:r>
              <a:rPr lang="cs-CZ" dirty="0">
                <a:sym typeface="Wingdings" pitchFamily="2" charset="2"/>
              </a:rPr>
              <a:t>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Co nového přinesla rekodifikace soukromého práva?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o zachycení </a:t>
            </a:r>
            <a:r>
              <a:rPr lang="cs-CZ" u="sng" dirty="0"/>
              <a:t>evropského trendu při správě </a:t>
            </a:r>
            <a:r>
              <a:rPr lang="cs-CZ" dirty="0"/>
              <a:t>(rodinného)majetku</a:t>
            </a:r>
          </a:p>
          <a:p>
            <a:r>
              <a:rPr lang="cs-CZ" u="sng" dirty="0"/>
              <a:t>Celkové posílení autonomie vůle vlastníka majetku </a:t>
            </a:r>
            <a:r>
              <a:rPr lang="cs-CZ" dirty="0"/>
              <a:t>(vlastnická svoboda)</a:t>
            </a:r>
          </a:p>
          <a:p>
            <a:r>
              <a:rPr lang="cs-CZ" dirty="0"/>
              <a:t>Instrumenty inter </a:t>
            </a:r>
            <a:r>
              <a:rPr lang="cs-CZ" dirty="0" err="1"/>
              <a:t>vivos</a:t>
            </a:r>
            <a:r>
              <a:rPr lang="cs-CZ" dirty="0"/>
              <a:t>/</a:t>
            </a:r>
            <a:r>
              <a:rPr lang="cs-CZ" dirty="0" err="1"/>
              <a:t>mortis</a:t>
            </a:r>
            <a:r>
              <a:rPr lang="cs-CZ" dirty="0"/>
              <a:t> causa</a:t>
            </a:r>
          </a:p>
          <a:p>
            <a:r>
              <a:rPr lang="cs-CZ" u="sng" dirty="0"/>
              <a:t>Výhody x nevýhody </a:t>
            </a:r>
            <a:r>
              <a:rPr lang="cs-CZ" dirty="0"/>
              <a:t>jednotlivých forem? Co rozhoduje?</a:t>
            </a:r>
          </a:p>
          <a:p>
            <a:r>
              <a:rPr lang="cs-CZ" u="sng" dirty="0"/>
              <a:t>Nejasně vymezené hranice </a:t>
            </a:r>
            <a:r>
              <a:rPr lang="cs-CZ" dirty="0"/>
              <a:t>ani využitelnost</a:t>
            </a:r>
          </a:p>
          <a:p>
            <a:r>
              <a:rPr lang="cs-CZ" dirty="0"/>
              <a:t>Význam </a:t>
            </a:r>
            <a:r>
              <a:rPr lang="cs-CZ" u="sng" dirty="0"/>
              <a:t>daňový režim!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sz="1400" i="1" dirty="0"/>
              <a:t>Více viz: Ronovská, K. </a:t>
            </a:r>
            <a:r>
              <a:rPr lang="cs-CZ" sz="1400" dirty="0"/>
              <a:t>Volba formy správy rodinného majetku, na čem záleží?, Bulletin Advokacie, 2016</a:t>
            </a:r>
          </a:p>
          <a:p>
            <a:pPr>
              <a:buClr>
                <a:srgbClr val="DD6909"/>
              </a:buCl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40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Terminologické </a:t>
            </a:r>
            <a:r>
              <a:rPr lang="cs-CZ" sz="4000" b="1" dirty="0" err="1"/>
              <a:t>přeporozumění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Clr>
                <a:srgbClr val="DD6909"/>
              </a:buClr>
              <a:buNone/>
            </a:pPr>
            <a:endParaRPr lang="cs-CZ" dirty="0"/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§495 OZ</a:t>
            </a:r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Majetek = souhrn všeho, co osobě patří  (aktiva)</a:t>
            </a:r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		X</a:t>
            </a:r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	Jmění = souhrn majetku  osoby a jejich dluhů (aktiva i pasiva</a:t>
            </a:r>
          </a:p>
          <a:p>
            <a:pPr algn="ctr">
              <a:buClr>
                <a:srgbClr val="DD6909"/>
              </a:buClr>
              <a:buNone/>
            </a:pPr>
            <a:endParaRPr lang="cs-CZ" dirty="0"/>
          </a:p>
          <a:p>
            <a:pPr algn="ctr">
              <a:buClr>
                <a:srgbClr val="DD6909"/>
              </a:buClr>
              <a:buNone/>
            </a:pPr>
            <a:r>
              <a:rPr lang="cs-CZ" dirty="0"/>
              <a:t>Správně bychom měli hovořit o správě „jmění“</a:t>
            </a:r>
          </a:p>
          <a:p>
            <a:pPr algn="ctr">
              <a:buClr>
                <a:srgbClr val="DD6909"/>
              </a:buCl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43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4776" y="1268760"/>
            <a:ext cx="8229600" cy="350912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/>
              <a:t>Správa cizího majetku </a:t>
            </a:r>
            <a:br>
              <a:rPr lang="cs-CZ" sz="3200" b="1" dirty="0"/>
            </a:br>
            <a:r>
              <a:rPr lang="cs-CZ" sz="3200" b="1" dirty="0"/>
              <a:t> v části 3., dílu 6. OZ</a:t>
            </a:r>
            <a:br>
              <a:rPr lang="cs-CZ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226" y="1619672"/>
            <a:ext cx="7886700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endParaRPr lang="cs-CZ" dirty="0"/>
          </a:p>
          <a:p>
            <a:pPr algn="just">
              <a:defRPr/>
            </a:pPr>
            <a:r>
              <a:rPr lang="cs-CZ" dirty="0"/>
              <a:t>Základní rys:</a:t>
            </a:r>
          </a:p>
          <a:p>
            <a:pPr marL="0" indent="0" algn="just">
              <a:buNone/>
              <a:defRPr/>
            </a:pPr>
            <a:r>
              <a:rPr lang="cs-CZ" b="1" dirty="0"/>
              <a:t>JDE O SITUACE, KDY NĚKDO (SPRÁVCE) </a:t>
            </a:r>
            <a:r>
              <a:rPr lang="cs-CZ" b="1" u="sng" dirty="0"/>
              <a:t>DISKREČNĚ </a:t>
            </a:r>
            <a:r>
              <a:rPr lang="cs-CZ" b="1" dirty="0"/>
              <a:t>ROZHODUJE O SPRÁVĚ MAJETKU, KTERÝ MU </a:t>
            </a:r>
            <a:r>
              <a:rPr lang="cs-CZ" b="1" u="sng" dirty="0"/>
              <a:t>NEPATŘÍ.</a:t>
            </a:r>
          </a:p>
          <a:p>
            <a:pPr algn="just">
              <a:defRPr/>
            </a:pPr>
            <a:r>
              <a:rPr lang="cs-CZ" b="1" u="sng" dirty="0"/>
              <a:t>základní pravidla </a:t>
            </a:r>
            <a:r>
              <a:rPr lang="cs-CZ" u="sng" dirty="0"/>
              <a:t>pro SCM</a:t>
            </a:r>
            <a:r>
              <a:rPr lang="cs-CZ" dirty="0"/>
              <a:t>, bez </a:t>
            </a:r>
            <a:r>
              <a:rPr lang="cs-CZ" u="sng" dirty="0"/>
              <a:t>ohledu na právní důvod vzniku konkrétního právního poměru</a:t>
            </a:r>
          </a:p>
          <a:p>
            <a:pPr algn="just">
              <a:defRPr/>
            </a:pPr>
            <a:r>
              <a:rPr lang="cs-CZ" u="sng" dirty="0"/>
              <a:t>Obecná úprava </a:t>
            </a:r>
            <a:r>
              <a:rPr lang="cs-CZ" b="1" u="sng" dirty="0"/>
              <a:t>tzv. fiduciárních vztahů </a:t>
            </a:r>
            <a:r>
              <a:rPr lang="cs-CZ" u="sng" dirty="0"/>
              <a:t>(znak: asymetrie, loajalita účelu správy)</a:t>
            </a:r>
          </a:p>
          <a:p>
            <a:pPr algn="just">
              <a:defRPr/>
            </a:pPr>
            <a:r>
              <a:rPr lang="cs-CZ" b="1" u="sng" dirty="0"/>
              <a:t>Subsidiární obecná úprava práv a povinností při SCM</a:t>
            </a:r>
            <a:r>
              <a:rPr lang="cs-CZ" u="sng" dirty="0"/>
              <a:t> </a:t>
            </a:r>
            <a:r>
              <a:rPr lang="cs-CZ" dirty="0"/>
              <a:t>(specifické fiduciární povinnosti, jejichž účelem je snaha eliminovat zneužití pozice správce) </a:t>
            </a:r>
          </a:p>
          <a:p>
            <a:pPr algn="just">
              <a:defRPr/>
            </a:pPr>
            <a:r>
              <a:rPr lang="cs-CZ" b="1" dirty="0"/>
              <a:t>Právní transplantát (</a:t>
            </a:r>
            <a:r>
              <a:rPr lang="cs-CZ" b="1" dirty="0" err="1"/>
              <a:t>Québec</a:t>
            </a:r>
            <a:r>
              <a:rPr lang="cs-CZ" b="1" dirty="0"/>
              <a:t>, Kanada)- </a:t>
            </a:r>
            <a:r>
              <a:rPr lang="cs-CZ" dirty="0"/>
              <a:t>nebylo ale přejato doslova, nekompatibilita s českým právním řádem, nutno domestikovat </a:t>
            </a:r>
            <a:r>
              <a:rPr lang="cs-CZ" dirty="0">
                <a:sym typeface="Wingdings" panose="05000000000000000000" pitchFamily="2" charset="2"/>
              </a:rPr>
              <a:t>, </a:t>
            </a:r>
            <a:endParaRPr lang="cs-CZ" dirty="0"/>
          </a:p>
          <a:p>
            <a:pPr algn="just">
              <a:defRPr/>
            </a:pPr>
            <a:r>
              <a:rPr lang="cs-CZ" dirty="0"/>
              <a:t>Těžko zařaditelná, flexibilní, </a:t>
            </a:r>
            <a:r>
              <a:rPr lang="cs-CZ" b="1" dirty="0"/>
              <a:t>diskuse o rozsahu využitelnosti a aplikovatelnosti SCM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484783"/>
            <a:ext cx="8086635" cy="288455"/>
          </a:xfrm>
        </p:spPr>
        <p:txBody>
          <a:bodyPr>
            <a:noAutofit/>
          </a:bodyPr>
          <a:lstStyle/>
          <a:p>
            <a:r>
              <a:rPr lang="cs-CZ" sz="3200" b="1" dirty="0"/>
              <a:t>Rozsah aplikovatelnosti pravidel pro SCM (různost názorů a jejich vývoj)?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3238"/>
            <a:ext cx="8082321" cy="44744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Pouze u </a:t>
            </a:r>
            <a:r>
              <a:rPr lang="cs-CZ" b="1" dirty="0" err="1"/>
              <a:t>svěřenských</a:t>
            </a:r>
            <a:r>
              <a:rPr lang="cs-CZ" b="1" dirty="0"/>
              <a:t> fondů</a:t>
            </a:r>
            <a:r>
              <a:rPr lang="cs-CZ" dirty="0"/>
              <a:t>?</a:t>
            </a:r>
          </a:p>
          <a:p>
            <a:r>
              <a:rPr lang="cs-CZ" dirty="0"/>
              <a:t>Všude tam, kde stanoví zákon, smlouva nebo v dalších případech, kdy bude naplněna hypotéza  § 1400 OZ a neexistuje speciální úprava?</a:t>
            </a:r>
          </a:p>
          <a:p>
            <a:r>
              <a:rPr lang="cs-CZ" dirty="0"/>
              <a:t>A zároveň, když bude správci svěřena </a:t>
            </a:r>
            <a:r>
              <a:rPr lang="cs-CZ" b="1" u="sng" dirty="0"/>
              <a:t>určitá míra diskrece</a:t>
            </a:r>
          </a:p>
          <a:p>
            <a:pPr marL="0" indent="0">
              <a:buNone/>
            </a:pPr>
            <a:endParaRPr lang="cs-CZ" b="1" u="sng" dirty="0"/>
          </a:p>
          <a:p>
            <a:r>
              <a:rPr lang="cs-CZ" b="1" u="sng" dirty="0"/>
              <a:t>DISKRECE: V NASTAVENÝCH MANITELECH SPRÁVCE PŘIJÍMÁ ROZHODNUTÍ NA ZÁKLADĚ SVÉHO UVÁŽENÍ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VŽDY NUTNO SKOUMAT SLUČITELNOST SCM S POVAHOU „ZÁKLADNÍHO REŽIMU“ (zákon, smlouva), DO NĚHOŽ BY PRAVIDLA MĚLA BÝT DOPLNĚNA</a:t>
            </a:r>
          </a:p>
          <a:p>
            <a:pPr marL="0" indent="0" algn="just">
              <a:buNone/>
            </a:pPr>
            <a:endParaRPr lang="cs-CZ" b="1" dirty="0"/>
          </a:p>
          <a:p>
            <a:r>
              <a:rPr lang="cs-CZ" b="1" dirty="0"/>
              <a:t>Smyslem SCM není popírání jiných právních režimů (jejich nahrazení), ale DOPLNĚNÍ!!!</a:t>
            </a:r>
          </a:p>
          <a:p>
            <a:endParaRPr lang="cs-CZ" dirty="0"/>
          </a:p>
          <a:p>
            <a:r>
              <a:rPr lang="cs-CZ" dirty="0"/>
              <a:t>EXPLICINTĚ, ŽE SE POUŽIJE: 1456 OZ, 351 OZ, § 1678 OZ</a:t>
            </a:r>
          </a:p>
          <a:p>
            <a:r>
              <a:rPr lang="cs-CZ" dirty="0"/>
              <a:t>EXPLICITNĚ, ŽE SE NEPOUŽIJE: § 59/1 ZOK, §195a odst. 3 ZPKT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46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23488"/>
            <a:ext cx="8229600" cy="689288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/>
              <a:t>DALŠÍ PŘÍPADY SCM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>
              <a:buNone/>
              <a:defRPr/>
            </a:pPr>
            <a:endParaRPr lang="cs-CZ" sz="2800" dirty="0"/>
          </a:p>
          <a:p>
            <a:pPr>
              <a:buFontTx/>
              <a:buChar char="-"/>
              <a:defRPr/>
            </a:pPr>
            <a:r>
              <a:rPr lang="cs-CZ" dirty="0"/>
              <a:t>opatrovnictví člověka a právnické osoby</a:t>
            </a:r>
          </a:p>
          <a:p>
            <a:pPr>
              <a:buFontTx/>
              <a:buChar char="-"/>
              <a:defRPr/>
            </a:pPr>
            <a:r>
              <a:rPr lang="cs-CZ" dirty="0"/>
              <a:t>péče o jmění dítěte</a:t>
            </a:r>
          </a:p>
          <a:p>
            <a:pPr>
              <a:buFontTx/>
              <a:buChar char="-"/>
              <a:defRPr/>
            </a:pPr>
            <a:r>
              <a:rPr lang="cs-CZ" dirty="0"/>
              <a:t>správa pozůstalosti</a:t>
            </a:r>
          </a:p>
          <a:p>
            <a:pPr>
              <a:buFontTx/>
              <a:buChar char="-"/>
              <a:defRPr/>
            </a:pPr>
            <a:r>
              <a:rPr lang="cs-CZ" dirty="0"/>
              <a:t>svěřenecké nástupnictví</a:t>
            </a:r>
          </a:p>
          <a:p>
            <a:pPr>
              <a:buFontTx/>
              <a:buChar char="-"/>
              <a:defRPr/>
            </a:pPr>
            <a:r>
              <a:rPr lang="cs-CZ" dirty="0"/>
              <a:t>zajišťovací převod práva </a:t>
            </a:r>
          </a:p>
          <a:p>
            <a:pPr>
              <a:buFontTx/>
              <a:buChar char="-"/>
              <a:defRPr/>
            </a:pPr>
            <a:r>
              <a:rPr lang="cs-CZ" dirty="0"/>
              <a:t>přidružený fond nadace</a:t>
            </a:r>
          </a:p>
          <a:p>
            <a:pPr>
              <a:buFontTx/>
              <a:buChar char="-"/>
              <a:defRPr/>
            </a:pPr>
            <a:r>
              <a:rPr lang="cs-CZ" dirty="0"/>
              <a:t>insolvenční správa (NS 29 </a:t>
            </a:r>
            <a:r>
              <a:rPr lang="cs-CZ" dirty="0" err="1"/>
              <a:t>Cdo</a:t>
            </a:r>
            <a:r>
              <a:rPr lang="cs-CZ" dirty="0"/>
              <a:t> 819/2018)</a:t>
            </a:r>
          </a:p>
          <a:p>
            <a:pPr>
              <a:buFontTx/>
              <a:buChar char="-"/>
              <a:defRPr/>
            </a:pPr>
            <a:r>
              <a:rPr lang="cs-CZ" dirty="0"/>
              <a:t>správa záležitostí/majetku členy orgánů právnických osob</a:t>
            </a:r>
          </a:p>
          <a:p>
            <a:pPr>
              <a:buFontTx/>
              <a:buChar char="-"/>
              <a:defRPr/>
            </a:pPr>
            <a:r>
              <a:rPr lang="cs-CZ" dirty="0"/>
              <a:t>další případy – smlouva o úschově….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1" dirty="0"/>
              <a:t>Správa cizího majetku v části 3.OZ</a:t>
            </a:r>
            <a:br>
              <a:rPr lang="cs-CZ" sz="3600" b="1" dirty="0"/>
            </a:br>
            <a:r>
              <a:rPr lang="cs-CZ" sz="3600" b="1" dirty="0"/>
              <a:t>SHRNUT</a:t>
            </a:r>
            <a:r>
              <a:rPr lang="cs-CZ" sz="4000" b="1" dirty="0"/>
              <a:t>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cs-CZ" dirty="0"/>
              <a:t>Pravidla pro SCM představují v české </a:t>
            </a:r>
            <a:r>
              <a:rPr lang="cs-CZ" u="sng" dirty="0"/>
              <a:t>právu neobvyklý koncept, protože nejsou spojena s žádnou konkrétní právní skutečností, </a:t>
            </a:r>
            <a:r>
              <a:rPr lang="cs-CZ" dirty="0"/>
              <a:t>ale spíše s určitým </a:t>
            </a:r>
            <a:r>
              <a:rPr lang="cs-CZ" u="sng" dirty="0"/>
              <a:t>typem reality sociální </a:t>
            </a:r>
            <a:r>
              <a:rPr lang="cs-CZ" dirty="0"/>
              <a:t>(funkcionální pohled)</a:t>
            </a:r>
          </a:p>
          <a:p>
            <a:pPr>
              <a:defRPr/>
            </a:pPr>
            <a:r>
              <a:rPr lang="cs-CZ" u="sng" dirty="0"/>
              <a:t>UPRAVUJE  POUZE PRAVIDLA SPRÁVY</a:t>
            </a:r>
          </a:p>
          <a:p>
            <a:pPr>
              <a:defRPr/>
            </a:pPr>
            <a:r>
              <a:rPr lang="cs-CZ" u="sng" dirty="0"/>
              <a:t> neupravuje zvláštní obligaci </a:t>
            </a:r>
            <a:r>
              <a:rPr lang="cs-CZ" dirty="0"/>
              <a:t>ani věcné právo, proto flexibilní</a:t>
            </a:r>
          </a:p>
          <a:p>
            <a:pPr>
              <a:defRPr/>
            </a:pPr>
            <a:r>
              <a:rPr lang="cs-CZ" u="sng" dirty="0"/>
              <a:t>Neřeší právní důvod vzniku </a:t>
            </a:r>
            <a:r>
              <a:rPr lang="cs-CZ" dirty="0"/>
              <a:t>správy</a:t>
            </a:r>
          </a:p>
          <a:p>
            <a:pPr>
              <a:defRPr/>
            </a:pPr>
            <a:r>
              <a:rPr lang="cs-CZ" u="sng" dirty="0"/>
              <a:t>neřeší důvod oprávnění nakládat se svěřeným majetkem </a:t>
            </a:r>
          </a:p>
          <a:p>
            <a:pPr>
              <a:defRPr/>
            </a:pPr>
            <a:r>
              <a:rPr lang="cs-CZ" u="sng" dirty="0"/>
              <a:t>neřeší vlastnictví spravovaného majetku </a:t>
            </a:r>
            <a:r>
              <a:rPr lang="cs-CZ" dirty="0"/>
              <a:t>(„cizí“), tj. případy, kdy správce není vlastník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třetích osob se  týkají pouze  § 1419 až § 1423 OZ (pouze zde dopad § 978, jinak jen omezeně)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2761</Words>
  <Application>Microsoft Office PowerPoint</Application>
  <PresentationFormat>Předvádění na obrazovce (4:3)</PresentationFormat>
  <Paragraphs>309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Tahoma</vt:lpstr>
      <vt:lpstr>Wingdings</vt:lpstr>
      <vt:lpstr>Motiv1</vt:lpstr>
      <vt:lpstr> </vt:lpstr>
      <vt:lpstr>Osnova:</vt:lpstr>
      <vt:lpstr>Širší souvislosti</vt:lpstr>
      <vt:lpstr>Co nového přinesla rekodifikace soukromého práva?</vt:lpstr>
      <vt:lpstr>Terminologické přeporozumění</vt:lpstr>
      <vt:lpstr>Správa cizího majetku   v části 3., dílu 6. OZ </vt:lpstr>
      <vt:lpstr>Rozsah aplikovatelnosti pravidel pro SCM (různost názorů a jejich vývoj)?</vt:lpstr>
      <vt:lpstr>DALŠÍ PŘÍPADY SCM</vt:lpstr>
      <vt:lpstr>Správa cizího majetku v části 3.OZ SHRNUTÍ</vt:lpstr>
      <vt:lpstr>Správa cizího majetku</vt:lpstr>
      <vt:lpstr>Pravidla pro správu a povinnosti správce</vt:lpstr>
      <vt:lpstr>Vznik správy</vt:lpstr>
      <vt:lpstr>Skončení správy vs. zánik správy</vt:lpstr>
      <vt:lpstr>Svěřenský fond (§ 1448 – §1474 OZ)</vt:lpstr>
      <vt:lpstr>Svěřenský fond (mezi fundací a trustem)</vt:lpstr>
      <vt:lpstr>Svěřenský fond („nejpodivnější zvíře v lese“ Pihera, 2012)</vt:lpstr>
      <vt:lpstr>Otázka změnitelnosti obsahu statutu</vt:lpstr>
      <vt:lpstr>Vytvoření/zřízení/vznik svěřenského fondu</vt:lpstr>
      <vt:lpstr>Od 1.1 2018 Evidence svěřenských fondů (a Evidence skutečných majitelů) </vt:lpstr>
      <vt:lpstr>Účel svěřenského fondu</vt:lpstr>
      <vt:lpstr>Zakladatel</vt:lpstr>
      <vt:lpstr>Obmyšlený (beneficient) </vt:lpstr>
      <vt:lpstr>Beneficienti – právně teoretická kategorizace (pokus)</vt:lpstr>
      <vt:lpstr>Svěřenský správce</vt:lpstr>
      <vt:lpstr>Povinnosti při správě</vt:lpstr>
      <vt:lpstr>Co znamená, že je svěřenský správce „fiduciary“?</vt:lpstr>
      <vt:lpstr>  Dohled nad svěřenským fondem </vt:lpstr>
      <vt:lpstr>Protektor (důvěrník, poradce, dohlížitel?)</vt:lpstr>
      <vt:lpstr>Zánik svěřenského fondu (§ 1471 a násl.) x zánik správy</vt:lpstr>
      <vt:lpstr>Mezinárodní aspekty (více v rámci PVP)</vt:lpstr>
      <vt:lpstr>Srovnatelné instituty správy majetku</vt:lpstr>
      <vt:lpstr>Doporučená literatura: 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Kateřina Ronovská</cp:lastModifiedBy>
  <cp:revision>111</cp:revision>
  <dcterms:created xsi:type="dcterms:W3CDTF">2013-11-19T21:26:25Z</dcterms:created>
  <dcterms:modified xsi:type="dcterms:W3CDTF">2022-04-11T13:46:31Z</dcterms:modified>
</cp:coreProperties>
</file>