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7" r:id="rId3"/>
    <p:sldId id="270" r:id="rId4"/>
    <p:sldId id="258" r:id="rId5"/>
    <p:sldId id="259" r:id="rId6"/>
    <p:sldId id="265" r:id="rId7"/>
    <p:sldId id="260" r:id="rId8"/>
    <p:sldId id="266" r:id="rId9"/>
    <p:sldId id="261" r:id="rId10"/>
    <p:sldId id="267" r:id="rId11"/>
    <p:sldId id="269" r:id="rId12"/>
    <p:sldId id="263" r:id="rId13"/>
    <p:sldId id="262" r:id="rId14"/>
    <p:sldId id="264" r:id="rId15"/>
    <p:sldId id="268" r:id="rId16"/>
    <p:sldId id="271" r:id="rId17"/>
    <p:sldId id="272" r:id="rId18"/>
    <p:sldId id="275" r:id="rId19"/>
  </p:sldIdLst>
  <p:sldSz cx="9144000" cy="6858000" type="screen4x3"/>
  <p:notesSz cx="6797675" cy="9926638"/>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6DFF6"/>
    <a:srgbClr val="A8BAEE"/>
    <a:srgbClr val="F9A5B9"/>
    <a:srgbClr val="F6A8DC"/>
    <a:srgbClr val="FFFEA0"/>
    <a:srgbClr val="EE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D6701227-7DF9-46C0-B18C-C527C305B7A9}"/>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cs-CZ"/>
          </a:p>
        </p:txBody>
      </p:sp>
      <p:sp>
        <p:nvSpPr>
          <p:cNvPr id="3" name="Zástupný symbol pro datum 2">
            <a:extLst>
              <a:ext uri="{FF2B5EF4-FFF2-40B4-BE49-F238E27FC236}">
                <a16:creationId xmlns:a16="http://schemas.microsoft.com/office/drawing/2014/main" id="{CF206F83-EB1B-4715-846C-3DEAE1638424}"/>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E7599C96-6634-4CEA-801E-636FCC8A1DF0}" type="datetimeFigureOut">
              <a:rPr lang="cs-CZ"/>
              <a:pPr>
                <a:defRPr/>
              </a:pPr>
              <a:t>20.04.2022</a:t>
            </a:fld>
            <a:endParaRPr lang="cs-CZ"/>
          </a:p>
        </p:txBody>
      </p:sp>
      <p:sp>
        <p:nvSpPr>
          <p:cNvPr id="4" name="Zástupný symbol pro zápatí 3">
            <a:extLst>
              <a:ext uri="{FF2B5EF4-FFF2-40B4-BE49-F238E27FC236}">
                <a16:creationId xmlns:a16="http://schemas.microsoft.com/office/drawing/2014/main" id="{8353E6FD-F583-48A6-9780-C44FF9351594}"/>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cs-CZ"/>
          </a:p>
        </p:txBody>
      </p:sp>
      <p:sp>
        <p:nvSpPr>
          <p:cNvPr id="5" name="Zástupný symbol pro číslo snímku 4">
            <a:extLst>
              <a:ext uri="{FF2B5EF4-FFF2-40B4-BE49-F238E27FC236}">
                <a16:creationId xmlns:a16="http://schemas.microsoft.com/office/drawing/2014/main" id="{64438E4E-14CB-4284-AB06-FF6A78E5B10C}"/>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7026979-4396-4B5F-92A6-A13BEB403888}" type="slidenum">
              <a:rPr lang="cs-CZ" altLang="cs-CZ"/>
              <a:pPr/>
              <a:t>‹#›</a:t>
            </a:fld>
            <a:endParaRPr lang="cs-CZ" alt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a:extLst>
              <a:ext uri="{FF2B5EF4-FFF2-40B4-BE49-F238E27FC236}">
                <a16:creationId xmlns:a16="http://schemas.microsoft.com/office/drawing/2014/main" id="{5848FF37-573D-4CD2-BBD7-A2745157B833}"/>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68766C60-A4DC-4E86-A604-B43BF30CAB4A}"/>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0A223DF3-8916-41CA-81F2-4D044A928189}"/>
              </a:ext>
            </a:extLst>
          </p:cNvPr>
          <p:cNvSpPr>
            <a:spLocks noGrp="1" noChangeArrowheads="1"/>
          </p:cNvSpPr>
          <p:nvPr>
            <p:ph type="sldNum" sz="quarter" idx="12"/>
          </p:nvPr>
        </p:nvSpPr>
        <p:spPr>
          <a:ln/>
        </p:spPr>
        <p:txBody>
          <a:bodyPr/>
          <a:lstStyle>
            <a:lvl1pPr>
              <a:defRPr/>
            </a:lvl1pPr>
          </a:lstStyle>
          <a:p>
            <a:fld id="{3D298AE6-C6CF-45DD-8266-32DF3527B5C0}" type="slidenum">
              <a:rPr lang="cs-CZ" altLang="cs-CZ"/>
              <a:pPr/>
              <a:t>‹#›</a:t>
            </a:fld>
            <a:endParaRPr lang="cs-CZ" altLang="cs-CZ"/>
          </a:p>
        </p:txBody>
      </p:sp>
    </p:spTree>
    <p:extLst>
      <p:ext uri="{BB962C8B-B14F-4D97-AF65-F5344CB8AC3E}">
        <p14:creationId xmlns:p14="http://schemas.microsoft.com/office/powerpoint/2010/main" val="230678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F531CBCE-AEC0-40F9-93BB-FF2018FD5ED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C7F3CF06-D09B-4477-ABBF-11F32CE1ACA5}"/>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17400933-F96D-4079-B105-92C0E1F5D6B8}"/>
              </a:ext>
            </a:extLst>
          </p:cNvPr>
          <p:cNvSpPr>
            <a:spLocks noGrp="1" noChangeArrowheads="1"/>
          </p:cNvSpPr>
          <p:nvPr>
            <p:ph type="sldNum" sz="quarter" idx="12"/>
          </p:nvPr>
        </p:nvSpPr>
        <p:spPr>
          <a:ln/>
        </p:spPr>
        <p:txBody>
          <a:bodyPr/>
          <a:lstStyle>
            <a:lvl1pPr>
              <a:defRPr/>
            </a:lvl1pPr>
          </a:lstStyle>
          <a:p>
            <a:fld id="{6288BC50-E658-4EE5-AB0F-E782FD836F78}" type="slidenum">
              <a:rPr lang="cs-CZ" altLang="cs-CZ"/>
              <a:pPr/>
              <a:t>‹#›</a:t>
            </a:fld>
            <a:endParaRPr lang="cs-CZ" altLang="cs-CZ"/>
          </a:p>
        </p:txBody>
      </p:sp>
    </p:spTree>
    <p:extLst>
      <p:ext uri="{BB962C8B-B14F-4D97-AF65-F5344CB8AC3E}">
        <p14:creationId xmlns:p14="http://schemas.microsoft.com/office/powerpoint/2010/main" val="428647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F316476C-6002-403D-879B-27AD8AEB359E}"/>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2EF8CF1A-89FB-4D13-8F65-903F83175A3A}"/>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6CBBA1C-16DE-407E-9488-3E9DC726E37B}"/>
              </a:ext>
            </a:extLst>
          </p:cNvPr>
          <p:cNvSpPr>
            <a:spLocks noGrp="1" noChangeArrowheads="1"/>
          </p:cNvSpPr>
          <p:nvPr>
            <p:ph type="sldNum" sz="quarter" idx="12"/>
          </p:nvPr>
        </p:nvSpPr>
        <p:spPr>
          <a:ln/>
        </p:spPr>
        <p:txBody>
          <a:bodyPr/>
          <a:lstStyle>
            <a:lvl1pPr>
              <a:defRPr/>
            </a:lvl1pPr>
          </a:lstStyle>
          <a:p>
            <a:fld id="{AD0148F8-7EB6-4FAA-9365-2F6345EB324C}" type="slidenum">
              <a:rPr lang="cs-CZ" altLang="cs-CZ"/>
              <a:pPr/>
              <a:t>‹#›</a:t>
            </a:fld>
            <a:endParaRPr lang="cs-CZ" altLang="cs-CZ"/>
          </a:p>
        </p:txBody>
      </p:sp>
    </p:spTree>
    <p:extLst>
      <p:ext uri="{BB962C8B-B14F-4D97-AF65-F5344CB8AC3E}">
        <p14:creationId xmlns:p14="http://schemas.microsoft.com/office/powerpoint/2010/main" val="338507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E1031E11-DDE0-4763-A9B4-772A46E20147}"/>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0BF8F84D-BB68-4007-8B85-63D95E47CB22}"/>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D052B069-4125-44D7-BC45-CE02933D74B0}"/>
              </a:ext>
            </a:extLst>
          </p:cNvPr>
          <p:cNvSpPr>
            <a:spLocks noGrp="1" noChangeArrowheads="1"/>
          </p:cNvSpPr>
          <p:nvPr>
            <p:ph type="sldNum" sz="quarter" idx="12"/>
          </p:nvPr>
        </p:nvSpPr>
        <p:spPr>
          <a:ln/>
        </p:spPr>
        <p:txBody>
          <a:bodyPr/>
          <a:lstStyle>
            <a:lvl1pPr>
              <a:defRPr/>
            </a:lvl1pPr>
          </a:lstStyle>
          <a:p>
            <a:fld id="{7F476673-5F4F-4695-BC83-835A8419DA85}" type="slidenum">
              <a:rPr lang="cs-CZ" altLang="cs-CZ"/>
              <a:pPr/>
              <a:t>‹#›</a:t>
            </a:fld>
            <a:endParaRPr lang="cs-CZ" altLang="cs-CZ"/>
          </a:p>
        </p:txBody>
      </p:sp>
    </p:spTree>
    <p:extLst>
      <p:ext uri="{BB962C8B-B14F-4D97-AF65-F5344CB8AC3E}">
        <p14:creationId xmlns:p14="http://schemas.microsoft.com/office/powerpoint/2010/main" val="114879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a16="http://schemas.microsoft.com/office/drawing/2014/main" id="{16192322-AF64-4004-BC3C-A78929959170}"/>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E1415514-8CB3-401B-A6CC-171C5225C467}"/>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3351BC10-C6A6-46A7-A6B2-D53B2402DEAA}"/>
              </a:ext>
            </a:extLst>
          </p:cNvPr>
          <p:cNvSpPr>
            <a:spLocks noGrp="1" noChangeArrowheads="1"/>
          </p:cNvSpPr>
          <p:nvPr>
            <p:ph type="sldNum" sz="quarter" idx="12"/>
          </p:nvPr>
        </p:nvSpPr>
        <p:spPr>
          <a:ln/>
        </p:spPr>
        <p:txBody>
          <a:bodyPr/>
          <a:lstStyle>
            <a:lvl1pPr>
              <a:defRPr/>
            </a:lvl1pPr>
          </a:lstStyle>
          <a:p>
            <a:fld id="{F18E045B-14D5-41D0-99D3-B7D0F9CB09C0}" type="slidenum">
              <a:rPr lang="cs-CZ" altLang="cs-CZ"/>
              <a:pPr/>
              <a:t>‹#›</a:t>
            </a:fld>
            <a:endParaRPr lang="cs-CZ" altLang="cs-CZ"/>
          </a:p>
        </p:txBody>
      </p:sp>
    </p:spTree>
    <p:extLst>
      <p:ext uri="{BB962C8B-B14F-4D97-AF65-F5344CB8AC3E}">
        <p14:creationId xmlns:p14="http://schemas.microsoft.com/office/powerpoint/2010/main" val="4259574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53CC5DCE-0A6F-4271-8752-EC34CC6E12BE}"/>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E7FB4A0F-FDF3-4E0F-B654-6C99541BC879}"/>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AFF34365-D944-42C0-B7E6-47278A1BF06C}"/>
              </a:ext>
            </a:extLst>
          </p:cNvPr>
          <p:cNvSpPr>
            <a:spLocks noGrp="1" noChangeArrowheads="1"/>
          </p:cNvSpPr>
          <p:nvPr>
            <p:ph type="sldNum" sz="quarter" idx="12"/>
          </p:nvPr>
        </p:nvSpPr>
        <p:spPr>
          <a:ln/>
        </p:spPr>
        <p:txBody>
          <a:bodyPr/>
          <a:lstStyle>
            <a:lvl1pPr>
              <a:defRPr/>
            </a:lvl1pPr>
          </a:lstStyle>
          <a:p>
            <a:fld id="{818C3D2F-D142-45FB-84FF-D6A8127713D6}" type="slidenum">
              <a:rPr lang="cs-CZ" altLang="cs-CZ"/>
              <a:pPr/>
              <a:t>‹#›</a:t>
            </a:fld>
            <a:endParaRPr lang="cs-CZ" altLang="cs-CZ"/>
          </a:p>
        </p:txBody>
      </p:sp>
    </p:spTree>
    <p:extLst>
      <p:ext uri="{BB962C8B-B14F-4D97-AF65-F5344CB8AC3E}">
        <p14:creationId xmlns:p14="http://schemas.microsoft.com/office/powerpoint/2010/main" val="362814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37AFCB02-2EFA-41ED-84BA-8C922BB02441}"/>
              </a:ext>
            </a:extLst>
          </p:cNvPr>
          <p:cNvSpPr>
            <a:spLocks noGrp="1" noChangeArrowheads="1"/>
          </p:cNvSpPr>
          <p:nvPr>
            <p:ph type="dt" sz="half" idx="10"/>
          </p:nvPr>
        </p:nvSpPr>
        <p:spPr>
          <a:ln/>
        </p:spPr>
        <p:txBody>
          <a:bodyPr/>
          <a:lstStyle>
            <a:lvl1pPr>
              <a:defRPr/>
            </a:lvl1pPr>
          </a:lstStyle>
          <a:p>
            <a:pPr>
              <a:defRPr/>
            </a:pPr>
            <a:endParaRPr lang="cs-CZ"/>
          </a:p>
        </p:txBody>
      </p:sp>
      <p:sp>
        <p:nvSpPr>
          <p:cNvPr id="8" name="Rectangle 5">
            <a:extLst>
              <a:ext uri="{FF2B5EF4-FFF2-40B4-BE49-F238E27FC236}">
                <a16:creationId xmlns:a16="http://schemas.microsoft.com/office/drawing/2014/main" id="{63E67518-8A2D-4C16-B3EE-0045DAD8E88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9" name="Rectangle 6">
            <a:extLst>
              <a:ext uri="{FF2B5EF4-FFF2-40B4-BE49-F238E27FC236}">
                <a16:creationId xmlns:a16="http://schemas.microsoft.com/office/drawing/2014/main" id="{66E00D6F-F54F-408C-A889-D30DFAB98767}"/>
              </a:ext>
            </a:extLst>
          </p:cNvPr>
          <p:cNvSpPr>
            <a:spLocks noGrp="1" noChangeArrowheads="1"/>
          </p:cNvSpPr>
          <p:nvPr>
            <p:ph type="sldNum" sz="quarter" idx="12"/>
          </p:nvPr>
        </p:nvSpPr>
        <p:spPr>
          <a:ln/>
        </p:spPr>
        <p:txBody>
          <a:bodyPr/>
          <a:lstStyle>
            <a:lvl1pPr>
              <a:defRPr/>
            </a:lvl1pPr>
          </a:lstStyle>
          <a:p>
            <a:fld id="{10DA63E7-1FEA-4261-B14D-AE6BF5D722E6}" type="slidenum">
              <a:rPr lang="cs-CZ" altLang="cs-CZ"/>
              <a:pPr/>
              <a:t>‹#›</a:t>
            </a:fld>
            <a:endParaRPr lang="cs-CZ" altLang="cs-CZ"/>
          </a:p>
        </p:txBody>
      </p:sp>
    </p:spTree>
    <p:extLst>
      <p:ext uri="{BB962C8B-B14F-4D97-AF65-F5344CB8AC3E}">
        <p14:creationId xmlns:p14="http://schemas.microsoft.com/office/powerpoint/2010/main" val="73753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41352B33-146D-4EE2-AAFB-37CE7D6AC22E}"/>
              </a:ext>
            </a:extLst>
          </p:cNvPr>
          <p:cNvSpPr>
            <a:spLocks noGrp="1" noChangeArrowheads="1"/>
          </p:cNvSpPr>
          <p:nvPr>
            <p:ph type="dt" sz="half" idx="10"/>
          </p:nvPr>
        </p:nvSpPr>
        <p:spPr>
          <a:ln/>
        </p:spPr>
        <p:txBody>
          <a:bodyPr/>
          <a:lstStyle>
            <a:lvl1pPr>
              <a:defRPr/>
            </a:lvl1pPr>
          </a:lstStyle>
          <a:p>
            <a:pPr>
              <a:defRPr/>
            </a:pPr>
            <a:endParaRPr lang="cs-CZ"/>
          </a:p>
        </p:txBody>
      </p:sp>
      <p:sp>
        <p:nvSpPr>
          <p:cNvPr id="4" name="Rectangle 5">
            <a:extLst>
              <a:ext uri="{FF2B5EF4-FFF2-40B4-BE49-F238E27FC236}">
                <a16:creationId xmlns:a16="http://schemas.microsoft.com/office/drawing/2014/main" id="{285CA358-920C-40FE-91AF-43E35F2CAAB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1BEB8FC3-817C-47AE-B969-5397C9E03B42}"/>
              </a:ext>
            </a:extLst>
          </p:cNvPr>
          <p:cNvSpPr>
            <a:spLocks noGrp="1" noChangeArrowheads="1"/>
          </p:cNvSpPr>
          <p:nvPr>
            <p:ph type="sldNum" sz="quarter" idx="12"/>
          </p:nvPr>
        </p:nvSpPr>
        <p:spPr>
          <a:ln/>
        </p:spPr>
        <p:txBody>
          <a:bodyPr/>
          <a:lstStyle>
            <a:lvl1pPr>
              <a:defRPr/>
            </a:lvl1pPr>
          </a:lstStyle>
          <a:p>
            <a:fld id="{67559FB6-5B00-40C5-90EB-FE3BD0478FE7}" type="slidenum">
              <a:rPr lang="cs-CZ" altLang="cs-CZ"/>
              <a:pPr/>
              <a:t>‹#›</a:t>
            </a:fld>
            <a:endParaRPr lang="cs-CZ" altLang="cs-CZ"/>
          </a:p>
        </p:txBody>
      </p:sp>
    </p:spTree>
    <p:extLst>
      <p:ext uri="{BB962C8B-B14F-4D97-AF65-F5344CB8AC3E}">
        <p14:creationId xmlns:p14="http://schemas.microsoft.com/office/powerpoint/2010/main" val="390557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00C3545-9626-46BC-B0D6-C5927051BEBF}"/>
              </a:ext>
            </a:extLst>
          </p:cNvPr>
          <p:cNvSpPr>
            <a:spLocks noGrp="1" noChangeArrowheads="1"/>
          </p:cNvSpPr>
          <p:nvPr>
            <p:ph type="dt" sz="half" idx="10"/>
          </p:nvPr>
        </p:nvSpPr>
        <p:spPr>
          <a:ln/>
        </p:spPr>
        <p:txBody>
          <a:bodyPr/>
          <a:lstStyle>
            <a:lvl1pPr>
              <a:defRPr/>
            </a:lvl1pPr>
          </a:lstStyle>
          <a:p>
            <a:pPr>
              <a:defRPr/>
            </a:pPr>
            <a:endParaRPr lang="cs-CZ"/>
          </a:p>
        </p:txBody>
      </p:sp>
      <p:sp>
        <p:nvSpPr>
          <p:cNvPr id="3" name="Rectangle 5">
            <a:extLst>
              <a:ext uri="{FF2B5EF4-FFF2-40B4-BE49-F238E27FC236}">
                <a16:creationId xmlns:a16="http://schemas.microsoft.com/office/drawing/2014/main" id="{AB8BCE1F-B031-4B25-9C3F-559D8D864991}"/>
              </a:ext>
            </a:extLst>
          </p:cNvPr>
          <p:cNvSpPr>
            <a:spLocks noGrp="1" noChangeArrowheads="1"/>
          </p:cNvSpPr>
          <p:nvPr>
            <p:ph type="ftr" sz="quarter" idx="11"/>
          </p:nvPr>
        </p:nvSpPr>
        <p:spPr>
          <a:ln/>
        </p:spPr>
        <p:txBody>
          <a:bodyPr/>
          <a:lstStyle>
            <a:lvl1pPr>
              <a:defRPr/>
            </a:lvl1pPr>
          </a:lstStyle>
          <a:p>
            <a:pPr>
              <a:defRPr/>
            </a:pPr>
            <a:endParaRPr lang="cs-CZ"/>
          </a:p>
        </p:txBody>
      </p:sp>
      <p:sp>
        <p:nvSpPr>
          <p:cNvPr id="4" name="Rectangle 6">
            <a:extLst>
              <a:ext uri="{FF2B5EF4-FFF2-40B4-BE49-F238E27FC236}">
                <a16:creationId xmlns:a16="http://schemas.microsoft.com/office/drawing/2014/main" id="{5C0F564A-5444-4E86-A8A6-6EC40E37C636}"/>
              </a:ext>
            </a:extLst>
          </p:cNvPr>
          <p:cNvSpPr>
            <a:spLocks noGrp="1" noChangeArrowheads="1"/>
          </p:cNvSpPr>
          <p:nvPr>
            <p:ph type="sldNum" sz="quarter" idx="12"/>
          </p:nvPr>
        </p:nvSpPr>
        <p:spPr>
          <a:ln/>
        </p:spPr>
        <p:txBody>
          <a:bodyPr/>
          <a:lstStyle>
            <a:lvl1pPr>
              <a:defRPr/>
            </a:lvl1pPr>
          </a:lstStyle>
          <a:p>
            <a:fld id="{AB98C23B-178A-46A7-A9F9-EC2D51C41E40}" type="slidenum">
              <a:rPr lang="cs-CZ" altLang="cs-CZ"/>
              <a:pPr/>
              <a:t>‹#›</a:t>
            </a:fld>
            <a:endParaRPr lang="cs-CZ" altLang="cs-CZ"/>
          </a:p>
        </p:txBody>
      </p:sp>
    </p:spTree>
    <p:extLst>
      <p:ext uri="{BB962C8B-B14F-4D97-AF65-F5344CB8AC3E}">
        <p14:creationId xmlns:p14="http://schemas.microsoft.com/office/powerpoint/2010/main" val="332359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F260DD20-5982-4F16-B615-CBDCF0E87AB3}"/>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EA7E6A34-6714-4FD9-960C-9A43418D98C6}"/>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3DC1A03B-F679-4D80-A0A8-8DFF2AE73169}"/>
              </a:ext>
            </a:extLst>
          </p:cNvPr>
          <p:cNvSpPr>
            <a:spLocks noGrp="1" noChangeArrowheads="1"/>
          </p:cNvSpPr>
          <p:nvPr>
            <p:ph type="sldNum" sz="quarter" idx="12"/>
          </p:nvPr>
        </p:nvSpPr>
        <p:spPr>
          <a:ln/>
        </p:spPr>
        <p:txBody>
          <a:bodyPr/>
          <a:lstStyle>
            <a:lvl1pPr>
              <a:defRPr/>
            </a:lvl1pPr>
          </a:lstStyle>
          <a:p>
            <a:fld id="{2EEB9DE5-CF06-4F16-BB6F-C1B6452BDA53}" type="slidenum">
              <a:rPr lang="cs-CZ" altLang="cs-CZ"/>
              <a:pPr/>
              <a:t>‹#›</a:t>
            </a:fld>
            <a:endParaRPr lang="cs-CZ" altLang="cs-CZ"/>
          </a:p>
        </p:txBody>
      </p:sp>
    </p:spTree>
    <p:extLst>
      <p:ext uri="{BB962C8B-B14F-4D97-AF65-F5344CB8AC3E}">
        <p14:creationId xmlns:p14="http://schemas.microsoft.com/office/powerpoint/2010/main" val="303260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91072EEF-C11A-4D33-A6B0-B9888E89E52E}"/>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F0E6A114-BEAD-499D-932B-DD15AB7C83D1}"/>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96F55851-43AC-49A3-91B2-ED192F35132E}"/>
              </a:ext>
            </a:extLst>
          </p:cNvPr>
          <p:cNvSpPr>
            <a:spLocks noGrp="1" noChangeArrowheads="1"/>
          </p:cNvSpPr>
          <p:nvPr>
            <p:ph type="sldNum" sz="quarter" idx="12"/>
          </p:nvPr>
        </p:nvSpPr>
        <p:spPr>
          <a:ln/>
        </p:spPr>
        <p:txBody>
          <a:bodyPr/>
          <a:lstStyle>
            <a:lvl1pPr>
              <a:defRPr/>
            </a:lvl1pPr>
          </a:lstStyle>
          <a:p>
            <a:fld id="{3D340647-A3EB-4BDA-A48D-5FF0E8302A7E}" type="slidenum">
              <a:rPr lang="cs-CZ" altLang="cs-CZ"/>
              <a:pPr/>
              <a:t>‹#›</a:t>
            </a:fld>
            <a:endParaRPr lang="cs-CZ" altLang="cs-CZ"/>
          </a:p>
        </p:txBody>
      </p:sp>
    </p:spTree>
    <p:extLst>
      <p:ext uri="{BB962C8B-B14F-4D97-AF65-F5344CB8AC3E}">
        <p14:creationId xmlns:p14="http://schemas.microsoft.com/office/powerpoint/2010/main" val="236184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99A1FE5-319F-49F0-9962-0F7BB890671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a:extLst>
              <a:ext uri="{FF2B5EF4-FFF2-40B4-BE49-F238E27FC236}">
                <a16:creationId xmlns:a16="http://schemas.microsoft.com/office/drawing/2014/main" id="{17A8B903-A955-43AE-9585-C4D7D420812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8" name="Rectangle 4">
            <a:extLst>
              <a:ext uri="{FF2B5EF4-FFF2-40B4-BE49-F238E27FC236}">
                <a16:creationId xmlns:a16="http://schemas.microsoft.com/office/drawing/2014/main" id="{E6513D0B-57BA-4DD3-AD0F-71FB048B17CB}"/>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p>
        </p:txBody>
      </p:sp>
      <p:sp>
        <p:nvSpPr>
          <p:cNvPr id="1029" name="Rectangle 5">
            <a:extLst>
              <a:ext uri="{FF2B5EF4-FFF2-40B4-BE49-F238E27FC236}">
                <a16:creationId xmlns:a16="http://schemas.microsoft.com/office/drawing/2014/main" id="{800C8E03-85F5-4A4B-81D0-4D2371FBB85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p>
        </p:txBody>
      </p:sp>
      <p:sp>
        <p:nvSpPr>
          <p:cNvPr id="1030" name="Rectangle 6">
            <a:extLst>
              <a:ext uri="{FF2B5EF4-FFF2-40B4-BE49-F238E27FC236}">
                <a16:creationId xmlns:a16="http://schemas.microsoft.com/office/drawing/2014/main" id="{630A32EE-5C5D-4DCE-A146-D20D60BECEF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354A317-9CD5-44A9-BE50-2E8A01587DE5}"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E4A878D-A031-482F-8616-5576B2D001CF}"/>
              </a:ext>
            </a:extLst>
          </p:cNvPr>
          <p:cNvSpPr>
            <a:spLocks noGrp="1" noChangeArrowheads="1"/>
          </p:cNvSpPr>
          <p:nvPr>
            <p:ph type="ctrTitle"/>
          </p:nvPr>
        </p:nvSpPr>
        <p:spPr>
          <a:xfrm>
            <a:off x="685800" y="1989138"/>
            <a:ext cx="7772400" cy="2519362"/>
          </a:xfrm>
          <a:solidFill>
            <a:srgbClr val="D21E10"/>
          </a:solidFill>
        </p:spPr>
        <p:txBody>
          <a:bodyPr/>
          <a:lstStyle/>
          <a:p>
            <a:pPr eaLnBrk="1" hangingPunct="1"/>
            <a:r>
              <a:rPr lang="cs-CZ" altLang="cs-CZ" b="1">
                <a:solidFill>
                  <a:srgbClr val="FFFFCC"/>
                </a:solidFill>
              </a:rPr>
              <a:t>Mezinárodní smlouva </a:t>
            </a:r>
            <a:br>
              <a:rPr lang="cs-CZ" altLang="cs-CZ" b="1">
                <a:solidFill>
                  <a:srgbClr val="FFFFCC"/>
                </a:solidFill>
              </a:rPr>
            </a:br>
            <a:r>
              <a:rPr lang="cs-CZ" altLang="cs-CZ" sz="1600" b="1">
                <a:solidFill>
                  <a:srgbClr val="FFFFCC"/>
                </a:solidFill>
              </a:rPr>
              <a:t>  </a:t>
            </a:r>
            <a:br>
              <a:rPr lang="cs-CZ" altLang="cs-CZ" b="1">
                <a:solidFill>
                  <a:srgbClr val="FFFFCC"/>
                </a:solidFill>
              </a:rPr>
            </a:br>
            <a:r>
              <a:rPr lang="cs-CZ" altLang="cs-CZ" b="1">
                <a:solidFill>
                  <a:srgbClr val="FFFFCC"/>
                </a:solidFill>
              </a:rPr>
              <a:t>jako pramen práva EU</a:t>
            </a:r>
          </a:p>
        </p:txBody>
      </p:sp>
      <p:sp>
        <p:nvSpPr>
          <p:cNvPr id="3075" name="Rectangle 3">
            <a:extLst>
              <a:ext uri="{FF2B5EF4-FFF2-40B4-BE49-F238E27FC236}">
                <a16:creationId xmlns:a16="http://schemas.microsoft.com/office/drawing/2014/main" id="{EEDE2A6A-3E00-43F2-9FA9-F578B8CC4300}"/>
              </a:ext>
            </a:extLst>
          </p:cNvPr>
          <p:cNvSpPr>
            <a:spLocks noGrp="1" noChangeArrowheads="1"/>
          </p:cNvSpPr>
          <p:nvPr>
            <p:ph type="subTitle" idx="1"/>
          </p:nvPr>
        </p:nvSpPr>
        <p:spPr/>
        <p:txBody>
          <a:bodyPr/>
          <a:lstStyle/>
          <a:p>
            <a:pPr eaLnBrk="1" hangingPunct="1"/>
            <a:r>
              <a:rPr lang="cs-CZ" altLang="cs-CZ"/>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B7A5C70-0D25-4ECA-A72E-BC637D059233}"/>
              </a:ext>
            </a:extLst>
          </p:cNvPr>
          <p:cNvSpPr>
            <a:spLocks noGrp="1" noChangeArrowheads="1"/>
          </p:cNvSpPr>
          <p:nvPr>
            <p:ph type="title"/>
          </p:nvPr>
        </p:nvSpPr>
        <p:spPr>
          <a:xfrm>
            <a:off x="457200" y="274638"/>
            <a:ext cx="8229600" cy="1425575"/>
          </a:xfrm>
          <a:solidFill>
            <a:srgbClr val="EE0000"/>
          </a:solidFill>
        </p:spPr>
        <p:txBody>
          <a:bodyPr/>
          <a:lstStyle/>
          <a:p>
            <a:pPr eaLnBrk="1" hangingPunct="1"/>
            <a:r>
              <a:rPr lang="cs-CZ" altLang="cs-CZ" sz="4000" b="1">
                <a:solidFill>
                  <a:schemeClr val="bg1"/>
                </a:solidFill>
              </a:rPr>
              <a:t>III. Závaznost  </a:t>
            </a:r>
            <a:br>
              <a:rPr lang="cs-CZ" altLang="cs-CZ" sz="4000" b="1">
                <a:solidFill>
                  <a:schemeClr val="bg1"/>
                </a:solidFill>
              </a:rPr>
            </a:br>
            <a:r>
              <a:rPr lang="cs-CZ" altLang="cs-CZ" sz="4000" b="1">
                <a:solidFill>
                  <a:schemeClr val="bg1"/>
                </a:solidFill>
              </a:rPr>
              <a:t>mezinárodních smluv v EU</a:t>
            </a:r>
          </a:p>
        </p:txBody>
      </p:sp>
      <p:sp>
        <p:nvSpPr>
          <p:cNvPr id="12291" name="Rectangle 3">
            <a:extLst>
              <a:ext uri="{FF2B5EF4-FFF2-40B4-BE49-F238E27FC236}">
                <a16:creationId xmlns:a16="http://schemas.microsoft.com/office/drawing/2014/main" id="{3E316E6C-40AA-40E2-89C4-30981B95E37A}"/>
              </a:ext>
            </a:extLst>
          </p:cNvPr>
          <p:cNvSpPr>
            <a:spLocks noGrp="1" noChangeArrowheads="1"/>
          </p:cNvSpPr>
          <p:nvPr>
            <p:ph type="body" idx="1"/>
          </p:nvPr>
        </p:nvSpPr>
        <p:spPr>
          <a:xfrm>
            <a:off x="250825" y="2133600"/>
            <a:ext cx="8569325" cy="4175125"/>
          </a:xfrm>
          <a:solidFill>
            <a:srgbClr val="DEEDFA"/>
          </a:solidFill>
        </p:spPr>
        <p:txBody>
          <a:bodyPr/>
          <a:lstStyle/>
          <a:p>
            <a:pPr eaLnBrk="1" hangingPunct="1">
              <a:lnSpc>
                <a:spcPct val="90000"/>
              </a:lnSpc>
              <a:buFontTx/>
              <a:buNone/>
            </a:pPr>
            <a:r>
              <a:rPr lang="cs-CZ" altLang="cs-CZ"/>
              <a:t>Závaznost smluv uzavřených EU: </a:t>
            </a:r>
          </a:p>
          <a:p>
            <a:pPr eaLnBrk="1" hangingPunct="1">
              <a:lnSpc>
                <a:spcPct val="90000"/>
              </a:lnSpc>
            </a:pPr>
            <a:r>
              <a:rPr lang="cs-CZ" altLang="cs-CZ">
                <a:solidFill>
                  <a:srgbClr val="CC0000"/>
                </a:solidFill>
              </a:rPr>
              <a:t>pro orgány EU a </a:t>
            </a:r>
          </a:p>
          <a:p>
            <a:pPr eaLnBrk="1" hangingPunct="1">
              <a:lnSpc>
                <a:spcPct val="90000"/>
              </a:lnSpc>
            </a:pPr>
            <a:r>
              <a:rPr lang="cs-CZ" altLang="cs-CZ">
                <a:solidFill>
                  <a:srgbClr val="CC0000"/>
                </a:solidFill>
              </a:rPr>
              <a:t>pro členské státy</a:t>
            </a:r>
            <a:r>
              <a:rPr lang="cs-CZ" altLang="cs-CZ"/>
              <a:t> (čl. 216 odst. 2)</a:t>
            </a:r>
          </a:p>
          <a:p>
            <a:pPr eaLnBrk="1" hangingPunct="1">
              <a:lnSpc>
                <a:spcPct val="90000"/>
              </a:lnSpc>
            </a:pPr>
            <a:r>
              <a:rPr lang="cs-CZ" altLang="cs-CZ" i="1">
                <a:solidFill>
                  <a:srgbClr val="0000FF"/>
                </a:solidFill>
              </a:rPr>
              <a:t>problémy s automatickou závazností smluv sjednaných jen EU pro členské státy (není možnost schválení národním parlamentem)</a:t>
            </a:r>
          </a:p>
          <a:p>
            <a:pPr eaLnBrk="1" hangingPunct="1">
              <a:lnSpc>
                <a:spcPct val="90000"/>
              </a:lnSpc>
            </a:pPr>
            <a:r>
              <a:rPr lang="cs-CZ" altLang="cs-CZ" i="1"/>
              <a:t>usnesení vlády ČR: smlouvy se pouze berou na vědomí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837CAC1-1423-4A5E-8797-8D120E02C723}"/>
              </a:ext>
            </a:extLst>
          </p:cNvPr>
          <p:cNvSpPr>
            <a:spLocks noGrp="1" noChangeArrowheads="1"/>
          </p:cNvSpPr>
          <p:nvPr>
            <p:ph type="title"/>
          </p:nvPr>
        </p:nvSpPr>
        <p:spPr>
          <a:xfrm>
            <a:off x="457200" y="274638"/>
            <a:ext cx="8229600" cy="1425575"/>
          </a:xfrm>
          <a:solidFill>
            <a:srgbClr val="A8BAEE"/>
          </a:solidFill>
        </p:spPr>
        <p:txBody>
          <a:bodyPr/>
          <a:lstStyle/>
          <a:p>
            <a:pPr eaLnBrk="1" hangingPunct="1"/>
            <a:r>
              <a:rPr lang="cs-CZ" altLang="cs-CZ" sz="4000"/>
              <a:t>Závaznost smluv EU pro členské státy</a:t>
            </a:r>
          </a:p>
        </p:txBody>
      </p:sp>
      <p:sp>
        <p:nvSpPr>
          <p:cNvPr id="13315" name="Rectangle 3">
            <a:extLst>
              <a:ext uri="{FF2B5EF4-FFF2-40B4-BE49-F238E27FC236}">
                <a16:creationId xmlns:a16="http://schemas.microsoft.com/office/drawing/2014/main" id="{C9D23A10-93D1-4B60-A096-92A72F04CAA7}"/>
              </a:ext>
            </a:extLst>
          </p:cNvPr>
          <p:cNvSpPr>
            <a:spLocks noGrp="1" noChangeArrowheads="1"/>
          </p:cNvSpPr>
          <p:nvPr>
            <p:ph type="body" idx="1"/>
          </p:nvPr>
        </p:nvSpPr>
        <p:spPr>
          <a:xfrm>
            <a:off x="250825" y="2133600"/>
            <a:ext cx="8569325" cy="4175125"/>
          </a:xfrm>
          <a:solidFill>
            <a:srgbClr val="DEEDFA"/>
          </a:solidFill>
        </p:spPr>
        <p:txBody>
          <a:bodyPr/>
          <a:lstStyle/>
          <a:p>
            <a:pPr eaLnBrk="1" hangingPunct="1">
              <a:lnSpc>
                <a:spcPct val="90000"/>
              </a:lnSpc>
            </a:pPr>
            <a:r>
              <a:rPr lang="cs-CZ" altLang="cs-CZ">
                <a:solidFill>
                  <a:srgbClr val="CC0000"/>
                </a:solidFill>
              </a:rPr>
              <a:t>mezinárodní právo: členské státy jsou </a:t>
            </a:r>
            <a:r>
              <a:rPr lang="cs-CZ" altLang="cs-CZ" b="1">
                <a:solidFill>
                  <a:srgbClr val="CC0000"/>
                </a:solidFill>
              </a:rPr>
              <a:t>třetí státy,</a:t>
            </a:r>
            <a:r>
              <a:rPr lang="cs-CZ" altLang="cs-CZ">
                <a:solidFill>
                  <a:srgbClr val="CC0000"/>
                </a:solidFill>
              </a:rPr>
              <a:t> které smlouva zavazuje</a:t>
            </a:r>
          </a:p>
          <a:p>
            <a:pPr lvl="1" eaLnBrk="1" hangingPunct="1">
              <a:lnSpc>
                <a:spcPct val="90000"/>
              </a:lnSpc>
            </a:pPr>
            <a:r>
              <a:rPr lang="cs-CZ" altLang="cs-CZ"/>
              <a:t>je to úmyslem smluvních stran,</a:t>
            </a:r>
          </a:p>
          <a:p>
            <a:pPr lvl="1" eaLnBrk="1" hangingPunct="1">
              <a:lnSpc>
                <a:spcPct val="90000"/>
              </a:lnSpc>
            </a:pPr>
            <a:r>
              <a:rPr lang="cs-CZ" altLang="cs-CZ"/>
              <a:t>třetí státy s tím musí výslovně a písemně souhlasit</a:t>
            </a:r>
          </a:p>
          <a:p>
            <a:pPr eaLnBrk="1" hangingPunct="1">
              <a:lnSpc>
                <a:spcPct val="90000"/>
              </a:lnSpc>
            </a:pPr>
            <a:r>
              <a:rPr lang="cs-CZ" altLang="cs-CZ"/>
              <a:t>tyto podmínky splněny, ale …</a:t>
            </a:r>
          </a:p>
          <a:p>
            <a:pPr eaLnBrk="1" hangingPunct="1">
              <a:lnSpc>
                <a:spcPct val="90000"/>
              </a:lnSpc>
            </a:pPr>
            <a:r>
              <a:rPr lang="cs-CZ" altLang="cs-CZ"/>
              <a:t>smlouvu provádějí členské státy místo EU</a:t>
            </a:r>
          </a:p>
          <a:p>
            <a:pPr eaLnBrk="1" hangingPunct="1">
              <a:lnSpc>
                <a:spcPct val="90000"/>
              </a:lnSpc>
            </a:pPr>
            <a:r>
              <a:rPr lang="cs-CZ" altLang="cs-CZ"/>
              <a:t>kdo odpovídá za dodržování?</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28FE721-ED40-4479-8BD8-CCBC04E2F218}"/>
              </a:ext>
            </a:extLst>
          </p:cNvPr>
          <p:cNvSpPr>
            <a:spLocks noGrp="1" noChangeArrowheads="1"/>
          </p:cNvSpPr>
          <p:nvPr>
            <p:ph type="title"/>
          </p:nvPr>
        </p:nvSpPr>
        <p:spPr>
          <a:xfrm>
            <a:off x="457200" y="274638"/>
            <a:ext cx="8229600" cy="1498600"/>
          </a:xfrm>
          <a:solidFill>
            <a:srgbClr val="FFFEA0"/>
          </a:solidFill>
        </p:spPr>
        <p:txBody>
          <a:bodyPr/>
          <a:lstStyle/>
          <a:p>
            <a:pPr eaLnBrk="1" hangingPunct="1"/>
            <a:r>
              <a:rPr lang="cs-CZ" altLang="cs-CZ"/>
              <a:t>Postavení smluv v právu EU</a:t>
            </a:r>
          </a:p>
        </p:txBody>
      </p:sp>
      <p:sp>
        <p:nvSpPr>
          <p:cNvPr id="13315" name="Rectangle 3">
            <a:extLst>
              <a:ext uri="{FF2B5EF4-FFF2-40B4-BE49-F238E27FC236}">
                <a16:creationId xmlns:a16="http://schemas.microsoft.com/office/drawing/2014/main" id="{64CB2591-7FB8-4D7B-901C-D974D1520235}"/>
              </a:ext>
            </a:extLst>
          </p:cNvPr>
          <p:cNvSpPr>
            <a:spLocks noGrp="1" noChangeArrowheads="1"/>
          </p:cNvSpPr>
          <p:nvPr>
            <p:ph type="body" idx="1"/>
          </p:nvPr>
        </p:nvSpPr>
        <p:spPr>
          <a:xfrm>
            <a:off x="457200" y="2349500"/>
            <a:ext cx="8229600" cy="3776663"/>
          </a:xfrm>
        </p:spPr>
        <p:txBody>
          <a:bodyPr/>
          <a:lstStyle/>
          <a:p>
            <a:pPr eaLnBrk="1" hangingPunct="1">
              <a:lnSpc>
                <a:spcPct val="90000"/>
              </a:lnSpc>
              <a:defRPr/>
            </a:pPr>
            <a:r>
              <a:rPr lang="cs-CZ" altLang="cs-CZ" sz="3600" dirty="0"/>
              <a:t>postavení v </a:t>
            </a:r>
            <a:r>
              <a:rPr lang="cs-CZ" altLang="cs-CZ" sz="3600" dirty="0">
                <a:solidFill>
                  <a:srgbClr val="0000FF"/>
                </a:solidFill>
              </a:rPr>
              <a:t>hierarchii práva EU:</a:t>
            </a:r>
            <a:r>
              <a:rPr lang="cs-CZ" altLang="cs-CZ" sz="3600" dirty="0"/>
              <a:t> mezi primárním a sekundárním právem </a:t>
            </a:r>
            <a:r>
              <a:rPr lang="cs-CZ" altLang="cs-CZ" sz="3600" i="1" dirty="0"/>
              <a:t>(smlouvy jsou závazné pro orgány EU i při legislativní činnosti)</a:t>
            </a:r>
          </a:p>
          <a:p>
            <a:pPr eaLnBrk="1" hangingPunct="1">
              <a:lnSpc>
                <a:spcPct val="90000"/>
              </a:lnSpc>
              <a:defRPr/>
            </a:pPr>
            <a:r>
              <a:rPr lang="cs-CZ" altLang="cs-CZ" sz="3600" dirty="0">
                <a:solidFill>
                  <a:srgbClr val="0000FF"/>
                </a:solidFill>
              </a:rPr>
              <a:t>přímý účinek:</a:t>
            </a:r>
            <a:r>
              <a:rPr lang="cs-CZ" altLang="cs-CZ" sz="3600" dirty="0"/>
              <a:t> ano, kromě dohod z oblasti </a:t>
            </a:r>
            <a:r>
              <a:rPr lang="cs-CZ" altLang="cs-CZ" sz="3600" dirty="0" err="1"/>
              <a:t>WTO</a:t>
            </a:r>
            <a:endParaRPr lang="cs-CZ" altLang="cs-CZ" sz="3600" dirty="0"/>
          </a:p>
          <a:p>
            <a:pPr eaLnBrk="1" hangingPunct="1">
              <a:lnSpc>
                <a:spcPct val="90000"/>
              </a:lnSpc>
              <a:defRPr/>
            </a:pPr>
            <a:r>
              <a:rPr lang="cs-CZ" altLang="cs-CZ" sz="3600" dirty="0"/>
              <a:t>interpretace za EU: Soudní dvůr</a:t>
            </a:r>
          </a:p>
          <a:p>
            <a:pPr marL="0" indent="0" eaLnBrk="1" hangingPunct="1">
              <a:lnSpc>
                <a:spcPct val="90000"/>
              </a:lnSpc>
              <a:buFontTx/>
              <a:buNone/>
              <a:defRPr/>
            </a:pPr>
            <a:endParaRPr lang="cs-CZ" altLang="cs-CZ" sz="3600" dirty="0"/>
          </a:p>
          <a:p>
            <a:pPr eaLnBrk="1" hangingPunct="1">
              <a:lnSpc>
                <a:spcPct val="90000"/>
              </a:lnSpc>
              <a:defRPr/>
            </a:pPr>
            <a:endParaRPr lang="cs-CZ" altLang="cs-CZ"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BC7410A-FC95-424C-873B-87236ED17A4D}"/>
              </a:ext>
            </a:extLst>
          </p:cNvPr>
          <p:cNvSpPr>
            <a:spLocks noGrp="1" noChangeArrowheads="1"/>
          </p:cNvSpPr>
          <p:nvPr>
            <p:ph type="title"/>
          </p:nvPr>
        </p:nvSpPr>
        <p:spPr>
          <a:xfrm>
            <a:off x="457200" y="274638"/>
            <a:ext cx="8229600" cy="1354137"/>
          </a:xfrm>
          <a:solidFill>
            <a:srgbClr val="F9A5B9"/>
          </a:solidFill>
        </p:spPr>
        <p:txBody>
          <a:bodyPr/>
          <a:lstStyle/>
          <a:p>
            <a:pPr eaLnBrk="1" hangingPunct="1"/>
            <a:r>
              <a:rPr lang="cs-CZ" altLang="cs-CZ"/>
              <a:t>IV. Zvláštní typy smluv</a:t>
            </a:r>
          </a:p>
        </p:txBody>
      </p:sp>
      <p:sp>
        <p:nvSpPr>
          <p:cNvPr id="15363" name="Rectangle 3">
            <a:extLst>
              <a:ext uri="{FF2B5EF4-FFF2-40B4-BE49-F238E27FC236}">
                <a16:creationId xmlns:a16="http://schemas.microsoft.com/office/drawing/2014/main" id="{D2E07EF3-7218-40BF-937E-F54199F3C2FB}"/>
              </a:ext>
            </a:extLst>
          </p:cNvPr>
          <p:cNvSpPr>
            <a:spLocks noGrp="1" noChangeArrowheads="1"/>
          </p:cNvSpPr>
          <p:nvPr>
            <p:ph type="body" idx="1"/>
          </p:nvPr>
        </p:nvSpPr>
        <p:spPr>
          <a:xfrm>
            <a:off x="457200" y="1916113"/>
            <a:ext cx="8229600" cy="4210050"/>
          </a:xfrm>
        </p:spPr>
        <p:txBody>
          <a:bodyPr/>
          <a:lstStyle/>
          <a:p>
            <a:pPr eaLnBrk="1" hangingPunct="1"/>
            <a:r>
              <a:rPr lang="cs-CZ" altLang="cs-CZ"/>
              <a:t>smlouvy mezi ES (EU) a členským státem</a:t>
            </a:r>
          </a:p>
          <a:p>
            <a:pPr eaLnBrk="1" hangingPunct="1"/>
            <a:r>
              <a:rPr lang="cs-CZ" altLang="cs-CZ"/>
              <a:t>smlouvy uzavírané EU před Lisabonem</a:t>
            </a:r>
          </a:p>
          <a:p>
            <a:pPr lvl="1" eaLnBrk="1" hangingPunct="1"/>
            <a:r>
              <a:rPr lang="cs-CZ" altLang="cs-CZ"/>
              <a:t>subjektivita EU</a:t>
            </a:r>
          </a:p>
          <a:p>
            <a:pPr lvl="1" eaLnBrk="1" hangingPunct="1"/>
            <a:r>
              <a:rPr lang="cs-CZ" altLang="cs-CZ"/>
              <a:t>prohlášení č. 4 k Amsterodamské smlouvě</a:t>
            </a:r>
          </a:p>
          <a:p>
            <a:pPr lvl="1" eaLnBrk="1" hangingPunct="1"/>
            <a:r>
              <a:rPr lang="cs-CZ" altLang="cs-CZ"/>
              <a:t>závazky pro členské státy?</a:t>
            </a:r>
          </a:p>
          <a:p>
            <a:pPr lvl="1" eaLnBrk="1" hangingPunct="1"/>
            <a:r>
              <a:rPr lang="cs-CZ" altLang="cs-CZ"/>
              <a:t>možnost ústavního přezkoumání v členských státech</a:t>
            </a:r>
          </a:p>
          <a:p>
            <a:pPr lvl="1" eaLnBrk="1" hangingPunct="1"/>
            <a:endParaRPr lang="cs-CZ" alt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5D0A270-B89A-4BCC-9D5D-F6DD699799CB}"/>
              </a:ext>
            </a:extLst>
          </p:cNvPr>
          <p:cNvSpPr>
            <a:spLocks noGrp="1" noChangeArrowheads="1"/>
          </p:cNvSpPr>
          <p:nvPr>
            <p:ph type="title"/>
          </p:nvPr>
        </p:nvSpPr>
        <p:spPr>
          <a:xfrm>
            <a:off x="457200" y="274638"/>
            <a:ext cx="8229600" cy="1425575"/>
          </a:xfrm>
          <a:solidFill>
            <a:srgbClr val="F6A8DC"/>
          </a:solidFill>
        </p:spPr>
        <p:txBody>
          <a:bodyPr/>
          <a:lstStyle/>
          <a:p>
            <a:pPr eaLnBrk="1" hangingPunct="1"/>
            <a:r>
              <a:rPr lang="cs-CZ" altLang="cs-CZ" sz="4000"/>
              <a:t>V. Mezinárodní smlouvy uzavřené před vstupem do EU</a:t>
            </a:r>
          </a:p>
        </p:txBody>
      </p:sp>
      <p:sp>
        <p:nvSpPr>
          <p:cNvPr id="16387" name="Rectangle 3">
            <a:extLst>
              <a:ext uri="{FF2B5EF4-FFF2-40B4-BE49-F238E27FC236}">
                <a16:creationId xmlns:a16="http://schemas.microsoft.com/office/drawing/2014/main" id="{A0A8E6C9-4E51-406B-8512-06A0EC2BF97F}"/>
              </a:ext>
            </a:extLst>
          </p:cNvPr>
          <p:cNvSpPr>
            <a:spLocks noGrp="1" noChangeArrowheads="1"/>
          </p:cNvSpPr>
          <p:nvPr>
            <p:ph type="body" idx="1"/>
          </p:nvPr>
        </p:nvSpPr>
        <p:spPr>
          <a:xfrm>
            <a:off x="457200" y="2133600"/>
            <a:ext cx="8229600" cy="3992563"/>
          </a:xfrm>
        </p:spPr>
        <p:txBody>
          <a:bodyPr/>
          <a:lstStyle/>
          <a:p>
            <a:pPr eaLnBrk="1" hangingPunct="1">
              <a:lnSpc>
                <a:spcPct val="90000"/>
              </a:lnSpc>
            </a:pPr>
            <a:r>
              <a:rPr lang="cs-CZ" altLang="cs-CZ" sz="2800"/>
              <a:t>smlouvy uzavřené státy před jejich vstupem do EU, kde EU se dovolává své pravomoci</a:t>
            </a:r>
          </a:p>
          <a:p>
            <a:pPr eaLnBrk="1" hangingPunct="1">
              <a:lnSpc>
                <a:spcPct val="90000"/>
              </a:lnSpc>
            </a:pPr>
            <a:r>
              <a:rPr lang="cs-CZ" altLang="cs-CZ" sz="2800">
                <a:solidFill>
                  <a:srgbClr val="EE0000"/>
                </a:solidFill>
              </a:rPr>
              <a:t>právo EU se nedotýká závazků vůči třetím státům,</a:t>
            </a:r>
            <a:r>
              <a:rPr lang="cs-CZ" altLang="cs-CZ" sz="2800"/>
              <a:t> ale …</a:t>
            </a:r>
          </a:p>
          <a:p>
            <a:pPr eaLnBrk="1" hangingPunct="1">
              <a:lnSpc>
                <a:spcPct val="90000"/>
              </a:lnSpc>
            </a:pPr>
            <a:r>
              <a:rPr lang="cs-CZ" altLang="cs-CZ" sz="2800"/>
              <a:t>neslučitelnost: </a:t>
            </a:r>
            <a:r>
              <a:rPr lang="cs-CZ" altLang="cs-CZ" sz="2800">
                <a:solidFill>
                  <a:srgbClr val="0000FF"/>
                </a:solidFill>
              </a:rPr>
              <a:t>povinnost použít všech vhodných prostředků</a:t>
            </a:r>
            <a:r>
              <a:rPr lang="cs-CZ" altLang="cs-CZ" sz="2800"/>
              <a:t> k odstranění</a:t>
            </a:r>
          </a:p>
          <a:p>
            <a:pPr lvl="1" eaLnBrk="1" hangingPunct="1">
              <a:lnSpc>
                <a:spcPct val="90000"/>
              </a:lnSpc>
            </a:pPr>
            <a:r>
              <a:rPr lang="cs-CZ" altLang="cs-CZ" sz="2400"/>
              <a:t>ukončení platnosti</a:t>
            </a:r>
          </a:p>
          <a:p>
            <a:pPr lvl="1" eaLnBrk="1" hangingPunct="1">
              <a:lnSpc>
                <a:spcPct val="90000"/>
              </a:lnSpc>
            </a:pPr>
            <a:r>
              <a:rPr lang="cs-CZ" altLang="cs-CZ" sz="2400"/>
              <a:t>renegociace</a:t>
            </a:r>
          </a:p>
          <a:p>
            <a:pPr lvl="1" eaLnBrk="1" hangingPunct="1">
              <a:lnSpc>
                <a:spcPct val="90000"/>
              </a:lnSpc>
            </a:pPr>
            <a:r>
              <a:rPr lang="cs-CZ" altLang="cs-CZ" sz="2400"/>
              <a:t>interpretace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BEABC82-3D2D-4280-9C44-66BAB785E5CC}"/>
              </a:ext>
            </a:extLst>
          </p:cNvPr>
          <p:cNvSpPr>
            <a:spLocks noGrp="1" noChangeArrowheads="1"/>
          </p:cNvSpPr>
          <p:nvPr>
            <p:ph type="title"/>
          </p:nvPr>
        </p:nvSpPr>
        <p:spPr>
          <a:xfrm>
            <a:off x="457200" y="274638"/>
            <a:ext cx="8229600" cy="1425575"/>
          </a:xfrm>
          <a:solidFill>
            <a:srgbClr val="F6A8DC"/>
          </a:solidFill>
        </p:spPr>
        <p:txBody>
          <a:bodyPr/>
          <a:lstStyle/>
          <a:p>
            <a:pPr eaLnBrk="1" hangingPunct="1"/>
            <a:r>
              <a:rPr lang="cs-CZ" altLang="cs-CZ" sz="4000"/>
              <a:t>Lisabon – oslabení pravomocí členských států?</a:t>
            </a:r>
          </a:p>
        </p:txBody>
      </p:sp>
      <p:sp>
        <p:nvSpPr>
          <p:cNvPr id="17411" name="Rectangle 3">
            <a:extLst>
              <a:ext uri="{FF2B5EF4-FFF2-40B4-BE49-F238E27FC236}">
                <a16:creationId xmlns:a16="http://schemas.microsoft.com/office/drawing/2014/main" id="{9411F89F-F1E2-461B-8536-A51D316459CB}"/>
              </a:ext>
            </a:extLst>
          </p:cNvPr>
          <p:cNvSpPr>
            <a:spLocks noGrp="1" noChangeArrowheads="1"/>
          </p:cNvSpPr>
          <p:nvPr>
            <p:ph type="body" idx="1"/>
          </p:nvPr>
        </p:nvSpPr>
        <p:spPr>
          <a:xfrm>
            <a:off x="457200" y="2133600"/>
            <a:ext cx="8229600" cy="3992563"/>
          </a:xfrm>
        </p:spPr>
        <p:txBody>
          <a:bodyPr/>
          <a:lstStyle/>
          <a:p>
            <a:pPr eaLnBrk="1" hangingPunct="1">
              <a:lnSpc>
                <a:spcPct val="90000"/>
              </a:lnSpc>
            </a:pPr>
            <a:r>
              <a:rPr lang="cs-CZ" altLang="cs-CZ" i="1"/>
              <a:t>Před Lisabonem: smlouvy EU z oblasti II. a III. pilíře s dopadem na členské státy podléhají jejich vnitrostátnímu schválení</a:t>
            </a:r>
          </a:p>
          <a:p>
            <a:pPr eaLnBrk="1" hangingPunct="1">
              <a:lnSpc>
                <a:spcPct val="90000"/>
              </a:lnSpc>
            </a:pPr>
            <a:r>
              <a:rPr lang="cs-CZ" altLang="cs-CZ" u="sng"/>
              <a:t>po Lisabonu: zrušeno, žádné schvalování</a:t>
            </a:r>
          </a:p>
          <a:p>
            <a:pPr eaLnBrk="1" hangingPunct="1">
              <a:lnSpc>
                <a:spcPct val="90000"/>
              </a:lnSpc>
            </a:pPr>
            <a:r>
              <a:rPr lang="cs-CZ" altLang="cs-CZ"/>
              <a:t>příklad Dohody o extradici EU – USA:</a:t>
            </a:r>
          </a:p>
          <a:p>
            <a:pPr lvl="1" eaLnBrk="1" hangingPunct="1">
              <a:lnSpc>
                <a:spcPct val="90000"/>
              </a:lnSpc>
            </a:pPr>
            <a:r>
              <a:rPr lang="cs-CZ" altLang="cs-CZ"/>
              <a:t>fakticky zavazuje členské státy</a:t>
            </a:r>
          </a:p>
          <a:p>
            <a:pPr lvl="1" eaLnBrk="1" hangingPunct="1">
              <a:lnSpc>
                <a:spcPct val="90000"/>
              </a:lnSpc>
            </a:pPr>
            <a:r>
              <a:rPr lang="cs-CZ" altLang="cs-CZ"/>
              <a:t>sporná subjektivita EU před Lisabonem (proto platnost až od 2010)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94E48DCB-E98A-42E1-9DC1-9CF5BF57B2F3}"/>
              </a:ext>
            </a:extLst>
          </p:cNvPr>
          <p:cNvSpPr>
            <a:spLocks noGrp="1" noChangeArrowheads="1"/>
          </p:cNvSpPr>
          <p:nvPr>
            <p:ph type="title"/>
          </p:nvPr>
        </p:nvSpPr>
        <p:spPr>
          <a:xfrm>
            <a:off x="539750" y="260350"/>
            <a:ext cx="8229600" cy="1143000"/>
          </a:xfrm>
        </p:spPr>
        <p:txBody>
          <a:bodyPr/>
          <a:lstStyle/>
          <a:p>
            <a:br>
              <a:rPr lang="cs-CZ" altLang="cs-CZ" sz="1200" b="1" u="sng"/>
            </a:br>
            <a:br>
              <a:rPr lang="cs-CZ" altLang="cs-CZ" sz="1200" b="1" u="sng"/>
            </a:br>
            <a:br>
              <a:rPr lang="cs-CZ" altLang="cs-CZ" sz="1200" b="1" u="sng"/>
            </a:br>
            <a:br>
              <a:rPr lang="cs-CZ" altLang="cs-CZ" sz="1200" b="1" u="sng"/>
            </a:br>
            <a:r>
              <a:rPr lang="cs-CZ" altLang="cs-CZ" sz="1800" b="1"/>
              <a:t>DOHODA O SPOLUPRÁCI </a:t>
            </a:r>
            <a:r>
              <a:rPr lang="cs-CZ" altLang="cs-CZ" sz="1800" b="1" u="sng">
                <a:solidFill>
                  <a:srgbClr val="C00000"/>
                </a:solidFill>
              </a:rPr>
              <a:t>MEZI EU A JEJÍMI ČLENSKÝMI STÁTY </a:t>
            </a:r>
            <a:r>
              <a:rPr lang="cs-CZ" altLang="cs-CZ" sz="1800" b="1"/>
              <a:t>NA JEDNÉ STRANĚ </a:t>
            </a:r>
            <a:r>
              <a:rPr lang="cs-CZ" altLang="cs-CZ" sz="1800" b="1" u="sng"/>
              <a:t>A </a:t>
            </a:r>
            <a:r>
              <a:rPr lang="cs-CZ" altLang="cs-CZ" sz="1800" b="1" u="sng">
                <a:solidFill>
                  <a:srgbClr val="C00000"/>
                </a:solidFill>
              </a:rPr>
              <a:t>ŠVÝCARSKOU KONFEDERACÍ </a:t>
            </a:r>
            <a:r>
              <a:rPr lang="cs-CZ" altLang="cs-CZ" sz="1800" b="1"/>
              <a:t>NA STRANĚ DRUHÉ </a:t>
            </a:r>
            <a:r>
              <a:rPr lang="cs-CZ" altLang="cs-CZ" sz="1800" b="1">
                <a:solidFill>
                  <a:srgbClr val="0000FF"/>
                </a:solidFill>
              </a:rPr>
              <a:t>TÝKAJÍCÍ SE EVROPSKÝCH PROGRAMŮ DRUŽICOVÉ NAVIGACE</a:t>
            </a:r>
            <a:br>
              <a:rPr lang="cs-CZ" altLang="cs-CZ" b="1" u="sng"/>
            </a:br>
            <a:endParaRPr lang="cs-CZ" altLang="cs-CZ"/>
          </a:p>
        </p:txBody>
      </p:sp>
      <p:sp>
        <p:nvSpPr>
          <p:cNvPr id="18435" name="Zástupný symbol pro obsah 2">
            <a:extLst>
              <a:ext uri="{FF2B5EF4-FFF2-40B4-BE49-F238E27FC236}">
                <a16:creationId xmlns:a16="http://schemas.microsoft.com/office/drawing/2014/main" id="{4ED65FCC-D56B-4FB4-8449-A195C1132A25}"/>
              </a:ext>
            </a:extLst>
          </p:cNvPr>
          <p:cNvSpPr>
            <a:spLocks noGrp="1" noChangeArrowheads="1"/>
          </p:cNvSpPr>
          <p:nvPr>
            <p:ph idx="1"/>
          </p:nvPr>
        </p:nvSpPr>
        <p:spPr/>
        <p:txBody>
          <a:bodyPr/>
          <a:lstStyle/>
          <a:p>
            <a:pPr marL="0" indent="0">
              <a:buFontTx/>
              <a:buNone/>
            </a:pPr>
            <a:r>
              <a:rPr lang="cs-CZ" altLang="cs-CZ" sz="1800" b="1">
                <a:solidFill>
                  <a:srgbClr val="C00000"/>
                </a:solidFill>
              </a:rPr>
              <a:t>EVROPSKÁ UNIE</a:t>
            </a:r>
          </a:p>
          <a:p>
            <a:pPr marL="0" indent="0">
              <a:buFontTx/>
              <a:buNone/>
            </a:pPr>
            <a:r>
              <a:rPr lang="cs-CZ" altLang="cs-CZ" sz="1800">
                <a:solidFill>
                  <a:srgbClr val="C00000"/>
                </a:solidFill>
              </a:rPr>
              <a:t>a</a:t>
            </a:r>
          </a:p>
          <a:p>
            <a:pPr marL="0" indent="0">
              <a:buFontTx/>
              <a:buNone/>
            </a:pPr>
            <a:r>
              <a:rPr lang="cs-CZ" altLang="cs-CZ" sz="1100"/>
              <a:t>BELGICKÉ KRÁLOVSTVÍ, BULHARSKÁ REPUBLIKA, ČESKÁ REPUBLIKA, DÁNSKÉ KRÁLOVSTVÍ, SPOLKOVÁ REPUBLIKA NĚMECKO, ESTONSKÁ REPUBLIKA, ŘECKÁ REPUBLIKA, ŠPANĚLSKÉ KRÁLOVSTVÍ, FRANCOUZSKÁ REPUBLIKA, IRSKO, ITALSKÁ REPUBLIKA, KYPERSKÁ REPUBLIKA, LOTYŠSKÁ REPUBLIKA, LITEVSKÁ REPUBLIKA, LUCEMBURSKÉ VELKOVÉVODSTVÍ, MAĎARSKO, REPUBLIKA MALTA, NIZOZEMSKÉ KRÁLOVSTVÍ, RAKOUSKÁ REPUBLIKA, POLSKÁ REPUBLIKA, PORTUGALSKÁ REPUBLIKA, RUMUNSKO, REPUBLIKA SLOVINSKO, SLOVENSKÁ REPUBLIKA, FINSKÁ REPUBLIKA, ŠVÉDSKÉ KRÁLOVSTVÍ, SPOJENÉ KRÁLOVSTVÍ VELKÉ BRITÁNIE A SEVERNÍHO IRSKA,</a:t>
            </a:r>
          </a:p>
          <a:p>
            <a:pPr marL="0" indent="0">
              <a:buFontTx/>
              <a:buNone/>
            </a:pPr>
            <a:r>
              <a:rPr lang="cs-CZ" altLang="cs-CZ" sz="1800"/>
              <a:t>smluvní strany Smlouvy o Evropské unii a Smlouvy o fungování Evropské unie, </a:t>
            </a:r>
            <a:r>
              <a:rPr lang="cs-CZ" altLang="cs-CZ" sz="1800" b="1">
                <a:solidFill>
                  <a:srgbClr val="C00000"/>
                </a:solidFill>
              </a:rPr>
              <a:t>dále jen „členské státy“, na jedné straně</a:t>
            </a:r>
          </a:p>
          <a:p>
            <a:pPr marL="0" indent="0">
              <a:buFontTx/>
              <a:buNone/>
            </a:pPr>
            <a:r>
              <a:rPr lang="cs-CZ" altLang="cs-CZ" sz="1800"/>
              <a:t>a</a:t>
            </a:r>
          </a:p>
          <a:p>
            <a:pPr marL="0" indent="0">
              <a:buFontTx/>
              <a:buNone/>
            </a:pPr>
            <a:r>
              <a:rPr lang="cs-CZ" altLang="cs-CZ" sz="1800" b="1">
                <a:solidFill>
                  <a:srgbClr val="C00000"/>
                </a:solidFill>
              </a:rPr>
              <a:t>ŠVÝCARSKÁ KONFEDERACE, dále jen „Švýcarsko“, na straně druhé,</a:t>
            </a:r>
          </a:p>
          <a:p>
            <a:pPr marL="0" indent="0">
              <a:buFontTx/>
              <a:buNone/>
            </a:pPr>
            <a:r>
              <a:rPr lang="cs-CZ" altLang="cs-CZ" sz="1800" b="1">
                <a:solidFill>
                  <a:srgbClr val="0000FF"/>
                </a:solidFill>
              </a:rPr>
              <a:t>dále jen „strana dohody“ nebo „strany dohody“,</a:t>
            </a:r>
          </a:p>
          <a:p>
            <a:pPr marL="0" indent="0">
              <a:buFontTx/>
              <a:buNone/>
            </a:pPr>
            <a:r>
              <a:rPr lang="cs-CZ" altLang="cs-CZ" sz="1800"/>
              <a:t>S OHLEDEM na společné zájmy, pokud jde o rozvoj globálního systému družicové navigace (dále rovněž „GNSS“), zvlášť vyvinutého pro civilní účely, ……………..</a:t>
            </a:r>
          </a:p>
          <a:p>
            <a:pPr marL="0" indent="0">
              <a:buFontTx/>
              <a:buNone/>
            </a:pPr>
            <a:endParaRPr lang="cs-CZ" altLang="cs-CZ" sz="1200"/>
          </a:p>
          <a:p>
            <a:pPr marL="0" indent="0">
              <a:buFontTx/>
              <a:buNone/>
            </a:pPr>
            <a:endParaRPr lang="cs-CZ" alt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35FB4A45-F6AF-4250-840E-2F0EB0652558}"/>
              </a:ext>
            </a:extLst>
          </p:cNvPr>
          <p:cNvSpPr>
            <a:spLocks noGrp="1" noChangeArrowheads="1"/>
          </p:cNvSpPr>
          <p:nvPr>
            <p:ph type="title"/>
          </p:nvPr>
        </p:nvSpPr>
        <p:spPr>
          <a:xfrm>
            <a:off x="539750" y="260350"/>
            <a:ext cx="8229600" cy="1143000"/>
          </a:xfrm>
        </p:spPr>
        <p:txBody>
          <a:bodyPr/>
          <a:lstStyle/>
          <a:p>
            <a:br>
              <a:rPr lang="cs-CZ" altLang="cs-CZ" sz="1200" b="1" u="sng"/>
            </a:br>
            <a:br>
              <a:rPr lang="cs-CZ" altLang="cs-CZ" sz="1200" b="1" u="sng"/>
            </a:br>
            <a:br>
              <a:rPr lang="cs-CZ" altLang="cs-CZ" sz="1200" b="1" u="sng"/>
            </a:br>
            <a:br>
              <a:rPr lang="cs-CZ" altLang="cs-CZ" sz="1200" b="1" u="sng"/>
            </a:br>
            <a:r>
              <a:rPr lang="cs-CZ" altLang="cs-CZ" sz="1800" b="1"/>
              <a:t>DOHODA O SPOLUPRÁCI </a:t>
            </a:r>
            <a:r>
              <a:rPr lang="cs-CZ" altLang="cs-CZ" sz="1800" b="1">
                <a:solidFill>
                  <a:srgbClr val="C00000"/>
                </a:solidFill>
              </a:rPr>
              <a:t>MEZI EU A JEJÍMI ČLENSKÝMI STÁTY </a:t>
            </a:r>
            <a:r>
              <a:rPr lang="cs-CZ" altLang="cs-CZ" sz="1800" b="1"/>
              <a:t>NA JEDNÉ STRANĚ A </a:t>
            </a:r>
            <a:r>
              <a:rPr lang="cs-CZ" altLang="cs-CZ" sz="1800" b="1">
                <a:solidFill>
                  <a:srgbClr val="C00000"/>
                </a:solidFill>
              </a:rPr>
              <a:t>ŠVÝCARSKOU KONFEDERACÍ </a:t>
            </a:r>
            <a:r>
              <a:rPr lang="cs-CZ" altLang="cs-CZ" sz="1800" b="1"/>
              <a:t>NA STRANĚ DRUHÉ </a:t>
            </a:r>
            <a:r>
              <a:rPr lang="cs-CZ" altLang="cs-CZ" sz="1800" b="1">
                <a:solidFill>
                  <a:srgbClr val="0000FF"/>
                </a:solidFill>
              </a:rPr>
              <a:t>TÝKAJÍCÍ SE EVROPSKÝCH PROGRAMŮ DRUŽICOVÉ NAVIGACE</a:t>
            </a:r>
            <a:br>
              <a:rPr lang="cs-CZ" altLang="cs-CZ" b="1" u="sng"/>
            </a:br>
            <a:endParaRPr lang="cs-CZ" altLang="cs-CZ"/>
          </a:p>
        </p:txBody>
      </p:sp>
      <p:sp>
        <p:nvSpPr>
          <p:cNvPr id="19459" name="Zástupný symbol pro obsah 2">
            <a:extLst>
              <a:ext uri="{FF2B5EF4-FFF2-40B4-BE49-F238E27FC236}">
                <a16:creationId xmlns:a16="http://schemas.microsoft.com/office/drawing/2014/main" id="{9004B374-15D7-4EC6-AE21-A27314CD0997}"/>
              </a:ext>
            </a:extLst>
          </p:cNvPr>
          <p:cNvSpPr>
            <a:spLocks noGrp="1" noChangeArrowheads="1"/>
          </p:cNvSpPr>
          <p:nvPr>
            <p:ph idx="1"/>
          </p:nvPr>
        </p:nvSpPr>
        <p:spPr/>
        <p:txBody>
          <a:bodyPr/>
          <a:lstStyle/>
          <a:p>
            <a:pPr marL="0" indent="0">
              <a:buFontTx/>
              <a:buNone/>
            </a:pPr>
            <a:r>
              <a:rPr lang="cs-CZ" altLang="cs-CZ" sz="1200" i="1"/>
              <a:t>Článek 26</a:t>
            </a:r>
            <a:endParaRPr lang="cs-CZ" altLang="cs-CZ" sz="1200"/>
          </a:p>
          <a:p>
            <a:pPr marL="0" indent="0">
              <a:buFontTx/>
              <a:buNone/>
            </a:pPr>
            <a:r>
              <a:rPr lang="cs-CZ" altLang="cs-CZ" sz="1200" b="1"/>
              <a:t>Vypovězení dohody</a:t>
            </a:r>
            <a:endParaRPr lang="cs-CZ" altLang="cs-CZ" sz="1200"/>
          </a:p>
          <a:p>
            <a:pPr marL="0" indent="0">
              <a:buFontTx/>
              <a:buNone/>
            </a:pPr>
            <a:r>
              <a:rPr lang="cs-CZ" altLang="cs-CZ" sz="1200" b="1">
                <a:solidFill>
                  <a:srgbClr val="C00000"/>
                </a:solidFill>
              </a:rPr>
              <a:t>1. </a:t>
            </a:r>
            <a:r>
              <a:rPr lang="cs-CZ" altLang="cs-CZ" sz="1200" b="1" u="sng">
                <a:solidFill>
                  <a:srgbClr val="C00000"/>
                </a:solidFill>
              </a:rPr>
              <a:t>Evropská unie nebo Švýcarsko </a:t>
            </a:r>
            <a:r>
              <a:rPr lang="cs-CZ" altLang="cs-CZ" sz="1200" b="1">
                <a:solidFill>
                  <a:srgbClr val="C00000"/>
                </a:solidFill>
              </a:rPr>
              <a:t>mohou tuto dohodu vypovědět </a:t>
            </a:r>
            <a:r>
              <a:rPr lang="cs-CZ" altLang="cs-CZ" sz="1200"/>
              <a:t>oznámením svého rozhodnutí druhé straně dohody. Tato dohoda pozbývá platnosti šest měsíců ode dne takového oznámení.</a:t>
            </a:r>
          </a:p>
          <a:p>
            <a:pPr marL="0" indent="0">
              <a:buFontTx/>
              <a:buNone/>
            </a:pPr>
            <a:endParaRPr lang="cs-CZ" altLang="cs-CZ" sz="1200" i="1"/>
          </a:p>
          <a:p>
            <a:pPr marL="0" indent="0">
              <a:buFontTx/>
              <a:buNone/>
            </a:pPr>
            <a:r>
              <a:rPr lang="cs-CZ" altLang="cs-CZ" sz="1200" i="1"/>
              <a:t>Článek 27</a:t>
            </a:r>
            <a:endParaRPr lang="cs-CZ" altLang="cs-CZ" sz="1200"/>
          </a:p>
          <a:p>
            <a:pPr marL="0" indent="0">
              <a:buFontTx/>
              <a:buNone/>
            </a:pPr>
            <a:r>
              <a:rPr lang="cs-CZ" altLang="cs-CZ" sz="1200" b="1"/>
              <a:t>Vstup v platnost</a:t>
            </a:r>
            <a:endParaRPr lang="cs-CZ" altLang="cs-CZ" sz="1200"/>
          </a:p>
          <a:p>
            <a:pPr marL="0" indent="0">
              <a:buFontTx/>
              <a:buNone/>
            </a:pPr>
            <a:r>
              <a:rPr lang="cs-CZ" altLang="cs-CZ" sz="1200"/>
              <a:t>1. Tuto dohodu </a:t>
            </a:r>
            <a:r>
              <a:rPr lang="cs-CZ" altLang="cs-CZ" sz="1200" b="1">
                <a:solidFill>
                  <a:srgbClr val="C00000"/>
                </a:solidFill>
              </a:rPr>
              <a:t>schválí </a:t>
            </a:r>
            <a:r>
              <a:rPr lang="cs-CZ" altLang="cs-CZ" sz="1200" b="1" u="sng">
                <a:solidFill>
                  <a:srgbClr val="C00000"/>
                </a:solidFill>
              </a:rPr>
              <a:t>strany dohody </a:t>
            </a:r>
            <a:r>
              <a:rPr lang="cs-CZ" altLang="cs-CZ" sz="1200" b="1">
                <a:solidFill>
                  <a:srgbClr val="C00000"/>
                </a:solidFill>
              </a:rPr>
              <a:t>v souladu se svými vnitřními postupy. </a:t>
            </a:r>
            <a:r>
              <a:rPr lang="cs-CZ" altLang="cs-CZ" sz="1200"/>
              <a:t>Tato dohoda vstupuje v platnost prvním dnem druhého měsíce následujícího po dni uložení poslední listiny o schválení. </a:t>
            </a:r>
          </a:p>
          <a:p>
            <a:pPr marL="0" indent="0">
              <a:buFontTx/>
              <a:buNone/>
            </a:pPr>
            <a:r>
              <a:rPr lang="cs-CZ" altLang="cs-CZ" sz="1200"/>
              <a:t>2. Bez ohledu na odstavec 1 </a:t>
            </a:r>
            <a:r>
              <a:rPr lang="cs-CZ" altLang="cs-CZ" sz="1200" b="1"/>
              <a:t>Švýcarsko a Evropská unie, pokud jde o prvky spadající do její pravomoci, souhlasí s prozatímním uplatňováním</a:t>
            </a:r>
            <a:r>
              <a:rPr lang="cs-CZ" altLang="cs-CZ" sz="1200"/>
              <a:t> této dohody od prvního dne měsíce následujícího po dni druhého oznámení, které potvrzuje dokončení postupů nezbytných pro tento účel. </a:t>
            </a:r>
          </a:p>
          <a:p>
            <a:pPr marL="0" indent="0">
              <a:buFontTx/>
              <a:buNone/>
            </a:pPr>
            <a:r>
              <a:rPr lang="cs-CZ" altLang="cs-CZ" sz="1200"/>
              <a:t>3. Tato dohoda se uzavírá na dobu neurčitou. </a:t>
            </a:r>
          </a:p>
          <a:p>
            <a:pPr marL="0" indent="0">
              <a:buFontTx/>
              <a:buNone/>
            </a:pPr>
            <a:r>
              <a:rPr lang="cs-CZ" altLang="cs-CZ" sz="1200" b="1"/>
              <a:t>4. Tato dohoda je sepsána ve dvou vyhotoveních </a:t>
            </a:r>
            <a:r>
              <a:rPr lang="cs-CZ" altLang="cs-CZ" sz="1200"/>
              <a:t>v jazyce anglickém, bulharském, českém, dánském, estonském, finském, francouzském, italském, litevském, lotyšském, maďarském, maltském, německém, nizozemském, polském, portugalském, rumunském, řeckém, slovenském, slovinském, španělském a švédském, přičemž všechna znění mají stejnou platnost. </a:t>
            </a:r>
          </a:p>
          <a:p>
            <a:pPr marL="0" indent="0">
              <a:buFontTx/>
              <a:buNone/>
            </a:pPr>
            <a:endParaRPr lang="cs-CZ" altLang="cs-CZ" sz="1200"/>
          </a:p>
          <a:p>
            <a:pPr marL="0" indent="0">
              <a:buFontTx/>
              <a:buNone/>
            </a:pPr>
            <a:endParaRPr lang="cs-CZ" alt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029E6CFF-C251-4C67-887A-618EB90735E9}"/>
              </a:ext>
            </a:extLst>
          </p:cNvPr>
          <p:cNvSpPr>
            <a:spLocks noGrp="1" noChangeArrowheads="1"/>
          </p:cNvSpPr>
          <p:nvPr>
            <p:ph type="title"/>
          </p:nvPr>
        </p:nvSpPr>
        <p:spPr/>
        <p:txBody>
          <a:bodyPr/>
          <a:lstStyle/>
          <a:p>
            <a:r>
              <a:rPr lang="cs-CZ" altLang="cs-CZ"/>
              <a:t>SEU</a:t>
            </a:r>
          </a:p>
        </p:txBody>
      </p:sp>
      <p:sp>
        <p:nvSpPr>
          <p:cNvPr id="20483" name="Zástupný symbol pro obsah 2">
            <a:extLst>
              <a:ext uri="{FF2B5EF4-FFF2-40B4-BE49-F238E27FC236}">
                <a16:creationId xmlns:a16="http://schemas.microsoft.com/office/drawing/2014/main" id="{7B1A7E8C-2DE9-48F1-BBCB-B5E321975F74}"/>
              </a:ext>
            </a:extLst>
          </p:cNvPr>
          <p:cNvSpPr>
            <a:spLocks noGrp="1" noChangeArrowheads="1"/>
          </p:cNvSpPr>
          <p:nvPr>
            <p:ph idx="1"/>
          </p:nvPr>
        </p:nvSpPr>
        <p:spPr/>
        <p:txBody>
          <a:bodyPr/>
          <a:lstStyle/>
          <a:p>
            <a:pPr marL="0" indent="0">
              <a:buNone/>
            </a:pPr>
            <a:r>
              <a:rPr lang="cs-CZ" altLang="cs-CZ" i="1"/>
              <a:t>Článek 19</a:t>
            </a:r>
            <a:endParaRPr lang="cs-CZ" altLang="cs-CZ"/>
          </a:p>
          <a:p>
            <a:pPr marL="0" indent="0">
              <a:buNone/>
            </a:pPr>
            <a:r>
              <a:rPr lang="cs-CZ" altLang="cs-CZ"/>
              <a:t>Soudní dvůr ... </a:t>
            </a:r>
            <a:r>
              <a:rPr lang="cs-CZ" altLang="cs-CZ" b="1">
                <a:solidFill>
                  <a:srgbClr val="FF0000"/>
                </a:solidFill>
              </a:rPr>
              <a:t>zajišťuje dodržování práva při výkladu a provádění (zřizovacích) Smluv.</a:t>
            </a:r>
          </a:p>
          <a:p>
            <a:pPr marL="0" indent="0">
              <a:buNone/>
            </a:pPr>
            <a:r>
              <a:rPr lang="cs-CZ" altLang="cs-CZ"/>
              <a:t>= monopol na výklad práva EU, platí i pro (vnější) mezinárodní dohody sjednané EU</a:t>
            </a:r>
          </a:p>
          <a:p>
            <a:endParaRPr lang="cs-CZ" alt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7171E6F-086E-4904-9964-1FB5CD24D54A}"/>
              </a:ext>
            </a:extLst>
          </p:cNvPr>
          <p:cNvSpPr>
            <a:spLocks noGrp="1" noChangeArrowheads="1"/>
          </p:cNvSpPr>
          <p:nvPr>
            <p:ph type="title"/>
          </p:nvPr>
        </p:nvSpPr>
        <p:spPr>
          <a:xfrm>
            <a:off x="457200" y="274638"/>
            <a:ext cx="8229600" cy="1714500"/>
          </a:xfrm>
          <a:solidFill>
            <a:srgbClr val="FDCBC7"/>
          </a:solidFill>
        </p:spPr>
        <p:txBody>
          <a:bodyPr/>
          <a:lstStyle/>
          <a:p>
            <a:pPr eaLnBrk="1" hangingPunct="1"/>
            <a:r>
              <a:rPr lang="cs-CZ" altLang="cs-CZ"/>
              <a:t>Mezinárodní smlouva – nástroj vnějších vztahů EU</a:t>
            </a:r>
          </a:p>
        </p:txBody>
      </p:sp>
      <p:sp>
        <p:nvSpPr>
          <p:cNvPr id="4099" name="Rectangle 3">
            <a:extLst>
              <a:ext uri="{FF2B5EF4-FFF2-40B4-BE49-F238E27FC236}">
                <a16:creationId xmlns:a16="http://schemas.microsoft.com/office/drawing/2014/main" id="{34DAD73F-4B85-4114-B841-4402FC0792ED}"/>
              </a:ext>
            </a:extLst>
          </p:cNvPr>
          <p:cNvSpPr>
            <a:spLocks noGrp="1" noChangeArrowheads="1"/>
          </p:cNvSpPr>
          <p:nvPr>
            <p:ph type="body" idx="1"/>
          </p:nvPr>
        </p:nvSpPr>
        <p:spPr>
          <a:xfrm>
            <a:off x="457200" y="2420938"/>
            <a:ext cx="8229600" cy="3705225"/>
          </a:xfrm>
        </p:spPr>
        <p:txBody>
          <a:bodyPr/>
          <a:lstStyle/>
          <a:p>
            <a:pPr eaLnBrk="1" hangingPunct="1"/>
            <a:r>
              <a:rPr lang="cs-CZ" altLang="cs-CZ"/>
              <a:t>vylučujeme zřizovací smlouvy (primární právo)</a:t>
            </a:r>
          </a:p>
          <a:p>
            <a:pPr eaLnBrk="1" hangingPunct="1"/>
            <a:r>
              <a:rPr lang="cs-CZ" altLang="cs-CZ"/>
              <a:t>vylučujeme subsidiární smlouvy uvnitř ES (EU) </a:t>
            </a:r>
          </a:p>
          <a:p>
            <a:pPr eaLnBrk="1" hangingPunct="1"/>
            <a:r>
              <a:rPr lang="cs-CZ" altLang="cs-CZ">
                <a:solidFill>
                  <a:srgbClr val="D21E10"/>
                </a:solidFill>
              </a:rPr>
              <a:t>smlouvy s třetími státy, mezinárodními organizacemi:  </a:t>
            </a:r>
            <a:r>
              <a:rPr lang="cs-CZ" altLang="cs-CZ" b="1" i="1">
                <a:solidFill>
                  <a:srgbClr val="D21E10"/>
                </a:solidFill>
              </a:rPr>
              <a:t>„</a:t>
            </a:r>
            <a:r>
              <a:rPr lang="cs-CZ" altLang="cs-CZ">
                <a:solidFill>
                  <a:srgbClr val="D21E10"/>
                </a:solidFill>
              </a:rPr>
              <a:t> </a:t>
            </a:r>
            <a:r>
              <a:rPr lang="cs-CZ" altLang="cs-CZ" b="1" i="1">
                <a:solidFill>
                  <a:srgbClr val="D21E10"/>
                </a:solidFill>
              </a:rPr>
              <a:t>d o h o d 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D8EFE4B-E13D-4A60-928E-D4344615AA3F}"/>
              </a:ext>
            </a:extLst>
          </p:cNvPr>
          <p:cNvSpPr>
            <a:spLocks noGrp="1" noChangeArrowheads="1"/>
          </p:cNvSpPr>
          <p:nvPr>
            <p:ph type="title"/>
          </p:nvPr>
        </p:nvSpPr>
        <p:spPr>
          <a:xfrm>
            <a:off x="457200" y="274638"/>
            <a:ext cx="8229600" cy="1714500"/>
          </a:xfrm>
          <a:solidFill>
            <a:srgbClr val="FDCBC7"/>
          </a:solidFill>
        </p:spPr>
        <p:txBody>
          <a:bodyPr/>
          <a:lstStyle/>
          <a:p>
            <a:pPr eaLnBrk="1" hangingPunct="1"/>
            <a:r>
              <a:rPr lang="cs-CZ" altLang="cs-CZ"/>
              <a:t>Mezinárodní smlouva – nástroj vnějších vztahů EU</a:t>
            </a:r>
          </a:p>
        </p:txBody>
      </p:sp>
      <p:sp>
        <p:nvSpPr>
          <p:cNvPr id="5123" name="Rectangle 3">
            <a:extLst>
              <a:ext uri="{FF2B5EF4-FFF2-40B4-BE49-F238E27FC236}">
                <a16:creationId xmlns:a16="http://schemas.microsoft.com/office/drawing/2014/main" id="{647D8D74-FC68-4C76-96AD-0ADD81D08910}"/>
              </a:ext>
            </a:extLst>
          </p:cNvPr>
          <p:cNvSpPr>
            <a:spLocks noGrp="1" noChangeArrowheads="1"/>
          </p:cNvSpPr>
          <p:nvPr>
            <p:ph type="body" idx="1"/>
          </p:nvPr>
        </p:nvSpPr>
        <p:spPr>
          <a:xfrm>
            <a:off x="457200" y="2420938"/>
            <a:ext cx="8229600" cy="3705225"/>
          </a:xfrm>
        </p:spPr>
        <p:txBody>
          <a:bodyPr/>
          <a:lstStyle/>
          <a:p>
            <a:pPr eaLnBrk="1" hangingPunct="1"/>
            <a:r>
              <a:rPr lang="cs-CZ" altLang="cs-CZ"/>
              <a:t>EU má způsobilost uzavírat smlouvy vlastním jménem</a:t>
            </a:r>
          </a:p>
          <a:p>
            <a:pPr eaLnBrk="1" hangingPunct="1"/>
            <a:r>
              <a:rPr lang="cs-CZ" altLang="cs-CZ" b="1" i="1">
                <a:solidFill>
                  <a:srgbClr val="D21E10"/>
                </a:solidFill>
              </a:rPr>
              <a:t>Smlouvy uzavřené EU jsou závazné pro členské státy, i když samy nejsou stranou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C3E1025-1ABE-40B6-A43E-841AC1EEEA36}"/>
              </a:ext>
            </a:extLst>
          </p:cNvPr>
          <p:cNvSpPr>
            <a:spLocks noGrp="1" noChangeArrowheads="1"/>
          </p:cNvSpPr>
          <p:nvPr>
            <p:ph type="title"/>
          </p:nvPr>
        </p:nvSpPr>
        <p:spPr>
          <a:xfrm>
            <a:off x="457200" y="274638"/>
            <a:ext cx="8362950" cy="1209675"/>
          </a:xfrm>
          <a:solidFill>
            <a:srgbClr val="EE0000"/>
          </a:solidFill>
        </p:spPr>
        <p:txBody>
          <a:bodyPr/>
          <a:lstStyle/>
          <a:p>
            <a:pPr eaLnBrk="1" hangingPunct="1"/>
            <a:r>
              <a:rPr lang="cs-CZ" altLang="cs-CZ" sz="4000" b="1">
                <a:solidFill>
                  <a:schemeClr val="bg1"/>
                </a:solidFill>
              </a:rPr>
              <a:t>I. Pravomoci EU k uzavírání dohod</a:t>
            </a:r>
          </a:p>
        </p:txBody>
      </p:sp>
      <p:sp>
        <p:nvSpPr>
          <p:cNvPr id="6147" name="Rectangle 3">
            <a:extLst>
              <a:ext uri="{FF2B5EF4-FFF2-40B4-BE49-F238E27FC236}">
                <a16:creationId xmlns:a16="http://schemas.microsoft.com/office/drawing/2014/main" id="{F93C5C35-38A0-4E12-87D1-08E973A626B7}"/>
              </a:ext>
            </a:extLst>
          </p:cNvPr>
          <p:cNvSpPr>
            <a:spLocks noGrp="1" noChangeArrowheads="1"/>
          </p:cNvSpPr>
          <p:nvPr>
            <p:ph type="body" idx="1"/>
          </p:nvPr>
        </p:nvSpPr>
        <p:spPr>
          <a:xfrm>
            <a:off x="457200" y="1700213"/>
            <a:ext cx="8229600" cy="4897437"/>
          </a:xfrm>
        </p:spPr>
        <p:txBody>
          <a:bodyPr/>
          <a:lstStyle/>
          <a:p>
            <a:pPr eaLnBrk="1" hangingPunct="1">
              <a:lnSpc>
                <a:spcPct val="90000"/>
              </a:lnSpc>
            </a:pPr>
            <a:r>
              <a:rPr lang="cs-CZ" altLang="cs-CZ">
                <a:solidFill>
                  <a:srgbClr val="0000FF"/>
                </a:solidFill>
              </a:rPr>
              <a:t>hledisko mezinárodního práva:</a:t>
            </a:r>
            <a:r>
              <a:rPr lang="cs-CZ" altLang="cs-CZ"/>
              <a:t> právní subjektivita a způsobilost</a:t>
            </a:r>
          </a:p>
          <a:p>
            <a:pPr eaLnBrk="1" hangingPunct="1">
              <a:lnSpc>
                <a:spcPct val="90000"/>
              </a:lnSpc>
            </a:pPr>
            <a:r>
              <a:rPr lang="cs-CZ" altLang="cs-CZ">
                <a:solidFill>
                  <a:srgbClr val="0000FF"/>
                </a:solidFill>
              </a:rPr>
              <a:t>hledisko práva EU:</a:t>
            </a:r>
            <a:r>
              <a:rPr lang="cs-CZ" altLang="cs-CZ"/>
              <a:t>  p r a v o m o c</a:t>
            </a:r>
          </a:p>
          <a:p>
            <a:pPr lvl="1" eaLnBrk="1" hangingPunct="1">
              <a:lnSpc>
                <a:spcPct val="90000"/>
              </a:lnSpc>
            </a:pPr>
            <a:r>
              <a:rPr lang="cs-CZ" altLang="cs-CZ"/>
              <a:t>stanovená </a:t>
            </a:r>
            <a:r>
              <a:rPr lang="cs-CZ" altLang="cs-CZ">
                <a:solidFill>
                  <a:srgbClr val="CC0000"/>
                </a:solidFill>
              </a:rPr>
              <a:t>výslovně </a:t>
            </a:r>
            <a:r>
              <a:rPr lang="cs-CZ" altLang="cs-CZ"/>
              <a:t>(SFEU, sekundár. právo)</a:t>
            </a:r>
          </a:p>
          <a:p>
            <a:pPr lvl="1" eaLnBrk="1" hangingPunct="1">
              <a:lnSpc>
                <a:spcPct val="90000"/>
              </a:lnSpc>
            </a:pPr>
            <a:r>
              <a:rPr lang="cs-CZ" altLang="cs-CZ"/>
              <a:t>stanovená </a:t>
            </a:r>
            <a:r>
              <a:rPr lang="cs-CZ" altLang="cs-CZ">
                <a:solidFill>
                  <a:srgbClr val="CC0000"/>
                </a:solidFill>
              </a:rPr>
              <a:t>nevýslovně </a:t>
            </a:r>
            <a:r>
              <a:rPr lang="cs-CZ" altLang="cs-CZ"/>
              <a:t>(implicitně)</a:t>
            </a:r>
          </a:p>
          <a:p>
            <a:pPr lvl="1" eaLnBrk="1" hangingPunct="1">
              <a:lnSpc>
                <a:spcPct val="90000"/>
              </a:lnSpc>
              <a:buFontTx/>
              <a:buNone/>
            </a:pPr>
            <a:r>
              <a:rPr lang="cs-CZ" altLang="cs-CZ" i="1">
                <a:solidFill>
                  <a:srgbClr val="006600"/>
                </a:solidFill>
              </a:rPr>
              <a:t>Článek 216 SFEU:</a:t>
            </a:r>
          </a:p>
          <a:p>
            <a:pPr lvl="1" eaLnBrk="1" hangingPunct="1">
              <a:lnSpc>
                <a:spcPct val="90000"/>
              </a:lnSpc>
              <a:buFontTx/>
              <a:buNone/>
            </a:pPr>
            <a:r>
              <a:rPr lang="cs-CZ" altLang="cs-CZ"/>
              <a:t>	- </a:t>
            </a:r>
            <a:r>
              <a:rPr lang="cs-CZ" altLang="cs-CZ" i="1">
                <a:solidFill>
                  <a:srgbClr val="003399"/>
                </a:solidFill>
              </a:rPr>
              <a:t>výslovné</a:t>
            </a:r>
            <a:r>
              <a:rPr lang="cs-CZ" altLang="cs-CZ"/>
              <a:t> zmocnění</a:t>
            </a:r>
          </a:p>
          <a:p>
            <a:pPr lvl="1" eaLnBrk="1" hangingPunct="1">
              <a:lnSpc>
                <a:spcPct val="90000"/>
              </a:lnSpc>
              <a:buFontTx/>
              <a:buNone/>
            </a:pPr>
            <a:r>
              <a:rPr lang="cs-CZ" altLang="cs-CZ"/>
              <a:t>	- nezbytné k </a:t>
            </a:r>
            <a:r>
              <a:rPr lang="cs-CZ" altLang="cs-CZ" i="1">
                <a:solidFill>
                  <a:srgbClr val="003399"/>
                </a:solidFill>
              </a:rPr>
              <a:t>dosažení cílů</a:t>
            </a:r>
            <a:r>
              <a:rPr lang="cs-CZ" altLang="cs-CZ"/>
              <a:t> v rámci politik</a:t>
            </a:r>
          </a:p>
          <a:p>
            <a:pPr lvl="1" eaLnBrk="1" hangingPunct="1">
              <a:lnSpc>
                <a:spcPct val="90000"/>
              </a:lnSpc>
              <a:buFontTx/>
              <a:buNone/>
            </a:pPr>
            <a:r>
              <a:rPr lang="cs-CZ" altLang="cs-CZ"/>
              <a:t>	- je to stanoveno aktem </a:t>
            </a:r>
            <a:r>
              <a:rPr lang="cs-CZ" altLang="cs-CZ" i="1">
                <a:solidFill>
                  <a:srgbClr val="003399"/>
                </a:solidFill>
              </a:rPr>
              <a:t>sekundárního</a:t>
            </a:r>
            <a:r>
              <a:rPr lang="cs-CZ" altLang="cs-CZ"/>
              <a:t> práva</a:t>
            </a:r>
          </a:p>
          <a:p>
            <a:pPr lvl="1" eaLnBrk="1" hangingPunct="1">
              <a:lnSpc>
                <a:spcPct val="90000"/>
              </a:lnSpc>
              <a:buFontTx/>
              <a:buNone/>
            </a:pPr>
            <a:r>
              <a:rPr lang="cs-CZ" altLang="cs-CZ"/>
              <a:t>	- ovlivnění </a:t>
            </a:r>
            <a:r>
              <a:rPr lang="cs-CZ" altLang="cs-CZ" i="1">
                <a:solidFill>
                  <a:srgbClr val="003399"/>
                </a:solidFill>
              </a:rPr>
              <a:t>existujících pravidel</a:t>
            </a:r>
            <a:r>
              <a:rPr lang="cs-CZ" altLang="cs-CZ"/>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4DACC23-B6BC-42BD-9850-161078CE61D1}"/>
              </a:ext>
            </a:extLst>
          </p:cNvPr>
          <p:cNvSpPr>
            <a:spLocks noGrp="1" noChangeArrowheads="1"/>
          </p:cNvSpPr>
          <p:nvPr>
            <p:ph type="title"/>
          </p:nvPr>
        </p:nvSpPr>
        <p:spPr>
          <a:xfrm>
            <a:off x="457200" y="274638"/>
            <a:ext cx="8229600" cy="1354137"/>
          </a:xfrm>
          <a:solidFill>
            <a:srgbClr val="D6FEDA"/>
          </a:solidFill>
        </p:spPr>
        <p:txBody>
          <a:bodyPr/>
          <a:lstStyle/>
          <a:p>
            <a:pPr eaLnBrk="1" hangingPunct="1"/>
            <a:r>
              <a:rPr lang="cs-CZ" altLang="cs-CZ" sz="4000"/>
              <a:t>Zvláštní případy pravomoci – výslovně stanovená pravomoc</a:t>
            </a:r>
          </a:p>
        </p:txBody>
      </p:sp>
      <p:sp>
        <p:nvSpPr>
          <p:cNvPr id="7171" name="Rectangle 3">
            <a:extLst>
              <a:ext uri="{FF2B5EF4-FFF2-40B4-BE49-F238E27FC236}">
                <a16:creationId xmlns:a16="http://schemas.microsoft.com/office/drawing/2014/main" id="{54CFE8B5-51A2-4590-AC9A-ADDCBB23BE07}"/>
              </a:ext>
            </a:extLst>
          </p:cNvPr>
          <p:cNvSpPr>
            <a:spLocks noGrp="1" noChangeArrowheads="1"/>
          </p:cNvSpPr>
          <p:nvPr>
            <p:ph type="body" idx="1"/>
          </p:nvPr>
        </p:nvSpPr>
        <p:spPr>
          <a:xfrm>
            <a:off x="457200" y="1916113"/>
            <a:ext cx="8229600" cy="4210050"/>
          </a:xfrm>
          <a:solidFill>
            <a:srgbClr val="EFFFF1"/>
          </a:solidFill>
        </p:spPr>
        <p:txBody>
          <a:bodyPr/>
          <a:lstStyle/>
          <a:p>
            <a:pPr eaLnBrk="1" hangingPunct="1">
              <a:lnSpc>
                <a:spcPct val="90000"/>
              </a:lnSpc>
            </a:pPr>
            <a:r>
              <a:rPr lang="cs-CZ" altLang="cs-CZ">
                <a:solidFill>
                  <a:srgbClr val="D21E10"/>
                </a:solidFill>
              </a:rPr>
              <a:t>společná obchodní politika</a:t>
            </a:r>
            <a:r>
              <a:rPr lang="cs-CZ" altLang="cs-CZ"/>
              <a:t> (vnější obchod)</a:t>
            </a:r>
          </a:p>
          <a:p>
            <a:pPr eaLnBrk="1" hangingPunct="1">
              <a:lnSpc>
                <a:spcPct val="90000"/>
              </a:lnSpc>
            </a:pPr>
            <a:r>
              <a:rPr lang="cs-CZ" altLang="cs-CZ"/>
              <a:t>rozvojová a jiná spolupráce se 3. zeměmi</a:t>
            </a:r>
          </a:p>
          <a:p>
            <a:pPr eaLnBrk="1" hangingPunct="1">
              <a:lnSpc>
                <a:spcPct val="90000"/>
              </a:lnSpc>
            </a:pPr>
            <a:r>
              <a:rPr lang="cs-CZ" altLang="cs-CZ"/>
              <a:t>humanitární pomoc</a:t>
            </a:r>
          </a:p>
          <a:p>
            <a:pPr eaLnBrk="1" hangingPunct="1">
              <a:lnSpc>
                <a:spcPct val="90000"/>
              </a:lnSpc>
            </a:pPr>
            <a:r>
              <a:rPr lang="cs-CZ" altLang="cs-CZ">
                <a:solidFill>
                  <a:srgbClr val="D21E10"/>
                </a:solidFill>
              </a:rPr>
              <a:t>dohody o přidružení</a:t>
            </a:r>
            <a:r>
              <a:rPr lang="cs-CZ" altLang="cs-CZ"/>
              <a:t> (široké pojetí - privilegované vztahy)</a:t>
            </a:r>
          </a:p>
          <a:p>
            <a:pPr eaLnBrk="1" hangingPunct="1">
              <a:lnSpc>
                <a:spcPct val="90000"/>
              </a:lnSpc>
            </a:pPr>
            <a:r>
              <a:rPr lang="cs-CZ" altLang="cs-CZ"/>
              <a:t>směnné kurzy eura</a:t>
            </a:r>
          </a:p>
          <a:p>
            <a:pPr eaLnBrk="1" hangingPunct="1">
              <a:lnSpc>
                <a:spcPct val="90000"/>
              </a:lnSpc>
            </a:pPr>
            <a:r>
              <a:rPr lang="cs-CZ" altLang="cs-CZ"/>
              <a:t>vztahy k mezinárodním organizacím</a:t>
            </a:r>
          </a:p>
          <a:p>
            <a:pPr eaLnBrk="1" hangingPunct="1">
              <a:lnSpc>
                <a:spcPct val="90000"/>
              </a:lnSpc>
            </a:pPr>
            <a:r>
              <a:rPr lang="cs-CZ" altLang="cs-CZ"/>
              <a:t>diplomatické vztahy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7128518-31FB-4325-8984-559D2A2D4B95}"/>
              </a:ext>
            </a:extLst>
          </p:cNvPr>
          <p:cNvSpPr>
            <a:spLocks noGrp="1" noChangeArrowheads="1"/>
          </p:cNvSpPr>
          <p:nvPr>
            <p:ph type="title"/>
          </p:nvPr>
        </p:nvSpPr>
        <p:spPr>
          <a:xfrm>
            <a:off x="457200" y="274638"/>
            <a:ext cx="8229600" cy="1354137"/>
          </a:xfrm>
          <a:solidFill>
            <a:srgbClr val="A4FEA0"/>
          </a:solidFill>
        </p:spPr>
        <p:txBody>
          <a:bodyPr/>
          <a:lstStyle/>
          <a:p>
            <a:pPr eaLnBrk="1" hangingPunct="1"/>
            <a:r>
              <a:rPr lang="cs-CZ" altLang="cs-CZ" sz="4000"/>
              <a:t>Výlučnost pravomoci EU uzavírat smlouvy</a:t>
            </a:r>
          </a:p>
        </p:txBody>
      </p:sp>
      <p:sp>
        <p:nvSpPr>
          <p:cNvPr id="8195" name="Rectangle 3">
            <a:extLst>
              <a:ext uri="{FF2B5EF4-FFF2-40B4-BE49-F238E27FC236}">
                <a16:creationId xmlns:a16="http://schemas.microsoft.com/office/drawing/2014/main" id="{29B2E3EE-7814-4E15-A491-17E473A3A6EC}"/>
              </a:ext>
            </a:extLst>
          </p:cNvPr>
          <p:cNvSpPr>
            <a:spLocks noGrp="1" noChangeArrowheads="1"/>
          </p:cNvSpPr>
          <p:nvPr>
            <p:ph type="body" idx="1"/>
          </p:nvPr>
        </p:nvSpPr>
        <p:spPr>
          <a:xfrm>
            <a:off x="457200" y="1773238"/>
            <a:ext cx="8229600" cy="4352925"/>
          </a:xfrm>
        </p:spPr>
        <p:txBody>
          <a:bodyPr/>
          <a:lstStyle/>
          <a:p>
            <a:pPr eaLnBrk="1" hangingPunct="1">
              <a:lnSpc>
                <a:spcPct val="90000"/>
              </a:lnSpc>
            </a:pPr>
            <a:r>
              <a:rPr lang="cs-CZ" altLang="cs-CZ" sz="2800"/>
              <a:t>smíšené dohody (X – EU+členské  státy)</a:t>
            </a:r>
          </a:p>
          <a:p>
            <a:pPr lvl="1" eaLnBrk="1" hangingPunct="1">
              <a:lnSpc>
                <a:spcPct val="90000"/>
              </a:lnSpc>
            </a:pPr>
            <a:r>
              <a:rPr lang="cs-CZ" altLang="cs-CZ" sz="2400"/>
              <a:t>obsah zahrnuje i oblasti v pravomoci členských států</a:t>
            </a:r>
          </a:p>
          <a:p>
            <a:pPr lvl="1" eaLnBrk="1" hangingPunct="1">
              <a:lnSpc>
                <a:spcPct val="90000"/>
              </a:lnSpc>
            </a:pPr>
            <a:r>
              <a:rPr lang="cs-CZ" altLang="cs-CZ" sz="2400"/>
              <a:t>financování i z rozpočtů členských států</a:t>
            </a:r>
          </a:p>
          <a:p>
            <a:pPr eaLnBrk="1" hangingPunct="1">
              <a:lnSpc>
                <a:spcPct val="90000"/>
              </a:lnSpc>
            </a:pPr>
            <a:r>
              <a:rPr lang="cs-CZ" altLang="cs-CZ" sz="2800"/>
              <a:t>výlučná pravomoc EU:</a:t>
            </a:r>
          </a:p>
          <a:p>
            <a:pPr lvl="1" eaLnBrk="1" hangingPunct="1">
              <a:lnSpc>
                <a:spcPct val="90000"/>
              </a:lnSpc>
            </a:pPr>
            <a:r>
              <a:rPr lang="cs-CZ" altLang="cs-CZ" sz="2400"/>
              <a:t>stanoveno aktem práva EU</a:t>
            </a:r>
          </a:p>
          <a:p>
            <a:pPr lvl="1" eaLnBrk="1" hangingPunct="1">
              <a:lnSpc>
                <a:spcPct val="90000"/>
              </a:lnSpc>
            </a:pPr>
            <a:r>
              <a:rPr lang="cs-CZ" altLang="cs-CZ" sz="2400"/>
              <a:t>je to třeba k výkonu vnitřních pravomocí</a:t>
            </a:r>
          </a:p>
          <a:p>
            <a:pPr lvl="1" eaLnBrk="1" hangingPunct="1">
              <a:lnSpc>
                <a:spcPct val="90000"/>
              </a:lnSpc>
            </a:pPr>
            <a:r>
              <a:rPr lang="cs-CZ" altLang="cs-CZ" sz="2400"/>
              <a:t>mohou být dotčena obecná pravidla EU</a:t>
            </a:r>
          </a:p>
          <a:p>
            <a:pPr lvl="1" eaLnBrk="1" hangingPunct="1">
              <a:lnSpc>
                <a:spcPct val="90000"/>
              </a:lnSpc>
            </a:pPr>
            <a:r>
              <a:rPr lang="cs-CZ" altLang="cs-CZ" sz="2400"/>
              <a:t>předmět dohody = předmět platného aktu sekundárního práva (Lugano)</a:t>
            </a:r>
          </a:p>
          <a:p>
            <a:pPr lvl="1" eaLnBrk="1" hangingPunct="1">
              <a:lnSpc>
                <a:spcPct val="90000"/>
              </a:lnSpc>
            </a:pPr>
            <a:r>
              <a:rPr lang="cs-CZ" altLang="cs-CZ" sz="2400"/>
              <a:t>v ostatních případech nevýlučná</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A3D5964-152F-4911-A72A-50CD9125127D}"/>
              </a:ext>
            </a:extLst>
          </p:cNvPr>
          <p:cNvSpPr>
            <a:spLocks noGrp="1" noChangeArrowheads="1"/>
          </p:cNvSpPr>
          <p:nvPr>
            <p:ph type="title"/>
          </p:nvPr>
        </p:nvSpPr>
        <p:spPr>
          <a:xfrm>
            <a:off x="457200" y="188913"/>
            <a:ext cx="8229600" cy="1295400"/>
          </a:xfrm>
          <a:solidFill>
            <a:srgbClr val="EE0000"/>
          </a:solidFill>
        </p:spPr>
        <p:txBody>
          <a:bodyPr/>
          <a:lstStyle/>
          <a:p>
            <a:pPr eaLnBrk="1" hangingPunct="1"/>
            <a:r>
              <a:rPr lang="cs-CZ" altLang="cs-CZ" sz="4000" b="1">
                <a:solidFill>
                  <a:schemeClr val="bg1"/>
                </a:solidFill>
              </a:rPr>
              <a:t>II. Postup při sjednávání dohody EU</a:t>
            </a:r>
          </a:p>
        </p:txBody>
      </p:sp>
      <p:sp>
        <p:nvSpPr>
          <p:cNvPr id="9219" name="Rectangle 3">
            <a:extLst>
              <a:ext uri="{FF2B5EF4-FFF2-40B4-BE49-F238E27FC236}">
                <a16:creationId xmlns:a16="http://schemas.microsoft.com/office/drawing/2014/main" id="{87E60E47-F0CF-4611-A963-32F003C2C6F8}"/>
              </a:ext>
            </a:extLst>
          </p:cNvPr>
          <p:cNvSpPr>
            <a:spLocks noGrp="1" noChangeArrowheads="1"/>
          </p:cNvSpPr>
          <p:nvPr>
            <p:ph type="body" idx="1"/>
          </p:nvPr>
        </p:nvSpPr>
        <p:spPr>
          <a:xfrm>
            <a:off x="323850" y="1557338"/>
            <a:ext cx="8496300" cy="5040312"/>
          </a:xfrm>
          <a:solidFill>
            <a:srgbClr val="F5FDAD"/>
          </a:solidFill>
        </p:spPr>
        <p:txBody>
          <a:bodyPr/>
          <a:lstStyle/>
          <a:p>
            <a:pPr eaLnBrk="1" hangingPunct="1">
              <a:lnSpc>
                <a:spcPct val="80000"/>
              </a:lnSpc>
              <a:buFontTx/>
              <a:buNone/>
            </a:pPr>
            <a:r>
              <a:rPr lang="cs-CZ" altLang="cs-CZ" b="1">
                <a:solidFill>
                  <a:srgbClr val="EE0000"/>
                </a:solidFill>
              </a:rPr>
              <a:t>		Obecný postup</a:t>
            </a:r>
          </a:p>
          <a:p>
            <a:pPr eaLnBrk="1" hangingPunct="1">
              <a:lnSpc>
                <a:spcPct val="80000"/>
              </a:lnSpc>
            </a:pPr>
            <a:r>
              <a:rPr lang="cs-CZ" altLang="cs-CZ" sz="2800">
                <a:solidFill>
                  <a:srgbClr val="0000FF"/>
                </a:solidFill>
              </a:rPr>
              <a:t>Čl. 218 </a:t>
            </a:r>
          </a:p>
          <a:p>
            <a:pPr eaLnBrk="1" hangingPunct="1">
              <a:lnSpc>
                <a:spcPct val="80000"/>
              </a:lnSpc>
            </a:pPr>
            <a:r>
              <a:rPr lang="cs-CZ" altLang="cs-CZ" sz="2800">
                <a:solidFill>
                  <a:srgbClr val="0000FF"/>
                </a:solidFill>
              </a:rPr>
              <a:t>Komise</a:t>
            </a:r>
            <a:r>
              <a:rPr lang="cs-CZ" altLang="cs-CZ" sz="2800"/>
              <a:t> – iniciativa (zahr.pol.: Vysoký představitel)</a:t>
            </a:r>
          </a:p>
          <a:p>
            <a:pPr eaLnBrk="1" hangingPunct="1">
              <a:lnSpc>
                <a:spcPct val="80000"/>
              </a:lnSpc>
            </a:pPr>
            <a:r>
              <a:rPr lang="cs-CZ" altLang="cs-CZ" sz="2800"/>
              <a:t>Rada pověří </a:t>
            </a:r>
            <a:r>
              <a:rPr lang="cs-CZ" altLang="cs-CZ" sz="2800" i="1">
                <a:solidFill>
                  <a:srgbClr val="0000FF"/>
                </a:solidFill>
              </a:rPr>
              <a:t>vyjednavače</a:t>
            </a:r>
          </a:p>
          <a:p>
            <a:pPr eaLnBrk="1" hangingPunct="1">
              <a:lnSpc>
                <a:spcPct val="80000"/>
              </a:lnSpc>
            </a:pPr>
            <a:r>
              <a:rPr lang="cs-CZ" altLang="cs-CZ" sz="2800">
                <a:solidFill>
                  <a:srgbClr val="0000FF"/>
                </a:solidFill>
              </a:rPr>
              <a:t>Rada rozhoduje</a:t>
            </a:r>
            <a:r>
              <a:rPr lang="cs-CZ" altLang="cs-CZ" sz="2800"/>
              <a:t> o </a:t>
            </a:r>
            <a:r>
              <a:rPr lang="cs-CZ" altLang="cs-CZ" sz="2800" b="1"/>
              <a:t>podpisu</a:t>
            </a:r>
            <a:r>
              <a:rPr lang="cs-CZ" altLang="cs-CZ" sz="2800"/>
              <a:t> a </a:t>
            </a:r>
            <a:r>
              <a:rPr lang="cs-CZ" altLang="cs-CZ" sz="2800" b="1"/>
              <a:t>uzavření</a:t>
            </a:r>
            <a:r>
              <a:rPr lang="cs-CZ" altLang="cs-CZ" sz="2800"/>
              <a:t> dohody (podpis x ratifikace) (formy souhlasu: rozhodnutí – tj. dvojí)</a:t>
            </a:r>
          </a:p>
          <a:p>
            <a:pPr eaLnBrk="1" hangingPunct="1">
              <a:lnSpc>
                <a:spcPct val="80000"/>
              </a:lnSpc>
            </a:pPr>
            <a:r>
              <a:rPr lang="cs-CZ" altLang="cs-CZ" sz="2800"/>
              <a:t>Rada rozhoduje </a:t>
            </a:r>
            <a:r>
              <a:rPr lang="cs-CZ" altLang="cs-CZ" sz="2800">
                <a:solidFill>
                  <a:srgbClr val="0000FF"/>
                </a:solidFill>
              </a:rPr>
              <a:t>kvalifikovanou většinou,</a:t>
            </a:r>
            <a:r>
              <a:rPr lang="cs-CZ" altLang="cs-CZ" sz="2800"/>
              <a:t> kromě: </a:t>
            </a:r>
          </a:p>
          <a:p>
            <a:pPr lvl="1" eaLnBrk="1" hangingPunct="1">
              <a:lnSpc>
                <a:spcPct val="80000"/>
              </a:lnSpc>
            </a:pPr>
            <a:r>
              <a:rPr lang="cs-CZ" altLang="cs-CZ" sz="2400"/>
              <a:t>jednomyslnost požadována uvnitř</a:t>
            </a:r>
          </a:p>
          <a:p>
            <a:pPr lvl="1" eaLnBrk="1" hangingPunct="1">
              <a:lnSpc>
                <a:spcPct val="80000"/>
              </a:lnSpc>
            </a:pPr>
            <a:r>
              <a:rPr lang="cs-CZ" altLang="cs-CZ" sz="2400"/>
              <a:t>dohoda o přidružení</a:t>
            </a:r>
          </a:p>
          <a:p>
            <a:pPr lvl="1" eaLnBrk="1" hangingPunct="1">
              <a:lnSpc>
                <a:spcPct val="80000"/>
              </a:lnSpc>
            </a:pPr>
            <a:r>
              <a:rPr lang="cs-CZ" altLang="cs-CZ" sz="2400"/>
              <a:t>Evropská úmluva o lidských právech</a:t>
            </a:r>
          </a:p>
          <a:p>
            <a:pPr eaLnBrk="1" hangingPunct="1">
              <a:lnSpc>
                <a:spcPct val="80000"/>
              </a:lnSpc>
            </a:pPr>
            <a:r>
              <a:rPr lang="cs-CZ" altLang="cs-CZ" sz="2800"/>
              <a:t>Odchylně u </a:t>
            </a:r>
            <a:r>
              <a:rPr lang="cs-CZ" altLang="cs-CZ" sz="2800">
                <a:solidFill>
                  <a:srgbClr val="008000"/>
                </a:solidFill>
              </a:rPr>
              <a:t>společné obchodní politiky (čl. 207)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5036F08-7B24-4B23-9908-FA139AF28152}"/>
              </a:ext>
            </a:extLst>
          </p:cNvPr>
          <p:cNvSpPr>
            <a:spLocks noGrp="1" noChangeArrowheads="1"/>
          </p:cNvSpPr>
          <p:nvPr>
            <p:ph type="title"/>
          </p:nvPr>
        </p:nvSpPr>
        <p:spPr>
          <a:solidFill>
            <a:srgbClr val="FCFC24"/>
          </a:solidFill>
        </p:spPr>
        <p:txBody>
          <a:bodyPr/>
          <a:lstStyle/>
          <a:p>
            <a:pPr eaLnBrk="1" hangingPunct="1"/>
            <a:r>
              <a:rPr lang="cs-CZ" altLang="cs-CZ" sz="4000"/>
              <a:t>Zvláštní postup při sjednávání dohody</a:t>
            </a:r>
          </a:p>
        </p:txBody>
      </p:sp>
      <p:sp>
        <p:nvSpPr>
          <p:cNvPr id="10243" name="Rectangle 3">
            <a:extLst>
              <a:ext uri="{FF2B5EF4-FFF2-40B4-BE49-F238E27FC236}">
                <a16:creationId xmlns:a16="http://schemas.microsoft.com/office/drawing/2014/main" id="{3BDCD601-C483-4BE7-9D68-86CF7C968ADB}"/>
              </a:ext>
            </a:extLst>
          </p:cNvPr>
          <p:cNvSpPr>
            <a:spLocks noGrp="1" noChangeArrowheads="1"/>
          </p:cNvSpPr>
          <p:nvPr>
            <p:ph type="body" idx="1"/>
          </p:nvPr>
        </p:nvSpPr>
        <p:spPr>
          <a:xfrm>
            <a:off x="323850" y="1773238"/>
            <a:ext cx="8496300" cy="4679950"/>
          </a:xfrm>
          <a:solidFill>
            <a:srgbClr val="F5FDAD"/>
          </a:solidFill>
        </p:spPr>
        <p:txBody>
          <a:bodyPr/>
          <a:lstStyle/>
          <a:p>
            <a:pPr eaLnBrk="1" hangingPunct="1"/>
            <a:r>
              <a:rPr lang="cs-CZ" altLang="cs-CZ" sz="2800" b="1">
                <a:solidFill>
                  <a:srgbClr val="0000FF"/>
                </a:solidFill>
              </a:rPr>
              <a:t>Společná obchodní politika (vnější obch. vztahy)</a:t>
            </a:r>
            <a:r>
              <a:rPr lang="cs-CZ" altLang="cs-CZ" sz="2800">
                <a:solidFill>
                  <a:srgbClr val="0000FF"/>
                </a:solidFill>
              </a:rPr>
              <a:t> </a:t>
            </a:r>
          </a:p>
          <a:p>
            <a:pPr lvl="1" eaLnBrk="1" hangingPunct="1"/>
            <a:r>
              <a:rPr lang="cs-CZ" altLang="cs-CZ" sz="2400"/>
              <a:t>většina smluv (dohod)</a:t>
            </a:r>
          </a:p>
          <a:p>
            <a:pPr eaLnBrk="1" hangingPunct="1"/>
            <a:r>
              <a:rPr lang="cs-CZ" altLang="cs-CZ" sz="2800"/>
              <a:t>Komise – zvláštní výbor (koordinace postojů členských států)</a:t>
            </a:r>
          </a:p>
          <a:p>
            <a:pPr eaLnBrk="1" hangingPunct="1"/>
            <a:r>
              <a:rPr lang="cs-CZ" altLang="cs-CZ" sz="2800"/>
              <a:t>podpis a uzavření (ratifikace): Rada - kvalif. větš. kromě:</a:t>
            </a:r>
          </a:p>
          <a:p>
            <a:pPr lvl="1" eaLnBrk="1" hangingPunct="1"/>
            <a:r>
              <a:rPr lang="cs-CZ" altLang="cs-CZ" sz="2400"/>
              <a:t>služby, duševní vlastnictví,</a:t>
            </a:r>
          </a:p>
          <a:p>
            <a:pPr lvl="1" eaLnBrk="1" hangingPunct="1"/>
            <a:r>
              <a:rPr lang="cs-CZ" altLang="cs-CZ" sz="2400"/>
              <a:t>přímé zahraniční investice</a:t>
            </a:r>
          </a:p>
          <a:p>
            <a:pPr lvl="1" eaLnBrk="1" hangingPunct="1"/>
            <a:r>
              <a:rPr lang="cs-CZ" altLang="cs-CZ" sz="2400"/>
              <a:t>kulturní a audiovizuální služby (jazyková rozmanitost)</a:t>
            </a:r>
            <a:endParaRPr lang="cs-CZ" altLang="cs-CZ" sz="2400">
              <a:solidFill>
                <a:srgbClr val="008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0CADC32-3D49-4CAD-9E78-A8A36F60AB82}"/>
              </a:ext>
            </a:extLst>
          </p:cNvPr>
          <p:cNvSpPr>
            <a:spLocks noGrp="1" noChangeArrowheads="1"/>
          </p:cNvSpPr>
          <p:nvPr>
            <p:ph type="title"/>
          </p:nvPr>
        </p:nvSpPr>
        <p:spPr>
          <a:xfrm>
            <a:off x="457200" y="274638"/>
            <a:ext cx="8229600" cy="1425575"/>
          </a:xfrm>
          <a:solidFill>
            <a:srgbClr val="A8BAEE"/>
          </a:solidFill>
        </p:spPr>
        <p:txBody>
          <a:bodyPr/>
          <a:lstStyle/>
          <a:p>
            <a:pPr eaLnBrk="1" hangingPunct="1"/>
            <a:r>
              <a:rPr lang="cs-CZ" altLang="cs-CZ" sz="4000"/>
              <a:t>Kontrola </a:t>
            </a:r>
            <a:br>
              <a:rPr lang="cs-CZ" altLang="cs-CZ" sz="4000"/>
            </a:br>
            <a:r>
              <a:rPr lang="cs-CZ" altLang="cs-CZ" sz="4000"/>
              <a:t>mezinárodních smluv v EU</a:t>
            </a:r>
          </a:p>
        </p:txBody>
      </p:sp>
      <p:sp>
        <p:nvSpPr>
          <p:cNvPr id="11267" name="Rectangle 3">
            <a:extLst>
              <a:ext uri="{FF2B5EF4-FFF2-40B4-BE49-F238E27FC236}">
                <a16:creationId xmlns:a16="http://schemas.microsoft.com/office/drawing/2014/main" id="{A47144E7-5695-42B8-8D11-62153FD5A3DF}"/>
              </a:ext>
            </a:extLst>
          </p:cNvPr>
          <p:cNvSpPr>
            <a:spLocks noGrp="1" noChangeArrowheads="1"/>
          </p:cNvSpPr>
          <p:nvPr>
            <p:ph type="body" idx="1"/>
          </p:nvPr>
        </p:nvSpPr>
        <p:spPr>
          <a:xfrm>
            <a:off x="250825" y="2133600"/>
            <a:ext cx="8569325" cy="4175125"/>
          </a:xfrm>
          <a:solidFill>
            <a:srgbClr val="DEEDFA"/>
          </a:solidFill>
        </p:spPr>
        <p:txBody>
          <a:bodyPr/>
          <a:lstStyle/>
          <a:p>
            <a:pPr eaLnBrk="1" hangingPunct="1">
              <a:lnSpc>
                <a:spcPct val="90000"/>
              </a:lnSpc>
            </a:pPr>
            <a:r>
              <a:rPr lang="cs-CZ" altLang="cs-CZ" sz="3600">
                <a:solidFill>
                  <a:srgbClr val="CC0000"/>
                </a:solidFill>
              </a:rPr>
              <a:t>„Předběžná kontrola ústavnosti“</a:t>
            </a:r>
            <a:r>
              <a:rPr lang="cs-CZ" altLang="cs-CZ" sz="3600"/>
              <a:t> smluv v EU</a:t>
            </a:r>
          </a:p>
          <a:p>
            <a:pPr lvl="1" eaLnBrk="1" hangingPunct="1">
              <a:lnSpc>
                <a:spcPct val="90000"/>
              </a:lnSpc>
            </a:pPr>
            <a:r>
              <a:rPr lang="cs-CZ" altLang="cs-CZ" sz="3600"/>
              <a:t>Čl. 218 odst. 11 SFEU: posudky ESD</a:t>
            </a:r>
          </a:p>
          <a:p>
            <a:pPr lvl="1" eaLnBrk="1" hangingPunct="1">
              <a:lnSpc>
                <a:spcPct val="90000"/>
              </a:lnSpc>
            </a:pPr>
            <a:r>
              <a:rPr lang="cs-CZ" altLang="cs-CZ" sz="3600"/>
              <a:t>srovnání s čl. 87/2 Ústavy ČR</a:t>
            </a:r>
          </a:p>
          <a:p>
            <a:pPr eaLnBrk="1" hangingPunct="1">
              <a:lnSpc>
                <a:spcPct val="90000"/>
              </a:lnSpc>
              <a:buFontTx/>
              <a:buNone/>
            </a:pPr>
            <a:r>
              <a:rPr lang="cs-CZ" altLang="cs-CZ" sz="3600"/>
              <a:t>Nejasnosti:</a:t>
            </a:r>
          </a:p>
          <a:p>
            <a:pPr eaLnBrk="1" hangingPunct="1">
              <a:lnSpc>
                <a:spcPct val="90000"/>
              </a:lnSpc>
              <a:buFontTx/>
              <a:buNone/>
            </a:pPr>
            <a:r>
              <a:rPr lang="cs-CZ" altLang="cs-CZ" sz="3600"/>
              <a:t>	„zamýšlená dohoda“</a:t>
            </a:r>
          </a:p>
          <a:p>
            <a:pPr eaLnBrk="1" hangingPunct="1">
              <a:lnSpc>
                <a:spcPct val="90000"/>
              </a:lnSpc>
              <a:buFontTx/>
              <a:buNone/>
            </a:pPr>
            <a:r>
              <a:rPr lang="cs-CZ" altLang="cs-CZ" sz="3600"/>
              <a:t>	„nemůže vstoupit v platnost“</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1174</Words>
  <Application>Microsoft Office PowerPoint</Application>
  <PresentationFormat>Předvádění na obrazovce (4:3)</PresentationFormat>
  <Paragraphs>124</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Arial</vt:lpstr>
      <vt:lpstr>Calibri</vt:lpstr>
      <vt:lpstr>Výchozí návrh</vt:lpstr>
      <vt:lpstr>Mezinárodní smlouva     jako pramen práva EU</vt:lpstr>
      <vt:lpstr>Mezinárodní smlouva – nástroj vnějších vztahů EU</vt:lpstr>
      <vt:lpstr>Mezinárodní smlouva – nástroj vnějších vztahů EU</vt:lpstr>
      <vt:lpstr>I. Pravomoci EU k uzavírání dohod</vt:lpstr>
      <vt:lpstr>Zvláštní případy pravomoci – výslovně stanovená pravomoc</vt:lpstr>
      <vt:lpstr>Výlučnost pravomoci EU uzavírat smlouvy</vt:lpstr>
      <vt:lpstr>II. Postup při sjednávání dohody EU</vt:lpstr>
      <vt:lpstr>Zvláštní postup při sjednávání dohody</vt:lpstr>
      <vt:lpstr>Kontrola  mezinárodních smluv v EU</vt:lpstr>
      <vt:lpstr>III. Závaznost   mezinárodních smluv v EU</vt:lpstr>
      <vt:lpstr>Závaznost smluv EU pro členské státy</vt:lpstr>
      <vt:lpstr>Postavení smluv v právu EU</vt:lpstr>
      <vt:lpstr>IV. Zvláštní typy smluv</vt:lpstr>
      <vt:lpstr>V. Mezinárodní smlouvy uzavřené před vstupem do EU</vt:lpstr>
      <vt:lpstr>Lisabon – oslabení pravomocí členských států?</vt:lpstr>
      <vt:lpstr>    DOHODA O SPOLUPRÁCI MEZI EU A JEJÍMI ČLENSKÝMI STÁTY NA JEDNÉ STRANĚ A ŠVÝCARSKOU KONFEDERACÍ NA STRANĚ DRUHÉ TÝKAJÍCÍ SE EVROPSKÝCH PROGRAMŮ DRUŽICOVÉ NAVIGACE </vt:lpstr>
      <vt:lpstr>    DOHODA O SPOLUPRÁCI MEZI EU A JEJÍMI ČLENSKÝMI STÁTY NA JEDNÉ STRANĚ A ŠVÝCARSKOU KONFEDERACÍ NA STRANĚ DRUHÉ TÝKAJÍCÍ SE EVROPSKÝCH PROGRAMŮ DRUŽICOVÉ NAVIGACE </vt:lpstr>
      <vt:lpstr>SEU</vt:lpstr>
    </vt:vector>
  </TitlesOfParts>
  <Company>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smlouva     jako pramen práva EU</dc:title>
  <dc:creator>1224</dc:creator>
  <cp:lastModifiedBy>Vladimir</cp:lastModifiedBy>
  <cp:revision>33</cp:revision>
  <cp:lastPrinted>2015-01-21T09:53:51Z</cp:lastPrinted>
  <dcterms:created xsi:type="dcterms:W3CDTF">2010-03-24T12:25:26Z</dcterms:created>
  <dcterms:modified xsi:type="dcterms:W3CDTF">2022-04-20T11:43:54Z</dcterms:modified>
</cp:coreProperties>
</file>