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4" r:id="rId2"/>
    <p:sldId id="258" r:id="rId3"/>
    <p:sldId id="259" r:id="rId4"/>
    <p:sldId id="260" r:id="rId5"/>
    <p:sldId id="286" r:id="rId6"/>
    <p:sldId id="287" r:id="rId7"/>
    <p:sldId id="288" r:id="rId8"/>
    <p:sldId id="313" r:id="rId9"/>
    <p:sldId id="289" r:id="rId10"/>
    <p:sldId id="291" r:id="rId11"/>
    <p:sldId id="314" r:id="rId12"/>
    <p:sldId id="315" r:id="rId13"/>
    <p:sldId id="277" r:id="rId14"/>
    <p:sldId id="280" r:id="rId15"/>
    <p:sldId id="276" r:id="rId16"/>
    <p:sldId id="279" r:id="rId17"/>
    <p:sldId id="292" r:id="rId18"/>
    <p:sldId id="293" r:id="rId19"/>
    <p:sldId id="318" r:id="rId20"/>
    <p:sldId id="319" r:id="rId21"/>
    <p:sldId id="278" r:id="rId22"/>
    <p:sldId id="273" r:id="rId23"/>
    <p:sldId id="274" r:id="rId24"/>
    <p:sldId id="317" r:id="rId25"/>
    <p:sldId id="270" r:id="rId26"/>
    <p:sldId id="271" r:id="rId27"/>
    <p:sldId id="320" r:id="rId28"/>
    <p:sldId id="275" r:id="rId29"/>
    <p:sldId id="294" r:id="rId3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00"/>
    <a:srgbClr val="800000"/>
    <a:srgbClr val="9BC5F3"/>
    <a:srgbClr val="FFFFCC"/>
    <a:srgbClr val="0000CC"/>
    <a:srgbClr val="F5FEA0"/>
    <a:srgbClr val="006600"/>
    <a:srgbClr val="7DB3E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4" autoAdjust="0"/>
    <p:restoredTop sz="94660"/>
  </p:normalViewPr>
  <p:slideViewPr>
    <p:cSldViewPr>
      <p:cViewPr varScale="1">
        <p:scale>
          <a:sx n="63" d="100"/>
          <a:sy n="63" d="100"/>
        </p:scale>
        <p:origin x="1372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593334F-61B1-4D7E-9D1C-F6522427A2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166B349-C95B-4BCB-9A3B-566572D4587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AC208B8-D5C2-4366-818F-70197A233B7F}" type="datetimeFigureOut">
              <a:rPr lang="cs-CZ"/>
              <a:pPr>
                <a:defRPr/>
              </a:pPr>
              <a:t>16.03.2022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FE630F13-4040-41DC-BCA7-351D753761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634D6D18-63DC-4A7A-8AFD-69BA93F70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5AF48FE-6C08-4BCB-AFFD-DD9DF3407B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99751D-892C-4C62-8817-428A1855A2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8BE75CF-5E33-499E-A113-ADA2B76D55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1811AA-65FC-49C2-A655-860CA423C6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411E43-5DF2-41F6-896F-36068154B9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43BD6F-0B3C-4CED-87F5-1C2DEF6E30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DDA3E-F811-4DE7-8076-61F95B2CF13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465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D7F4CF-5CC7-4D1C-B59D-C04F8E4B9B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BB001E-DA19-4860-827A-544ADDEC09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2829FF-C968-456B-BB45-54F508F9BC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0FDFB-DB12-4F2B-8591-44D43EBA804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536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6439A1-4E26-4844-84E1-E2F21B27E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608145-93B3-4D3F-806E-3DAA0D5A3D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B71BAE-BBEB-4032-B011-5960F4C0A8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4977F-BDC0-46B1-B6E4-487A369372C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272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E7F5B1-4039-4E5F-A808-C9C888DC9F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922A21-6343-406B-BCDC-E13962946C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46C753-BE81-4643-B5A5-D6F2709297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F632-A5FE-4564-8057-3D44E484EC4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552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00BD88-A005-4269-8737-9D49ECA9F7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DA2FB2-758D-4EAD-A320-0826D0FBE4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DF3E8E-A5AA-487D-A97F-D87F6016DE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F61AC-68B8-41ED-95B8-EFFB326CF12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329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46B7CD-01EB-4C14-B9AD-A40B845027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585E8D-865E-475D-BC01-FB8290BEA7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9D6D4D-2E80-4BAE-8B48-307861708F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EF63-72B7-4593-BD27-6EDB8A2566B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4040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6C65F06-383A-4420-AE9F-7F54C1DF94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744FA4A-FEED-483B-9650-484C32EB85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C38C5C1-B06C-4552-A9E8-9B06329A43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49AB1-6839-42A4-9220-791530D7430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077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B66DA37-6B44-4742-962E-D06C2120C0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2C5E051-C5C0-45AE-9906-71BC725D1B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D895C0C-9740-4111-AD31-25AEB88950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F413B-42FB-414C-84B7-B16049A2980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69050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B7041F4-78B4-4EA7-AB68-98B577F6B7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CCCF6C2-4640-43EA-9774-AEE7D1722A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27E5642-135E-4B23-849E-9DC3A53E13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40590-62F9-4876-998E-F608885D68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131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72DD9E-6B1B-44E7-A46B-11ABF9B20C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C7A303-455A-412D-BB8B-343ECCFCED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8DAAB3-BA14-49B1-AE23-724AD658F4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B1FA9-F511-4CC6-895C-DA1DCC9247C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9373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A7FB19-9DAB-45E1-B6D6-A74C4249D0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72F623-E9FC-4F32-A78A-A4F7DBAC33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A23925-81E9-4A1B-A3D7-C65794D39F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B650A-1D4F-4D79-A85B-CD040E07A8E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726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EA397B0-4D73-48F1-992B-D19942A177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A15BB7-3338-4F52-9061-E00962D2D2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6C51EFE-4E86-40C3-A440-1556398B058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3686F58-8E69-4E30-A3AE-2871CC6A2C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CCE5B16-EB2C-4B5A-81D7-FB69C41FED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8154E99-5ACE-499F-9C9B-8780A1E517A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F9033AC-32E4-4282-A176-46CF0968399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700809"/>
            <a:ext cx="7772400" cy="3312368"/>
          </a:xfrm>
          <a:solidFill>
            <a:srgbClr val="C00000"/>
          </a:solidFill>
        </p:spPr>
        <p:txBody>
          <a:bodyPr/>
          <a:lstStyle/>
          <a:p>
            <a:pPr eaLnBrk="1" hangingPunct="1"/>
            <a:r>
              <a:rPr lang="cs-CZ" altLang="cs-CZ" sz="4800" b="1">
                <a:solidFill>
                  <a:srgbClr val="FFFF00"/>
                </a:solidFill>
              </a:rPr>
              <a:t>Jak vzniká mezinárodní smlouva: </a:t>
            </a:r>
            <a:br>
              <a:rPr lang="cs-CZ" altLang="cs-CZ">
                <a:solidFill>
                  <a:srgbClr val="F5FEA0"/>
                </a:solidFill>
              </a:rPr>
            </a:br>
            <a:r>
              <a:rPr lang="cs-CZ" altLang="cs-CZ">
                <a:solidFill>
                  <a:srgbClr val="F5FEA0"/>
                </a:solidFill>
              </a:rPr>
              <a:t>od vytvoření textu po vstup v platnost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1320480-92C5-4ABA-A20E-87198834E8A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252A136-1228-4234-949E-A8B869B43C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54137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cs-CZ" altLang="cs-CZ" sz="4000" dirty="0"/>
              <a:t>3.– 4. Schválení smlouvy uvnitř a navenek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824561E-D43E-4BBB-B6FC-ACF2AD337C3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  <a:solidFill>
            <a:srgbClr val="FFFF97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>
                <a:latin typeface="Arial Black" panose="020B0A04020102020204" pitchFamily="34" charset="0"/>
              </a:rPr>
              <a:t> UVNITŘ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u="sng"/>
              <a:t>II. v </a:t>
            </a:r>
            <a:r>
              <a:rPr lang="cs-CZ" altLang="cs-CZ" u="sng" dirty="0"/>
              <a:t>l á d n 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jen schválení </a:t>
            </a:r>
            <a:r>
              <a:rPr lang="cs-CZ" altLang="cs-CZ" dirty="0"/>
              <a:t>vládou (usnesení vlády)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u="sng"/>
              <a:t>I. p </a:t>
            </a:r>
            <a:r>
              <a:rPr lang="cs-CZ" altLang="cs-CZ" u="sng" dirty="0"/>
              <a:t>r e z i d e n t s k é kromě toho: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usnesení obou komor Parlamentu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prezident: podpis ratifikační (přístupové) listiny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D1B7716C-EAFD-49AC-9461-FBAE6E5222F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73238"/>
            <a:ext cx="4038600" cy="4352925"/>
          </a:xfrm>
          <a:solidFill>
            <a:srgbClr val="DAFEA0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>
                <a:latin typeface="Arial Black" panose="020B0A04020102020204" pitchFamily="34" charset="0"/>
              </a:rPr>
              <a:t> NAVENEK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u="sng"/>
              <a:t>II. v l á d n 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jen podpis, výměna nót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u="sng"/>
              <a:t>I. p r e z i d e n t s k é kromě toho: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výměna (uložení) ratifikační listiny, listiny o přístupu</a:t>
            </a:r>
          </a:p>
          <a:p>
            <a:pPr eaLnBrk="1" hangingPunct="1">
              <a:lnSpc>
                <a:spcPct val="90000"/>
              </a:lnSpc>
            </a:pPr>
            <a:endParaRPr lang="cs-CZ" alt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BC57D53-AD38-4B41-B3B0-C0E1D6B62D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785937"/>
          </a:xfrm>
          <a:gradFill rotWithShape="1">
            <a:gsLst>
              <a:gs pos="0">
                <a:srgbClr val="FFFF00"/>
              </a:gs>
              <a:gs pos="50000">
                <a:srgbClr val="F7FFC9"/>
              </a:gs>
              <a:gs pos="100000">
                <a:srgbClr val="FFFF00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cs-CZ" altLang="cs-CZ" sz="3200" b="1" dirty="0"/>
              <a:t>Formy vyjádření definitivního souhlasu se smlouvou </a:t>
            </a:r>
            <a:r>
              <a:rPr lang="cs-CZ" altLang="cs-CZ" sz="3200" b="1" dirty="0">
                <a:solidFill>
                  <a:srgbClr val="FF0000"/>
                </a:solidFill>
              </a:rPr>
              <a:t>navenek</a:t>
            </a:r>
            <a:r>
              <a:rPr lang="cs-CZ" altLang="cs-CZ" sz="3200" dirty="0"/>
              <a:t> </a:t>
            </a:r>
            <a:br>
              <a:rPr lang="cs-CZ" altLang="cs-CZ" sz="4000" dirty="0"/>
            </a:br>
            <a:r>
              <a:rPr lang="cs-CZ" altLang="cs-CZ" sz="2800" dirty="0"/>
              <a:t>(většinou stanoví sama smlouva – tedy podle vůle stran)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CB11F74-F667-48F1-A52E-35D6FFF833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  <a:gradFill rotWithShape="1">
            <a:gsLst>
              <a:gs pos="0">
                <a:srgbClr val="F5FE82"/>
              </a:gs>
              <a:gs pos="50000">
                <a:schemeClr val="bg1"/>
              </a:gs>
              <a:gs pos="100000">
                <a:srgbClr val="F5FE82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rgbClr val="CC3300"/>
                </a:solidFill>
              </a:rPr>
              <a:t>na základě takto vyjádřeného souhlasu se smlouva stává pro stát závaznou a vstupuje v platnost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podpis</a:t>
            </a:r>
            <a:r>
              <a:rPr lang="cs-CZ" altLang="cs-CZ" sz="2400" dirty="0"/>
              <a:t> – typický pro smlouvy vládní a resortní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výměna nót</a:t>
            </a:r>
            <a:r>
              <a:rPr lang="cs-CZ" altLang="cs-CZ" sz="2400" dirty="0"/>
              <a:t> o vnitrostátním schválení – dtto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„schválení“ (vládní smlouva, výměna listin – neobvyklé, je to kvůli druhé straně)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ratifikace</a:t>
            </a:r>
            <a:r>
              <a:rPr lang="cs-CZ" altLang="cs-CZ" sz="2400" dirty="0"/>
              <a:t> (výměna nebo uložení listin)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přístup</a:t>
            </a:r>
            <a:r>
              <a:rPr lang="cs-CZ" altLang="cs-CZ" sz="2400" dirty="0"/>
              <a:t> (totéž)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D01C45-074D-40C8-BDFB-88B466425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FF6600"/>
          </a:solidFill>
        </p:spPr>
        <p:txBody>
          <a:bodyPr/>
          <a:lstStyle/>
          <a:p>
            <a:r>
              <a:rPr lang="pl-PL" dirty="0" err="1">
                <a:solidFill>
                  <a:srgbClr val="FFFF00"/>
                </a:solidFill>
              </a:rPr>
              <a:t>Ratifikace</a:t>
            </a:r>
            <a:r>
              <a:rPr lang="pl-PL" dirty="0">
                <a:solidFill>
                  <a:srgbClr val="FFFF00"/>
                </a:solidFill>
              </a:rPr>
              <a:t> a </a:t>
            </a:r>
            <a:r>
              <a:rPr lang="pl-PL" dirty="0" err="1">
                <a:solidFill>
                  <a:srgbClr val="FFFF00"/>
                </a:solidFill>
              </a:rPr>
              <a:t>přístup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BB3208-4C27-4F42-9FDB-0BAE7BF5A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endParaRPr lang="pl-PL" sz="2800" dirty="0"/>
          </a:p>
          <a:p>
            <a:r>
              <a:rPr lang="pl-PL" sz="2800" dirty="0"/>
              <a:t>po </a:t>
            </a:r>
            <a:r>
              <a:rPr lang="pl-PL" sz="2800" dirty="0" err="1"/>
              <a:t>schválení</a:t>
            </a:r>
            <a:r>
              <a:rPr lang="pl-PL" sz="2800" dirty="0"/>
              <a:t> </a:t>
            </a:r>
            <a:r>
              <a:rPr lang="pl-PL" sz="2800" dirty="0" err="1"/>
              <a:t>smlouvy</a:t>
            </a:r>
            <a:r>
              <a:rPr lang="pl-PL" sz="2800" dirty="0"/>
              <a:t> Parlamentem </a:t>
            </a:r>
            <a:r>
              <a:rPr lang="pl-PL" sz="2800" dirty="0" err="1"/>
              <a:t>prezident</a:t>
            </a:r>
            <a:r>
              <a:rPr lang="pl-PL" sz="2800" dirty="0"/>
              <a:t> </a:t>
            </a:r>
            <a:r>
              <a:rPr lang="pl-PL" sz="2800" dirty="0" err="1"/>
              <a:t>podepíše</a:t>
            </a:r>
            <a:r>
              <a:rPr lang="pl-PL" sz="2800" dirty="0"/>
              <a:t> </a:t>
            </a:r>
            <a:r>
              <a:rPr lang="pl-PL" sz="2800" dirty="0" err="1"/>
              <a:t>ratifikační</a:t>
            </a:r>
            <a:r>
              <a:rPr lang="pl-PL" sz="2800" dirty="0"/>
              <a:t> </a:t>
            </a:r>
            <a:r>
              <a:rPr lang="pl-PL" sz="2800" dirty="0" err="1"/>
              <a:t>nebo</a:t>
            </a:r>
            <a:r>
              <a:rPr lang="pl-PL" sz="2800" dirty="0"/>
              <a:t> </a:t>
            </a:r>
            <a:r>
              <a:rPr lang="pl-PL" sz="2800" dirty="0" err="1"/>
              <a:t>přístupovou</a:t>
            </a:r>
            <a:r>
              <a:rPr lang="pl-PL" sz="2800" dirty="0"/>
              <a:t> </a:t>
            </a:r>
            <a:r>
              <a:rPr lang="pl-PL" sz="2800" dirty="0" err="1"/>
              <a:t>listinu</a:t>
            </a:r>
            <a:r>
              <a:rPr lang="pl-PL" sz="2800" dirty="0"/>
              <a:t> </a:t>
            </a:r>
          </a:p>
          <a:p>
            <a:r>
              <a:rPr lang="pl-PL" sz="2800" dirty="0" err="1"/>
              <a:t>dvoustranná</a:t>
            </a:r>
            <a:r>
              <a:rPr lang="pl-PL" sz="2800" dirty="0"/>
              <a:t> </a:t>
            </a:r>
            <a:r>
              <a:rPr lang="pl-PL" sz="2800" dirty="0" err="1"/>
              <a:t>smlouva</a:t>
            </a:r>
            <a:r>
              <a:rPr lang="pl-PL" sz="2800" dirty="0"/>
              <a:t>: </a:t>
            </a:r>
            <a:r>
              <a:rPr lang="pl-PL" sz="2800" dirty="0" err="1"/>
              <a:t>ratifikační</a:t>
            </a:r>
            <a:r>
              <a:rPr lang="pl-PL" sz="2800" dirty="0"/>
              <a:t> </a:t>
            </a:r>
            <a:r>
              <a:rPr lang="pl-PL" sz="2800" dirty="0" err="1"/>
              <a:t>listiny</a:t>
            </a:r>
            <a:r>
              <a:rPr lang="pl-PL" sz="2800" dirty="0"/>
              <a:t> </a:t>
            </a:r>
            <a:r>
              <a:rPr lang="pl-PL" sz="2800" dirty="0" err="1"/>
              <a:t>se</a:t>
            </a:r>
            <a:r>
              <a:rPr lang="pl-PL" sz="2800" dirty="0"/>
              <a:t> </a:t>
            </a:r>
            <a:r>
              <a:rPr lang="pl-PL" sz="2800" dirty="0" err="1"/>
              <a:t>vzájemně</a:t>
            </a:r>
            <a:r>
              <a:rPr lang="pl-PL" sz="2800" dirty="0"/>
              <a:t> </a:t>
            </a:r>
            <a:r>
              <a:rPr lang="pl-PL" sz="2800" dirty="0" err="1"/>
              <a:t>vymění</a:t>
            </a:r>
            <a:r>
              <a:rPr lang="pl-PL" sz="2800" dirty="0"/>
              <a:t>, </a:t>
            </a:r>
            <a:r>
              <a:rPr lang="pl-PL" sz="2800" dirty="0" err="1"/>
              <a:t>sepíše</a:t>
            </a:r>
            <a:r>
              <a:rPr lang="pl-PL" sz="2800" dirty="0"/>
              <a:t> </a:t>
            </a:r>
            <a:r>
              <a:rPr lang="pl-PL" sz="2800" dirty="0" err="1"/>
              <a:t>se</a:t>
            </a:r>
            <a:r>
              <a:rPr lang="pl-PL" sz="2800" dirty="0"/>
              <a:t> o tom </a:t>
            </a:r>
            <a:r>
              <a:rPr lang="pl-PL" sz="2800" dirty="0" err="1"/>
              <a:t>protokol</a:t>
            </a:r>
            <a:endParaRPr lang="pl-PL" sz="2800" dirty="0"/>
          </a:p>
          <a:p>
            <a:r>
              <a:rPr lang="pl-PL" sz="2800" dirty="0" err="1"/>
              <a:t>mnohostranná</a:t>
            </a:r>
            <a:r>
              <a:rPr lang="pl-PL" sz="2800" dirty="0"/>
              <a:t> </a:t>
            </a:r>
            <a:r>
              <a:rPr lang="pl-PL" sz="2800" dirty="0" err="1"/>
              <a:t>smlouva</a:t>
            </a:r>
            <a:r>
              <a:rPr lang="pl-PL" sz="2800" dirty="0"/>
              <a:t>: </a:t>
            </a:r>
            <a:r>
              <a:rPr lang="pl-PL" sz="2800" dirty="0" err="1"/>
              <a:t>ratifikační</a:t>
            </a:r>
            <a:r>
              <a:rPr lang="pl-PL" sz="2800" dirty="0"/>
              <a:t> </a:t>
            </a:r>
            <a:r>
              <a:rPr lang="pl-PL" sz="2800" dirty="0" err="1"/>
              <a:t>listina</a:t>
            </a:r>
            <a:r>
              <a:rPr lang="pl-PL" sz="2800" dirty="0"/>
              <a:t> </a:t>
            </a:r>
            <a:r>
              <a:rPr lang="pl-PL" sz="2800" dirty="0" err="1"/>
              <a:t>nebo</a:t>
            </a:r>
            <a:r>
              <a:rPr lang="pl-PL" sz="2800" dirty="0"/>
              <a:t> </a:t>
            </a:r>
            <a:r>
              <a:rPr lang="pl-PL" sz="2800" dirty="0" err="1"/>
              <a:t>listina</a:t>
            </a:r>
            <a:r>
              <a:rPr lang="pl-PL" sz="2800" dirty="0"/>
              <a:t> o </a:t>
            </a:r>
            <a:r>
              <a:rPr lang="pl-PL" sz="2800" dirty="0" err="1"/>
              <a:t>přístupu</a:t>
            </a:r>
            <a:r>
              <a:rPr lang="pl-PL" sz="2800" dirty="0"/>
              <a:t> </a:t>
            </a:r>
            <a:r>
              <a:rPr lang="pl-PL" sz="2800" dirty="0" err="1"/>
              <a:t>se</a:t>
            </a:r>
            <a:r>
              <a:rPr lang="pl-PL" sz="2800" dirty="0"/>
              <a:t> </a:t>
            </a:r>
            <a:r>
              <a:rPr lang="pl-PL" sz="2800" dirty="0" err="1"/>
              <a:t>uloží</a:t>
            </a:r>
            <a:r>
              <a:rPr lang="pl-PL" sz="2800" dirty="0"/>
              <a:t> u </a:t>
            </a:r>
            <a:r>
              <a:rPr lang="pl-PL" sz="2800" dirty="0" err="1"/>
              <a:t>depozitáře</a:t>
            </a:r>
            <a:r>
              <a:rPr lang="pl-PL" sz="2800" dirty="0"/>
              <a:t>, i </a:t>
            </a:r>
            <a:r>
              <a:rPr lang="pl-PL" sz="2800" dirty="0" err="1"/>
              <a:t>zde</a:t>
            </a:r>
            <a:r>
              <a:rPr lang="pl-PL" sz="2800" dirty="0"/>
              <a:t> </a:t>
            </a:r>
            <a:r>
              <a:rPr lang="pl-PL" sz="2800" dirty="0" err="1"/>
              <a:t>nutný</a:t>
            </a:r>
            <a:r>
              <a:rPr lang="pl-PL" sz="2800" dirty="0"/>
              <a:t> </a:t>
            </a:r>
            <a:r>
              <a:rPr lang="pl-PL" sz="2800" dirty="0" err="1"/>
              <a:t>protokol</a:t>
            </a:r>
            <a:endParaRPr lang="pl-PL" sz="2800" dirty="0"/>
          </a:p>
          <a:p>
            <a:r>
              <a:rPr lang="pl-PL" sz="2800" dirty="0" err="1"/>
              <a:t>právní</a:t>
            </a:r>
            <a:r>
              <a:rPr lang="pl-PL" sz="2800" dirty="0"/>
              <a:t> </a:t>
            </a:r>
            <a:r>
              <a:rPr lang="pl-PL" sz="2800" dirty="0" err="1"/>
              <a:t>účinky</a:t>
            </a:r>
            <a:r>
              <a:rPr lang="pl-PL" sz="2800" dirty="0"/>
              <a:t> </a:t>
            </a:r>
            <a:r>
              <a:rPr lang="pl-PL" sz="2800" dirty="0" err="1"/>
              <a:t>ratifikace</a:t>
            </a:r>
            <a:r>
              <a:rPr lang="pl-PL" sz="2800" dirty="0"/>
              <a:t> (</a:t>
            </a:r>
            <a:r>
              <a:rPr lang="pl-PL" sz="2800" dirty="0" err="1"/>
              <a:t>když</a:t>
            </a:r>
            <a:r>
              <a:rPr lang="pl-PL" sz="2800" dirty="0"/>
              <a:t> je </a:t>
            </a:r>
            <a:r>
              <a:rPr lang="pl-PL" sz="2800" dirty="0" err="1"/>
              <a:t>předchozí</a:t>
            </a:r>
            <a:r>
              <a:rPr lang="pl-PL" sz="2800" dirty="0"/>
              <a:t> podpis) a </a:t>
            </a:r>
            <a:r>
              <a:rPr lang="pl-PL" sz="2800" dirty="0" err="1"/>
              <a:t>přístupu</a:t>
            </a:r>
            <a:r>
              <a:rPr lang="pl-PL" sz="2800" dirty="0"/>
              <a:t> (</a:t>
            </a:r>
            <a:r>
              <a:rPr lang="pl-PL" sz="2800" dirty="0" err="1"/>
              <a:t>když</a:t>
            </a:r>
            <a:r>
              <a:rPr lang="pl-PL" sz="2800" dirty="0"/>
              <a:t> </a:t>
            </a:r>
            <a:r>
              <a:rPr lang="pl-PL" sz="2800" dirty="0" err="1"/>
              <a:t>není</a:t>
            </a:r>
            <a:r>
              <a:rPr lang="pl-PL" sz="2800" dirty="0"/>
              <a:t> podpis) </a:t>
            </a:r>
            <a:r>
              <a:rPr lang="pl-PL" sz="2800" dirty="0" err="1"/>
              <a:t>jsou</a:t>
            </a:r>
            <a:r>
              <a:rPr lang="pl-PL" sz="2800" dirty="0"/>
              <a:t> </a:t>
            </a:r>
            <a:r>
              <a:rPr lang="pl-PL" sz="2800" dirty="0" err="1"/>
              <a:t>stejné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535611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6DF89FD-788A-4AB4-82B6-905A3ADBF8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cs-CZ" altLang="cs-CZ" sz="2800" b="1"/>
              <a:t>Ratifikační listina – závěr textu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13AF50DA-99B3-46AB-97D5-E577585E931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981075"/>
            <a:ext cx="8229600" cy="568801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9612DCD-5B68-4CD7-9DAF-0751FFE95A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cs-CZ" altLang="cs-CZ" sz="4000"/>
              <a:t>Listina o přístupu - závěr</a:t>
            </a: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F6300CF6-2583-4E9F-9330-AB9426683F3A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125538"/>
            <a:ext cx="7127875" cy="547211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56AE179-5382-41B5-A7CD-BFEB58D52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cs-CZ" altLang="cs-CZ" sz="2800"/>
              <a:t>Smlouva o omezení strategických zbraní – </a:t>
            </a:r>
            <a:br>
              <a:rPr lang="cs-CZ" altLang="cs-CZ" sz="2800"/>
            </a:br>
            <a:r>
              <a:rPr lang="cs-CZ" altLang="cs-CZ" sz="2800"/>
              <a:t>podpis 8.4.2010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74200775-0E20-49F6-BBD5-C3DE95AE937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41438"/>
            <a:ext cx="8229600" cy="525621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>
            <a:extLst>
              <a:ext uri="{FF2B5EF4-FFF2-40B4-BE49-F238E27FC236}">
                <a16:creationId xmlns:a16="http://schemas.microsoft.com/office/drawing/2014/main" id="{AD860264-0A4D-4A12-8FDA-A60498AB53E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549275"/>
            <a:ext cx="7489825" cy="557688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F59CAA3-B104-4697-9799-598F89C8CB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7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cs-CZ" altLang="cs-CZ" sz="4000" b="1" dirty="0"/>
              <a:t>5. Vstup smlouvy v platnost:</a:t>
            </a:r>
            <a:r>
              <a:rPr lang="cs-CZ" altLang="cs-CZ" sz="4000" dirty="0"/>
              <a:t> </a:t>
            </a:r>
            <a:br>
              <a:rPr lang="cs-CZ" altLang="cs-CZ" sz="4000" dirty="0"/>
            </a:br>
            <a:r>
              <a:rPr lang="cs-CZ" altLang="cs-CZ" sz="4000" dirty="0"/>
              <a:t>vlastní ustanovení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58CDCF5-502B-4130-9A56-3EA752D09A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425950"/>
          </a:xfrm>
          <a:solidFill>
            <a:srgbClr val="EDFD8D"/>
          </a:solidFill>
        </p:spPr>
        <p:txBody>
          <a:bodyPr/>
          <a:lstStyle/>
          <a:p>
            <a:pPr eaLnBrk="1" hangingPunct="1"/>
            <a:r>
              <a:rPr lang="cs-CZ" altLang="cs-CZ" dirty="0"/>
              <a:t>Definitivní souhlas státu již byl navenek vyjádřen</a:t>
            </a:r>
          </a:p>
          <a:p>
            <a:pPr eaLnBrk="1" hangingPunct="1"/>
            <a:r>
              <a:rPr lang="cs-CZ" altLang="cs-CZ" b="1" dirty="0"/>
              <a:t>Vstup v platnost pak nastává takto:</a:t>
            </a:r>
          </a:p>
          <a:p>
            <a:pPr lvl="1" eaLnBrk="1" hangingPunct="1"/>
            <a:r>
              <a:rPr lang="cs-CZ" altLang="cs-CZ" dirty="0"/>
              <a:t>ihned úkonem (např. dnem podpisu, dnem uložení ratifikační listiny)</a:t>
            </a:r>
          </a:p>
          <a:p>
            <a:pPr lvl="1" eaLnBrk="1" hangingPunct="1"/>
            <a:r>
              <a:rPr lang="cs-CZ" altLang="cs-CZ" dirty="0"/>
              <a:t>za určitou dobu od úkonu (</a:t>
            </a:r>
            <a:r>
              <a:rPr lang="cs-CZ" altLang="cs-CZ" dirty="0" err="1"/>
              <a:t>legisvakance</a:t>
            </a:r>
            <a:r>
              <a:rPr lang="cs-CZ" altLang="cs-CZ" dirty="0"/>
              <a:t>)</a:t>
            </a:r>
          </a:p>
          <a:p>
            <a:pPr lvl="1" eaLnBrk="1" hangingPunct="1"/>
            <a:r>
              <a:rPr lang="cs-CZ" altLang="cs-CZ" dirty="0"/>
              <a:t>mohou být stanoveny další podmínky (u mnohostranných minimum ratifikací)</a:t>
            </a:r>
          </a:p>
          <a:p>
            <a:pPr eaLnBrk="1" hangingPunct="1">
              <a:buFontTx/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7D79DE3-5364-4676-91AA-AC194B9885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7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cs-CZ" altLang="cs-CZ" sz="3600" b="1"/>
              <a:t>Objektivní a subjektivní vstup </a:t>
            </a:r>
            <a:br>
              <a:rPr lang="cs-CZ" altLang="cs-CZ" sz="3600" b="1"/>
            </a:br>
            <a:r>
              <a:rPr lang="cs-CZ" altLang="cs-CZ" sz="3600" b="1"/>
              <a:t>v platnost mnohostranné smlouvy</a:t>
            </a:r>
            <a:endParaRPr lang="cs-CZ" altLang="cs-CZ" sz="3600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8AE5488-BCC2-4AFE-B9C3-CF0E12B2D7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751387"/>
          </a:xfrm>
          <a:solidFill>
            <a:srgbClr val="EDFD8D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b="1" dirty="0">
                <a:solidFill>
                  <a:srgbClr val="0000CC"/>
                </a:solidFill>
              </a:rPr>
              <a:t>Objektivní platnost smlouvy jako takové: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/>
              <a:t>splnění všech podmínek pro vstup v platnost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2000" dirty="0"/>
              <a:t>ratifikace (přístup) ze strany </a:t>
            </a:r>
            <a:r>
              <a:rPr lang="cs-CZ" altLang="cs-CZ" sz="2000" b="1" i="1" dirty="0"/>
              <a:t>vyžadovaného minimálního počtu smluvních stran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2000" dirty="0"/>
              <a:t>uplynutí </a:t>
            </a:r>
            <a:r>
              <a:rPr lang="cs-CZ" altLang="cs-CZ" sz="2000" dirty="0" err="1"/>
              <a:t>legisvakance</a:t>
            </a: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800" b="1" dirty="0">
                <a:solidFill>
                  <a:srgbClr val="0000CC"/>
                </a:solidFill>
              </a:rPr>
              <a:t>Subjektivní platnost pro konkrétní stát: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2000" dirty="0"/>
              <a:t>ratifikace (přístup) daného státu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2000" dirty="0"/>
              <a:t>uplynutí </a:t>
            </a:r>
            <a:r>
              <a:rPr lang="cs-CZ" altLang="cs-CZ" sz="2000" dirty="0" err="1"/>
              <a:t>legisvakance</a:t>
            </a:r>
            <a:endParaRPr lang="cs-CZ" altLang="cs-CZ" sz="2000" dirty="0"/>
          </a:p>
          <a:p>
            <a:pPr lvl="2" eaLnBrk="1" hangingPunct="1">
              <a:lnSpc>
                <a:spcPct val="80000"/>
              </a:lnSpc>
            </a:pPr>
            <a:r>
              <a:rPr lang="cs-CZ" altLang="cs-CZ" sz="2000" dirty="0"/>
              <a:t>splnění podmínky minimálního počtu smluvních stran (objektivní platnost)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>
                <a:solidFill>
                  <a:srgbClr val="CC0000"/>
                </a:solidFill>
              </a:rPr>
              <a:t>Objektivní platnost je předpokladem platnosti subjektivní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+ eventuální souhlas ostatních smluvních států</a:t>
            </a:r>
            <a:r>
              <a:rPr lang="cs-CZ" altLang="cs-CZ" sz="2800" dirty="0">
                <a:solidFill>
                  <a:srgbClr val="CC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9528EE0-437C-41FB-B56A-9D0E22E10F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solidFill>
            <a:srgbClr val="F7FEA0"/>
          </a:solidFill>
        </p:spPr>
        <p:txBody>
          <a:bodyPr/>
          <a:lstStyle/>
          <a:p>
            <a:pPr eaLnBrk="1" hangingPunct="1"/>
            <a:r>
              <a:rPr lang="cs-CZ" altLang="cs-CZ" sz="4000"/>
              <a:t>Závěrečná ustanovení smlouvy - 1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87777ED-9E5A-4F33-9BD5-917FA7FDA2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511242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/>
              <a:t>(Vídeňská úmluva o diplomatických stycích)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/>
              <a:t>přijetí: 18.4.1961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/>
              <a:t>Čl. 48 </a:t>
            </a:r>
            <a:r>
              <a:rPr lang="cs-CZ" altLang="cs-CZ" sz="2400"/>
              <a:t>     Tato Úmluva bude </a:t>
            </a:r>
            <a:r>
              <a:rPr lang="cs-CZ" altLang="cs-CZ" sz="2400" b="1">
                <a:solidFill>
                  <a:srgbClr val="CC0000"/>
                </a:solidFill>
              </a:rPr>
              <a:t>otevřena k podpisu</a:t>
            </a:r>
            <a:r>
              <a:rPr lang="cs-CZ" altLang="cs-CZ" sz="2400"/>
              <a:t> všem členským státům OSN nebo ......, a to: do 31. října 1961 u Spolkového ministerstva zahraničních věcí Rakouska a poté, do 31. března 1962 v sídle OSN v New Yorku.</a:t>
            </a:r>
            <a:endParaRPr lang="cs-CZ" altLang="cs-CZ" sz="2400" b="1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/>
              <a:t>Čl. 49     </a:t>
            </a:r>
            <a:r>
              <a:rPr lang="cs-CZ" altLang="cs-CZ" sz="2400"/>
              <a:t>Tato Úmluva </a:t>
            </a:r>
            <a:r>
              <a:rPr lang="cs-CZ" altLang="cs-CZ" sz="2400" b="1">
                <a:solidFill>
                  <a:srgbClr val="CC0000"/>
                </a:solidFill>
              </a:rPr>
              <a:t>podléhá ratifikaci.</a:t>
            </a:r>
            <a:r>
              <a:rPr lang="cs-CZ" altLang="cs-CZ" sz="2400"/>
              <a:t> Ratifikační listiny budou uloženy u generálního tajemníka OSN.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/>
              <a:t>Čl. 50     </a:t>
            </a:r>
            <a:r>
              <a:rPr lang="cs-CZ" altLang="cs-CZ" sz="2400"/>
              <a:t>Tato Úmluva bude </a:t>
            </a:r>
            <a:r>
              <a:rPr lang="cs-CZ" altLang="cs-CZ" sz="2400" b="1">
                <a:solidFill>
                  <a:srgbClr val="CC0000"/>
                </a:solidFill>
              </a:rPr>
              <a:t>otevřena k přístupu</a:t>
            </a:r>
            <a:r>
              <a:rPr lang="cs-CZ" altLang="cs-CZ" sz="2400"/>
              <a:t> kterémukoliv státu, jenž náleží do některé ze čtyř kategorií uvedených v článku 48. Listiny o přístupu budou uloženy u generálního tajemníka OSN.</a:t>
            </a:r>
            <a:endParaRPr lang="cs-CZ" altLang="cs-CZ" sz="24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7AD926F-FAFB-4F07-A46C-383233E18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700"/>
          </a:xfrm>
          <a:solidFill>
            <a:srgbClr val="7EFD51"/>
          </a:solidFill>
        </p:spPr>
        <p:txBody>
          <a:bodyPr/>
          <a:lstStyle/>
          <a:p>
            <a:pPr eaLnBrk="1" hangingPunct="1"/>
            <a:r>
              <a:rPr lang="cs-CZ" altLang="cs-CZ" sz="4000"/>
              <a:t>Způsobilost k uzavření mezinárodní smlouvy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14E5DAD-4EBA-4981-9767-F825BFDF79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425950"/>
          </a:xfrm>
          <a:solidFill>
            <a:srgbClr val="C2FEB8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subjekt mezinárodního práva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subjekt </a:t>
            </a:r>
            <a:r>
              <a:rPr lang="cs-CZ" altLang="cs-CZ" b="1">
                <a:solidFill>
                  <a:srgbClr val="CC0000"/>
                </a:solidFill>
              </a:rPr>
              <a:t>způsobilý</a:t>
            </a:r>
            <a:r>
              <a:rPr lang="cs-CZ" altLang="cs-CZ"/>
              <a:t> pro daný případ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Zástupce státu bez dalšího (i bez plné moci)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/>
              <a:t>		- hlava státu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/>
              <a:t>		- předseda vlády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/>
              <a:t>		- ministr zahraničních věcí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jinak je třeba plné moci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F1BE63E-3ECE-46CE-8658-D93059BB5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solidFill>
            <a:srgbClr val="F2FD67"/>
          </a:solidFill>
        </p:spPr>
        <p:txBody>
          <a:bodyPr/>
          <a:lstStyle/>
          <a:p>
            <a:pPr eaLnBrk="1" hangingPunct="1"/>
            <a:r>
              <a:rPr lang="cs-CZ" altLang="cs-CZ" sz="4000"/>
              <a:t>Závěrečná ustanovení smlouvy - 2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23469C6-C714-4CBE-AAE7-F0A4BF645E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2562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8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b="1"/>
              <a:t>Čl. 51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b="1"/>
              <a:t>     </a:t>
            </a:r>
            <a:r>
              <a:rPr lang="cs-CZ" altLang="cs-CZ" sz="2800"/>
              <a:t>Tato Úmluva </a:t>
            </a:r>
            <a:r>
              <a:rPr lang="cs-CZ" altLang="cs-CZ" sz="2800" b="1">
                <a:solidFill>
                  <a:srgbClr val="CC0000"/>
                </a:solidFill>
              </a:rPr>
              <a:t>vstoupí v platnost</a:t>
            </a:r>
            <a:r>
              <a:rPr lang="cs-CZ" altLang="cs-CZ" sz="2800"/>
              <a:t> třicátého dne </a:t>
            </a:r>
            <a:r>
              <a:rPr lang="cs-CZ" altLang="cs-CZ" sz="2800">
                <a:solidFill>
                  <a:srgbClr val="0000FF"/>
                </a:solidFill>
              </a:rPr>
              <a:t>po </a:t>
            </a:r>
            <a:r>
              <a:rPr lang="cs-CZ" altLang="cs-CZ" sz="2800" b="1">
                <a:solidFill>
                  <a:srgbClr val="0000FF"/>
                </a:solidFill>
              </a:rPr>
              <a:t>datu uložení dvacáté druhé ratifikační listiny</a:t>
            </a:r>
            <a:r>
              <a:rPr lang="cs-CZ" altLang="cs-CZ" sz="2800"/>
              <a:t> nebo listiny o přístupu u generálního tajemníka OSN.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/>
              <a:t>	</a:t>
            </a:r>
            <a:r>
              <a:rPr lang="cs-CZ" altLang="cs-CZ" sz="2800" b="1" i="1">
                <a:solidFill>
                  <a:srgbClr val="CC0000"/>
                </a:solidFill>
              </a:rPr>
              <a:t>(= objektivní platnost smlouvy)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800" b="1" i="1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/>
              <a:t>	Pro každý stát, který ratifikuje Úmluvu nebo k ní přistoupí po uložení dvacáté druhé ratifikační listiny nebo listiny o přístupu, </a:t>
            </a:r>
            <a:r>
              <a:rPr lang="cs-CZ" altLang="cs-CZ" sz="2800" b="1">
                <a:solidFill>
                  <a:srgbClr val="CC0000"/>
                </a:solidFill>
              </a:rPr>
              <a:t>vstoupí Úmluva v platnost</a:t>
            </a:r>
            <a:r>
              <a:rPr lang="cs-CZ" altLang="cs-CZ" sz="2800"/>
              <a:t> </a:t>
            </a:r>
            <a:r>
              <a:rPr lang="cs-CZ" altLang="cs-CZ" sz="2800" b="1">
                <a:solidFill>
                  <a:srgbClr val="0000FF"/>
                </a:solidFill>
              </a:rPr>
              <a:t>třicátého dne po uložení jeho ratifikační listiny</a:t>
            </a:r>
            <a:r>
              <a:rPr lang="cs-CZ" altLang="cs-CZ" sz="2800"/>
              <a:t> nebo listiny o přístupu.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/>
              <a:t>	</a:t>
            </a:r>
            <a:r>
              <a:rPr lang="cs-CZ" altLang="cs-CZ" sz="2800" b="1" i="1">
                <a:solidFill>
                  <a:srgbClr val="CC0000"/>
                </a:solidFill>
              </a:rPr>
              <a:t>(= subjektivní platnost smlouvy)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4C4A3A-DDFD-490E-BC08-5FD48CE7BA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  <a:solidFill>
            <a:srgbClr val="FBFE94"/>
          </a:solidFill>
        </p:spPr>
        <p:txBody>
          <a:bodyPr/>
          <a:lstStyle/>
          <a:p>
            <a:pPr eaLnBrk="1" hangingPunct="1"/>
            <a:r>
              <a:rPr lang="cs-CZ" altLang="cs-CZ" sz="4000"/>
              <a:t>Závěrečná ustanovení smlouvy - 3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C1038D6-6658-4153-BED0-D750B0966F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/>
              <a:t>Čl. 52  </a:t>
            </a:r>
            <a:r>
              <a:rPr lang="cs-CZ" altLang="cs-CZ" sz="2400"/>
              <a:t>Generální tajemník OSN </a:t>
            </a:r>
            <a:r>
              <a:rPr lang="cs-CZ" altLang="cs-CZ" sz="2400" b="1">
                <a:solidFill>
                  <a:srgbClr val="CC0000"/>
                </a:solidFill>
              </a:rPr>
              <a:t>bude informovat</a:t>
            </a:r>
            <a:r>
              <a:rPr lang="cs-CZ" altLang="cs-CZ" sz="2400"/>
              <a:t> všechny státy náležející…: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/>
              <a:t>	o </a:t>
            </a:r>
            <a:r>
              <a:rPr lang="cs-CZ" altLang="cs-CZ" sz="2400" b="1"/>
              <a:t>podpisech </a:t>
            </a:r>
            <a:r>
              <a:rPr lang="cs-CZ" altLang="cs-CZ" sz="2400"/>
              <a:t>této Úmluvy a o uložení </a:t>
            </a:r>
            <a:r>
              <a:rPr lang="cs-CZ" altLang="cs-CZ" sz="2400" b="1"/>
              <a:t>ratifikačních</a:t>
            </a:r>
            <a:r>
              <a:rPr lang="cs-CZ" altLang="cs-CZ" sz="2400"/>
              <a:t> listin a listin o přístupu podle článku 48, 49 a 50;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/>
              <a:t>	o datu, kdy tato Úmluva </a:t>
            </a:r>
            <a:r>
              <a:rPr lang="cs-CZ" altLang="cs-CZ" sz="2400" b="1">
                <a:solidFill>
                  <a:srgbClr val="CC0000"/>
                </a:solidFill>
              </a:rPr>
              <a:t>vstoupí v platnost</a:t>
            </a:r>
            <a:r>
              <a:rPr lang="cs-CZ" altLang="cs-CZ" sz="2400"/>
              <a:t> podle čl. 51.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8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/>
              <a:t>Čl. 53  </a:t>
            </a:r>
            <a:r>
              <a:rPr lang="cs-CZ" altLang="cs-CZ" sz="2400" b="1">
                <a:solidFill>
                  <a:srgbClr val="0000CC"/>
                </a:solidFill>
              </a:rPr>
              <a:t>Originál této Úmluvy, jehož anglické, čínské, francouzské, ruské a španělské znění mají stejnou platnost,</a:t>
            </a:r>
            <a:r>
              <a:rPr lang="cs-CZ" altLang="cs-CZ" sz="2400"/>
              <a:t> bude uložen u generálního tajemníka OSN, jenž zašle její ověřené kopie všem státům, náležejícím…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/>
              <a:t>	Na důkaz čehož níže podepsaní </a:t>
            </a:r>
            <a:r>
              <a:rPr lang="cs-CZ" altLang="cs-CZ" sz="2400" b="1"/>
              <a:t>zmocněnci,</a:t>
            </a:r>
            <a:r>
              <a:rPr lang="cs-CZ" altLang="cs-CZ" sz="2400"/>
              <a:t> byvše k tomu řádně zmocněni svými vládami,</a:t>
            </a:r>
            <a:r>
              <a:rPr lang="cs-CZ" altLang="cs-CZ" sz="2400" b="1">
                <a:solidFill>
                  <a:srgbClr val="CC0000"/>
                </a:solidFill>
              </a:rPr>
              <a:t> podepsali</a:t>
            </a:r>
            <a:r>
              <a:rPr lang="cs-CZ" altLang="cs-CZ" sz="2400"/>
              <a:t> tuto Úmluvu.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/>
              <a:t>	</a:t>
            </a:r>
            <a:r>
              <a:rPr lang="cs-CZ" altLang="cs-CZ" sz="2400" b="1" i="1">
                <a:solidFill>
                  <a:srgbClr val="006600"/>
                </a:solidFill>
              </a:rPr>
              <a:t>Dáno ve Vídni dne osmnáctého dubna roku tisíc devět set šedesát jedna.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EB6C4B-7AD3-48E4-BE97-84F8545F2E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Jazyky smlouvy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4007FAC-AE3F-48F7-A3B3-A1453BBDC8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autentická znění</a:t>
            </a:r>
          </a:p>
          <a:p>
            <a:pPr eaLnBrk="1" hangingPunct="1"/>
            <a:r>
              <a:rPr lang="cs-CZ" altLang="cs-CZ"/>
              <a:t>alternáty</a:t>
            </a:r>
          </a:p>
          <a:p>
            <a:pPr eaLnBrk="1" hangingPunct="1"/>
            <a:r>
              <a:rPr lang="cs-CZ" altLang="cs-CZ"/>
              <a:t>český překlad ve Sbírce mezinárodních smluv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18FA48A-AB81-4FC9-85CC-5D3AAD7130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pPr eaLnBrk="1" hangingPunct="1"/>
            <a:r>
              <a:rPr lang="cs-CZ" altLang="cs-CZ" sz="4000"/>
              <a:t>Depozitáři mnohostranných smluv, registrace u OSN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580450C-C6D9-4AEF-B8EB-67D8837CD8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depozitáři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registrace v United Nations Treaty Series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DAC995-E290-49F6-8F33-F53290833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4F9B0D-19D7-40A6-B5FE-4F7D5EF6A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774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BF7ECE9-8845-4212-8B4F-BFA225FE1D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7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cs-CZ" altLang="cs-CZ" sz="4000" b="1"/>
              <a:t>Prozatímní provádění smlouvy</a:t>
            </a:r>
            <a:endParaRPr lang="cs-CZ" altLang="cs-CZ" sz="400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B9F1744-79CD-4493-99F3-059B734C5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425950"/>
          </a:xfrm>
          <a:solidFill>
            <a:srgbClr val="EDFD8D"/>
          </a:solidFill>
        </p:spPr>
        <p:txBody>
          <a:bodyPr/>
          <a:lstStyle/>
          <a:p>
            <a:pPr eaLnBrk="1" hangingPunct="1"/>
            <a:r>
              <a:rPr lang="cs-CZ" altLang="cs-CZ"/>
              <a:t>strany se mohou dohodnout na prozatímním provádění smlouvy před jejím vstupem v platnost</a:t>
            </a:r>
          </a:p>
          <a:p>
            <a:pPr eaLnBrk="1" hangingPunct="1"/>
            <a:r>
              <a:rPr lang="cs-CZ" altLang="cs-CZ"/>
              <a:t>mezinárodní právo umožňuje</a:t>
            </a:r>
          </a:p>
          <a:p>
            <a:pPr eaLnBrk="1" hangingPunct="1"/>
            <a:r>
              <a:rPr lang="cs-CZ" altLang="cs-CZ"/>
              <a:t>problémy z hlediska vnitrostátního práva: lze prozatímně provádět prezidentskou smlouvu před jejím schválením Parlamentem?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AEB1C6E-8720-415B-998A-E9F61BAC5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8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cs-CZ" altLang="cs-CZ" sz="3200" b="1"/>
              <a:t>Prozatímní provádění smlouvy – kdy možné (?)</a:t>
            </a:r>
            <a:endParaRPr lang="cs-CZ" altLang="cs-CZ" sz="320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F9A4907-C0EF-4D80-82B8-CEC57D09D5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713788" cy="5040313"/>
          </a:xfrm>
          <a:solidFill>
            <a:srgbClr val="EDFD8D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/>
              <a:t>Potřeby české smluvní praxe: zcela výjimečně i při absenci souhlasu Parlamentu - </a:t>
            </a:r>
            <a:r>
              <a:rPr lang="cs-CZ" altLang="cs-CZ" sz="2800" b="1">
                <a:solidFill>
                  <a:srgbClr val="0000CC"/>
                </a:solidFill>
              </a:rPr>
              <a:t>podmínky: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1. Mezinárodní smlouva nestanoví konkrétní závazky ústavního charakteru a </a:t>
            </a:r>
            <a:r>
              <a:rPr lang="cs-CZ" altLang="cs-CZ" sz="2800" b="1">
                <a:solidFill>
                  <a:srgbClr val="CC0000"/>
                </a:solidFill>
              </a:rPr>
              <a:t>nevyžaduje vydání prováděcího předpisu</a:t>
            </a:r>
            <a:r>
              <a:rPr lang="cs-CZ" altLang="cs-CZ" sz="2800"/>
              <a:t> ve formě ústavního nebo obyčejného zákona.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2. Je třeba zajistit respektování </a:t>
            </a:r>
            <a:r>
              <a:rPr lang="cs-CZ" altLang="cs-CZ" sz="2800" b="1">
                <a:solidFill>
                  <a:srgbClr val="CC0000"/>
                </a:solidFill>
              </a:rPr>
              <a:t>důležitých národních zájmů, a to ihned.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3. Smlouva zajišťuje přijetí </a:t>
            </a:r>
            <a:r>
              <a:rPr lang="cs-CZ" altLang="cs-CZ" sz="2800" b="1">
                <a:solidFill>
                  <a:srgbClr val="CC0000"/>
                </a:solidFill>
              </a:rPr>
              <a:t>neodkladných opatření,</a:t>
            </a:r>
            <a:r>
              <a:rPr lang="cs-CZ" altLang="cs-CZ" sz="2800"/>
              <a:t> která nesouvisejí přímo s ústavním pořádkem.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4. Smlouva je </a:t>
            </a:r>
            <a:r>
              <a:rPr lang="cs-CZ" altLang="cs-CZ" sz="2800" b="1">
                <a:solidFill>
                  <a:srgbClr val="CC0000"/>
                </a:solidFill>
              </a:rPr>
              <a:t>vyhlášená,</a:t>
            </a:r>
            <a:r>
              <a:rPr lang="cs-CZ" altLang="cs-CZ" sz="2800"/>
              <a:t> dotýká-li se právního postavení jednotlivců.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96D6DC-C900-47A6-8F7F-F4C20C2F9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22E33C-E886-422D-A9A5-366EBA585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K O N E C</a:t>
            </a:r>
          </a:p>
        </p:txBody>
      </p:sp>
    </p:spTree>
    <p:extLst>
      <p:ext uri="{BB962C8B-B14F-4D97-AF65-F5344CB8AC3E}">
        <p14:creationId xmlns:p14="http://schemas.microsoft.com/office/powerpoint/2010/main" val="711151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95ECC0F-9FFD-4F1B-83E6-1E9F4577F1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496944" cy="778098"/>
          </a:xfrm>
          <a:solidFill>
            <a:srgbClr val="EFE631"/>
          </a:solidFill>
        </p:spPr>
        <p:txBody>
          <a:bodyPr/>
          <a:lstStyle/>
          <a:p>
            <a:pPr eaLnBrk="1" hangingPunct="1"/>
            <a:r>
              <a:rPr lang="cs-CZ" altLang="cs-CZ" sz="2400" dirty="0"/>
              <a:t>Připomínka: Mezinárodní smlouva ve vnitrostátním právu ČR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7BDB85D-21FC-44B0-88C3-B03E2DDA2B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2000" b="1" dirty="0">
                <a:highlight>
                  <a:srgbClr val="FFFF00"/>
                </a:highlight>
              </a:rPr>
              <a:t>Článek 10 Ústavy </a:t>
            </a:r>
            <a:endParaRPr lang="cs-CZ" altLang="cs-CZ" sz="2000" b="1" dirty="0">
              <a:solidFill>
                <a:srgbClr val="FF0066"/>
              </a:solidFill>
              <a:highlight>
                <a:srgbClr val="FFFF00"/>
              </a:highlight>
            </a:endParaRPr>
          </a:p>
          <a:p>
            <a:pPr eaLnBrk="1" hangingPunct="1"/>
            <a:r>
              <a:rPr lang="cs-CZ" altLang="cs-CZ" sz="1400" b="1" dirty="0">
                <a:solidFill>
                  <a:srgbClr val="FF0066"/>
                </a:solidFill>
              </a:rPr>
              <a:t>Vyhlášené</a:t>
            </a:r>
            <a:r>
              <a:rPr lang="cs-CZ" altLang="cs-CZ" sz="1400" dirty="0">
                <a:solidFill>
                  <a:srgbClr val="FF0066"/>
                </a:solidFill>
              </a:rPr>
              <a:t> </a:t>
            </a:r>
            <a:r>
              <a:rPr lang="cs-CZ" altLang="cs-CZ" sz="1400" dirty="0"/>
              <a:t>mezinárodní smlouvy, k jejichž </a:t>
            </a:r>
            <a:r>
              <a:rPr lang="cs-CZ" altLang="cs-CZ" sz="1400" b="1" dirty="0">
                <a:solidFill>
                  <a:srgbClr val="FF0066"/>
                </a:solidFill>
              </a:rPr>
              <a:t>ratifikaci </a:t>
            </a:r>
            <a:r>
              <a:rPr lang="cs-CZ" altLang="cs-CZ" sz="1400" dirty="0"/>
              <a:t>dal </a:t>
            </a:r>
            <a:r>
              <a:rPr lang="cs-CZ" altLang="cs-CZ" sz="1400" b="1" dirty="0">
                <a:solidFill>
                  <a:srgbClr val="FF0066"/>
                </a:solidFill>
              </a:rPr>
              <a:t>Parlament souhlas</a:t>
            </a:r>
            <a:r>
              <a:rPr lang="cs-CZ" altLang="cs-CZ" sz="1400" dirty="0"/>
              <a:t> a jimiž je ČR </a:t>
            </a:r>
            <a:r>
              <a:rPr lang="cs-CZ" altLang="cs-CZ" sz="1400" b="1" dirty="0">
                <a:solidFill>
                  <a:srgbClr val="FF0066"/>
                </a:solidFill>
              </a:rPr>
              <a:t>vázána, </a:t>
            </a:r>
            <a:r>
              <a:rPr lang="cs-CZ" altLang="cs-CZ" sz="1400" dirty="0"/>
              <a:t>jsou </a:t>
            </a:r>
            <a:r>
              <a:rPr lang="cs-CZ" altLang="cs-CZ" sz="1400" b="1" u="sng" dirty="0">
                <a:solidFill>
                  <a:srgbClr val="FF0066"/>
                </a:solidFill>
              </a:rPr>
              <a:t>součástí právního řádu </a:t>
            </a:r>
            <a:r>
              <a:rPr lang="cs-CZ" altLang="cs-CZ" sz="1400" i="1" dirty="0"/>
              <a:t>(viz další políčko).</a:t>
            </a:r>
          </a:p>
          <a:p>
            <a:pPr eaLnBrk="1" hangingPunct="1"/>
            <a:r>
              <a:rPr lang="cs-CZ" altLang="cs-CZ" sz="1400" dirty="0"/>
              <a:t>Stanoví-li </a:t>
            </a:r>
            <a:r>
              <a:rPr lang="cs-CZ" altLang="cs-CZ" sz="1400" dirty="0" err="1"/>
              <a:t>mezinár</a:t>
            </a:r>
            <a:r>
              <a:rPr lang="cs-CZ" altLang="cs-CZ" sz="1400" dirty="0"/>
              <a:t>. smlouva něco jiného než zákon, </a:t>
            </a:r>
            <a:r>
              <a:rPr lang="cs-CZ" altLang="cs-CZ" sz="1400" b="1" dirty="0">
                <a:solidFill>
                  <a:srgbClr val="0099FF"/>
                </a:solidFill>
              </a:rPr>
              <a:t>použije se </a:t>
            </a:r>
            <a:r>
              <a:rPr lang="cs-CZ" altLang="cs-CZ" sz="1400" b="1" dirty="0" err="1">
                <a:solidFill>
                  <a:srgbClr val="0099FF"/>
                </a:solidFill>
              </a:rPr>
              <a:t>mezinár</a:t>
            </a:r>
            <a:r>
              <a:rPr lang="cs-CZ" altLang="cs-CZ" sz="1400" b="1" dirty="0">
                <a:solidFill>
                  <a:srgbClr val="0099FF"/>
                </a:solidFill>
              </a:rPr>
              <a:t>. smlouva.</a:t>
            </a:r>
          </a:p>
          <a:p>
            <a:pPr eaLnBrk="1" hangingPunct="1"/>
            <a:r>
              <a:rPr lang="cs-CZ" altLang="cs-CZ" sz="1400" b="1" dirty="0">
                <a:solidFill>
                  <a:schemeClr val="bg1">
                    <a:lumMod val="50000"/>
                  </a:schemeClr>
                </a:solidFill>
              </a:rPr>
              <a:t>        K o m e n t á ř :</a:t>
            </a:r>
          </a:p>
          <a:p>
            <a:pPr eaLnBrk="1" hangingPunct="1"/>
            <a:r>
              <a:rPr lang="cs-CZ" altLang="cs-CZ" sz="1400" b="1" dirty="0"/>
              <a:t>řádné schválení</a:t>
            </a:r>
            <a:r>
              <a:rPr lang="cs-CZ" altLang="cs-CZ" sz="1400" dirty="0"/>
              <a:t> vnitrostátní i mezinárodní</a:t>
            </a:r>
          </a:p>
          <a:p>
            <a:pPr eaLnBrk="1" hangingPunct="1"/>
            <a:r>
              <a:rPr lang="cs-CZ" altLang="cs-CZ" sz="1400" b="1" dirty="0"/>
              <a:t>„</a:t>
            </a:r>
            <a:r>
              <a:rPr lang="cs-CZ" altLang="cs-CZ" sz="1400" b="1" dirty="0" err="1"/>
              <a:t>self-executing</a:t>
            </a:r>
            <a:r>
              <a:rPr lang="cs-CZ" altLang="cs-CZ" sz="1400" b="1" dirty="0"/>
              <a:t>“</a:t>
            </a:r>
            <a:r>
              <a:rPr lang="cs-CZ" altLang="cs-CZ" sz="1400" dirty="0"/>
              <a:t> – přímá použitelnost</a:t>
            </a:r>
          </a:p>
          <a:p>
            <a:pPr eaLnBrk="1" hangingPunct="1"/>
            <a:r>
              <a:rPr lang="cs-CZ" altLang="cs-CZ" sz="1400" b="1" dirty="0"/>
              <a:t>vnitrostátní vyhlášení</a:t>
            </a:r>
          </a:p>
          <a:p>
            <a:pPr eaLnBrk="1" hangingPunct="1"/>
            <a:r>
              <a:rPr lang="cs-CZ" altLang="cs-CZ" sz="1400" dirty="0"/>
              <a:t>poměr smlouvy k vnitrostátní právní normě: postavení smlouvy ve vnitrostátním právu (přednost před zákonem, ne před Ústavou)</a:t>
            </a:r>
          </a:p>
          <a:p>
            <a:pPr eaLnBrk="1" hangingPunct="1"/>
            <a:r>
              <a:rPr lang="cs-CZ" altLang="cs-CZ" sz="1400" dirty="0"/>
              <a:t>právní účinky vyhlášení smlouvy ve </a:t>
            </a:r>
            <a:r>
              <a:rPr lang="cs-CZ" altLang="cs-CZ" sz="1400" dirty="0" err="1"/>
              <a:t>Sb.m.s</a:t>
            </a:r>
            <a:r>
              <a:rPr lang="cs-CZ" altLang="cs-CZ" sz="1400" dirty="0"/>
              <a:t>. = přímý účinek na jednotlivce</a:t>
            </a:r>
          </a:p>
          <a:p>
            <a:pPr eaLnBrk="1" hangingPunct="1"/>
            <a:endParaRPr lang="cs-CZ" altLang="cs-CZ" sz="2000" dirty="0">
              <a:highlight>
                <a:srgbClr val="FFFF00"/>
              </a:highlight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b="1" dirty="0">
                <a:highlight>
                  <a:srgbClr val="FFFF00"/>
                </a:highlight>
              </a:rPr>
              <a:t>Článek 49 Ústavy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400" dirty="0"/>
              <a:t>Souhlas obou komor </a:t>
            </a:r>
            <a:r>
              <a:rPr lang="cs-CZ" altLang="cs-CZ" sz="1400" dirty="0">
                <a:solidFill>
                  <a:srgbClr val="0000FF"/>
                </a:solidFill>
              </a:rPr>
              <a:t>Parlamentu</a:t>
            </a:r>
            <a:r>
              <a:rPr lang="cs-CZ" altLang="cs-CZ" sz="1400" dirty="0"/>
              <a:t> je třeba k ratifikaci smluv: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 dirty="0"/>
              <a:t>a) upravujících </a:t>
            </a:r>
            <a:r>
              <a:rPr lang="cs-CZ" altLang="cs-CZ" sz="1400" dirty="0">
                <a:solidFill>
                  <a:srgbClr val="CC0000"/>
                </a:solidFill>
              </a:rPr>
              <a:t>práva a povinnosti osob,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 dirty="0"/>
              <a:t>b) spojeneckých, mírových a jiných </a:t>
            </a:r>
            <a:r>
              <a:rPr lang="cs-CZ" altLang="cs-CZ" sz="1400" dirty="0">
                <a:solidFill>
                  <a:srgbClr val="CC0000"/>
                </a:solidFill>
              </a:rPr>
              <a:t>politických,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 dirty="0"/>
              <a:t>c) z nichž vzniká </a:t>
            </a:r>
            <a:r>
              <a:rPr lang="cs-CZ" altLang="cs-CZ" sz="1400" dirty="0">
                <a:solidFill>
                  <a:srgbClr val="CC0000"/>
                </a:solidFill>
              </a:rPr>
              <a:t>členství ČR</a:t>
            </a:r>
            <a:r>
              <a:rPr lang="cs-CZ" altLang="cs-CZ" sz="1400" dirty="0"/>
              <a:t> v mezinárodní organizaci,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 dirty="0"/>
              <a:t>d) </a:t>
            </a:r>
            <a:r>
              <a:rPr lang="cs-CZ" altLang="cs-CZ" sz="1400" dirty="0">
                <a:solidFill>
                  <a:srgbClr val="CC0000"/>
                </a:solidFill>
              </a:rPr>
              <a:t>hospodářských,</a:t>
            </a:r>
            <a:r>
              <a:rPr lang="cs-CZ" altLang="cs-CZ" sz="1400" dirty="0"/>
              <a:t> jež jsou všeobecné povahy,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 dirty="0"/>
              <a:t>e) o dalších věcech, jejichž úprava je </a:t>
            </a:r>
            <a:r>
              <a:rPr lang="cs-CZ" altLang="cs-CZ" sz="1400" dirty="0">
                <a:solidFill>
                  <a:srgbClr val="CC0000"/>
                </a:solidFill>
              </a:rPr>
              <a:t>vyhrazena zákonu</a:t>
            </a:r>
          </a:p>
          <a:p>
            <a:pPr eaLnBrk="1" hangingPunct="1"/>
            <a:endParaRPr lang="cs-CZ" altLang="cs-CZ" sz="1400" dirty="0"/>
          </a:p>
          <a:p>
            <a:pPr eaLnBrk="1" hangingPunct="1"/>
            <a:endParaRPr lang="cs-CZ" altLang="cs-CZ" sz="1400" b="1" dirty="0">
              <a:solidFill>
                <a:srgbClr val="0099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C0B3F38-F6CF-48A9-AD28-E424695ACE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745" y="404664"/>
            <a:ext cx="7126663" cy="1513263"/>
          </a:xfrm>
          <a:solidFill>
            <a:srgbClr val="CEFB6B"/>
          </a:solidFill>
        </p:spPr>
        <p:txBody>
          <a:bodyPr>
            <a:noAutofit/>
          </a:bodyPr>
          <a:lstStyle/>
          <a:p>
            <a:r>
              <a:rPr lang="cs-CZ" alt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Jak rozumět článku 10 Ústavy: 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Vyhlášené mezinárodní smlouvy, k jejichž ratifikaci dal Parlament souhlas a jimiž je Česká republika vázána, jsou </a:t>
            </a:r>
            <a:r>
              <a:rPr lang="cs-CZ" sz="1800" b="1" u="sng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součástí právního řádu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stanoví-li mezinárodní smlouva něco jiného než zákon, použije se mezinárodní smlouva.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3FBAE5A-7B75-41BE-A0B1-417D49B51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536" y="2002405"/>
            <a:ext cx="8280919" cy="4450931"/>
          </a:xfrm>
          <a:solidFill>
            <a:srgbClr val="E3FDA9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1600" dirty="0"/>
              <a:t>„Mezinárodní smlouvy jsou součástí PRÁVNÍHO ŘÁDU“ (? – ne formálně, </a:t>
            </a:r>
            <a:r>
              <a:rPr lang="cs-CZ" altLang="cs-CZ" sz="1600" b="1" dirty="0"/>
              <a:t>jen z hlediska závaznosti)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56ABCAB7-7C90-452F-AD8E-FC1A03565C65}"/>
              </a:ext>
            </a:extLst>
          </p:cNvPr>
          <p:cNvSpPr/>
          <p:nvPr/>
        </p:nvSpPr>
        <p:spPr>
          <a:xfrm>
            <a:off x="827584" y="3330179"/>
            <a:ext cx="7488832" cy="2907133"/>
          </a:xfrm>
          <a:prstGeom prst="ellipse">
            <a:avLst/>
          </a:prstGeom>
          <a:solidFill>
            <a:srgbClr val="E1E1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85E3E5A4-D5A1-44E7-AFF7-0D51000D863F}"/>
              </a:ext>
            </a:extLst>
          </p:cNvPr>
          <p:cNvSpPr/>
          <p:nvPr/>
        </p:nvSpPr>
        <p:spPr>
          <a:xfrm>
            <a:off x="1403648" y="3548421"/>
            <a:ext cx="2824912" cy="247286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chemeClr val="tx1"/>
                </a:solidFill>
              </a:rPr>
              <a:t>vnitrostátní právo ČR v užším smyslu </a:t>
            </a:r>
            <a:r>
              <a:rPr lang="cs-CZ" dirty="0">
                <a:solidFill>
                  <a:schemeClr val="tx1"/>
                </a:solidFill>
              </a:rPr>
              <a:t>(ústava, zákony, vyhlášky), tj. </a:t>
            </a:r>
            <a:r>
              <a:rPr lang="cs-CZ" b="1" dirty="0">
                <a:solidFill>
                  <a:schemeClr val="tx1"/>
                </a:solidFill>
              </a:rPr>
              <a:t>český právní řád vytvářený orgány ČR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265DE8EA-58E7-4ED8-968F-D300E3F003FA}"/>
              </a:ext>
            </a:extLst>
          </p:cNvPr>
          <p:cNvSpPr/>
          <p:nvPr/>
        </p:nvSpPr>
        <p:spPr>
          <a:xfrm>
            <a:off x="4228561" y="3381137"/>
            <a:ext cx="1811482" cy="27121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</a:rPr>
              <a:t>právo Evropské unie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4D4321AC-1CBF-4F07-B528-F715B0138B2F}"/>
              </a:ext>
            </a:extLst>
          </p:cNvPr>
          <p:cNvSpPr/>
          <p:nvPr/>
        </p:nvSpPr>
        <p:spPr>
          <a:xfrm>
            <a:off x="6040043" y="3945457"/>
            <a:ext cx="2130897" cy="1715791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0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cs-CZ" sz="1500" b="1" dirty="0">
                <a:solidFill>
                  <a:schemeClr val="tx1"/>
                </a:solidFill>
              </a:rPr>
              <a:t>mezinárodní smlouvy</a:t>
            </a:r>
          </a:p>
          <a:p>
            <a:pPr algn="ctr">
              <a:defRPr/>
            </a:pPr>
            <a:endParaRPr lang="cs-CZ" sz="1050" dirty="0">
              <a:solidFill>
                <a:schemeClr val="tx1"/>
              </a:solidFill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54366E00-84EF-4972-8123-8A507697A3CF}"/>
              </a:ext>
            </a:extLst>
          </p:cNvPr>
          <p:cNvCxnSpPr>
            <a:cxnSpLocks/>
          </p:cNvCxnSpPr>
          <p:nvPr/>
        </p:nvCxnSpPr>
        <p:spPr>
          <a:xfrm flipV="1">
            <a:off x="6040043" y="2943226"/>
            <a:ext cx="240504" cy="507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ovéPole 8">
            <a:extLst>
              <a:ext uri="{FF2B5EF4-FFF2-40B4-BE49-F238E27FC236}">
                <a16:creationId xmlns:a16="http://schemas.microsoft.com/office/drawing/2014/main" id="{09228F86-7CDF-4B6B-B736-B219A4802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315" y="2463370"/>
            <a:ext cx="4950822" cy="507831"/>
          </a:xfrm>
          <a:prstGeom prst="rect">
            <a:avLst/>
          </a:prstGeom>
          <a:solidFill>
            <a:srgbClr val="E1E1FF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50" b="1" dirty="0"/>
              <a:t>VŠE DOHROMADY = „právní řád“, tj. všechny právní normy v ČR závazné – </a:t>
            </a:r>
            <a:r>
              <a:rPr lang="cs-CZ" altLang="cs-CZ" sz="1350" b="1" i="1" dirty="0"/>
              <a:t>bez ohledu na původ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6E898F2-9D59-4354-908B-1BB8AB50D0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700"/>
          </a:xfrm>
          <a:gradFill rotWithShape="1">
            <a:gsLst>
              <a:gs pos="0">
                <a:srgbClr val="7EFD51"/>
              </a:gs>
              <a:gs pos="50000">
                <a:schemeClr val="bg1"/>
              </a:gs>
              <a:gs pos="100000">
                <a:srgbClr val="7EFD5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cs-CZ"/>
              <a:t>Vady zmocnění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7CA0308-C518-420B-AEA1-97D896470D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425950"/>
          </a:xfrm>
          <a:solidFill>
            <a:srgbClr val="C7FEB4"/>
          </a:solidFill>
        </p:spPr>
        <p:txBody>
          <a:bodyPr/>
          <a:lstStyle/>
          <a:p>
            <a:pPr eaLnBrk="1" hangingPunct="1"/>
            <a:r>
              <a:rPr lang="cs-CZ" altLang="cs-CZ"/>
              <a:t>neexistence zmocnění pro danou osobu a úkon</a:t>
            </a:r>
          </a:p>
          <a:p>
            <a:pPr eaLnBrk="1" hangingPunct="1"/>
            <a:r>
              <a:rPr lang="cs-CZ" altLang="cs-CZ"/>
              <a:t>překročení oprávnění vyplývající z plné moci </a:t>
            </a:r>
          </a:p>
          <a:p>
            <a:pPr lvl="1" eaLnBrk="1" hangingPunct="1"/>
            <a:r>
              <a:rPr lang="cs-CZ" altLang="cs-CZ"/>
              <a:t>k úkonu není zmocněn</a:t>
            </a:r>
          </a:p>
          <a:p>
            <a:pPr lvl="1" eaLnBrk="1" hangingPunct="1"/>
            <a:r>
              <a:rPr lang="cs-CZ" altLang="cs-CZ"/>
              <a:t>nedbá zvláštního omezení</a:t>
            </a:r>
          </a:p>
          <a:p>
            <a:pPr eaLnBrk="1" hangingPunct="1"/>
            <a:r>
              <a:rPr lang="cs-CZ" altLang="cs-CZ"/>
              <a:t>plná moc vystavena nekompetentním orgánem státu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8ACD6AD-9F84-4BA7-9464-6084BCB63B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700"/>
          </a:xfrm>
          <a:gradFill rotWithShape="1">
            <a:gsLst>
              <a:gs pos="0">
                <a:srgbClr val="7EFD51"/>
              </a:gs>
              <a:gs pos="50000">
                <a:schemeClr val="bg1"/>
              </a:gs>
              <a:gs pos="100000">
                <a:srgbClr val="7EFD5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cs-CZ"/>
              <a:t>Vydávání plných mocí v ČR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6B37BB7-CEB3-4476-8665-3BC86FFE9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425950"/>
          </a:xfrm>
          <a:solidFill>
            <a:srgbClr val="C7FEB4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podpis </a:t>
            </a:r>
            <a:r>
              <a:rPr lang="cs-CZ" altLang="cs-CZ" b="1"/>
              <a:t>resortní</a:t>
            </a:r>
            <a:r>
              <a:rPr lang="cs-CZ" altLang="cs-CZ"/>
              <a:t> smlouvy: člen vlády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podpis </a:t>
            </a:r>
            <a:r>
              <a:rPr lang="cs-CZ" altLang="cs-CZ" b="1"/>
              <a:t>vládní</a:t>
            </a:r>
            <a:r>
              <a:rPr lang="cs-CZ" altLang="cs-CZ"/>
              <a:t> smlouvy: ministr zahr. věcí jménem vlády (ta schvaluje podpis)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plná moc k jednání: totéž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podpis </a:t>
            </a:r>
            <a:r>
              <a:rPr lang="cs-CZ" altLang="cs-CZ" b="1"/>
              <a:t>prezidentské</a:t>
            </a:r>
            <a:r>
              <a:rPr lang="cs-CZ" altLang="cs-CZ"/>
              <a:t> smlouvy: totéž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plná moc k jednání: totéž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prezidentská smlouva, kterou si prezident vyhradil:</a:t>
            </a:r>
            <a:r>
              <a:rPr lang="cs-CZ" altLang="cs-CZ"/>
              <a:t> prezident republiky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476D7E8-A486-4912-8281-54B415F06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41475"/>
          </a:xfrm>
          <a:solidFill>
            <a:srgbClr val="9AFD77"/>
          </a:solidFill>
        </p:spPr>
        <p:txBody>
          <a:bodyPr/>
          <a:lstStyle/>
          <a:p>
            <a:pPr eaLnBrk="1" hangingPunct="1"/>
            <a:r>
              <a:rPr lang="cs-CZ" altLang="cs-CZ" b="1"/>
              <a:t>Etapy vzniku </a:t>
            </a:r>
            <a:r>
              <a:rPr lang="cs-CZ" altLang="cs-CZ"/>
              <a:t>platné mezinárodní smlouvy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AC22695-AE51-4EAF-80CC-DA8D0D672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8229600" cy="3921125"/>
          </a:xfrm>
          <a:gradFill rotWithShape="1">
            <a:gsLst>
              <a:gs pos="0">
                <a:srgbClr val="C2FEB8"/>
              </a:gs>
              <a:gs pos="50000">
                <a:srgbClr val="FFFFCC"/>
              </a:gs>
              <a:gs pos="100000">
                <a:srgbClr val="C2FEB8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1. Sjednání textu smlouvy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2. Schválení a autentifikace textu smlouvy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3. </a:t>
            </a:r>
            <a:r>
              <a:rPr lang="cs-CZ" altLang="cs-CZ" b="1" dirty="0"/>
              <a:t>Souhlas</a:t>
            </a:r>
            <a:r>
              <a:rPr lang="cs-CZ" altLang="cs-CZ" dirty="0"/>
              <a:t> se smlouvou </a:t>
            </a:r>
            <a:r>
              <a:rPr lang="cs-CZ" altLang="cs-CZ" b="1" dirty="0"/>
              <a:t>vnitrostátní</a:t>
            </a:r>
            <a:r>
              <a:rPr lang="cs-CZ" altLang="cs-CZ" dirty="0"/>
              <a:t> 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4</a:t>
            </a:r>
            <a:r>
              <a:rPr lang="cs-CZ" altLang="cs-CZ"/>
              <a:t>. souhlas </a:t>
            </a:r>
            <a:r>
              <a:rPr lang="cs-CZ" altLang="cs-CZ" b="1"/>
              <a:t>mezinárodní</a:t>
            </a:r>
            <a:r>
              <a:rPr lang="cs-CZ" altLang="cs-CZ"/>
              <a:t> </a:t>
            </a:r>
            <a:r>
              <a:rPr lang="cs-CZ" altLang="cs-CZ" dirty="0"/>
              <a:t>(vznik mezinárodního závazku)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5. Vstup smlouvy v platnost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D83B453-BD6F-47EA-AF4B-8CF01D4EBA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rgbClr val="9AFD77"/>
          </a:solidFill>
        </p:spPr>
        <p:txBody>
          <a:bodyPr/>
          <a:lstStyle/>
          <a:p>
            <a:pPr eaLnBrk="1" hangingPunct="1"/>
            <a:r>
              <a:rPr lang="cs-CZ" altLang="cs-CZ" sz="4000" dirty="0"/>
              <a:t>1. SJEDNÁNÍ </a:t>
            </a:r>
            <a:r>
              <a:rPr lang="cs-CZ" altLang="cs-CZ" sz="4000" b="1" dirty="0"/>
              <a:t>TEXTU</a:t>
            </a:r>
            <a:r>
              <a:rPr lang="cs-CZ" altLang="cs-CZ" sz="4000" dirty="0"/>
              <a:t> SMLOUVY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70BCC7A-0807-41A3-8AB5-CDD048CDE0A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484784"/>
            <a:ext cx="3888432" cy="5098578"/>
          </a:xfrm>
          <a:gradFill rotWithShape="1">
            <a:gsLst>
              <a:gs pos="0">
                <a:srgbClr val="D0FD95"/>
              </a:gs>
              <a:gs pos="50000">
                <a:srgbClr val="FFFFCC"/>
              </a:gs>
              <a:gs pos="100000">
                <a:srgbClr val="D0FD95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i="1"/>
              <a:t>DVOUSTRANNÉ: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/>
              <a:t>návrh</a:t>
            </a:r>
            <a:r>
              <a:rPr lang="cs-CZ" altLang="cs-CZ"/>
              <a:t> textu vypracuje jedna ze stran</a:t>
            </a:r>
            <a:endParaRPr lang="cs-CZ" altLang="cs-CZ" dirty="0"/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sondáž a </a:t>
            </a:r>
            <a:r>
              <a:rPr lang="cs-CZ" altLang="cs-CZ" b="1"/>
              <a:t>expertní</a:t>
            </a:r>
            <a:r>
              <a:rPr lang="cs-CZ" altLang="cs-CZ"/>
              <a:t> </a:t>
            </a:r>
            <a:r>
              <a:rPr lang="cs-CZ" altLang="cs-CZ" b="1"/>
              <a:t>jednání o textu</a:t>
            </a:r>
            <a:r>
              <a:rPr lang="cs-CZ" altLang="cs-CZ"/>
              <a:t> </a:t>
            </a:r>
            <a:r>
              <a:rPr lang="cs-CZ" altLang="cs-CZ" dirty="0"/>
              <a:t>(vyjednávání)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/>
              <a:t>přijetí textu</a:t>
            </a:r>
            <a:r>
              <a:rPr lang="cs-CZ" altLang="cs-CZ"/>
              <a:t> </a:t>
            </a:r>
            <a:r>
              <a:rPr lang="cs-CZ" altLang="cs-CZ" dirty="0"/>
              <a:t>(</a:t>
            </a:r>
            <a:r>
              <a:rPr lang="cs-CZ" altLang="cs-CZ"/>
              <a:t>nejčastěji formou </a:t>
            </a:r>
            <a:r>
              <a:rPr lang="cs-CZ" altLang="cs-CZ" u="sng"/>
              <a:t>podpisu, podpisu </a:t>
            </a:r>
            <a:r>
              <a:rPr lang="cs-CZ" altLang="cs-CZ" u="sng" dirty="0"/>
              <a:t>ad </a:t>
            </a:r>
            <a:r>
              <a:rPr lang="cs-CZ" altLang="cs-CZ" u="sng"/>
              <a:t>referendum)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cs-CZ" altLang="cs-CZ" u="sng"/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cs-CZ" altLang="cs-CZ"/>
              <a:t>	(parafování)</a:t>
            </a:r>
            <a:endParaRPr lang="cs-CZ" altLang="cs-CZ" dirty="0"/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B448C2E3-2DB7-4FD5-BFDF-5F7486DA22C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355976" y="1484784"/>
            <a:ext cx="4536504" cy="5098578"/>
          </a:xfrm>
          <a:gradFill rotWithShape="1">
            <a:gsLst>
              <a:gs pos="0">
                <a:srgbClr val="A8FEB6"/>
              </a:gs>
              <a:gs pos="50000">
                <a:srgbClr val="FFFFFF"/>
              </a:gs>
              <a:gs pos="100000">
                <a:srgbClr val="A8FEB6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i="1" dirty="0"/>
              <a:t>MNOHOSTRANNÉ: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z="2400" b="1"/>
              <a:t>návrh</a:t>
            </a:r>
            <a:r>
              <a:rPr lang="cs-CZ" altLang="cs-CZ" sz="2400"/>
              <a:t> textu připraví mezinárodní </a:t>
            </a:r>
            <a:r>
              <a:rPr lang="cs-CZ" altLang="cs-CZ" sz="2400" dirty="0"/>
              <a:t>organizace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z="2400" b="1"/>
              <a:t>expertní</a:t>
            </a:r>
            <a:r>
              <a:rPr lang="cs-CZ" altLang="cs-CZ" sz="2400"/>
              <a:t> </a:t>
            </a:r>
            <a:r>
              <a:rPr lang="cs-CZ" altLang="cs-CZ" sz="2400" b="1"/>
              <a:t>jednání o textu</a:t>
            </a:r>
            <a:r>
              <a:rPr lang="cs-CZ" altLang="cs-CZ" sz="2400"/>
              <a:t> </a:t>
            </a:r>
            <a:r>
              <a:rPr lang="cs-CZ" altLang="cs-CZ" sz="2400" dirty="0"/>
              <a:t>(vyjednávání)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z="2400" b="1"/>
              <a:t>přijetí textu </a:t>
            </a:r>
            <a:r>
              <a:rPr lang="cs-CZ" altLang="cs-CZ" sz="2400"/>
              <a:t>na diplomatické mezivládní konferenci </a:t>
            </a:r>
            <a:r>
              <a:rPr lang="cs-CZ" altLang="cs-CZ" sz="2400" dirty="0"/>
              <a:t>(hlasování)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dirty="0"/>
              <a:t>- </a:t>
            </a:r>
            <a:r>
              <a:rPr lang="cs-CZ" altLang="cs-CZ" sz="2400" dirty="0"/>
              <a:t>v určitých případech </a:t>
            </a:r>
            <a:r>
              <a:rPr lang="cs-CZ" altLang="cs-CZ" sz="2400"/>
              <a:t>(vícestranné – omezený počet smluvních stran) </a:t>
            </a:r>
            <a:r>
              <a:rPr lang="cs-CZ" altLang="cs-CZ" sz="2400" dirty="0"/>
              <a:t>– </a:t>
            </a:r>
            <a:r>
              <a:rPr lang="cs-CZ" altLang="cs-CZ" sz="2400" b="1" dirty="0"/>
              <a:t>přijetí formou </a:t>
            </a:r>
            <a:r>
              <a:rPr lang="cs-CZ" altLang="cs-CZ" sz="2400" b="1"/>
              <a:t>podpisu</a:t>
            </a:r>
            <a:r>
              <a:rPr lang="cs-CZ" altLang="cs-CZ" sz="2400"/>
              <a:t> (např. Lisabonská smlouva) – taktéž na mezivládní konferenci</a:t>
            </a:r>
            <a:endParaRPr lang="cs-CZ" altLang="cs-CZ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EBC098BB-2F7D-40A9-B36F-A1B5E27B7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7EFD51"/>
              </a:gs>
              <a:gs pos="50000">
                <a:schemeClr val="bg1"/>
              </a:gs>
              <a:gs pos="100000">
                <a:srgbClr val="7EFD5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cs-CZ" altLang="cs-CZ" dirty="0"/>
              <a:t>2. AUTENTIFIKACE TEXTU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7303C67-24AC-4D64-99C5-120A2E47C2A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25144"/>
          </a:xfrm>
          <a:gradFill rotWithShape="1">
            <a:gsLst>
              <a:gs pos="0">
                <a:srgbClr val="D3FD6B"/>
              </a:gs>
              <a:gs pos="50000">
                <a:srgbClr val="FFFFCC"/>
              </a:gs>
              <a:gs pos="100000">
                <a:srgbClr val="D3FD6B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cs-CZ" altLang="cs-CZ" dirty="0"/>
              <a:t>DVOUSTRANNÉ:</a:t>
            </a:r>
          </a:p>
          <a:p>
            <a:pPr lvl="1" eaLnBrk="1" hangingPunct="1"/>
            <a:r>
              <a:rPr lang="cs-CZ" altLang="cs-CZ" sz="2800" dirty="0"/>
              <a:t>většinou splývá s přijetím (</a:t>
            </a:r>
            <a:r>
              <a:rPr lang="cs-CZ" altLang="cs-CZ" sz="2800" b="1" dirty="0"/>
              <a:t>podpis,</a:t>
            </a:r>
            <a:r>
              <a:rPr lang="cs-CZ" altLang="cs-CZ" sz="2800" dirty="0"/>
              <a:t> podpis ad referendum)</a:t>
            </a:r>
          </a:p>
          <a:p>
            <a:pPr lvl="1" eaLnBrk="1" hangingPunct="1"/>
            <a:endParaRPr lang="cs-CZ" altLang="cs-CZ" sz="2800" dirty="0"/>
          </a:p>
          <a:p>
            <a:pPr marL="457200" lvl="1" indent="0" eaLnBrk="1" hangingPunct="1">
              <a:buNone/>
            </a:pPr>
            <a:endParaRPr lang="cs-CZ" altLang="cs-CZ" sz="2800" dirty="0"/>
          </a:p>
          <a:p>
            <a:pPr marL="457200" lvl="1" indent="0" eaLnBrk="1" hangingPunct="1">
              <a:buNone/>
            </a:pPr>
            <a:r>
              <a:rPr lang="cs-CZ" altLang="cs-CZ" b="1" dirty="0">
                <a:highlight>
                  <a:srgbClr val="FFFF00"/>
                </a:highlight>
              </a:rPr>
              <a:t>Výsledek u obou: </a:t>
            </a:r>
            <a:r>
              <a:rPr lang="cs-CZ" altLang="cs-CZ" dirty="0">
                <a:highlight>
                  <a:srgbClr val="FFFF00"/>
                </a:highlight>
              </a:rPr>
              <a:t>podepsaný text je konečný, neměnný a autentický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1B3E70F6-5DD1-46A4-928C-4A641BFB053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4925144"/>
          </a:xfrm>
          <a:gradFill rotWithShape="1">
            <a:gsLst>
              <a:gs pos="0">
                <a:srgbClr val="A0FEC6"/>
              </a:gs>
              <a:gs pos="50000">
                <a:srgbClr val="FFFFFF"/>
              </a:gs>
              <a:gs pos="100000">
                <a:srgbClr val="A0FEC6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cs-CZ" altLang="cs-CZ" dirty="0"/>
              <a:t>MNOHOSTRANNÉ:</a:t>
            </a:r>
          </a:p>
          <a:p>
            <a:pPr lvl="1" eaLnBrk="1" hangingPunct="1"/>
            <a:r>
              <a:rPr lang="cs-CZ" altLang="cs-CZ" b="1" dirty="0"/>
              <a:t>podpis,</a:t>
            </a:r>
            <a:r>
              <a:rPr lang="cs-CZ" altLang="cs-CZ" dirty="0"/>
              <a:t> podpis ad referendum </a:t>
            </a:r>
            <a:r>
              <a:rPr lang="cs-CZ" altLang="cs-CZ" b="1" dirty="0">
                <a:solidFill>
                  <a:srgbClr val="CC0000"/>
                </a:solidFill>
              </a:rPr>
              <a:t>závěrečného aktu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rgbClr val="C00000"/>
                </a:solidFill>
              </a:rPr>
              <a:t>konference,</a:t>
            </a:r>
            <a:r>
              <a:rPr lang="cs-CZ" altLang="cs-CZ" dirty="0"/>
              <a:t> obsahujícího text smlouvy </a:t>
            </a:r>
          </a:p>
          <a:p>
            <a:pPr lvl="1" eaLnBrk="1" hangingPunct="1"/>
            <a:r>
              <a:rPr lang="cs-CZ" altLang="cs-CZ" b="1" i="1"/>
              <a:t>u vícestranných (omezený počet smluvních stran): </a:t>
            </a:r>
            <a:r>
              <a:rPr lang="cs-CZ" altLang="cs-CZ" dirty="0"/>
              <a:t>podpis smlouvy </a:t>
            </a:r>
            <a:r>
              <a:rPr lang="cs-CZ" altLang="cs-CZ"/>
              <a:t>všemi účastníky konference</a:t>
            </a:r>
            <a:endParaRPr lang="cs-CZ" alt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94C8CD-ED03-4F6E-87B7-FFFFE3874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solidFill>
            <a:srgbClr val="FFFF00"/>
          </a:solidFill>
        </p:spPr>
        <p:txBody>
          <a:bodyPr/>
          <a:lstStyle/>
          <a:p>
            <a:r>
              <a:rPr lang="pl-PL" sz="3200"/>
              <a:t>Přehled: Funkce </a:t>
            </a:r>
            <a:r>
              <a:rPr lang="pl-PL" sz="3200" dirty="0"/>
              <a:t>podpisu u </a:t>
            </a:r>
            <a:r>
              <a:rPr lang="pl-PL" sz="3200" dirty="0" err="1"/>
              <a:t>mnohostranné</a:t>
            </a:r>
            <a:r>
              <a:rPr lang="pl-PL" sz="3200" dirty="0"/>
              <a:t> </a:t>
            </a:r>
            <a:r>
              <a:rPr lang="pl-PL" sz="3200" dirty="0" err="1"/>
              <a:t>smlouvy</a:t>
            </a:r>
            <a:endParaRPr lang="pl-PL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AEEBE87-EA21-4DE3-9C7F-A7E437B83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/>
          <a:lstStyle/>
          <a:p>
            <a:r>
              <a:rPr lang="pl-PL" sz="2200" b="1" dirty="0" err="1">
                <a:solidFill>
                  <a:srgbClr val="0000CC"/>
                </a:solidFill>
              </a:rPr>
              <a:t>Většinou</a:t>
            </a:r>
            <a:r>
              <a:rPr lang="pl-PL" sz="2200" b="1" dirty="0">
                <a:solidFill>
                  <a:srgbClr val="0000CC"/>
                </a:solidFill>
              </a:rPr>
              <a:t> </a:t>
            </a:r>
            <a:r>
              <a:rPr lang="pl-PL" sz="2200" dirty="0"/>
              <a:t>– je li </a:t>
            </a:r>
            <a:r>
              <a:rPr lang="pl-PL" sz="2200" dirty="0" err="1"/>
              <a:t>smlouva</a:t>
            </a:r>
            <a:r>
              <a:rPr lang="pl-PL" sz="2200" dirty="0"/>
              <a:t> </a:t>
            </a:r>
            <a:r>
              <a:rPr lang="pl-PL" sz="2200" b="1" dirty="0" err="1">
                <a:solidFill>
                  <a:srgbClr val="CC3300"/>
                </a:solidFill>
              </a:rPr>
              <a:t>sjednána</a:t>
            </a:r>
            <a:r>
              <a:rPr lang="pl-PL" sz="2200" b="1" dirty="0">
                <a:solidFill>
                  <a:srgbClr val="CC3300"/>
                </a:solidFill>
              </a:rPr>
              <a:t> na </a:t>
            </a:r>
            <a:r>
              <a:rPr lang="pl-PL" sz="2200" b="1" dirty="0" err="1">
                <a:solidFill>
                  <a:srgbClr val="CC3300"/>
                </a:solidFill>
              </a:rPr>
              <a:t>mezivládní</a:t>
            </a:r>
            <a:r>
              <a:rPr lang="pl-PL" sz="2200" b="1" dirty="0">
                <a:solidFill>
                  <a:srgbClr val="CC3300"/>
                </a:solidFill>
              </a:rPr>
              <a:t> (</a:t>
            </a:r>
            <a:r>
              <a:rPr lang="pl-PL" sz="2200" b="1" dirty="0" err="1">
                <a:solidFill>
                  <a:srgbClr val="CC3300"/>
                </a:solidFill>
              </a:rPr>
              <a:t>diplomatické</a:t>
            </a:r>
            <a:r>
              <a:rPr lang="pl-PL" sz="2200" b="1" dirty="0">
                <a:solidFill>
                  <a:srgbClr val="CC3300"/>
                </a:solidFill>
              </a:rPr>
              <a:t>) </a:t>
            </a:r>
            <a:r>
              <a:rPr lang="pl-PL" sz="2200" b="1" dirty="0" err="1">
                <a:solidFill>
                  <a:srgbClr val="CC3300"/>
                </a:solidFill>
              </a:rPr>
              <a:t>konferenci</a:t>
            </a:r>
            <a:r>
              <a:rPr lang="pl-PL" sz="2200" b="1" dirty="0">
                <a:solidFill>
                  <a:srgbClr val="CC3300"/>
                </a:solidFill>
              </a:rPr>
              <a:t>: </a:t>
            </a:r>
            <a:r>
              <a:rPr lang="pl-PL" sz="2200" dirty="0" err="1">
                <a:highlight>
                  <a:srgbClr val="FFFF00"/>
                </a:highlight>
              </a:rPr>
              <a:t>podepisuje</a:t>
            </a:r>
            <a:r>
              <a:rPr lang="pl-PL" sz="2200" dirty="0">
                <a:highlight>
                  <a:srgbClr val="FFFF00"/>
                </a:highlight>
              </a:rPr>
              <a:t> </a:t>
            </a:r>
            <a:r>
              <a:rPr lang="pl-PL" sz="2200" dirty="0" err="1">
                <a:highlight>
                  <a:srgbClr val="FFFF00"/>
                </a:highlight>
              </a:rPr>
              <a:t>se</a:t>
            </a:r>
            <a:r>
              <a:rPr lang="pl-PL" sz="2200" dirty="0">
                <a:highlight>
                  <a:srgbClr val="FFFF00"/>
                </a:highlight>
              </a:rPr>
              <a:t> </a:t>
            </a:r>
            <a:r>
              <a:rPr lang="pl-PL" sz="2200" dirty="0" err="1">
                <a:highlight>
                  <a:srgbClr val="FFFF00"/>
                </a:highlight>
              </a:rPr>
              <a:t>závěrečný</a:t>
            </a:r>
            <a:r>
              <a:rPr lang="pl-PL" sz="2200" dirty="0">
                <a:highlight>
                  <a:srgbClr val="FFFF00"/>
                </a:highlight>
              </a:rPr>
              <a:t> akt</a:t>
            </a:r>
            <a:r>
              <a:rPr lang="pl-PL" sz="2200" dirty="0"/>
              <a:t> </a:t>
            </a:r>
            <a:r>
              <a:rPr lang="pl-PL" sz="2200" dirty="0" err="1"/>
              <a:t>konference</a:t>
            </a:r>
            <a:r>
              <a:rPr lang="pl-PL" sz="2200" dirty="0"/>
              <a:t> (</a:t>
            </a:r>
            <a:r>
              <a:rPr lang="pl-PL" sz="2200" dirty="0" err="1"/>
              <a:t>text</a:t>
            </a:r>
            <a:r>
              <a:rPr lang="pl-PL" sz="2200" dirty="0"/>
              <a:t> </a:t>
            </a:r>
            <a:r>
              <a:rPr lang="pl-PL" sz="2200" dirty="0" err="1"/>
              <a:t>smlouvy</a:t>
            </a:r>
            <a:r>
              <a:rPr lang="pl-PL" sz="2200" dirty="0"/>
              <a:t> </a:t>
            </a:r>
            <a:r>
              <a:rPr lang="pl-PL" sz="2200" dirty="0" err="1"/>
              <a:t>přílohou</a:t>
            </a:r>
            <a:r>
              <a:rPr lang="pl-PL" sz="2200" dirty="0"/>
              <a:t>), </a:t>
            </a:r>
            <a:r>
              <a:rPr lang="pl-PL" sz="2200" dirty="0">
                <a:highlight>
                  <a:srgbClr val="FFFF00"/>
                </a:highlight>
              </a:rPr>
              <a:t>nikoli </a:t>
            </a:r>
            <a:r>
              <a:rPr lang="pl-PL" sz="2200" dirty="0" err="1">
                <a:highlight>
                  <a:srgbClr val="FFFF00"/>
                </a:highlight>
              </a:rPr>
              <a:t>samotná</a:t>
            </a:r>
            <a:r>
              <a:rPr lang="pl-PL" sz="2200" dirty="0">
                <a:highlight>
                  <a:srgbClr val="FFFF00"/>
                </a:highlight>
              </a:rPr>
              <a:t> </a:t>
            </a:r>
            <a:r>
              <a:rPr lang="pl-PL" sz="2200" dirty="0" err="1">
                <a:highlight>
                  <a:srgbClr val="FFFF00"/>
                </a:highlight>
              </a:rPr>
              <a:t>smlouva</a:t>
            </a:r>
            <a:r>
              <a:rPr lang="pl-PL" sz="2200" dirty="0">
                <a:highlight>
                  <a:srgbClr val="FFFF00"/>
                </a:highlight>
              </a:rPr>
              <a:t>.</a:t>
            </a:r>
            <a:r>
              <a:rPr lang="pl-PL" sz="2200" dirty="0"/>
              <a:t> Tu je </a:t>
            </a:r>
            <a:r>
              <a:rPr lang="pl-PL" sz="2200" dirty="0" err="1"/>
              <a:t>možné</a:t>
            </a:r>
            <a:r>
              <a:rPr lang="pl-PL" sz="2200" dirty="0"/>
              <a:t> </a:t>
            </a:r>
            <a:r>
              <a:rPr lang="pl-PL" sz="2200" dirty="0" err="1"/>
              <a:t>podepsat</a:t>
            </a:r>
            <a:r>
              <a:rPr lang="pl-PL" sz="2200" dirty="0"/>
              <a:t> ze </a:t>
            </a:r>
            <a:r>
              <a:rPr lang="pl-PL" sz="2200" dirty="0" err="1"/>
              <a:t>strany</a:t>
            </a:r>
            <a:r>
              <a:rPr lang="pl-PL" sz="2200" dirty="0"/>
              <a:t> </a:t>
            </a:r>
            <a:r>
              <a:rPr lang="pl-PL" sz="2200" dirty="0" err="1"/>
              <a:t>jednotlivých</a:t>
            </a:r>
            <a:r>
              <a:rPr lang="pl-PL" sz="2200" dirty="0"/>
              <a:t> </a:t>
            </a:r>
            <a:r>
              <a:rPr lang="pl-PL" sz="2200" dirty="0" err="1"/>
              <a:t>států</a:t>
            </a:r>
            <a:r>
              <a:rPr lang="pl-PL" sz="2200" dirty="0"/>
              <a:t> </a:t>
            </a:r>
            <a:r>
              <a:rPr lang="pl-PL" sz="2200" dirty="0" err="1"/>
              <a:t>ve</a:t>
            </a:r>
            <a:r>
              <a:rPr lang="pl-PL" sz="2200" dirty="0"/>
              <a:t> </a:t>
            </a:r>
            <a:r>
              <a:rPr lang="pl-PL" sz="2200" dirty="0" err="1"/>
              <a:t>vyhrazeném</a:t>
            </a:r>
            <a:r>
              <a:rPr lang="pl-PL" sz="2200" dirty="0"/>
              <a:t> </a:t>
            </a:r>
            <a:r>
              <a:rPr lang="pl-PL" sz="2200" dirty="0" err="1"/>
              <a:t>období</a:t>
            </a:r>
            <a:r>
              <a:rPr lang="pl-PL" sz="2200" dirty="0"/>
              <a:t>. </a:t>
            </a:r>
            <a:r>
              <a:rPr lang="pl-PL" sz="2200" dirty="0">
                <a:highlight>
                  <a:srgbClr val="FFFF00"/>
                </a:highlight>
              </a:rPr>
              <a:t>Podpis </a:t>
            </a:r>
            <a:r>
              <a:rPr lang="pl-PL" sz="2200" dirty="0" err="1">
                <a:highlight>
                  <a:srgbClr val="FFFF00"/>
                </a:highlight>
              </a:rPr>
              <a:t>neznamená</a:t>
            </a:r>
            <a:r>
              <a:rPr lang="pl-PL" sz="2200" dirty="0">
                <a:highlight>
                  <a:srgbClr val="FFFF00"/>
                </a:highlight>
              </a:rPr>
              <a:t> </a:t>
            </a:r>
            <a:r>
              <a:rPr lang="pl-PL" sz="2200" dirty="0" err="1">
                <a:highlight>
                  <a:srgbClr val="FFFF00"/>
                </a:highlight>
              </a:rPr>
              <a:t>závaznost</a:t>
            </a:r>
            <a:r>
              <a:rPr lang="pl-PL" sz="2200" dirty="0">
                <a:highlight>
                  <a:srgbClr val="FFFF00"/>
                </a:highlight>
              </a:rPr>
              <a:t> </a:t>
            </a:r>
            <a:r>
              <a:rPr lang="pl-PL" sz="2200" dirty="0" err="1">
                <a:highlight>
                  <a:srgbClr val="FFFF00"/>
                </a:highlight>
              </a:rPr>
              <a:t>smlouvy</a:t>
            </a:r>
            <a:r>
              <a:rPr lang="pl-PL" sz="2200" dirty="0">
                <a:highlight>
                  <a:srgbClr val="FFFF00"/>
                </a:highlight>
              </a:rPr>
              <a:t>! </a:t>
            </a:r>
            <a:r>
              <a:rPr lang="pl-PL" sz="2200" dirty="0"/>
              <a:t>Je to jen </a:t>
            </a:r>
            <a:r>
              <a:rPr lang="pl-PL" sz="2200" dirty="0" err="1"/>
              <a:t>projev</a:t>
            </a:r>
            <a:r>
              <a:rPr lang="pl-PL" sz="2200" dirty="0"/>
              <a:t> sympatii </a:t>
            </a:r>
            <a:r>
              <a:rPr lang="pl-PL" sz="2200" dirty="0" err="1"/>
              <a:t>ke</a:t>
            </a:r>
            <a:r>
              <a:rPr lang="pl-PL" sz="2200" dirty="0"/>
              <a:t> </a:t>
            </a:r>
            <a:r>
              <a:rPr lang="pl-PL" sz="2200" dirty="0" err="1"/>
              <a:t>smlouvě</a:t>
            </a:r>
            <a:r>
              <a:rPr lang="pl-PL" sz="2200" dirty="0"/>
              <a:t> (</a:t>
            </a:r>
            <a:r>
              <a:rPr lang="pl-PL" sz="2200" dirty="0" err="1"/>
              <a:t>gesto</a:t>
            </a:r>
            <a:r>
              <a:rPr lang="pl-PL" sz="2200" dirty="0"/>
              <a:t>), </a:t>
            </a:r>
            <a:r>
              <a:rPr lang="pl-PL" sz="2200" dirty="0" err="1"/>
              <a:t>nezavazuje</a:t>
            </a:r>
            <a:r>
              <a:rPr lang="pl-PL" sz="2200" dirty="0"/>
              <a:t> k </a:t>
            </a:r>
            <a:r>
              <a:rPr lang="pl-PL" sz="2200" dirty="0" err="1"/>
              <a:t>budoucí</a:t>
            </a:r>
            <a:r>
              <a:rPr lang="pl-PL" sz="2200" dirty="0"/>
              <a:t> </a:t>
            </a:r>
            <a:r>
              <a:rPr lang="pl-PL" sz="2200" dirty="0" err="1"/>
              <a:t>ratifikaci</a:t>
            </a:r>
            <a:r>
              <a:rPr lang="pl-PL" sz="2200" dirty="0"/>
              <a:t>. </a:t>
            </a:r>
            <a:r>
              <a:rPr lang="pl-PL" sz="2200" b="1" dirty="0">
                <a:solidFill>
                  <a:srgbClr val="FF0000"/>
                </a:solidFill>
              </a:rPr>
              <a:t>K </a:t>
            </a:r>
            <a:r>
              <a:rPr lang="pl-PL" sz="2200" b="1" dirty="0" err="1">
                <a:solidFill>
                  <a:srgbClr val="FF0000"/>
                </a:solidFill>
              </a:rPr>
              <a:t>založení</a:t>
            </a:r>
            <a:r>
              <a:rPr lang="pl-PL" sz="2200" b="1" dirty="0">
                <a:solidFill>
                  <a:srgbClr val="FF0000"/>
                </a:solidFill>
              </a:rPr>
              <a:t> </a:t>
            </a:r>
            <a:r>
              <a:rPr lang="pl-PL" sz="2200" b="1" dirty="0" err="1">
                <a:solidFill>
                  <a:srgbClr val="FF0000"/>
                </a:solidFill>
              </a:rPr>
              <a:t>závaznosti</a:t>
            </a:r>
            <a:r>
              <a:rPr lang="pl-PL" sz="2200" b="1" dirty="0">
                <a:solidFill>
                  <a:srgbClr val="FF0000"/>
                </a:solidFill>
              </a:rPr>
              <a:t> </a:t>
            </a:r>
            <a:r>
              <a:rPr lang="pl-PL" sz="2200" b="1" dirty="0" err="1">
                <a:solidFill>
                  <a:srgbClr val="FF0000"/>
                </a:solidFill>
              </a:rPr>
              <a:t>smlouvy</a:t>
            </a:r>
            <a:r>
              <a:rPr lang="pl-PL" sz="2200" b="1" dirty="0">
                <a:solidFill>
                  <a:srgbClr val="FF0000"/>
                </a:solidFill>
              </a:rPr>
              <a:t> je </a:t>
            </a:r>
            <a:r>
              <a:rPr lang="pl-PL" sz="2200" b="1" dirty="0" err="1">
                <a:solidFill>
                  <a:srgbClr val="FF0000"/>
                </a:solidFill>
              </a:rPr>
              <a:t>třeba</a:t>
            </a:r>
            <a:r>
              <a:rPr lang="pl-PL" sz="2200" b="1" dirty="0">
                <a:solidFill>
                  <a:srgbClr val="FF0000"/>
                </a:solidFill>
              </a:rPr>
              <a:t> </a:t>
            </a:r>
            <a:r>
              <a:rPr lang="pl-PL" sz="2200" b="1" dirty="0" err="1">
                <a:solidFill>
                  <a:srgbClr val="FF0000"/>
                </a:solidFill>
              </a:rPr>
              <a:t>ratifikace</a:t>
            </a:r>
            <a:r>
              <a:rPr lang="pl-PL" sz="2200" b="1" dirty="0">
                <a:solidFill>
                  <a:srgbClr val="FF0000"/>
                </a:solidFill>
              </a:rPr>
              <a:t> </a:t>
            </a:r>
            <a:r>
              <a:rPr lang="pl-PL" sz="2200" b="1" dirty="0" err="1">
                <a:solidFill>
                  <a:srgbClr val="FF0000"/>
                </a:solidFill>
              </a:rPr>
              <a:t>nebo</a:t>
            </a:r>
            <a:r>
              <a:rPr lang="pl-PL" sz="2200" b="1" dirty="0">
                <a:solidFill>
                  <a:srgbClr val="FF0000"/>
                </a:solidFill>
              </a:rPr>
              <a:t> </a:t>
            </a:r>
            <a:r>
              <a:rPr lang="pl-PL" sz="2200" b="1" dirty="0" err="1">
                <a:solidFill>
                  <a:srgbClr val="FF0000"/>
                </a:solidFill>
              </a:rPr>
              <a:t>přístupu</a:t>
            </a:r>
            <a:r>
              <a:rPr lang="pl-PL" sz="2200" b="1" dirty="0">
                <a:solidFill>
                  <a:srgbClr val="FF0000"/>
                </a:solidFill>
              </a:rPr>
              <a:t>. </a:t>
            </a:r>
            <a:r>
              <a:rPr lang="pl-PL" sz="2200" dirty="0"/>
              <a:t>(</a:t>
            </a:r>
            <a:r>
              <a:rPr lang="pl-PL" sz="2200" dirty="0" err="1"/>
              <a:t>Týká</a:t>
            </a:r>
            <a:r>
              <a:rPr lang="pl-PL" sz="2200" dirty="0"/>
              <a:t> </a:t>
            </a:r>
            <a:r>
              <a:rPr lang="pl-PL" sz="2200" dirty="0" err="1"/>
              <a:t>se</a:t>
            </a:r>
            <a:r>
              <a:rPr lang="pl-PL" sz="2200" dirty="0"/>
              <a:t> </a:t>
            </a:r>
            <a:r>
              <a:rPr lang="pl-PL" sz="2200" dirty="0" err="1"/>
              <a:t>hlavně</a:t>
            </a:r>
            <a:r>
              <a:rPr lang="pl-PL" sz="2200" dirty="0"/>
              <a:t> </a:t>
            </a:r>
            <a:r>
              <a:rPr lang="pl-PL" sz="2200" dirty="0" err="1"/>
              <a:t>smluv</a:t>
            </a:r>
            <a:r>
              <a:rPr lang="pl-PL" sz="2200" dirty="0"/>
              <a:t> </a:t>
            </a:r>
            <a:r>
              <a:rPr lang="pl-PL" sz="2200" dirty="0" err="1"/>
              <a:t>otevřených</a:t>
            </a:r>
            <a:r>
              <a:rPr lang="pl-PL" sz="2200" dirty="0"/>
              <a:t> s </a:t>
            </a:r>
            <a:r>
              <a:rPr lang="pl-PL" sz="2200" dirty="0" err="1"/>
              <a:t>velkým</a:t>
            </a:r>
            <a:r>
              <a:rPr lang="pl-PL" sz="2200" dirty="0"/>
              <a:t> </a:t>
            </a:r>
            <a:r>
              <a:rPr lang="pl-PL" sz="2200" dirty="0" err="1"/>
              <a:t>počtem</a:t>
            </a:r>
            <a:r>
              <a:rPr lang="pl-PL" sz="2200" dirty="0"/>
              <a:t> </a:t>
            </a:r>
            <a:r>
              <a:rPr lang="pl-PL" sz="2200" dirty="0" err="1"/>
              <a:t>účastníků</a:t>
            </a:r>
            <a:r>
              <a:rPr lang="pl-PL" sz="2200" dirty="0"/>
              <a:t> – </a:t>
            </a:r>
            <a:r>
              <a:rPr lang="pl-PL" sz="2200" dirty="0" err="1"/>
              <a:t>kodifikační</a:t>
            </a:r>
            <a:r>
              <a:rPr lang="pl-PL" sz="2200" dirty="0"/>
              <a:t> </a:t>
            </a:r>
            <a:r>
              <a:rPr lang="pl-PL" sz="2200" dirty="0" err="1"/>
              <a:t>úmluvy</a:t>
            </a:r>
            <a:r>
              <a:rPr lang="pl-PL" sz="2200" dirty="0"/>
              <a:t>.)</a:t>
            </a:r>
          </a:p>
          <a:p>
            <a:r>
              <a:rPr lang="pl-PL" sz="2200" dirty="0">
                <a:solidFill>
                  <a:schemeClr val="bg1"/>
                </a:solidFill>
              </a:rPr>
              <a:t>  </a:t>
            </a:r>
          </a:p>
          <a:p>
            <a:r>
              <a:rPr lang="pl-PL" sz="2200" b="1" dirty="0">
                <a:solidFill>
                  <a:srgbClr val="0000CC"/>
                </a:solidFill>
              </a:rPr>
              <a:t>Zvláštní případy: </a:t>
            </a:r>
            <a:r>
              <a:rPr lang="pl-PL" sz="2200" dirty="0"/>
              <a:t>zejména </a:t>
            </a:r>
            <a:r>
              <a:rPr lang="pl-PL" sz="2200" b="1" i="1" dirty="0"/>
              <a:t>uzavřené smlouvy s omezeným počtem stran (vícestranné): </a:t>
            </a:r>
            <a:r>
              <a:rPr lang="pl-PL" sz="2200" dirty="0"/>
              <a:t>postup jako u dvoustranných, tedy podpis všech souhlasících hned na konferenci, pak ratifikace (např. </a:t>
            </a:r>
            <a:r>
              <a:rPr lang="pl-PL" sz="2200" dirty="0" err="1"/>
              <a:t>Lisabonská</a:t>
            </a:r>
            <a:r>
              <a:rPr lang="pl-PL" sz="2200" dirty="0"/>
              <a:t> </a:t>
            </a:r>
            <a:r>
              <a:rPr lang="pl-PL" sz="2200" dirty="0" err="1"/>
              <a:t>smlouva</a:t>
            </a:r>
            <a:r>
              <a:rPr lang="pl-PL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83397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93F982D-FC45-4E01-9E5F-039961FF9E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858962"/>
          </a:xfrm>
          <a:solidFill>
            <a:srgbClr val="99FFCC"/>
          </a:solidFill>
        </p:spPr>
        <p:txBody>
          <a:bodyPr/>
          <a:lstStyle/>
          <a:p>
            <a:pPr eaLnBrk="1" hangingPunct="1"/>
            <a:r>
              <a:rPr lang="cs-CZ" altLang="cs-CZ" sz="2400" b="1" u="sng"/>
              <a:t>TEXT SMLOUVY SCHVÁLEN A AUTENTIFIKOVÁN</a:t>
            </a:r>
            <a:br>
              <a:rPr lang="cs-CZ" altLang="cs-CZ" sz="1600"/>
            </a:br>
            <a:br>
              <a:rPr lang="cs-CZ" altLang="cs-CZ" sz="1600"/>
            </a:br>
            <a:r>
              <a:rPr lang="cs-CZ" altLang="cs-CZ" sz="3200" b="1">
                <a:solidFill>
                  <a:srgbClr val="CC0000"/>
                </a:solidFill>
              </a:rPr>
              <a:t>Úrovně smluv v českém ústavním právu (pro účely schvalování orgány ČR)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A2E28E2-A72F-44B2-B5D0-D54D0EA3EC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  <a:solidFill>
            <a:srgbClr val="99FFCC"/>
          </a:solidFill>
        </p:spPr>
        <p:txBody>
          <a:bodyPr/>
          <a:lstStyle/>
          <a:p>
            <a:pPr eaLnBrk="1" hangingPunct="1"/>
            <a:r>
              <a:rPr lang="cs-CZ" altLang="cs-CZ" sz="2800"/>
              <a:t>= podle </a:t>
            </a:r>
            <a:r>
              <a:rPr lang="cs-CZ" altLang="cs-CZ" sz="2800" dirty="0"/>
              <a:t>čl. 49 Ústavy ČR a rozhodnutí prezidenta č. 144/93 Sb.</a:t>
            </a:r>
          </a:p>
          <a:p>
            <a:pPr eaLnBrk="1" hangingPunct="1"/>
            <a:r>
              <a:rPr lang="cs-CZ" altLang="cs-CZ" sz="2800" b="1" dirty="0"/>
              <a:t>I</a:t>
            </a:r>
            <a:r>
              <a:rPr lang="cs-CZ" altLang="cs-CZ" sz="2800" b="1"/>
              <a:t>. PREZIDENTSKÉ </a:t>
            </a:r>
            <a:r>
              <a:rPr lang="cs-CZ" altLang="cs-CZ" sz="2800"/>
              <a:t>(podepisuje vláda, následně schvaluje Parlament, ratifikuje prezident)</a:t>
            </a:r>
            <a:endParaRPr lang="cs-CZ" altLang="cs-CZ" sz="2800" dirty="0"/>
          </a:p>
          <a:p>
            <a:pPr eaLnBrk="1" hangingPunct="1"/>
            <a:r>
              <a:rPr lang="cs-CZ" altLang="cs-CZ" sz="2800" b="1" dirty="0"/>
              <a:t>II</a:t>
            </a:r>
            <a:r>
              <a:rPr lang="cs-CZ" altLang="cs-CZ" sz="2800" b="1"/>
              <a:t>. VLÁDNÍ </a:t>
            </a:r>
            <a:r>
              <a:rPr lang="cs-CZ" altLang="cs-CZ" sz="2800"/>
              <a:t>(schvaluje a podepisuje vláda)</a:t>
            </a:r>
            <a:endParaRPr lang="cs-CZ" altLang="cs-CZ" sz="2800" dirty="0"/>
          </a:p>
          <a:p>
            <a:pPr eaLnBrk="1" hangingPunct="1"/>
            <a:r>
              <a:rPr lang="cs-CZ" altLang="cs-CZ" sz="2800" b="1" dirty="0"/>
              <a:t>III</a:t>
            </a:r>
            <a:r>
              <a:rPr lang="cs-CZ" altLang="cs-CZ" sz="2800" b="1"/>
              <a:t>. RESORTNÍ </a:t>
            </a:r>
            <a:r>
              <a:rPr lang="cs-CZ" altLang="cs-CZ" sz="2800"/>
              <a:t>(schvaluje vláda, podepisuje ministr)</a:t>
            </a:r>
            <a:endParaRPr lang="cs-CZ" altLang="cs-CZ" sz="2800" dirty="0"/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1645</Words>
  <Application>Microsoft Office PowerPoint</Application>
  <PresentationFormat>Předvádění na obrazovce (4:3)</PresentationFormat>
  <Paragraphs>177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Arial Black</vt:lpstr>
      <vt:lpstr>Calibri</vt:lpstr>
      <vt:lpstr>Výchozí návrh</vt:lpstr>
      <vt:lpstr>Jak vzniká mezinárodní smlouva:  od vytvoření textu po vstup v platnost</vt:lpstr>
      <vt:lpstr>Způsobilost k uzavření mezinárodní smlouvy</vt:lpstr>
      <vt:lpstr>Vady zmocnění</vt:lpstr>
      <vt:lpstr>Vydávání plných mocí v ČR</vt:lpstr>
      <vt:lpstr>Etapy vzniku platné mezinárodní smlouvy</vt:lpstr>
      <vt:lpstr>1. SJEDNÁNÍ TEXTU SMLOUVY</vt:lpstr>
      <vt:lpstr>2. AUTENTIFIKACE TEXTU</vt:lpstr>
      <vt:lpstr>Přehled: Funkce podpisu u mnohostranné smlouvy</vt:lpstr>
      <vt:lpstr>TEXT SMLOUVY SCHVÁLEN A AUTENTIFIKOVÁN  Úrovně smluv v českém ústavním právu (pro účely schvalování orgány ČR)</vt:lpstr>
      <vt:lpstr>3.– 4. Schválení smlouvy uvnitř a navenek</vt:lpstr>
      <vt:lpstr>Formy vyjádření definitivního souhlasu se smlouvou navenek  (většinou stanoví sama smlouva – tedy podle vůle stran)</vt:lpstr>
      <vt:lpstr>Ratifikace a přístup</vt:lpstr>
      <vt:lpstr>Ratifikační listina – závěr textu</vt:lpstr>
      <vt:lpstr>Listina o přístupu - závěr</vt:lpstr>
      <vt:lpstr>Smlouva o omezení strategických zbraní –  podpis 8.4.2010</vt:lpstr>
      <vt:lpstr>Prezentace aplikace PowerPoint</vt:lpstr>
      <vt:lpstr>5. Vstup smlouvy v platnost:  vlastní ustanovení</vt:lpstr>
      <vt:lpstr>Objektivní a subjektivní vstup  v platnost mnohostranné smlouvy</vt:lpstr>
      <vt:lpstr>Závěrečná ustanovení smlouvy - 1</vt:lpstr>
      <vt:lpstr>Závěrečná ustanovení smlouvy - 2</vt:lpstr>
      <vt:lpstr>Závěrečná ustanovení smlouvy - 3</vt:lpstr>
      <vt:lpstr>Jazyky smlouvy</vt:lpstr>
      <vt:lpstr>Depozitáři mnohostranných smluv, registrace u OSN</vt:lpstr>
      <vt:lpstr>Prezentace aplikace PowerPoint</vt:lpstr>
      <vt:lpstr>Prozatímní provádění smlouvy</vt:lpstr>
      <vt:lpstr>Prozatímní provádění smlouvy – kdy možné (?)</vt:lpstr>
      <vt:lpstr>Prezentace aplikace PowerPoint</vt:lpstr>
      <vt:lpstr>Připomínka: Mezinárodní smlouva ve vnitrostátním právu ČR</vt:lpstr>
      <vt:lpstr>Jak rozumět článku 10 Ústavy: „Vyhlášené mezinárodní smlouvy, k jejichž ratifikaci dal Parlament souhlas a jimiž je Česká republika vázána, jsou součástí právního řádu; stanoví-li mezinárodní smlouva něco jiného než zákon, použije se mezinárodní smlouva.“</vt:lpstr>
    </vt:vector>
  </TitlesOfParts>
  <Company>Právnická fakulta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Mezinárodní obyčej</dc:title>
  <dc:creator>1224</dc:creator>
  <cp:lastModifiedBy>Tyc Vladimir</cp:lastModifiedBy>
  <cp:revision>66</cp:revision>
  <dcterms:created xsi:type="dcterms:W3CDTF">2009-04-02T14:18:05Z</dcterms:created>
  <dcterms:modified xsi:type="dcterms:W3CDTF">2022-03-16T20:34:58Z</dcterms:modified>
</cp:coreProperties>
</file>