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71" r:id="rId3"/>
    <p:sldId id="272" r:id="rId4"/>
    <p:sldId id="274" r:id="rId5"/>
    <p:sldId id="275" r:id="rId6"/>
    <p:sldId id="295" r:id="rId7"/>
    <p:sldId id="276" r:id="rId8"/>
    <p:sldId id="287" r:id="rId9"/>
    <p:sldId id="290" r:id="rId10"/>
    <p:sldId id="292" r:id="rId11"/>
    <p:sldId id="291" r:id="rId12"/>
    <p:sldId id="293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EA0"/>
    <a:srgbClr val="66FF66"/>
    <a:srgbClr val="FFCCFF"/>
    <a:srgbClr val="FFFF00"/>
    <a:srgbClr val="FFCC66"/>
    <a:srgbClr val="DBB8E2"/>
    <a:srgbClr val="CC0000"/>
    <a:srgbClr val="0000FF"/>
    <a:srgbClr val="D2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27343A-0C71-44DD-9EB8-733826F12D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0944B3-E568-49BA-BA8D-FF8C28E8BD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A5AF91-7FF8-4BBB-8F57-A004228F83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A997B-E696-4499-AC96-CB0080B45B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05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80834B-E16B-4F79-8503-A381BDAD6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684AEA-E66B-416B-AB01-1D7603076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363C55-0FC0-45A4-87EE-8D6243C3ED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700A4-A66D-424C-B32C-E644C15F7A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425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611D5E-5917-487B-A647-65C6CC4502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44EF10-D315-491D-A0A6-8066DF921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F54B52-C94F-4F09-A310-2DE2E305B3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3A5C-26E2-4EF6-9107-6DB47BB652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249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46A6FA-3B18-4DE7-8FB0-B29B169849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9D55ED-62F7-4115-9A40-DC74D3A127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9E332C-EC12-4225-99F4-979F12F681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EDD2E-65FA-4610-8FE5-F4691BB1AC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28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ABAD31-4902-4635-A944-BF509AAECB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857B49-5A99-4C8D-9B89-4AFF7E2A86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C32DA1-51F8-4B32-9F4C-F545BD956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1E0D-5861-40EC-B020-39DB7D1AE5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521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052689-0F0B-4A8F-9917-83EA70C557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5EF636-807E-4001-9AA4-189B57CB1E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D6A5E1-5715-4874-96F0-FBD21F1330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01E29-E39C-425E-85B1-DCE6C233F7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644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3503E3E-62F4-411C-8BE8-66D578BBF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15AC308-D345-416C-A9B8-5FD11AE51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9BEFAD6-7B7F-4C8D-B1DF-335FBFF676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B87D9-919E-42C8-9B81-696AA9BA68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124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8E02B0A-E3F4-4297-B774-E1F276356D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4C6813-E458-4877-88F6-29B733B6E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1ABD18-4322-4544-809F-159E39CEED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B96D6-B7CA-4ED8-BB42-5E1BA2EA5C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181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760A9B8-4130-45C2-A46C-4C83DC2BC4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161E40F-C3B1-494C-927C-1D9C5F10FB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168938-F368-47EE-97B7-1E8C3A6BB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0C804-03AC-491C-8345-297B293660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548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77265C-876D-4D61-8628-D3ACD98FE9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4B5F87-0C0B-4CA4-98B2-ADAEFD2D0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B25DB9-1E2B-46D1-A94E-3F526C1B21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721B0-17A1-4D52-8CD8-0C6E85F2DB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33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11939E-2800-4BB3-ACE9-0E8E518A29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A11F8E-BB4E-44D2-BE0A-9584A324D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F0C382-EAA2-4DBD-B221-EB6FF5D95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9A55E-2D69-492E-AD95-C0D53D5C0B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95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2353691-B01C-4A1E-9493-FCD86FC022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BCADDE-DEC2-4522-A31D-C764D2E54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4DA8AA-A76C-4483-9151-545776BA56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7B2584E-1D9F-457A-A4DB-F253A6E54C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0DAE799-9D06-4614-856E-1BD0DF1DF8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C9A2A62-8291-4FF4-BB9B-2BF2E6FE2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751451-F051-44C7-AD83-34222EFD7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4104455"/>
          </a:xfrm>
          <a:solidFill>
            <a:srgbClr val="66FF66"/>
          </a:solidFill>
        </p:spPr>
        <p:txBody>
          <a:bodyPr/>
          <a:lstStyle/>
          <a:p>
            <a:r>
              <a:rPr lang="pl-PL" dirty="0" err="1"/>
              <a:t>Mezinárodní</a:t>
            </a:r>
            <a:r>
              <a:rPr lang="pl-PL" dirty="0"/>
              <a:t> </a:t>
            </a:r>
            <a:r>
              <a:rPr lang="pl-PL" dirty="0" err="1"/>
              <a:t>smlouva</a:t>
            </a:r>
            <a:r>
              <a:rPr lang="pl-PL" dirty="0"/>
              <a:t> v </a:t>
            </a:r>
            <a:r>
              <a:rPr lang="pl-PL" err="1"/>
              <a:t>Ústavě</a:t>
            </a:r>
            <a:r>
              <a:rPr lang="pl-PL"/>
              <a:t> ČR</a:t>
            </a:r>
            <a:br>
              <a:rPr lang="pl-PL"/>
            </a:br>
            <a:br>
              <a:rPr lang="pl-PL"/>
            </a:br>
            <a:r>
              <a:rPr lang="pl-PL"/>
              <a:t>Vnitrostátní účinek mezinárodní smlouvy</a:t>
            </a:r>
            <a:endParaRPr lang="pl-PL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C2F35E-FA3B-40F2-879A-5E2FD050F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648072"/>
          </a:xfrm>
          <a:solidFill>
            <a:srgbClr val="F5FEA0"/>
          </a:solidFill>
        </p:spPr>
        <p:txBody>
          <a:bodyPr/>
          <a:lstStyle/>
          <a:p>
            <a:r>
              <a:rPr lang="pl-PL"/>
              <a:t>2022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6974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9A24DF0-15AF-4C16-B798-AF5FFDC88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95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333A71F-56EE-40B4-AA5B-5A977C801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/>
              <a:t>(1) </a:t>
            </a:r>
            <a:r>
              <a:rPr lang="cs-CZ" altLang="cs-CZ" sz="2800">
                <a:solidFill>
                  <a:srgbClr val="CC0000"/>
                </a:solidFill>
              </a:rPr>
              <a:t>Soudce je při rozhodování </a:t>
            </a:r>
            <a:r>
              <a:rPr lang="cs-CZ" altLang="cs-CZ" sz="2800" b="1">
                <a:solidFill>
                  <a:srgbClr val="CC0000"/>
                </a:solidFill>
              </a:rPr>
              <a:t>vázán zákonem a mezinárodní smlouvou, která je součástí právního řádu;</a:t>
            </a:r>
            <a:r>
              <a:rPr lang="cs-CZ" altLang="cs-CZ" sz="2800"/>
              <a:t> je oprávněn posoudit soulad jiného právního předpisu se zákonem nebo s takovou mezinárodní smlouvou.</a:t>
            </a:r>
            <a:br>
              <a:rPr lang="cs-CZ" altLang="cs-CZ" sz="2800"/>
            </a:br>
            <a:endParaRPr lang="cs-CZ" altLang="cs-CZ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rgbClr val="0099FF"/>
                </a:solidFill>
              </a:rPr>
              <a:t>(2) Dojde-li soud k závěru, že zákon, jehož má být při řešení věci použito, je v rozporu s ústavním pořádkem, předloží věc Ústavnímu soudu. </a:t>
            </a:r>
            <a:br>
              <a:rPr lang="cs-CZ" altLang="cs-CZ" sz="2800">
                <a:solidFill>
                  <a:srgbClr val="0099FF"/>
                </a:solidFill>
              </a:rPr>
            </a:br>
            <a:endParaRPr lang="cs-CZ" altLang="cs-CZ" sz="280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8FAB443-3D65-4166-8F7C-C4C05E906C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čl. 10a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B2D96ED-6E18-4BA9-AB6B-EE8FDE39C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Článek 10a</a:t>
            </a:r>
            <a:endParaRPr lang="cs-CZ" altLang="cs-CZ" sz="2800"/>
          </a:p>
          <a:p>
            <a:pPr eaLnBrk="1" hangingPunct="1">
              <a:buFontTx/>
              <a:buNone/>
            </a:pPr>
            <a:br>
              <a:rPr lang="cs-CZ" altLang="cs-CZ" sz="2800"/>
            </a:br>
            <a:r>
              <a:rPr lang="cs-CZ" altLang="cs-CZ" sz="2800">
                <a:solidFill>
                  <a:srgbClr val="CC0000"/>
                </a:solidFill>
              </a:rPr>
              <a:t>(1) Mezinárodní smlouvou mohou být některé pravomoci orgánů České republiky přeneseny na mezinárodní organizaci nebo instituci.</a:t>
            </a:r>
            <a:br>
              <a:rPr lang="cs-CZ" altLang="cs-CZ" sz="2800">
                <a:solidFill>
                  <a:srgbClr val="CC0000"/>
                </a:solidFill>
              </a:rPr>
            </a:br>
            <a:r>
              <a:rPr lang="cs-CZ" altLang="cs-CZ" sz="2800"/>
              <a:t>(2) K ratifikaci mezinárodní smlouvy uvedené v odstavci 1 je třeba souhlasu Parlamentu, nestanoví-li ústavní zákon, že k ratifikaci je třeba souhlasu daného v referendu.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C2C62E5-7354-4139-BE9E-6EEA1DD47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39</a:t>
            </a:r>
            <a:endParaRPr lang="cs-CZ" altLang="cs-CZ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84F8EA2-46B8-49D1-8A6F-D3056B205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br>
              <a:rPr lang="cs-CZ" altLang="cs-CZ" sz="2800"/>
            </a:br>
            <a:r>
              <a:rPr lang="cs-CZ" altLang="cs-CZ" sz="2800"/>
              <a:t>(1) ….</a:t>
            </a:r>
            <a:br>
              <a:rPr lang="cs-CZ" altLang="cs-CZ" sz="2800"/>
            </a:br>
            <a:r>
              <a:rPr lang="cs-CZ" altLang="cs-CZ" sz="2800"/>
              <a:t>(2) K přijetí usnesení komory je třeba souhlasu </a:t>
            </a:r>
            <a:r>
              <a:rPr lang="cs-CZ" altLang="cs-CZ" sz="2800" b="1">
                <a:solidFill>
                  <a:srgbClr val="FF0000"/>
                </a:solidFill>
              </a:rPr>
              <a:t>nadpoloviční většiny</a:t>
            </a:r>
            <a:r>
              <a:rPr lang="cs-CZ" altLang="cs-CZ" sz="2800">
                <a:solidFill>
                  <a:srgbClr val="FF0000"/>
                </a:solidFill>
              </a:rPr>
              <a:t> přítomných poslanců nebo senátorů, </a:t>
            </a:r>
            <a:r>
              <a:rPr lang="cs-CZ" altLang="cs-CZ" sz="2800"/>
              <a:t>nestanoví-li Ústava jinak.</a:t>
            </a:r>
            <a:br>
              <a:rPr lang="cs-CZ" altLang="cs-CZ" sz="2800"/>
            </a:br>
            <a:r>
              <a:rPr lang="cs-CZ" altLang="cs-CZ" sz="2800"/>
              <a:t>(3) …. </a:t>
            </a:r>
            <a:br>
              <a:rPr lang="cs-CZ" altLang="cs-CZ" sz="2800"/>
            </a:br>
            <a:r>
              <a:rPr lang="cs-CZ" altLang="cs-CZ" sz="2800"/>
              <a:t>(4) K přijetí </a:t>
            </a:r>
            <a:r>
              <a:rPr lang="cs-CZ" altLang="cs-CZ" sz="2800" i="1"/>
              <a:t>ústavního zákona</a:t>
            </a:r>
            <a:r>
              <a:rPr lang="cs-CZ" altLang="cs-CZ" sz="2800"/>
              <a:t> a souhlasu k </a:t>
            </a:r>
            <a:r>
              <a:rPr lang="cs-CZ" altLang="cs-CZ" sz="2800" b="1"/>
              <a:t>ratifikaci mezinárodní smlouvy uvedené v čl. 10a odst. 1 je třeba souhlasu </a:t>
            </a:r>
            <a:r>
              <a:rPr lang="cs-CZ" altLang="cs-CZ" sz="2800" b="1">
                <a:solidFill>
                  <a:srgbClr val="FF0000"/>
                </a:solidFill>
              </a:rPr>
              <a:t>třípětinové většiny</a:t>
            </a:r>
            <a:r>
              <a:rPr lang="cs-CZ" altLang="cs-CZ" sz="2800">
                <a:solidFill>
                  <a:srgbClr val="FF0000"/>
                </a:solidFill>
              </a:rPr>
              <a:t> všech poslanců a třípětinové většiny přítomných senátorů.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D6EAC77-D385-4EF6-991A-1744BF8CC9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rgbClr val="FECBA4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smlouva ve vnitrostátním právu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E6CF32E-92B2-42E5-B871-7E2E9A2B2B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cs-CZ" altLang="cs-CZ"/>
              <a:t>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C0CC41F-516B-49A8-9A6B-451251FB5E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75612" cy="1800225"/>
          </a:xfrm>
        </p:spPr>
        <p:txBody>
          <a:bodyPr/>
          <a:lstStyle/>
          <a:p>
            <a:pPr eaLnBrk="1" hangingPunct="1"/>
            <a:r>
              <a:rPr lang="cs-CZ" altLang="cs-CZ" sz="4000" b="1"/>
              <a:t>Závaznost smlouvy v oblasti vnitrostátního práva: tam, kde se sféry MP a VP prolínají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E48FAA7-686A-4512-9417-563AE84C3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416718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altLang="cs-CZ" sz="4000"/>
              <a:t>vznik (zánik) smlouvy</a:t>
            </a:r>
          </a:p>
          <a:p>
            <a:pPr eaLnBrk="1" hangingPunct="1"/>
            <a:r>
              <a:rPr lang="cs-CZ" altLang="cs-CZ" sz="4000"/>
              <a:t>provádění smluv určených jednotlivcům</a:t>
            </a:r>
          </a:p>
          <a:p>
            <a:pPr eaLnBrk="1" hangingPunct="1">
              <a:buFontTx/>
              <a:buNone/>
            </a:pPr>
            <a:r>
              <a:rPr lang="cs-CZ" altLang="cs-CZ" sz="4000"/>
              <a:t>	</a:t>
            </a:r>
            <a:r>
              <a:rPr lang="cs-CZ" altLang="cs-CZ" sz="4000">
                <a:solidFill>
                  <a:srgbClr val="990033"/>
                </a:solidFill>
              </a:rPr>
              <a:t>taková smlouva se musí dostat do pozice práva vnitrostátního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B5F873B-CED4-4284-89CE-776CA2B70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600"/>
          </a:xfrm>
        </p:spPr>
        <p:txBody>
          <a:bodyPr/>
          <a:lstStyle/>
          <a:p>
            <a:pPr eaLnBrk="1" hangingPunct="1"/>
            <a:r>
              <a:rPr lang="cs-CZ" altLang="cs-CZ" b="1"/>
              <a:t>Uvedení smlouvy </a:t>
            </a:r>
            <a:br>
              <a:rPr lang="cs-CZ" altLang="cs-CZ" b="1"/>
            </a:br>
            <a:r>
              <a:rPr lang="cs-CZ" altLang="cs-CZ" b="1"/>
              <a:t>do vnitrostátního práva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D0A67C2-9F07-4EC4-9FA2-36D9B5B18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  <a:solidFill>
            <a:srgbClr val="FEDCCE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	</a:t>
            </a:r>
            <a:r>
              <a:rPr lang="cs-CZ" altLang="cs-CZ" b="1"/>
              <a:t>ústavní nebo legislativní akt</a:t>
            </a:r>
          </a:p>
          <a:p>
            <a:pPr eaLnBrk="1" hangingPunct="1">
              <a:buFontTx/>
              <a:buNone/>
            </a:pPr>
            <a:endParaRPr lang="cs-CZ" altLang="cs-CZ"/>
          </a:p>
          <a:p>
            <a:pPr eaLnBrk="1" hangingPunct="1"/>
            <a:r>
              <a:rPr lang="cs-CZ" altLang="cs-CZ"/>
              <a:t>zvláštní akt (zákon) pro každou smlouvu</a:t>
            </a:r>
          </a:p>
          <a:p>
            <a:pPr eaLnBrk="1" hangingPunct="1"/>
            <a:r>
              <a:rPr lang="cs-CZ" altLang="cs-CZ"/>
              <a:t>akt obecné povahy (čl. 10 Ústavy)</a:t>
            </a:r>
          </a:p>
          <a:p>
            <a:pPr eaLnBrk="1" hangingPunct="1"/>
            <a:r>
              <a:rPr lang="cs-CZ" altLang="cs-CZ" i="1">
                <a:solidFill>
                  <a:srgbClr val="990033"/>
                </a:solidFill>
              </a:rPr>
              <a:t>vydání prováděcího vnitrostát. předpisu</a:t>
            </a:r>
          </a:p>
          <a:p>
            <a:pPr eaLnBrk="1" hangingPunct="1"/>
            <a:r>
              <a:rPr lang="cs-CZ" altLang="cs-CZ" i="1">
                <a:solidFill>
                  <a:srgbClr val="990033"/>
                </a:solidFill>
              </a:rPr>
              <a:t>uvedení vnitrostát. úpravy do souladu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1B00E0A-5259-4FC2-B952-DA941F9BC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FE631"/>
          </a:solidFill>
        </p:spPr>
        <p:txBody>
          <a:bodyPr/>
          <a:lstStyle/>
          <a:p>
            <a:pPr eaLnBrk="1" hangingPunct="1"/>
            <a:r>
              <a:rPr lang="cs-CZ" altLang="cs-CZ"/>
              <a:t>Čl. 10 Ústavy ČR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E6ACD3A-D4D9-49A5-AEA5-54BA48CDB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0066"/>
                </a:solidFill>
              </a:rPr>
              <a:t>Vyhlášené</a:t>
            </a:r>
            <a:r>
              <a:rPr lang="cs-CZ" altLang="cs-CZ">
                <a:solidFill>
                  <a:srgbClr val="FF0066"/>
                </a:solidFill>
              </a:rPr>
              <a:t> </a:t>
            </a:r>
            <a:r>
              <a:rPr lang="cs-CZ" altLang="cs-CZ"/>
              <a:t>mezinárodní smlouvy,</a:t>
            </a:r>
          </a:p>
          <a:p>
            <a:pPr eaLnBrk="1" hangingPunct="1"/>
            <a:r>
              <a:rPr lang="cs-CZ" altLang="cs-CZ"/>
              <a:t>k jejichž </a:t>
            </a:r>
            <a:r>
              <a:rPr lang="cs-CZ" altLang="cs-CZ" b="1">
                <a:solidFill>
                  <a:srgbClr val="FF0066"/>
                </a:solidFill>
              </a:rPr>
              <a:t>ratifikaci</a:t>
            </a:r>
          </a:p>
          <a:p>
            <a:pPr eaLnBrk="1" hangingPunct="1"/>
            <a:r>
              <a:rPr lang="cs-CZ" altLang="cs-CZ"/>
              <a:t>dal </a:t>
            </a:r>
            <a:r>
              <a:rPr lang="cs-CZ" altLang="cs-CZ" b="1">
                <a:solidFill>
                  <a:srgbClr val="FF0066"/>
                </a:solidFill>
              </a:rPr>
              <a:t>Parlament souhlas</a:t>
            </a:r>
            <a:r>
              <a:rPr lang="cs-CZ" altLang="cs-CZ"/>
              <a:t> a</a:t>
            </a:r>
          </a:p>
          <a:p>
            <a:pPr eaLnBrk="1" hangingPunct="1"/>
            <a:r>
              <a:rPr lang="cs-CZ" altLang="cs-CZ"/>
              <a:t>jimiž je ČR </a:t>
            </a:r>
            <a:r>
              <a:rPr lang="cs-CZ" altLang="cs-CZ" b="1">
                <a:solidFill>
                  <a:srgbClr val="FF0066"/>
                </a:solidFill>
              </a:rPr>
              <a:t>vázána,</a:t>
            </a:r>
          </a:p>
          <a:p>
            <a:pPr eaLnBrk="1" hangingPunct="1"/>
            <a:r>
              <a:rPr lang="cs-CZ" altLang="cs-CZ"/>
              <a:t>jsou </a:t>
            </a:r>
            <a:r>
              <a:rPr lang="cs-CZ" altLang="cs-CZ" b="1">
                <a:solidFill>
                  <a:srgbClr val="FF0066"/>
                </a:solidFill>
              </a:rPr>
              <a:t>součástí právního řádu.</a:t>
            </a:r>
          </a:p>
          <a:p>
            <a:pPr eaLnBrk="1" hangingPunct="1"/>
            <a:r>
              <a:rPr lang="cs-CZ" altLang="cs-CZ"/>
              <a:t>Stanoví-li mezinár. smlouva něco jiného než zákon, </a:t>
            </a:r>
            <a:r>
              <a:rPr lang="cs-CZ" altLang="cs-CZ" b="1">
                <a:solidFill>
                  <a:srgbClr val="0099FF"/>
                </a:solidFill>
              </a:rPr>
              <a:t>použije se mezinár. smlouva.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632847" cy="1444757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Jak rozumět článku 10 Ústavy: 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Vyhlášené mezinárodní smlouvy, k jejichž ratifikaci dal Parlament souhlas a jimiž je Česká republika vázána, jsou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součástí právního řádu...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8669" y="1916832"/>
            <a:ext cx="7126662" cy="4608512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500" dirty="0"/>
              <a:t> „Mezinárodní smlouvy jsou součástí PRÁVNÍHO ŘÁDU“ (? – ne formálně, </a:t>
            </a:r>
            <a:r>
              <a:rPr lang="cs-CZ" altLang="cs-CZ" sz="1500" b="1" dirty="0"/>
              <a:t>jen          z 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1395214" y="3259765"/>
            <a:ext cx="6624736" cy="2732144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58003" y="3627340"/>
            <a:ext cx="2999319" cy="19969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sz="1600" dirty="0">
                <a:solidFill>
                  <a:schemeClr val="tx1"/>
                </a:solidFill>
              </a:rPr>
              <a:t>(ústava, zákony, vyhlášky), tj. </a:t>
            </a:r>
            <a:r>
              <a:rPr lang="cs-CZ" sz="1600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457346" y="3389091"/>
            <a:ext cx="1620469" cy="247349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63815" y="3951288"/>
            <a:ext cx="1942135" cy="120197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280547" y="3057723"/>
            <a:ext cx="307677" cy="371278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549892"/>
            <a:ext cx="5598894" cy="584775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 dirty="0"/>
              <a:t>VŠE DOHROMADY = „právní řád“, tj. všechny právní normy v ČR závazné – </a:t>
            </a:r>
            <a:r>
              <a:rPr lang="cs-CZ" altLang="cs-CZ" sz="1600" b="1" i="1" dirty="0"/>
              <a:t>bez ohledu na původ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1613C69-1B9F-4E89-8E6A-44EBED9D9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Odkaz na smlouvy v čl. 10 Ústavy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726AA90-C462-4E8F-A9EE-5E7A44C380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EFECA"/>
          </a:solidFill>
        </p:spPr>
        <p:txBody>
          <a:bodyPr/>
          <a:lstStyle/>
          <a:p>
            <a:pPr eaLnBrk="1" hangingPunct="1"/>
            <a:r>
              <a:rPr lang="cs-CZ" altLang="cs-CZ" sz="2800" b="1"/>
              <a:t>řádné schválení</a:t>
            </a:r>
            <a:r>
              <a:rPr lang="cs-CZ" altLang="cs-CZ" sz="2800"/>
              <a:t> vnitrostátní i mezinárodní</a:t>
            </a:r>
          </a:p>
          <a:p>
            <a:pPr eaLnBrk="1" hangingPunct="1"/>
            <a:r>
              <a:rPr lang="cs-CZ" altLang="cs-CZ" sz="2800" b="1"/>
              <a:t>„self-executing“</a:t>
            </a:r>
            <a:r>
              <a:rPr lang="cs-CZ" altLang="cs-CZ" sz="2800"/>
              <a:t> – přímá použitelnost</a:t>
            </a:r>
          </a:p>
          <a:p>
            <a:pPr eaLnBrk="1" hangingPunct="1"/>
            <a:r>
              <a:rPr lang="cs-CZ" altLang="cs-CZ" sz="2800" b="1"/>
              <a:t>vnitrostátní vyhlášení</a:t>
            </a:r>
          </a:p>
          <a:p>
            <a:pPr eaLnBrk="1" hangingPunct="1"/>
            <a:r>
              <a:rPr lang="cs-CZ" altLang="cs-CZ" sz="2800"/>
              <a:t>poměr smlouvy k vnitrost. právní normě: postavení smlouvy ve vnitrostátním právu (přednost před zákonem, ne před Ústavou)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právní účinky vyhlášení smlouvy ve Sb.m.s.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C6DE16-0470-49F6-8128-3A7E91D69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3962"/>
          </a:xfrm>
        </p:spPr>
        <p:txBody>
          <a:bodyPr/>
          <a:lstStyle/>
          <a:p>
            <a:pPr eaLnBrk="1" hangingPunct="1"/>
            <a:r>
              <a:rPr lang="cs-CZ" altLang="cs-CZ" sz="4000"/>
              <a:t>Smlouvy schvalované Parlamentem ČR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C106B4E-AE35-4895-98F0-365D42B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  <a:solidFill>
            <a:srgbClr val="D2F7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9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Článek 49 Ústavy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Souhlas obou komor </a:t>
            </a:r>
            <a:r>
              <a:rPr lang="cs-CZ" altLang="cs-CZ" sz="2800">
                <a:solidFill>
                  <a:srgbClr val="0000FF"/>
                </a:solidFill>
              </a:rPr>
              <a:t>Parlamentu</a:t>
            </a:r>
            <a:r>
              <a:rPr lang="cs-CZ" altLang="cs-CZ" sz="2800"/>
              <a:t> je třeba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k ratifikaci smluv: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a) upravujících </a:t>
            </a:r>
            <a:r>
              <a:rPr lang="cs-CZ" altLang="cs-CZ" sz="2800">
                <a:solidFill>
                  <a:srgbClr val="CC0000"/>
                </a:solidFill>
              </a:rPr>
              <a:t>práva a povinnosti osob,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b) spojeneckých, mírových a jiných </a:t>
            </a:r>
            <a:r>
              <a:rPr lang="cs-CZ" altLang="cs-CZ" sz="2800">
                <a:solidFill>
                  <a:srgbClr val="CC0000"/>
                </a:solidFill>
              </a:rPr>
              <a:t>politických,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c) z nichž vzniká </a:t>
            </a:r>
            <a:r>
              <a:rPr lang="cs-CZ" altLang="cs-CZ" sz="2800">
                <a:solidFill>
                  <a:srgbClr val="CC0000"/>
                </a:solidFill>
              </a:rPr>
              <a:t>členství ČR</a:t>
            </a:r>
            <a:r>
              <a:rPr lang="cs-CZ" altLang="cs-CZ" sz="2800"/>
              <a:t> v mezinárodní organizaci,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d) </a:t>
            </a:r>
            <a:r>
              <a:rPr lang="cs-CZ" altLang="cs-CZ" sz="2800">
                <a:solidFill>
                  <a:srgbClr val="CC0000"/>
                </a:solidFill>
              </a:rPr>
              <a:t>hospodářských,</a:t>
            </a:r>
            <a:r>
              <a:rPr lang="cs-CZ" altLang="cs-CZ" sz="2800"/>
              <a:t> jež jsou všeobecné povahy,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e) o dalších věcech, jejichž úprava je </a:t>
            </a:r>
            <a:r>
              <a:rPr lang="cs-CZ" altLang="cs-CZ" sz="2800">
                <a:solidFill>
                  <a:srgbClr val="CC0000"/>
                </a:solidFill>
              </a:rPr>
              <a:t>vyhrazena zákonu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E227453-C7BC-46BC-B416-6B3D0EAD21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Předběžná kontrola ústavnosti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417A66D-B351-4F70-B9BF-E5D432138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87</a:t>
            </a:r>
            <a:endParaRPr lang="cs-CZ" altLang="cs-CZ"/>
          </a:p>
          <a:p>
            <a:pPr eaLnBrk="1" hangingPunct="1">
              <a:buFontTx/>
              <a:buNone/>
            </a:pPr>
            <a:r>
              <a:rPr lang="cs-CZ" altLang="cs-CZ"/>
              <a:t>	 (2) Ústavní soud dále rozhoduje o souladu mezinárodní smlouvy podle čl. </a:t>
            </a:r>
            <a:r>
              <a:rPr lang="cs-CZ" altLang="cs-CZ" b="1">
                <a:solidFill>
                  <a:srgbClr val="CC0000"/>
                </a:solidFill>
              </a:rPr>
              <a:t>10a a čl. 49</a:t>
            </a:r>
            <a:r>
              <a:rPr lang="cs-CZ" altLang="cs-CZ"/>
              <a:t> s ústavním pořádkem, a to před její ratifikací. Do rozhodnutí Ústavního soudu nemůže být smlouva ratifikována.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583</TotalTime>
  <Words>585</Words>
  <Application>Microsoft Office PowerPoint</Application>
  <PresentationFormat>Předvádění na obrazovce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Arial</vt:lpstr>
      <vt:lpstr>Výchozí návrh</vt:lpstr>
      <vt:lpstr>Mezinárodní smlouva v Ústavě ČR  Vnitrostátní účinek mezinárodní smlouvy</vt:lpstr>
      <vt:lpstr>Mezinárodní smlouva ve vnitrostátním právu</vt:lpstr>
      <vt:lpstr>Závaznost smlouvy v oblasti vnitrostátního práva: tam, kde se sféry MP a VP prolínají</vt:lpstr>
      <vt:lpstr>Uvedení smlouvy  do vnitrostátního práva</vt:lpstr>
      <vt:lpstr>Čl. 10 Ústavy ČR</vt:lpstr>
      <vt:lpstr>Jak rozumět článku 10 Ústavy: „Vyhlášené mezinárodní smlouvy, k jejichž ratifikaci dal Parlament souhlas a jimiž je Česká republika vázána, jsou součástí právního řádu...“</vt:lpstr>
      <vt:lpstr>Odkaz na smlouvy v čl. 10 Ústavy</vt:lpstr>
      <vt:lpstr>Smlouvy schvalované Parlamentem ČR</vt:lpstr>
      <vt:lpstr>Předběžná kontrola ústavnosti</vt:lpstr>
      <vt:lpstr>Článek 95</vt:lpstr>
      <vt:lpstr>čl. 10a</vt:lpstr>
      <vt:lpstr>Článek 39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Tyc Vladimir</cp:lastModifiedBy>
  <cp:revision>36</cp:revision>
  <dcterms:created xsi:type="dcterms:W3CDTF">2009-04-02T14:18:05Z</dcterms:created>
  <dcterms:modified xsi:type="dcterms:W3CDTF">2022-03-16T20:43:38Z</dcterms:modified>
</cp:coreProperties>
</file>