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8" r:id="rId3"/>
    <p:sldId id="259" r:id="rId4"/>
    <p:sldId id="260" r:id="rId5"/>
    <p:sldId id="261" r:id="rId6"/>
    <p:sldId id="265" r:id="rId7"/>
    <p:sldId id="262" r:id="rId8"/>
    <p:sldId id="263" r:id="rId9"/>
    <p:sldId id="264" r:id="rId10"/>
    <p:sldId id="266" r:id="rId11"/>
    <p:sldId id="267" r:id="rId12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CC0000"/>
    <a:srgbClr val="BFFDA9"/>
    <a:srgbClr val="61F456"/>
    <a:srgbClr val="008000"/>
    <a:srgbClr val="FA0000"/>
    <a:srgbClr val="FDB49D"/>
    <a:srgbClr val="FFFF99"/>
    <a:srgbClr val="FD9D7F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04F297-5C01-4C04-A772-38E712D6EC73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3995BB-835A-4E8D-9547-E5C495EF80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22360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E8AB-0A34-4C3E-9E34-EDB7EEA19227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E6DB-EAA8-457E-8AAA-0E0F7C03E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4086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E8AB-0A34-4C3E-9E34-EDB7EEA19227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E6DB-EAA8-457E-8AAA-0E0F7C03E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5003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E8AB-0A34-4C3E-9E34-EDB7EEA19227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E6DB-EAA8-457E-8AAA-0E0F7C03E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628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E8AB-0A34-4C3E-9E34-EDB7EEA19227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E6DB-EAA8-457E-8AAA-0E0F7C03E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229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E8AB-0A34-4C3E-9E34-EDB7EEA19227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E6DB-EAA8-457E-8AAA-0E0F7C03E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985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E8AB-0A34-4C3E-9E34-EDB7EEA19227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E6DB-EAA8-457E-8AAA-0E0F7C03E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99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E8AB-0A34-4C3E-9E34-EDB7EEA19227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E6DB-EAA8-457E-8AAA-0E0F7C03E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7055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E8AB-0A34-4C3E-9E34-EDB7EEA19227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E6DB-EAA8-457E-8AAA-0E0F7C03E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0455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E8AB-0A34-4C3E-9E34-EDB7EEA19227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E6DB-EAA8-457E-8AAA-0E0F7C03E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0752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E8AB-0A34-4C3E-9E34-EDB7EEA19227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E6DB-EAA8-457E-8AAA-0E0F7C03E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2573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E8AB-0A34-4C3E-9E34-EDB7EEA19227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E6DB-EAA8-457E-8AAA-0E0F7C03E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906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EE8AB-0A34-4C3E-9E34-EDB7EEA19227}" type="datetimeFigureOut">
              <a:rPr lang="cs-CZ" smtClean="0"/>
              <a:t>23.03.2022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CE6DB-EAA8-457E-8AAA-0E0F7C03E5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3110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1484784"/>
            <a:ext cx="8208912" cy="2115667"/>
          </a:xfrm>
          <a:solidFill>
            <a:srgbClr val="FA0000"/>
          </a:solidFill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Interpretační prohlášení</a:t>
            </a:r>
            <a:br>
              <a:rPr lang="cs-CZ" dirty="0">
                <a:solidFill>
                  <a:schemeClr val="bg1"/>
                </a:solidFill>
              </a:rPr>
            </a:br>
            <a:r>
              <a:rPr lang="cs-CZ" dirty="0">
                <a:solidFill>
                  <a:schemeClr val="bg1"/>
                </a:solidFill>
              </a:rPr>
              <a:t>v mezinárodním smluvním právu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61048"/>
            <a:ext cx="6400800" cy="2088232"/>
          </a:xfrm>
          <a:solidFill>
            <a:srgbClr val="FDB49D"/>
          </a:solidFill>
        </p:spPr>
        <p:txBody>
          <a:bodyPr/>
          <a:lstStyle/>
          <a:p>
            <a:endParaRPr lang="cs-CZ" dirty="0">
              <a:solidFill>
                <a:schemeClr val="tx1"/>
              </a:solidFill>
            </a:endParaRPr>
          </a:p>
          <a:p>
            <a:r>
              <a:rPr lang="cs-CZ" sz="3600">
                <a:solidFill>
                  <a:schemeClr val="tx1"/>
                </a:solidFill>
              </a:rPr>
              <a:t>2022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750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1F456"/>
          </a:solidFill>
        </p:spPr>
        <p:txBody>
          <a:bodyPr>
            <a:normAutofit fontScale="90000"/>
          </a:bodyPr>
          <a:lstStyle/>
          <a:p>
            <a:r>
              <a:rPr lang="cs-CZ" dirty="0"/>
              <a:t>Subjekty výkladu mezinárodní smlouvy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BFFDA9"/>
          </a:solidFill>
        </p:spPr>
        <p:txBody>
          <a:bodyPr>
            <a:normAutofit lnSpcReduction="10000"/>
          </a:bodyPr>
          <a:lstStyle/>
          <a:p>
            <a:r>
              <a:rPr lang="cs-CZ" dirty="0"/>
              <a:t>smluvní strany</a:t>
            </a:r>
          </a:p>
          <a:p>
            <a:r>
              <a:rPr lang="cs-CZ" b="1" u="sng" dirty="0"/>
              <a:t>výklad je relativní</a:t>
            </a:r>
          </a:p>
          <a:p>
            <a:r>
              <a:rPr lang="cs-CZ" dirty="0"/>
              <a:t>absolutizace výkladu: dohodnutý orgán (např. mezinárodní soud)</a:t>
            </a:r>
          </a:p>
          <a:p>
            <a:r>
              <a:rPr lang="cs-CZ" dirty="0"/>
              <a:t>v dohodě zakládající jurisdikci by strany měly vyřešit dosah svých interpretačních prohlášení, aby je rozhodující orgán </a:t>
            </a:r>
          </a:p>
          <a:p>
            <a:pPr lvl="1"/>
            <a:r>
              <a:rPr lang="cs-CZ" dirty="0"/>
              <a:t>buď v každém případě respektoval </a:t>
            </a:r>
          </a:p>
          <a:p>
            <a:pPr lvl="1"/>
            <a:r>
              <a:rPr lang="cs-CZ" dirty="0"/>
              <a:t>nebo sám rozhodl, zda jsou na místě</a:t>
            </a:r>
          </a:p>
        </p:txBody>
      </p:sp>
    </p:spTree>
    <p:extLst>
      <p:ext uri="{BB962C8B-B14F-4D97-AF65-F5344CB8AC3E}">
        <p14:creationId xmlns:p14="http://schemas.microsoft.com/office/powerpoint/2010/main" val="1943210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1F456"/>
          </a:solidFill>
        </p:spPr>
        <p:txBody>
          <a:bodyPr/>
          <a:lstStyle/>
          <a:p>
            <a:r>
              <a:rPr lang="cs-CZ" dirty="0"/>
              <a:t>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BFFDA9"/>
          </a:solidFill>
        </p:spPr>
        <p:txBody>
          <a:bodyPr/>
          <a:lstStyle/>
          <a:p>
            <a:r>
              <a:rPr lang="cs-CZ" dirty="0"/>
              <a:t>Rozdílný výklad se řeší jako každý jiný interpretační spor, ať je obsažen v interpretačním prohlášení nebo je součástí aplikace smlouvy.</a:t>
            </a:r>
          </a:p>
        </p:txBody>
      </p:sp>
    </p:spTree>
    <p:extLst>
      <p:ext uri="{BB962C8B-B14F-4D97-AF65-F5344CB8AC3E}">
        <p14:creationId xmlns:p14="http://schemas.microsoft.com/office/powerpoint/2010/main" val="63690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FFFF00"/>
          </a:solidFill>
        </p:spPr>
        <p:txBody>
          <a:bodyPr/>
          <a:lstStyle/>
          <a:p>
            <a:r>
              <a:rPr lang="cs-CZ" dirty="0"/>
              <a:t>Pojem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  <a:solidFill>
            <a:srgbClr val="FFFF99"/>
          </a:solidFill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Vídeňská úmluva o smluvním právu neupravuje</a:t>
            </a:r>
          </a:p>
          <a:p>
            <a:pPr>
              <a:spcBef>
                <a:spcPts val="600"/>
              </a:spcBef>
            </a:pP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Směrnice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Komise </a:t>
            </a:r>
            <a:r>
              <a:rPr lang="cs-CZ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pro</a:t>
            </a:r>
            <a:r>
              <a:rPr lang="cs-CZ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 mezinárodnı́ </a:t>
            </a:r>
            <a:r>
              <a:rPr lang="cs-CZ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právo</a:t>
            </a: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k uplatňovánı́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800" b="1" dirty="0">
                <a:latin typeface="Arial" panose="020B0604020202020204" pitchFamily="34" charset="0"/>
                <a:cs typeface="Arial" panose="020B0604020202020204" pitchFamily="34" charset="0"/>
              </a:rPr>
              <a:t> výhrad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  k mezinárodním smlouvám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(ILC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Guide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Reservations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Treaties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) (2001): </a:t>
            </a:r>
          </a:p>
          <a:p>
            <a:pPr>
              <a:spcBef>
                <a:spcPts val="600"/>
              </a:spcBef>
            </a:pPr>
            <a:r>
              <a:rPr lang="cs-CZ" sz="2800" i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„Jednostranné prohlášení státu … jakkoli formulované nebo nazvané, jehož účelem je </a:t>
            </a:r>
            <a:r>
              <a:rPr lang="cs-CZ" sz="2800" b="1" i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specifikovat nebo vyjasnit význam nebo okruh působnosti</a:t>
            </a:r>
            <a:r>
              <a:rPr lang="cs-CZ" sz="2800" i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smlouvy nebo jejího ustanovení.“</a:t>
            </a:r>
          </a:p>
          <a:p>
            <a:pPr>
              <a:spcBef>
                <a:spcPts val="600"/>
              </a:spcBef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Tedy: účelem není změna rozsahu smluvních závazků, jako je tomu u výhrady (jiné právní následky)</a:t>
            </a:r>
          </a:p>
        </p:txBody>
      </p:sp>
    </p:spTree>
    <p:extLst>
      <p:ext uri="{BB962C8B-B14F-4D97-AF65-F5344CB8AC3E}">
        <p14:creationId xmlns:p14="http://schemas.microsoft.com/office/powerpoint/2010/main" val="1364408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dirty="0"/>
              <a:t>Podobnosti s výhradou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 fontScale="92500" lnSpcReduction="10000"/>
          </a:bodyPr>
          <a:lstStyle/>
          <a:p>
            <a:r>
              <a:rPr lang="cs-CZ" dirty="0"/>
              <a:t>jednostranné prohlášení</a:t>
            </a:r>
          </a:p>
          <a:p>
            <a:r>
              <a:rPr lang="cs-CZ" dirty="0"/>
              <a:t>jakkoli formulované nebo nazvané</a:t>
            </a:r>
          </a:p>
          <a:p>
            <a:r>
              <a:rPr lang="cs-CZ" dirty="0"/>
              <a:t>týká se obsahu (textu) smlouvy</a:t>
            </a:r>
          </a:p>
          <a:p>
            <a:r>
              <a:rPr lang="cs-CZ" dirty="0"/>
              <a:t>pro  jiné státy může být nepřijatelné</a:t>
            </a:r>
          </a:p>
          <a:p>
            <a:r>
              <a:rPr lang="cs-CZ" dirty="0"/>
              <a:t>činí se obvykle při některém aktu, kdy stát vyjadřuje svůj postoj ke smlouvě (podpis, ratifikace, přistoupení), tj. zároveň s výhradami (příp. místo nich)</a:t>
            </a:r>
          </a:p>
          <a:p>
            <a:r>
              <a:rPr lang="cs-CZ" dirty="0"/>
              <a:t>VÁŽNÝ PROBLÉM: často obtížné odlišení</a:t>
            </a:r>
          </a:p>
        </p:txBody>
      </p:sp>
    </p:spTree>
    <p:extLst>
      <p:ext uri="{BB962C8B-B14F-4D97-AF65-F5344CB8AC3E}">
        <p14:creationId xmlns:p14="http://schemas.microsoft.com/office/powerpoint/2010/main" val="2076625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dirty="0"/>
              <a:t>Důvody pro uplatnění interpretačního prohlášení (tedy proč výkladu předem)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608512"/>
          </a:xfrm>
          <a:solidFill>
            <a:srgbClr val="FFFF99"/>
          </a:solidFill>
        </p:spPr>
        <p:txBody>
          <a:bodyPr>
            <a:normAutofit fontScale="92500" lnSpcReduction="20000"/>
          </a:bodyPr>
          <a:lstStyle/>
          <a:p>
            <a:r>
              <a:rPr lang="cs-CZ" dirty="0">
                <a:solidFill>
                  <a:srgbClr val="CC0000"/>
                </a:solidFill>
              </a:rPr>
              <a:t>vůle uplatnit skrytou výhradu</a:t>
            </a:r>
          </a:p>
          <a:p>
            <a:pPr lvl="1"/>
            <a:r>
              <a:rPr lang="cs-CZ" dirty="0">
                <a:solidFill>
                  <a:srgbClr val="CC0000"/>
                </a:solidFill>
              </a:rPr>
              <a:t>skutečná výhrada není možná (obcházení zákazu)</a:t>
            </a:r>
          </a:p>
          <a:p>
            <a:pPr lvl="1"/>
            <a:r>
              <a:rPr lang="cs-CZ" dirty="0">
                <a:solidFill>
                  <a:srgbClr val="CC0000"/>
                </a:solidFill>
              </a:rPr>
              <a:t>skutečná výhrada může vyvolat námitky </a:t>
            </a:r>
          </a:p>
          <a:p>
            <a:pPr lvl="1"/>
            <a:r>
              <a:rPr lang="cs-CZ" dirty="0">
                <a:solidFill>
                  <a:srgbClr val="CC0000"/>
                </a:solidFill>
              </a:rPr>
              <a:t>méně nápadná forma</a:t>
            </a:r>
          </a:p>
          <a:p>
            <a:r>
              <a:rPr lang="cs-CZ" dirty="0"/>
              <a:t>vůle dát předem najevo jedině přijatelný smysl daného ustanovení </a:t>
            </a:r>
          </a:p>
          <a:p>
            <a:pPr lvl="1"/>
            <a:r>
              <a:rPr lang="cs-CZ" dirty="0"/>
              <a:t>politické zájmy</a:t>
            </a:r>
          </a:p>
          <a:p>
            <a:pPr lvl="1"/>
            <a:r>
              <a:rPr lang="cs-CZ" dirty="0"/>
              <a:t>soulad s vnitrostátním právem</a:t>
            </a:r>
          </a:p>
          <a:p>
            <a:r>
              <a:rPr lang="cs-CZ" dirty="0"/>
              <a:t>vůle specifikovat mnohoznačné ustanovení </a:t>
            </a:r>
            <a:r>
              <a:rPr lang="cs-CZ" dirty="0">
                <a:solidFill>
                  <a:srgbClr val="C00000"/>
                </a:solidFill>
              </a:rPr>
              <a:t>(většina smluvních ustanovení není jednoznačná – výsledek kompromisu) </a:t>
            </a:r>
          </a:p>
        </p:txBody>
      </p:sp>
    </p:spTree>
    <p:extLst>
      <p:ext uri="{BB962C8B-B14F-4D97-AF65-F5344CB8AC3E}">
        <p14:creationId xmlns:p14="http://schemas.microsoft.com/office/powerpoint/2010/main" val="255884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Proč nezřetelné odlišení interpretačního prohlášení od výhrady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  <a:solidFill>
            <a:srgbClr val="FFFF99"/>
          </a:solidFill>
        </p:spPr>
        <p:txBody>
          <a:bodyPr>
            <a:normAutofit/>
          </a:bodyPr>
          <a:lstStyle/>
          <a:p>
            <a:r>
              <a:rPr lang="cs-CZ" dirty="0"/>
              <a:t>jednostranný úkon státu jakkoli vyjádřený  </a:t>
            </a:r>
          </a:p>
          <a:p>
            <a:r>
              <a:rPr lang="cs-CZ" dirty="0"/>
              <a:t>různý výklad určitého ustanovení zpravidla znamená jeho </a:t>
            </a:r>
            <a:r>
              <a:rPr lang="cs-CZ" b="1" dirty="0"/>
              <a:t>různé právní účinky, </a:t>
            </a:r>
            <a:r>
              <a:rPr lang="cs-CZ" dirty="0"/>
              <a:t>i když nejde o výhradu</a:t>
            </a:r>
          </a:p>
          <a:p>
            <a:r>
              <a:rPr lang="cs-CZ" dirty="0">
                <a:solidFill>
                  <a:srgbClr val="008000"/>
                </a:solidFill>
              </a:rPr>
              <a:t>příklad (1), kdy tomu tak není: </a:t>
            </a:r>
          </a:p>
          <a:p>
            <a:r>
              <a:rPr lang="cs-CZ" dirty="0">
                <a:solidFill>
                  <a:srgbClr val="CC0000"/>
                </a:solidFill>
              </a:rPr>
              <a:t>příklad (2), kdy tomu tak je: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7616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008000"/>
                </a:solidFill>
              </a:rPr>
              <a:t>(1) Pouhé jednoduché upřesnění – Úmluva o mořském právu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6"/>
            <a:ext cx="8496944" cy="4752528"/>
          </a:xfrm>
          <a:solidFill>
            <a:srgbClr val="FFFF99"/>
          </a:solidFill>
        </p:spPr>
        <p:txBody>
          <a:bodyPr>
            <a:normAutofit fontScale="92500" lnSpcReduction="20000"/>
          </a:bodyPr>
          <a:lstStyle/>
          <a:p>
            <a:r>
              <a:rPr lang="cs-CZ" dirty="0"/>
              <a:t>Art. 39 para. </a:t>
            </a:r>
            <a:r>
              <a:rPr lang="en-US" dirty="0"/>
              <a:t>3. Aircraft in transit passage shall</a:t>
            </a:r>
            <a:r>
              <a:rPr lang="cs-CZ" dirty="0"/>
              <a:t> … </a:t>
            </a:r>
            <a:r>
              <a:rPr lang="en-US" dirty="0"/>
              <a:t>observe the Rules </a:t>
            </a:r>
            <a:r>
              <a:rPr lang="cs-CZ" dirty="0"/>
              <a:t>…</a:t>
            </a:r>
            <a:r>
              <a:rPr lang="en-US" dirty="0"/>
              <a:t> established by the I</a:t>
            </a:r>
            <a:r>
              <a:rPr lang="cs-CZ" dirty="0"/>
              <a:t>CAO</a:t>
            </a:r>
            <a:r>
              <a:rPr lang="en-US" dirty="0"/>
              <a:t> as they apply to civil aircraft; state</a:t>
            </a:r>
            <a:r>
              <a:rPr lang="cs-CZ" dirty="0"/>
              <a:t> </a:t>
            </a:r>
            <a:r>
              <a:rPr lang="en-US" dirty="0"/>
              <a:t>aircraft will </a:t>
            </a:r>
            <a:r>
              <a:rPr lang="en-US" b="1" u="sng" dirty="0"/>
              <a:t>normally</a:t>
            </a:r>
            <a:r>
              <a:rPr lang="en-US" dirty="0"/>
              <a:t> comply with such safety measures </a:t>
            </a:r>
            <a:r>
              <a:rPr lang="cs-CZ" dirty="0"/>
              <a:t>… </a:t>
            </a:r>
          </a:p>
          <a:p>
            <a:r>
              <a:rPr lang="cs-CZ" dirty="0"/>
              <a:t>Čl. 39 odst. 3. Letadla při tranzitním přeletu musí … dodržovat pravidla … ICAO, pokud se týkají civilních letadel; státní letadla se </a:t>
            </a:r>
            <a:r>
              <a:rPr lang="cs-CZ" b="1" u="sng" dirty="0"/>
              <a:t>běžně</a:t>
            </a:r>
            <a:r>
              <a:rPr lang="cs-CZ" dirty="0"/>
              <a:t> podřizují takovým bezpečnostním opatřením …</a:t>
            </a:r>
          </a:p>
          <a:p>
            <a:r>
              <a:rPr lang="cs-CZ" dirty="0"/>
              <a:t>Co znamená </a:t>
            </a:r>
            <a:r>
              <a:rPr lang="cs-CZ" b="1" dirty="0"/>
              <a:t>běžně (</a:t>
            </a:r>
            <a:r>
              <a:rPr lang="cs-CZ" b="1" dirty="0" err="1"/>
              <a:t>normally</a:t>
            </a:r>
            <a:r>
              <a:rPr lang="cs-CZ" b="1" dirty="0"/>
              <a:t>)?</a:t>
            </a:r>
          </a:p>
          <a:p>
            <a:r>
              <a:rPr lang="cs-CZ" dirty="0"/>
              <a:t>Španělsko: </a:t>
            </a:r>
            <a:r>
              <a:rPr lang="cs-CZ" b="1" i="1" dirty="0"/>
              <a:t>kromě případů vyšší moci nebo vážných těžkostí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156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066130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CC0000"/>
                </a:solidFill>
              </a:rPr>
              <a:t>(2) Různý dosah různých výkladů </a:t>
            </a:r>
            <a:r>
              <a:rPr lang="cs-CZ" sz="3600" dirty="0">
                <a:solidFill>
                  <a:srgbClr val="CC0000"/>
                </a:solidFill>
              </a:rPr>
              <a:t>– Úmluva o mořském právu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5328592"/>
          </a:xfrm>
          <a:solidFill>
            <a:srgbClr val="FFFF99"/>
          </a:solidFill>
        </p:spPr>
        <p:txBody>
          <a:bodyPr>
            <a:normAutofit fontScale="77500" lnSpcReduction="20000"/>
          </a:bodyPr>
          <a:lstStyle/>
          <a:p>
            <a:r>
              <a:rPr lang="cs-CZ" b="0" u="sng" strike="noStrike" dirty="0">
                <a:effectLst/>
              </a:rPr>
              <a:t>Německo:</a:t>
            </a:r>
            <a:r>
              <a:rPr lang="cs-CZ" b="0" strike="noStrike" dirty="0">
                <a:effectLst/>
              </a:rPr>
              <a:t> </a:t>
            </a:r>
            <a:r>
              <a:rPr lang="cs-CZ" b="1" u="none" strike="noStrike" dirty="0">
                <a:effectLst/>
              </a:rPr>
              <a:t>Žádné z ustanovení Úmluvy neopravňuje </a:t>
            </a:r>
            <a:r>
              <a:rPr lang="cs-CZ" b="0" u="none" strike="noStrike" dirty="0">
                <a:effectLst/>
              </a:rPr>
              <a:t>pobřežní stát podrobit pokojný průjezd pobřežními vodami kterékoli lodi, včetně lodí válečných, obchodních a rybářských, </a:t>
            </a:r>
            <a:r>
              <a:rPr lang="cs-CZ" b="1" i="1" u="none" strike="noStrike" dirty="0">
                <a:effectLst/>
              </a:rPr>
              <a:t>souhlasu nebo předchozímu ohlášení.</a:t>
            </a:r>
          </a:p>
          <a:p>
            <a:r>
              <a:rPr lang="cs-CZ" b="0" u="sng" strike="noStrike" dirty="0">
                <a:effectLst/>
              </a:rPr>
              <a:t>GB:</a:t>
            </a:r>
            <a:r>
              <a:rPr lang="cs-CZ" b="0" strike="noStrike" dirty="0">
                <a:effectLst/>
              </a:rPr>
              <a:t> </a:t>
            </a:r>
            <a:r>
              <a:rPr lang="cs-CZ" b="0" u="none" strike="noStrike" dirty="0">
                <a:effectLst/>
              </a:rPr>
              <a:t>Prohlášení, která směřují k </a:t>
            </a:r>
            <a:r>
              <a:rPr lang="cs-CZ" b="1" u="none" strike="noStrike" dirty="0">
                <a:effectLst/>
              </a:rPr>
              <a:t>vyžadování</a:t>
            </a:r>
            <a:r>
              <a:rPr lang="cs-CZ" b="0" u="none" strike="noStrike" dirty="0">
                <a:effectLst/>
              </a:rPr>
              <a:t> jakékoli </a:t>
            </a:r>
            <a:r>
              <a:rPr lang="cs-CZ" b="1" i="1" u="none" strike="noStrike" dirty="0">
                <a:effectLst/>
              </a:rPr>
              <a:t>notifikace nebo jakéhokoli povolení </a:t>
            </a:r>
            <a:r>
              <a:rPr lang="cs-CZ" b="0" u="none" strike="noStrike" dirty="0">
                <a:effectLst/>
              </a:rPr>
              <a:t>předtím, než válečné plavidlo bude moci vykonat právo pokojného průjezdu nebo realizovat svobodu plavby, ... </a:t>
            </a:r>
            <a:r>
              <a:rPr lang="cs-CZ" b="1" u="none" strike="noStrike" dirty="0">
                <a:effectLst/>
              </a:rPr>
              <a:t>nejsou v souladu </a:t>
            </a:r>
            <a:r>
              <a:rPr lang="cs-CZ" b="0" u="none" strike="noStrike" dirty="0">
                <a:effectLst/>
              </a:rPr>
              <a:t>s Úmluvou.</a:t>
            </a:r>
          </a:p>
          <a:p>
            <a:r>
              <a:rPr lang="cs-CZ" b="0" u="sng" strike="noStrike" dirty="0">
                <a:effectLst/>
              </a:rPr>
              <a:t>Chorvatsko:</a:t>
            </a:r>
            <a:r>
              <a:rPr lang="cs-CZ" b="0" strike="noStrike" dirty="0">
                <a:effectLst/>
              </a:rPr>
              <a:t> </a:t>
            </a:r>
            <a:r>
              <a:rPr lang="cs-CZ" b="1" u="none" strike="noStrike" dirty="0">
                <a:effectLst/>
              </a:rPr>
              <a:t>Neexistuje</a:t>
            </a:r>
            <a:r>
              <a:rPr lang="cs-CZ" b="0" u="none" strike="noStrike" dirty="0">
                <a:effectLst/>
              </a:rPr>
              <a:t> imperativní norma obecného mezinárodního práva, </a:t>
            </a:r>
            <a:r>
              <a:rPr lang="cs-CZ" b="1" u="none" strike="noStrike" dirty="0">
                <a:effectLst/>
              </a:rPr>
              <a:t>která by zakazovala </a:t>
            </a:r>
            <a:r>
              <a:rPr lang="cs-CZ" b="0" u="none" strike="noStrike" dirty="0">
                <a:effectLst/>
              </a:rPr>
              <a:t>pobřežnímu státu vyžadovat podle jeho práva, aby cizí válečné lodi </a:t>
            </a:r>
            <a:r>
              <a:rPr lang="cs-CZ" b="1" i="1" u="none" strike="noStrike" dirty="0">
                <a:effectLst/>
              </a:rPr>
              <a:t>notifikovaly svůj záměr</a:t>
            </a:r>
            <a:r>
              <a:rPr lang="cs-CZ" b="0" u="none" strike="noStrike" dirty="0">
                <a:effectLst/>
              </a:rPr>
              <a:t> vykonat právo pokojného průjezdu jeho pobřežními vodami, ani omezit počet válečných plavidel projíždějících současně.</a:t>
            </a:r>
          </a:p>
          <a:p>
            <a:r>
              <a:rPr lang="cs-CZ" b="0" i="1" u="sng" strike="noStrike" dirty="0">
                <a:solidFill>
                  <a:srgbClr val="000099"/>
                </a:solidFill>
                <a:effectLst/>
              </a:rPr>
              <a:t>Írán:</a:t>
            </a:r>
            <a:r>
              <a:rPr lang="cs-CZ" b="0" i="1" strike="noStrike" dirty="0">
                <a:solidFill>
                  <a:srgbClr val="000099"/>
                </a:solidFill>
                <a:effectLst/>
              </a:rPr>
              <a:t> </a:t>
            </a:r>
            <a:r>
              <a:rPr lang="cs-CZ" b="0" i="1" u="none" strike="noStrike" dirty="0">
                <a:solidFill>
                  <a:srgbClr val="000099"/>
                </a:solidFill>
                <a:effectLst/>
              </a:rPr>
              <a:t>Musí být vyloučena interpretace Úmluvy, která by nebyla v </a:t>
            </a:r>
            <a:r>
              <a:rPr lang="cs-CZ" b="1" i="1" u="none" strike="noStrike" dirty="0">
                <a:solidFill>
                  <a:srgbClr val="000099"/>
                </a:solidFill>
                <a:effectLst/>
              </a:rPr>
              <a:t>souladu s národními zákony a nařízeními.</a:t>
            </a:r>
          </a:p>
          <a:p>
            <a:endParaRPr lang="cs-CZ" b="1" u="none" strike="noStrike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0143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FFFF00"/>
          </a:solidFill>
        </p:spPr>
        <p:txBody>
          <a:bodyPr/>
          <a:lstStyle/>
          <a:p>
            <a:r>
              <a:rPr lang="cs-CZ" dirty="0"/>
              <a:t>Konflikt interpretací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472608"/>
          </a:xfrm>
          <a:solidFill>
            <a:srgbClr val="FFFF99"/>
          </a:solidFill>
        </p:spPr>
        <p:txBody>
          <a:bodyPr>
            <a:normAutofit fontScale="77500" lnSpcReduction="20000"/>
          </a:bodyPr>
          <a:lstStyle/>
          <a:p>
            <a:r>
              <a:rPr lang="cs-CZ" u="sng" dirty="0"/>
              <a:t>k interpretačnímu prohlášení lze uplatnit námitky</a:t>
            </a:r>
          </a:p>
          <a:p>
            <a:pPr lvl="1"/>
            <a:r>
              <a:rPr lang="cs-CZ" dirty="0"/>
              <a:t>obecné</a:t>
            </a:r>
          </a:p>
          <a:p>
            <a:pPr lvl="1"/>
            <a:r>
              <a:rPr lang="cs-CZ" dirty="0"/>
              <a:t>konkrétní</a:t>
            </a:r>
          </a:p>
          <a:p>
            <a:r>
              <a:rPr lang="cs-CZ" dirty="0"/>
              <a:t>právní účinky námitek: </a:t>
            </a:r>
          </a:p>
          <a:p>
            <a:pPr lvl="1"/>
            <a:r>
              <a:rPr lang="cs-CZ" dirty="0"/>
              <a:t>prohlášení </a:t>
            </a:r>
            <a:r>
              <a:rPr lang="cs-CZ" u="sng" dirty="0"/>
              <a:t>je skrytou výhradou</a:t>
            </a:r>
            <a:r>
              <a:rPr lang="cs-CZ" dirty="0"/>
              <a:t>: </a:t>
            </a:r>
            <a:r>
              <a:rPr lang="cs-CZ" b="1" dirty="0"/>
              <a:t>jako u výhrady</a:t>
            </a:r>
          </a:p>
          <a:p>
            <a:pPr lvl="1"/>
            <a:r>
              <a:rPr lang="cs-CZ" dirty="0"/>
              <a:t>prohlášení </a:t>
            </a:r>
            <a:r>
              <a:rPr lang="cs-CZ" u="sng" dirty="0"/>
              <a:t>není skrytou výhradou</a:t>
            </a:r>
            <a:r>
              <a:rPr lang="cs-CZ" dirty="0"/>
              <a:t>: bere se na vědomí prohlášení i námitka, nepřihlíží se, </a:t>
            </a:r>
            <a:r>
              <a:rPr lang="cs-CZ" b="1" i="1" dirty="0"/>
              <a:t>ale nenastávají účinky směrem k platnosti smlouvy mezi spornými stranami</a:t>
            </a:r>
          </a:p>
          <a:p>
            <a:pPr lvl="1"/>
            <a:r>
              <a:rPr lang="cs-CZ" dirty="0"/>
              <a:t>prohlášení neurčité (nelze určit): námitka = neuznání, </a:t>
            </a:r>
            <a:r>
              <a:rPr lang="cs-CZ" i="1" dirty="0"/>
              <a:t>nebude se k ní přihlížet </a:t>
            </a:r>
            <a:r>
              <a:rPr lang="cs-CZ" dirty="0"/>
              <a:t>= skrytý (posléze zjevný) interpretační spor</a:t>
            </a:r>
          </a:p>
          <a:p>
            <a:pPr marL="457200" lvl="1" indent="0">
              <a:buNone/>
            </a:pPr>
            <a:r>
              <a:rPr lang="cs-CZ" dirty="0"/>
              <a:t>Příklad: Mořské právo – </a:t>
            </a:r>
            <a:r>
              <a:rPr lang="cs-CZ" b="1" dirty="0"/>
              <a:t>Kanada: </a:t>
            </a:r>
          </a:p>
          <a:p>
            <a:pPr marL="457200" lvl="1" indent="0">
              <a:buNone/>
            </a:pPr>
            <a:r>
              <a:rPr lang="cs-CZ" b="1" u="none" strike="noStrike" dirty="0">
                <a:effectLst/>
              </a:rPr>
              <a:t>	Není vázána výhradami a prohlášeními,</a:t>
            </a:r>
            <a:r>
              <a:rPr lang="cs-CZ" b="0" u="none" strike="noStrike" dirty="0">
                <a:effectLst/>
              </a:rPr>
              <a:t> </a:t>
            </a:r>
            <a:r>
              <a:rPr lang="cs-CZ" b="1" i="1" u="none" strike="noStrike" dirty="0">
                <a:effectLst/>
              </a:rPr>
              <a:t>která </a:t>
            </a:r>
            <a:r>
              <a:rPr lang="cs-CZ" b="1" i="1" u="none" strike="noStrike" dirty="0">
                <a:solidFill>
                  <a:srgbClr val="C00000"/>
                </a:solidFill>
                <a:effectLst/>
              </a:rPr>
              <a:t>vylučují nebo mění právní účinky</a:t>
            </a:r>
            <a:r>
              <a:rPr lang="cs-CZ" b="1" i="1" u="none" strike="noStrike" dirty="0">
                <a:effectLst/>
              </a:rPr>
              <a:t> </a:t>
            </a:r>
            <a:r>
              <a:rPr lang="cs-CZ" b="0" u="none" strike="noStrike" dirty="0">
                <a:effectLst/>
              </a:rPr>
              <a:t>ustanovení Úmluvy ve vztahu k příslušnému státu ... Nedostatek reakce Kanady nemůže být chápán jako </a:t>
            </a:r>
            <a:r>
              <a:rPr lang="cs-CZ" b="0" u="none" strike="noStrike" dirty="0" err="1">
                <a:effectLst/>
              </a:rPr>
              <a:t>tacitní</a:t>
            </a:r>
            <a:r>
              <a:rPr lang="cs-CZ" b="0" u="none" strike="noStrike" dirty="0">
                <a:effectLst/>
              </a:rPr>
              <a:t> souhlas.</a:t>
            </a:r>
          </a:p>
          <a:p>
            <a:pPr marL="457200" lvl="1" indent="0">
              <a:buNone/>
            </a:pPr>
            <a:r>
              <a:rPr lang="cs-CZ" dirty="0"/>
              <a:t>(Neřeší se interpretační prohlášení, která nemění právní účinky)</a:t>
            </a:r>
            <a:endParaRPr lang="cs-CZ" b="0" u="none" strike="noStrike" dirty="0">
              <a:effectLst/>
            </a:endParaRPr>
          </a:p>
          <a:p>
            <a:pPr marL="457200" lvl="1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83168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  <a:solidFill>
            <a:srgbClr val="61F456"/>
          </a:solidFill>
        </p:spPr>
        <p:txBody>
          <a:bodyPr>
            <a:normAutofit fontScale="90000"/>
          </a:bodyPr>
          <a:lstStyle/>
          <a:p>
            <a:r>
              <a:rPr lang="cs-CZ" dirty="0"/>
              <a:t>Interpretační prohlášení jako forma skutečné interpretace (bez skryté výhrady)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  <a:solidFill>
            <a:srgbClr val="BFFDA9"/>
          </a:solidFill>
        </p:spPr>
        <p:txBody>
          <a:bodyPr/>
          <a:lstStyle/>
          <a:p>
            <a:r>
              <a:rPr lang="cs-CZ" dirty="0"/>
              <a:t>obvykle je interpretace právní normy prvním stadiem její aplikace</a:t>
            </a:r>
          </a:p>
          <a:p>
            <a:r>
              <a:rPr lang="cs-CZ" dirty="0"/>
              <a:t>zde je interpretace prováděna PŘEDEM, bez aplikace</a:t>
            </a:r>
          </a:p>
          <a:p>
            <a:r>
              <a:rPr lang="cs-CZ" dirty="0"/>
              <a:t>interpretace je předem sdělována ostatním smluvním stranám, aby s ní počítaly</a:t>
            </a:r>
          </a:p>
          <a:p>
            <a:r>
              <a:rPr lang="cs-CZ" dirty="0"/>
              <a:t>ALE POŘÁD JE TO INTERPRETACE</a:t>
            </a:r>
          </a:p>
        </p:txBody>
      </p:sp>
    </p:spTree>
    <p:extLst>
      <p:ext uri="{BB962C8B-B14F-4D97-AF65-F5344CB8AC3E}">
        <p14:creationId xmlns:p14="http://schemas.microsoft.com/office/powerpoint/2010/main" val="6471559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725</Words>
  <Application>Microsoft Office PowerPoint</Application>
  <PresentationFormat>Předvádění na obrazovce (4:3)</PresentationFormat>
  <Paragraphs>65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systému Office</vt:lpstr>
      <vt:lpstr>Interpretační prohlášení v mezinárodním smluvním právu</vt:lpstr>
      <vt:lpstr>Pojem</vt:lpstr>
      <vt:lpstr>Podobnosti s výhradou</vt:lpstr>
      <vt:lpstr>Důvody pro uplatnění interpretačního prohlášení (tedy proč výkladu předem)</vt:lpstr>
      <vt:lpstr>Proč nezřetelné odlišení interpretačního prohlášení od výhrady</vt:lpstr>
      <vt:lpstr>(1) Pouhé jednoduché upřesnění – Úmluva o mořském právu</vt:lpstr>
      <vt:lpstr>(2) Různý dosah různých výkladů – Úmluva o mořském právu</vt:lpstr>
      <vt:lpstr>Konflikt interpretací</vt:lpstr>
      <vt:lpstr>Interpretační prohlášení jako forma skutečné interpretace (bez skryté výhrady)</vt:lpstr>
      <vt:lpstr>Subjekty výkladu mezinárodní smlouvy</vt:lpstr>
      <vt:lpstr>  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Interpretační prohlášení v mezinárodním smluvním právu</dc:title>
  <dc:creator>1224</dc:creator>
  <cp:lastModifiedBy>Tyc Vladimir</cp:lastModifiedBy>
  <cp:revision>24</cp:revision>
  <cp:lastPrinted>2014-11-18T15:04:36Z</cp:lastPrinted>
  <dcterms:created xsi:type="dcterms:W3CDTF">2014-11-17T19:56:41Z</dcterms:created>
  <dcterms:modified xsi:type="dcterms:W3CDTF">2022-03-23T21:10:39Z</dcterms:modified>
</cp:coreProperties>
</file>