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0" d="100"/>
          <a:sy n="130" d="100"/>
        </p:scale>
        <p:origin x="117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NV305K Evropské správní právo 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6. přednáška</a:t>
            </a:r>
          </a:p>
          <a:p>
            <a:pPr algn="ctr"/>
            <a:r>
              <a:rPr lang="cs-CZ" dirty="0"/>
              <a:t>JUDr. Lukáš Potěšil, Ph.D. </a:t>
            </a:r>
          </a:p>
          <a:p>
            <a:pPr algn="ctr"/>
            <a:r>
              <a:rPr lang="cs-CZ" dirty="0"/>
              <a:t>18. 5. 2022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40A2AB-39DC-40C0-99E0-B39480D3AB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CD2C9E-6EE5-4853-92D3-28991C70C7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E290E0-BC9C-48DD-9F82-542A03DA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64FE4BE-3412-4540-9B8D-7E96142F5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b="1" dirty="0"/>
              <a:t>judikatura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b="1" dirty="0"/>
              <a:t>ESD</a:t>
            </a:r>
            <a:r>
              <a:rPr lang="cs-CZ" altLang="cs-CZ" dirty="0"/>
              <a:t> – </a:t>
            </a:r>
            <a:r>
              <a:rPr lang="cs-CZ" altLang="cs-CZ" b="1" dirty="0" err="1"/>
              <a:t>Tradax</a:t>
            </a:r>
            <a:r>
              <a:rPr lang="cs-CZ" altLang="cs-CZ" dirty="0"/>
              <a:t> (64/82), T-54/99, NV IAZ (110/82),… 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b="1" dirty="0"/>
              <a:t>ESLP</a:t>
            </a:r>
            <a:r>
              <a:rPr lang="cs-CZ" altLang="cs-CZ" dirty="0"/>
              <a:t> – čl. 6/1 právo na řádný proces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b="1" dirty="0"/>
              <a:t>NSS</a:t>
            </a:r>
            <a:r>
              <a:rPr lang="cs-CZ" altLang="cs-CZ" dirty="0"/>
              <a:t> – 1 As 30/2008 (č. 1746/2009 Sb. NSS) 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b="1" dirty="0"/>
              <a:t>ÚS</a:t>
            </a:r>
            <a:r>
              <a:rPr lang="cs-CZ" altLang="cs-CZ" dirty="0"/>
              <a:t> – právo na dobré zákonodárství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03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9F6DE7-42DE-4454-957E-8D241BCFB1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22734D-731E-47C5-BB52-0BDCFE3B73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34D97E-11BF-42D4-A148-8CA24556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A67103-BEAD-412F-9302-BABD4E100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dirty="0"/>
              <a:t>vývoj v ČR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Ombudsman (349/1999 Sb.) -  hodnotící kritérium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Správní řád (500/2004 Sb.) - spolupráce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dirty="0"/>
              <a:t>Kontrolní řád (255/2012 Sb.) - spolupráce</a:t>
            </a:r>
          </a:p>
          <a:p>
            <a:pPr eaLnBrk="1" hangingPunct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33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Ochrana subjektivních práv ve správním právu Evropské unie 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EVOP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Princip dobré správy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Evropské 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7DD489-6CB0-495A-8FD8-B21ED9AD22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983F52-25FF-4C55-9198-018FC21662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06F9B2-E126-44C3-8668-648DCA4F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444E21-AC59-41C3-A68E-B8713E679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Arial" charset="0"/>
              <a:buChar char="•"/>
              <a:defRPr/>
            </a:pPr>
            <a:r>
              <a:rPr lang="cs-CZ" altLang="cs-CZ" sz="2000" dirty="0"/>
              <a:t>Vůdčí princip tzv. </a:t>
            </a:r>
            <a:r>
              <a:rPr lang="cs-CZ" altLang="cs-CZ" sz="2000" b="1" dirty="0"/>
              <a:t>europeizace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2000" b="1" dirty="0"/>
              <a:t>Princip/principy</a:t>
            </a:r>
            <a:r>
              <a:rPr lang="cs-CZ" altLang="cs-CZ" sz="2000" dirty="0"/>
              <a:t> – cílový stav/požadavek, k němu to má směřovat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2000" b="1" dirty="0"/>
              <a:t>Právní princip </a:t>
            </a:r>
            <a:r>
              <a:rPr lang="cs-CZ" altLang="cs-CZ" sz="2000" dirty="0"/>
              <a:t>(* zásady a pravidla) – vymezen v právu, právní </a:t>
            </a:r>
            <a:r>
              <a:rPr lang="cs-CZ" altLang="cs-CZ" sz="2000" b="1" dirty="0"/>
              <a:t>závaznost</a:t>
            </a:r>
            <a:r>
              <a:rPr lang="cs-CZ" altLang="cs-CZ" sz="2000" dirty="0"/>
              <a:t>, vynutitelnost a </a:t>
            </a:r>
            <a:r>
              <a:rPr lang="cs-CZ" altLang="cs-CZ" sz="2000" b="1" dirty="0"/>
              <a:t>právní následky </a:t>
            </a:r>
            <a:r>
              <a:rPr lang="cs-CZ" altLang="cs-CZ" sz="2000" dirty="0"/>
              <a:t>(nezákonnost, nesprávný úřední postup)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2000" b="1" dirty="0"/>
              <a:t>Právo na dobrou správu </a:t>
            </a:r>
            <a:r>
              <a:rPr lang="cs-CZ" altLang="cs-CZ" sz="2000" dirty="0"/>
              <a:t>– objektivní (</a:t>
            </a:r>
            <a:r>
              <a:rPr lang="cs-CZ" altLang="cs-CZ" sz="2000" b="1" dirty="0"/>
              <a:t>čl. 41 LZPEU</a:t>
            </a:r>
            <a:r>
              <a:rPr lang="cs-CZ" altLang="cs-CZ" sz="2000" dirty="0"/>
              <a:t>)* subjektivní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281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F0433B-695B-48AA-A842-9DBF9DA425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0B8AE7-1CA3-412B-8AAF-CF1B11CFBC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D5EAB9-3CA4-4388-A519-B5326F2C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E57A62-ADFF-49C5-ACF9-E0E190EE8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 europeizace domácího správního práva</a:t>
            </a:r>
          </a:p>
          <a:p>
            <a:r>
              <a:rPr lang="cs-CZ" dirty="0"/>
              <a:t>Vliv RE</a:t>
            </a:r>
          </a:p>
          <a:p>
            <a:r>
              <a:rPr lang="cs-CZ" dirty="0"/>
              <a:t>Vliv EU</a:t>
            </a:r>
          </a:p>
          <a:p>
            <a:r>
              <a:rPr lang="cs-CZ" dirty="0"/>
              <a:t>Tedy dvojí europeizace – PŘÍČINA</a:t>
            </a:r>
          </a:p>
          <a:p>
            <a:r>
              <a:rPr lang="cs-CZ" dirty="0"/>
              <a:t>Odraz v národním právním řádu - NÁSLEDEK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68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2E9D4-C716-4A1F-97B5-C149467E3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4382-0307-4AF3-865C-0D719D704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7C38-15F2-4F7A-B7DA-43A493D4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A8529-AB41-4075-8859-EFA658E4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1800" b="1" dirty="0"/>
              <a:t>Pojem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b="1" dirty="0"/>
              <a:t>Není definice </a:t>
            </a:r>
            <a:r>
              <a:rPr lang="cs-CZ" altLang="cs-CZ" sz="1800" dirty="0"/>
              <a:t>(pozitiva * negativa) – je možný další vývoj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„</a:t>
            </a:r>
            <a:r>
              <a:rPr lang="cs-CZ" altLang="cs-CZ" sz="1800" i="1" dirty="0"/>
              <a:t>požadavky kladené na výkon veřejné správy</a:t>
            </a:r>
            <a:r>
              <a:rPr lang="cs-CZ" altLang="cs-CZ" sz="1800" dirty="0"/>
              <a:t>“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„</a:t>
            </a:r>
            <a:r>
              <a:rPr lang="cs-CZ" altLang="cs-CZ" sz="1800" i="1" dirty="0"/>
              <a:t>řádné fungování veřejné správy</a:t>
            </a:r>
            <a:r>
              <a:rPr lang="cs-CZ" altLang="cs-CZ" sz="1800" dirty="0"/>
              <a:t>“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X </a:t>
            </a:r>
            <a:r>
              <a:rPr lang="cs-CZ" altLang="cs-CZ" sz="1800" b="1" dirty="0"/>
              <a:t>špatná správa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maladminisrtation</a:t>
            </a:r>
            <a:r>
              <a:rPr lang="cs-CZ" altLang="cs-CZ" sz="1800" dirty="0"/>
              <a:t>)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b="1" dirty="0"/>
              <a:t>DE MINIMIS </a:t>
            </a:r>
            <a:r>
              <a:rPr lang="cs-CZ" altLang="cs-CZ" sz="1800" dirty="0"/>
              <a:t>– minimální standart ochrany/práv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800" b="1" dirty="0"/>
              <a:t>Hmotněprávní dobrá správa </a:t>
            </a:r>
            <a:r>
              <a:rPr lang="cs-CZ" altLang="cs-CZ" sz="1800" dirty="0"/>
              <a:t>– (dobrá) organizace, (dobrá) normotvorba; předpoklady, zajištění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800" b="1" dirty="0"/>
              <a:t>Procesní dobrá správa – procesní práva </a:t>
            </a:r>
            <a:r>
              <a:rPr lang="cs-CZ" altLang="cs-CZ" sz="1800" dirty="0"/>
              <a:t>FO/PO, soudní ochrana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803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2E9D4-C716-4A1F-97B5-C149467E3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4382-0307-4AF3-865C-0D719D704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7C38-15F2-4F7A-B7DA-43A493D4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A8529-AB41-4075-8859-EFA658E4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vývoj v RE</a:t>
            </a:r>
          </a:p>
          <a:p>
            <a:r>
              <a:rPr lang="cs-CZ" sz="1800" dirty="0"/>
              <a:t>70. léta, první generace – ochrana práv jednotlivců vůči správní činnosti: (77) 31, (80) 2, (81) 19, (89) 8, (91) 1 </a:t>
            </a:r>
          </a:p>
          <a:p>
            <a:r>
              <a:rPr lang="cs-CZ" sz="1800" dirty="0"/>
              <a:t>90. léta, druhá generace – pozornost věnována vykonavatelům veřejné správy a úředním osobám: (2000) 6, (2000) 10 </a:t>
            </a:r>
          </a:p>
          <a:p>
            <a:r>
              <a:rPr lang="cs-CZ" sz="1800" dirty="0"/>
              <a:t>Po roce 2000, třetí generace – správní soudnictví: (2001) 9, (2003) 16, (2004) 20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899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2E9D4-C716-4A1F-97B5-C149467E3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4382-0307-4AF3-865C-0D719D704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7C38-15F2-4F7A-B7DA-43A493D4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A8529-AB41-4075-8859-EFA658E4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1600" dirty="0"/>
              <a:t>Doporučení (2007) 7 o dobré veřejné správě</a:t>
            </a:r>
          </a:p>
          <a:p>
            <a:pPr algn="just" eaLnBrk="1" hangingPunct="1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Součástí je i Kodex dobré veřejné správy; jednotlivé dílčí zásady – součásti dobré správy</a:t>
            </a:r>
          </a:p>
          <a:p>
            <a:pPr algn="just" eaLnBrk="1" hangingPunct="1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Dobrá správa jako komplexní pojem a požadavek</a:t>
            </a:r>
          </a:p>
          <a:p>
            <a:pPr algn="just" eaLnBrk="1" hangingPunct="1">
              <a:lnSpc>
                <a:spcPct val="100000"/>
              </a:lnSpc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Určeno čl. státům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Zákonnost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Rovnost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Nestrannost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Proporcionalita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Právní jistota 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Časová přiměřenost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Participace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Ochrana osobnosti a osobních údajů</a:t>
            </a:r>
          </a:p>
          <a:p>
            <a:pPr marL="457200" indent="-457200" algn="just" eaLnBrk="1" hangingPunct="1">
              <a:lnSpc>
                <a:spcPct val="100000"/>
              </a:lnSpc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>
                <a:latin typeface="+mj-lt"/>
              </a:rPr>
              <a:t>Transparentnost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8620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2E9D4-C716-4A1F-97B5-C149467E3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4382-0307-4AF3-865C-0D719D704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7C38-15F2-4F7A-B7DA-43A493D4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A8529-AB41-4075-8859-EFA658E4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1400" dirty="0"/>
              <a:t>vývoj v EU (EU převzala a doplnila)</a:t>
            </a:r>
          </a:p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</a:pPr>
            <a:r>
              <a:rPr lang="cs-CZ" altLang="cs-CZ" sz="1400" dirty="0"/>
              <a:t>Fungují ve vztazích k institucím a orgánům EU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Kodex pro dobrou správní praxi … (2000/633/ES) 13. 9. 2000 – interní povaha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Evropský kodex řádné správní praxe/Pravidla dobrého úředního chování (6. 9. 2001) – vliv ombudsmanů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Bílá kniha o evropském vládnutí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Čl. 41 Listiny základních práv EU - právo na dobrou správu – EXTERNÍ PŮSOBENÍ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</a:pPr>
            <a:r>
              <a:rPr lang="cs-CZ" altLang="cs-CZ" sz="1600" dirty="0"/>
              <a:t>Zásady veřejné služby pro úředníky EU 19. 6. 2012</a:t>
            </a:r>
          </a:p>
          <a:p>
            <a:pPr eaLnBrk="1" hangingPunct="1">
              <a:buClr>
                <a:srgbClr val="7D1E1E"/>
              </a:buClr>
            </a:pPr>
            <a:endParaRPr lang="cs-CZ" alt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0998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52E9D4-C716-4A1F-97B5-C149467E39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74382-0307-4AF3-865C-0D719D704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47C38-15F2-4F7A-B7DA-43A493D4A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dobré správy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0A8529-AB41-4075-8859-EFA658E4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7D1E1E"/>
              </a:buClr>
              <a:buFont typeface="Wingdings" panose="05000000000000000000" pitchFamily="2" charset="2"/>
              <a:buChar char="q"/>
              <a:defRPr/>
            </a:pPr>
            <a:r>
              <a:rPr lang="cs-CZ" altLang="cs-CZ" sz="1600" dirty="0"/>
              <a:t>Čl. 41 Listiny základních práv EU (jednak </a:t>
            </a:r>
            <a:r>
              <a:rPr lang="cs-CZ" altLang="cs-CZ" sz="1600" b="1" dirty="0"/>
              <a:t>jako takové</a:t>
            </a:r>
            <a:r>
              <a:rPr lang="cs-CZ" altLang="cs-CZ" sz="1600" dirty="0"/>
              <a:t>, ale i jako </a:t>
            </a:r>
            <a:r>
              <a:rPr lang="cs-CZ" altLang="cs-CZ" sz="1600" b="1" dirty="0"/>
              <a:t>souhrn dílčích práv, zastřešující – deštníková – povaha, T-193/07</a:t>
            </a:r>
            <a:r>
              <a:rPr lang="cs-CZ" altLang="cs-CZ" sz="1600" dirty="0"/>
              <a:t>)</a:t>
            </a:r>
          </a:p>
          <a:p>
            <a:pPr algn="just" eaLnBrk="1" hangingPunct="1">
              <a:buClr>
                <a:srgbClr val="7D1E1E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Dopadá na orgány, instituce a jiné subjekty EU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Nestrannost, spravedlnost a časová přiměřenost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Právo vyjádřit se (být vyslechnut)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Přístup ke spisu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Náležité odůvodnění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Náhrady škody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Přístup k dokumentům (čl. 42)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b="1" dirty="0"/>
              <a:t>Přístup k EVOP </a:t>
            </a:r>
            <a:r>
              <a:rPr lang="cs-CZ" altLang="cs-CZ" sz="1600" dirty="0"/>
              <a:t>(čl. 43)</a:t>
            </a:r>
          </a:p>
          <a:p>
            <a:pPr marL="457200" indent="-457200" algn="just" eaLnBrk="1" hangingPunct="1">
              <a:buClr>
                <a:srgbClr val="7D1E1E"/>
              </a:buClr>
              <a:buFont typeface="+mj-lt"/>
              <a:buAutoNum type="arabicPeriod"/>
              <a:defRPr/>
            </a:pPr>
            <a:r>
              <a:rPr lang="cs-CZ" altLang="cs-CZ" sz="1600" dirty="0"/>
              <a:t>Právo na účinnou právní ochranu a spravedlivý proces (čl. 47) – evropské správní soudnictví/správní soudnictví EU</a:t>
            </a:r>
          </a:p>
          <a:p>
            <a:pPr eaLnBrk="1" hangingPunct="1">
              <a:defRPr/>
            </a:pPr>
            <a:endParaRPr lang="cs-CZ" sz="1400" dirty="0"/>
          </a:p>
          <a:p>
            <a:pPr eaLnBrk="1" hangingPunct="1">
              <a:buClr>
                <a:srgbClr val="7D1E1E"/>
              </a:buClr>
            </a:pPr>
            <a:endParaRPr lang="cs-CZ" alt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756589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692</Words>
  <Application>Microsoft Office PowerPoint</Application>
  <PresentationFormat>Vlastní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NV305K Evropské správní právo  </vt:lpstr>
      <vt:lpstr>Program přednášky</vt:lpstr>
      <vt:lpstr>Princip dobré správy</vt:lpstr>
      <vt:lpstr>Princip dobré správy</vt:lpstr>
      <vt:lpstr>Princip dobré správy</vt:lpstr>
      <vt:lpstr>Princip dobré správy</vt:lpstr>
      <vt:lpstr>Princip dobré správy</vt:lpstr>
      <vt:lpstr>Princip dobré správy</vt:lpstr>
      <vt:lpstr>Princip dobré správy</vt:lpstr>
      <vt:lpstr>Princip dobré správy</vt:lpstr>
      <vt:lpstr>Princip dobré správy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81</cp:revision>
  <cp:lastPrinted>2019-04-10T13:49:49Z</cp:lastPrinted>
  <dcterms:created xsi:type="dcterms:W3CDTF">2019-02-27T15:02:38Z</dcterms:created>
  <dcterms:modified xsi:type="dcterms:W3CDTF">2022-05-18T16:02:54Z</dcterms:modified>
</cp:coreProperties>
</file>