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5588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30" d="100"/>
          <a:sy n="130" d="100"/>
        </p:scale>
        <p:origin x="1176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NV305K Evropské správní právo </a:t>
            </a:r>
            <a:br>
              <a:rPr lang="cs-CZ" dirty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/>
              <a:t>6. přednáška</a:t>
            </a:r>
          </a:p>
          <a:p>
            <a:pPr algn="ctr"/>
            <a:r>
              <a:rPr lang="cs-CZ" dirty="0"/>
              <a:t>JUDr. Lukáš Potěšil, Ph.D. </a:t>
            </a:r>
          </a:p>
          <a:p>
            <a:pPr algn="ctr"/>
            <a:r>
              <a:rPr lang="cs-CZ" dirty="0"/>
              <a:t>18. 5. 2022</a:t>
            </a:r>
          </a:p>
        </p:txBody>
      </p:sp>
    </p:spTree>
    <p:extLst>
      <p:ext uri="{BB962C8B-B14F-4D97-AF65-F5344CB8AC3E}">
        <p14:creationId xmlns:p14="http://schemas.microsoft.com/office/powerpoint/2010/main" val="3358711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940A2AB-39DC-40C0-99E0-B39480D3AB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9CD2C9E-6EE5-4853-92D3-28991C70C7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3E290E0-BC9C-48DD-9F82-542A03DAE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 dobré správy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64FE4BE-3412-4540-9B8D-7E96142F5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Clr>
                <a:srgbClr val="7D1E1E"/>
              </a:buClr>
              <a:buFont typeface="Wingdings" panose="05000000000000000000" pitchFamily="2" charset="2"/>
              <a:buChar char="q"/>
            </a:pPr>
            <a:r>
              <a:rPr lang="cs-CZ" altLang="cs-CZ" b="1" dirty="0"/>
              <a:t>judikatura</a:t>
            </a:r>
          </a:p>
          <a:p>
            <a:pPr algn="just" eaLnBrk="1" hangingPunct="1">
              <a:buClr>
                <a:srgbClr val="7D1E1E"/>
              </a:buClr>
              <a:buFont typeface="Arial" panose="020B0604020202020204" pitchFamily="34" charset="0"/>
              <a:buChar char="•"/>
            </a:pPr>
            <a:r>
              <a:rPr lang="cs-CZ" altLang="cs-CZ" b="1" dirty="0"/>
              <a:t>ESD</a:t>
            </a:r>
            <a:r>
              <a:rPr lang="cs-CZ" altLang="cs-CZ" dirty="0"/>
              <a:t> – </a:t>
            </a:r>
            <a:r>
              <a:rPr lang="cs-CZ" altLang="cs-CZ" b="1" dirty="0" err="1"/>
              <a:t>Tradax</a:t>
            </a:r>
            <a:r>
              <a:rPr lang="cs-CZ" altLang="cs-CZ" dirty="0"/>
              <a:t> (64/82), T-54/99, NV IAZ (110/82),… </a:t>
            </a:r>
          </a:p>
          <a:p>
            <a:pPr algn="just" eaLnBrk="1" hangingPunct="1">
              <a:buClr>
                <a:srgbClr val="7D1E1E"/>
              </a:buClr>
              <a:buFont typeface="Arial" panose="020B0604020202020204" pitchFamily="34" charset="0"/>
              <a:buChar char="•"/>
            </a:pPr>
            <a:r>
              <a:rPr lang="cs-CZ" altLang="cs-CZ" b="1" dirty="0"/>
              <a:t>ESLP</a:t>
            </a:r>
            <a:r>
              <a:rPr lang="cs-CZ" altLang="cs-CZ" dirty="0"/>
              <a:t> – čl. 6/1 právo na řádný proces</a:t>
            </a:r>
          </a:p>
          <a:p>
            <a:pPr algn="just" eaLnBrk="1" hangingPunct="1">
              <a:buClr>
                <a:srgbClr val="7D1E1E"/>
              </a:buClr>
              <a:buFont typeface="Arial" panose="020B0604020202020204" pitchFamily="34" charset="0"/>
              <a:buChar char="•"/>
            </a:pPr>
            <a:r>
              <a:rPr lang="cs-CZ" altLang="cs-CZ" b="1" dirty="0"/>
              <a:t>NSS</a:t>
            </a:r>
            <a:r>
              <a:rPr lang="cs-CZ" altLang="cs-CZ" dirty="0"/>
              <a:t> – 1 As 30/2008 (č. 1746/2009 Sb. NSS) </a:t>
            </a:r>
          </a:p>
          <a:p>
            <a:pPr algn="just" eaLnBrk="1" hangingPunct="1">
              <a:buClr>
                <a:srgbClr val="7D1E1E"/>
              </a:buClr>
              <a:buFont typeface="Arial" panose="020B0604020202020204" pitchFamily="34" charset="0"/>
              <a:buChar char="•"/>
            </a:pPr>
            <a:r>
              <a:rPr lang="cs-CZ" altLang="cs-CZ" b="1" dirty="0"/>
              <a:t>ÚS</a:t>
            </a:r>
            <a:r>
              <a:rPr lang="cs-CZ" altLang="cs-CZ" dirty="0"/>
              <a:t> – právo na dobré zákonodárství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6039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A9F6DE7-42DE-4454-957E-8D241BCFB1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722734D-731E-47C5-BB52-0BDCFE3B73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734D97E-11BF-42D4-A148-8CA245562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 dobré správy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3A67103-BEAD-412F-9302-BABD4E100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Clr>
                <a:srgbClr val="7D1E1E"/>
              </a:buClr>
              <a:buFont typeface="Wingdings" panose="05000000000000000000" pitchFamily="2" charset="2"/>
              <a:buChar char="q"/>
            </a:pPr>
            <a:r>
              <a:rPr lang="cs-CZ" altLang="cs-CZ" dirty="0"/>
              <a:t>vývoj v ČR</a:t>
            </a:r>
          </a:p>
          <a:p>
            <a:pPr algn="just" eaLnBrk="1" hangingPunct="1">
              <a:buClr>
                <a:srgbClr val="7D1E1E"/>
              </a:buClr>
              <a:buFont typeface="Arial" panose="020B0604020202020204" pitchFamily="34" charset="0"/>
              <a:buChar char="•"/>
            </a:pPr>
            <a:r>
              <a:rPr lang="cs-CZ" altLang="cs-CZ" dirty="0"/>
              <a:t>Ombudsman (349/1999 Sb.) -  hodnotící kritérium</a:t>
            </a:r>
          </a:p>
          <a:p>
            <a:pPr algn="just" eaLnBrk="1" hangingPunct="1">
              <a:buClr>
                <a:srgbClr val="7D1E1E"/>
              </a:buClr>
              <a:buFont typeface="Arial" panose="020B0604020202020204" pitchFamily="34" charset="0"/>
              <a:buChar char="•"/>
            </a:pPr>
            <a:r>
              <a:rPr lang="cs-CZ" altLang="cs-CZ" dirty="0"/>
              <a:t>Správní řád (500/2004 Sb.) - spolupráce</a:t>
            </a:r>
          </a:p>
          <a:p>
            <a:pPr algn="just" eaLnBrk="1" hangingPunct="1">
              <a:buClr>
                <a:srgbClr val="7D1E1E"/>
              </a:buClr>
              <a:buFont typeface="Arial" panose="020B0604020202020204" pitchFamily="34" charset="0"/>
              <a:buChar char="•"/>
            </a:pPr>
            <a:r>
              <a:rPr lang="cs-CZ" altLang="cs-CZ" dirty="0"/>
              <a:t>Kontrolní řád (255/2012 Sb.) - spolupráce</a:t>
            </a:r>
          </a:p>
          <a:p>
            <a:pPr eaLnBrk="1" hangingPunct="1"/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3334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 přednášky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b="1" dirty="0"/>
              <a:t>Ochrana subjektivních práv ve správním právu Evropské unie </a:t>
            </a:r>
          </a:p>
          <a:p>
            <a:pPr algn="just">
              <a:lnSpc>
                <a:spcPct val="100000"/>
              </a:lnSpc>
            </a:pPr>
            <a:r>
              <a:rPr lang="cs-CZ" b="1" dirty="0"/>
              <a:t>EVOP</a:t>
            </a:r>
          </a:p>
          <a:p>
            <a:pPr algn="just">
              <a:lnSpc>
                <a:spcPct val="100000"/>
              </a:lnSpc>
            </a:pPr>
            <a:r>
              <a:rPr lang="cs-CZ" b="1" dirty="0"/>
              <a:t>Princip dobré správy</a:t>
            </a:r>
          </a:p>
          <a:p>
            <a:pPr algn="just">
              <a:lnSpc>
                <a:spcPct val="100000"/>
              </a:lnSpc>
            </a:pPr>
            <a:r>
              <a:rPr lang="cs-CZ" b="1" dirty="0"/>
              <a:t>Evropské správní soudnictví</a:t>
            </a:r>
          </a:p>
        </p:txBody>
      </p:sp>
    </p:spTree>
    <p:extLst>
      <p:ext uri="{BB962C8B-B14F-4D97-AF65-F5344CB8AC3E}">
        <p14:creationId xmlns:p14="http://schemas.microsoft.com/office/powerpoint/2010/main" val="147877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7DD489-6CB0-495A-8FD8-B21ED9AD222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F983F52-25FF-4C55-9198-018FC21662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B06F9B2-E126-44C3-8668-648DCA4FF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 dobré správy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A444E21-AC59-41C3-A68E-B8713E679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Clr>
                <a:srgbClr val="7D1E1E"/>
              </a:buClr>
              <a:buFont typeface="Arial" charset="0"/>
              <a:buChar char="•"/>
              <a:defRPr/>
            </a:pPr>
            <a:r>
              <a:rPr lang="cs-CZ" altLang="cs-CZ" sz="2000" dirty="0"/>
              <a:t>Vůdčí princip tzv. </a:t>
            </a:r>
            <a:r>
              <a:rPr lang="cs-CZ" altLang="cs-CZ" sz="2000" b="1" dirty="0"/>
              <a:t>europeizace</a:t>
            </a:r>
          </a:p>
          <a:p>
            <a:pPr marL="457200" indent="-457200" algn="just" eaLnBrk="1" hangingPunct="1">
              <a:buClr>
                <a:srgbClr val="7D1E1E"/>
              </a:buClr>
              <a:buFont typeface="+mj-lt"/>
              <a:buAutoNum type="arabicPeriod"/>
              <a:defRPr/>
            </a:pPr>
            <a:r>
              <a:rPr lang="cs-CZ" altLang="cs-CZ" sz="2000" b="1" dirty="0"/>
              <a:t>Princip/principy</a:t>
            </a:r>
            <a:r>
              <a:rPr lang="cs-CZ" altLang="cs-CZ" sz="2000" dirty="0"/>
              <a:t> – cílový stav/požadavek, k němu to má směřovat</a:t>
            </a:r>
          </a:p>
          <a:p>
            <a:pPr marL="457200" indent="-457200" algn="just" eaLnBrk="1" hangingPunct="1">
              <a:buClr>
                <a:srgbClr val="7D1E1E"/>
              </a:buClr>
              <a:buFont typeface="+mj-lt"/>
              <a:buAutoNum type="arabicPeriod"/>
              <a:defRPr/>
            </a:pPr>
            <a:r>
              <a:rPr lang="cs-CZ" altLang="cs-CZ" sz="2000" b="1" dirty="0"/>
              <a:t>Právní princip </a:t>
            </a:r>
            <a:r>
              <a:rPr lang="cs-CZ" altLang="cs-CZ" sz="2000" dirty="0"/>
              <a:t>(* zásady a pravidla) – vymezen v právu, právní </a:t>
            </a:r>
            <a:r>
              <a:rPr lang="cs-CZ" altLang="cs-CZ" sz="2000" b="1" dirty="0"/>
              <a:t>závaznost</a:t>
            </a:r>
            <a:r>
              <a:rPr lang="cs-CZ" altLang="cs-CZ" sz="2000" dirty="0"/>
              <a:t>, vynutitelnost a </a:t>
            </a:r>
            <a:r>
              <a:rPr lang="cs-CZ" altLang="cs-CZ" sz="2000" b="1" dirty="0"/>
              <a:t>právní následky </a:t>
            </a:r>
            <a:r>
              <a:rPr lang="cs-CZ" altLang="cs-CZ" sz="2000" dirty="0"/>
              <a:t>(nezákonnost, nesprávný úřední postup)</a:t>
            </a:r>
          </a:p>
          <a:p>
            <a:pPr marL="457200" indent="-457200" algn="just" eaLnBrk="1" hangingPunct="1">
              <a:buClr>
                <a:srgbClr val="7D1E1E"/>
              </a:buClr>
              <a:buFont typeface="+mj-lt"/>
              <a:buAutoNum type="arabicPeriod"/>
              <a:defRPr/>
            </a:pPr>
            <a:r>
              <a:rPr lang="cs-CZ" altLang="cs-CZ" sz="2000" b="1" dirty="0"/>
              <a:t>Právo na dobrou správu </a:t>
            </a:r>
            <a:r>
              <a:rPr lang="cs-CZ" altLang="cs-CZ" sz="2000" dirty="0"/>
              <a:t>– objektivní (</a:t>
            </a:r>
            <a:r>
              <a:rPr lang="cs-CZ" altLang="cs-CZ" sz="2000" b="1" dirty="0"/>
              <a:t>čl. 41 LZPEU</a:t>
            </a:r>
            <a:r>
              <a:rPr lang="cs-CZ" altLang="cs-CZ" sz="2000" dirty="0"/>
              <a:t>)* subjektivní</a:t>
            </a:r>
          </a:p>
          <a:p>
            <a:pPr marL="7200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82815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4F0433B-695B-48AA-A842-9DBF9DA425E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20B8AE7-1CA3-412B-8AAF-CF1B11CFBC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CD5EAB9-3CA4-4388-A519-B5326F2C8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 dobré správy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9E57A62-ADFF-49C5-ACF9-E0E190EE8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Nástroj europeizace domácího správního práva</a:t>
            </a:r>
          </a:p>
          <a:p>
            <a:r>
              <a:rPr lang="cs-CZ" dirty="0"/>
              <a:t>Vliv RE</a:t>
            </a:r>
          </a:p>
          <a:p>
            <a:r>
              <a:rPr lang="cs-CZ" dirty="0"/>
              <a:t>Vliv EU</a:t>
            </a:r>
          </a:p>
          <a:p>
            <a:r>
              <a:rPr lang="cs-CZ" dirty="0"/>
              <a:t>Tedy dvojí europeizace – PŘÍČINA</a:t>
            </a:r>
          </a:p>
          <a:p>
            <a:r>
              <a:rPr lang="cs-CZ" dirty="0"/>
              <a:t>Odraz v národním právním řádu - NÁSLEDEK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4689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D52E9D4-C716-4A1F-97B5-C149467E39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3E74382-0307-4AF3-865C-0D719D704C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B047C38-15F2-4F7A-B7DA-43A493D4A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 dobré správy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20A8529-AB41-4075-8859-EFA658E4F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Clr>
                <a:srgbClr val="7D1E1E"/>
              </a:buClr>
              <a:buFont typeface="Wingdings" panose="05000000000000000000" pitchFamily="2" charset="2"/>
              <a:buChar char="q"/>
              <a:defRPr/>
            </a:pPr>
            <a:r>
              <a:rPr lang="cs-CZ" altLang="cs-CZ" sz="1800" b="1" dirty="0"/>
              <a:t>Pojem</a:t>
            </a:r>
          </a:p>
          <a:p>
            <a:pPr algn="just" eaLnBrk="1" hangingPunct="1">
              <a:buClr>
                <a:srgbClr val="7D1E1E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1800" b="1" dirty="0"/>
              <a:t>Není definice </a:t>
            </a:r>
            <a:r>
              <a:rPr lang="cs-CZ" altLang="cs-CZ" sz="1800" dirty="0"/>
              <a:t>(pozitiva * negativa) – je možný další vývoj</a:t>
            </a:r>
          </a:p>
          <a:p>
            <a:pPr algn="just" eaLnBrk="1" hangingPunct="1">
              <a:buClr>
                <a:srgbClr val="7D1E1E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1800" dirty="0"/>
              <a:t>„</a:t>
            </a:r>
            <a:r>
              <a:rPr lang="cs-CZ" altLang="cs-CZ" sz="1800" i="1" dirty="0"/>
              <a:t>požadavky kladené na výkon veřejné správy</a:t>
            </a:r>
            <a:r>
              <a:rPr lang="cs-CZ" altLang="cs-CZ" sz="1800" dirty="0"/>
              <a:t>“</a:t>
            </a:r>
          </a:p>
          <a:p>
            <a:pPr algn="just" eaLnBrk="1" hangingPunct="1">
              <a:buClr>
                <a:srgbClr val="7D1E1E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1800" dirty="0"/>
              <a:t>„</a:t>
            </a:r>
            <a:r>
              <a:rPr lang="cs-CZ" altLang="cs-CZ" sz="1800" i="1" dirty="0"/>
              <a:t>řádné fungování veřejné správy</a:t>
            </a:r>
            <a:r>
              <a:rPr lang="cs-CZ" altLang="cs-CZ" sz="1800" dirty="0"/>
              <a:t>“</a:t>
            </a:r>
          </a:p>
          <a:p>
            <a:pPr algn="just" eaLnBrk="1" hangingPunct="1">
              <a:buClr>
                <a:srgbClr val="7D1E1E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1800" dirty="0"/>
              <a:t>X </a:t>
            </a:r>
            <a:r>
              <a:rPr lang="cs-CZ" altLang="cs-CZ" sz="1800" b="1" dirty="0"/>
              <a:t>špatná správa </a:t>
            </a:r>
            <a:r>
              <a:rPr lang="cs-CZ" altLang="cs-CZ" sz="1800" dirty="0"/>
              <a:t>(</a:t>
            </a:r>
            <a:r>
              <a:rPr lang="cs-CZ" altLang="cs-CZ" sz="1800" dirty="0" err="1"/>
              <a:t>maladminisrtation</a:t>
            </a:r>
            <a:r>
              <a:rPr lang="cs-CZ" altLang="cs-CZ" sz="1800" dirty="0"/>
              <a:t>)</a:t>
            </a:r>
          </a:p>
          <a:p>
            <a:pPr algn="just" eaLnBrk="1" hangingPunct="1">
              <a:buClr>
                <a:srgbClr val="7D1E1E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1800" b="1" dirty="0"/>
              <a:t>DE MINIMIS </a:t>
            </a:r>
            <a:r>
              <a:rPr lang="cs-CZ" altLang="cs-CZ" sz="1800" dirty="0"/>
              <a:t>– minimální standart ochrany/práv</a:t>
            </a:r>
          </a:p>
          <a:p>
            <a:pPr marL="457200" indent="-457200" algn="just" eaLnBrk="1" hangingPunct="1">
              <a:buClr>
                <a:srgbClr val="7D1E1E"/>
              </a:buClr>
              <a:buFont typeface="+mj-lt"/>
              <a:buAutoNum type="arabicPeriod"/>
              <a:defRPr/>
            </a:pPr>
            <a:r>
              <a:rPr lang="cs-CZ" altLang="cs-CZ" sz="1800" b="1" dirty="0"/>
              <a:t>Hmotněprávní dobrá správa </a:t>
            </a:r>
            <a:r>
              <a:rPr lang="cs-CZ" altLang="cs-CZ" sz="1800" dirty="0"/>
              <a:t>– (dobrá) organizace, (dobrá) normotvorba; předpoklady, zajištění</a:t>
            </a:r>
          </a:p>
          <a:p>
            <a:pPr marL="457200" indent="-457200" algn="just" eaLnBrk="1" hangingPunct="1">
              <a:buClr>
                <a:srgbClr val="7D1E1E"/>
              </a:buClr>
              <a:buFont typeface="+mj-lt"/>
              <a:buAutoNum type="arabicPeriod"/>
              <a:defRPr/>
            </a:pPr>
            <a:r>
              <a:rPr lang="cs-CZ" altLang="cs-CZ" sz="1800" b="1" dirty="0"/>
              <a:t>Procesní dobrá správa – procesní práva </a:t>
            </a:r>
            <a:r>
              <a:rPr lang="cs-CZ" altLang="cs-CZ" sz="1800" dirty="0"/>
              <a:t>FO/PO, soudní ochrana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18032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D52E9D4-C716-4A1F-97B5-C149467E39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3E74382-0307-4AF3-865C-0D719D704C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B047C38-15F2-4F7A-B7DA-43A493D4A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 dobré správy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20A8529-AB41-4075-8859-EFA658E4F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vývoj v RE</a:t>
            </a:r>
          </a:p>
          <a:p>
            <a:r>
              <a:rPr lang="cs-CZ" sz="1800" dirty="0"/>
              <a:t>70. léta, první generace – ochrana práv jednotlivců vůči správní činnosti: (77) 31, (80) 2, (81) 19, (89) 8, (91) 1 </a:t>
            </a:r>
          </a:p>
          <a:p>
            <a:r>
              <a:rPr lang="cs-CZ" sz="1800" dirty="0"/>
              <a:t>90. léta, druhá generace – pozornost věnována vykonavatelům veřejné správy a úředním osobám: (2000) 6, (2000) 10 </a:t>
            </a:r>
          </a:p>
          <a:p>
            <a:r>
              <a:rPr lang="cs-CZ" sz="1800" dirty="0"/>
              <a:t>Po roce 2000, třetí generace – správní soudnictví: (2001) 9, (2003) 16, (2004) 20</a:t>
            </a:r>
          </a:p>
          <a:p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918991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D52E9D4-C716-4A1F-97B5-C149467E39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3E74382-0307-4AF3-865C-0D719D704C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B047C38-15F2-4F7A-B7DA-43A493D4A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 dobré správy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20A8529-AB41-4075-8859-EFA658E4F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00000"/>
              </a:lnSpc>
              <a:buClr>
                <a:srgbClr val="7D1E1E"/>
              </a:buClr>
              <a:buFont typeface="Wingdings" panose="05000000000000000000" pitchFamily="2" charset="2"/>
              <a:buChar char="q"/>
            </a:pPr>
            <a:r>
              <a:rPr lang="cs-CZ" altLang="cs-CZ" sz="1600" dirty="0"/>
              <a:t>Doporučení (2007) 7 o dobré veřejné správě</a:t>
            </a:r>
          </a:p>
          <a:p>
            <a:pPr algn="just" eaLnBrk="1" hangingPunct="1">
              <a:lnSpc>
                <a:spcPct val="100000"/>
              </a:lnSpc>
              <a:buClr>
                <a:srgbClr val="7D1E1E"/>
              </a:buClr>
              <a:buFont typeface="Arial" panose="020B0604020202020204" pitchFamily="34" charset="0"/>
              <a:buChar char="•"/>
            </a:pPr>
            <a:r>
              <a:rPr lang="cs-CZ" altLang="cs-CZ" sz="1600" dirty="0"/>
              <a:t>Součástí je i Kodex dobré veřejné správy; jednotlivé dílčí zásady – součásti dobré správy</a:t>
            </a:r>
          </a:p>
          <a:p>
            <a:pPr algn="just" eaLnBrk="1" hangingPunct="1">
              <a:lnSpc>
                <a:spcPct val="100000"/>
              </a:lnSpc>
              <a:buClr>
                <a:srgbClr val="7D1E1E"/>
              </a:buClr>
              <a:buFont typeface="Arial" panose="020B0604020202020204" pitchFamily="34" charset="0"/>
              <a:buChar char="•"/>
            </a:pPr>
            <a:r>
              <a:rPr lang="cs-CZ" altLang="cs-CZ" sz="1600" dirty="0"/>
              <a:t>Dobrá správa jako komplexní pojem a požadavek</a:t>
            </a:r>
          </a:p>
          <a:p>
            <a:pPr algn="just" eaLnBrk="1" hangingPunct="1">
              <a:lnSpc>
                <a:spcPct val="100000"/>
              </a:lnSpc>
              <a:buClr>
                <a:srgbClr val="7D1E1E"/>
              </a:buClr>
              <a:buFont typeface="Arial" panose="020B0604020202020204" pitchFamily="34" charset="0"/>
              <a:buChar char="•"/>
            </a:pPr>
            <a:r>
              <a:rPr lang="cs-CZ" altLang="cs-CZ" sz="1600" dirty="0"/>
              <a:t>Určeno čl. státům</a:t>
            </a:r>
          </a:p>
          <a:p>
            <a:pPr marL="457200" indent="-457200" algn="just" eaLnBrk="1" hangingPunct="1">
              <a:lnSpc>
                <a:spcPct val="100000"/>
              </a:lnSpc>
              <a:buClr>
                <a:srgbClr val="7D1E1E"/>
              </a:buClr>
              <a:buFont typeface="+mj-lt"/>
              <a:buAutoNum type="arabicPeriod"/>
              <a:defRPr/>
            </a:pPr>
            <a:r>
              <a:rPr lang="cs-CZ" altLang="cs-CZ" sz="1600" b="1" dirty="0">
                <a:latin typeface="+mj-lt"/>
              </a:rPr>
              <a:t>Zákonnost</a:t>
            </a:r>
          </a:p>
          <a:p>
            <a:pPr marL="457200" indent="-457200" algn="just" eaLnBrk="1" hangingPunct="1">
              <a:lnSpc>
                <a:spcPct val="100000"/>
              </a:lnSpc>
              <a:buClr>
                <a:srgbClr val="7D1E1E"/>
              </a:buClr>
              <a:buFont typeface="+mj-lt"/>
              <a:buAutoNum type="arabicPeriod"/>
              <a:defRPr/>
            </a:pPr>
            <a:r>
              <a:rPr lang="cs-CZ" altLang="cs-CZ" sz="1600" b="1" dirty="0">
                <a:latin typeface="+mj-lt"/>
              </a:rPr>
              <a:t>Rovnost</a:t>
            </a:r>
          </a:p>
          <a:p>
            <a:pPr marL="457200" indent="-457200" algn="just" eaLnBrk="1" hangingPunct="1">
              <a:lnSpc>
                <a:spcPct val="100000"/>
              </a:lnSpc>
              <a:buClr>
                <a:srgbClr val="7D1E1E"/>
              </a:buClr>
              <a:buFont typeface="+mj-lt"/>
              <a:buAutoNum type="arabicPeriod"/>
              <a:defRPr/>
            </a:pPr>
            <a:r>
              <a:rPr lang="cs-CZ" altLang="cs-CZ" sz="1600" b="1" dirty="0">
                <a:latin typeface="+mj-lt"/>
              </a:rPr>
              <a:t>Nestrannost</a:t>
            </a:r>
          </a:p>
          <a:p>
            <a:pPr marL="457200" indent="-457200" algn="just" eaLnBrk="1" hangingPunct="1">
              <a:lnSpc>
                <a:spcPct val="100000"/>
              </a:lnSpc>
              <a:buClr>
                <a:srgbClr val="7D1E1E"/>
              </a:buClr>
              <a:buFont typeface="+mj-lt"/>
              <a:buAutoNum type="arabicPeriod"/>
              <a:defRPr/>
            </a:pPr>
            <a:r>
              <a:rPr lang="cs-CZ" altLang="cs-CZ" sz="1600" b="1" dirty="0">
                <a:latin typeface="+mj-lt"/>
              </a:rPr>
              <a:t>Proporcionalita</a:t>
            </a:r>
          </a:p>
          <a:p>
            <a:pPr marL="457200" indent="-457200" algn="just" eaLnBrk="1" hangingPunct="1">
              <a:lnSpc>
                <a:spcPct val="100000"/>
              </a:lnSpc>
              <a:buClr>
                <a:srgbClr val="7D1E1E"/>
              </a:buClr>
              <a:buFont typeface="+mj-lt"/>
              <a:buAutoNum type="arabicPeriod"/>
              <a:defRPr/>
            </a:pPr>
            <a:r>
              <a:rPr lang="cs-CZ" altLang="cs-CZ" sz="1600" b="1" dirty="0">
                <a:latin typeface="+mj-lt"/>
              </a:rPr>
              <a:t>Právní jistota </a:t>
            </a:r>
          </a:p>
          <a:p>
            <a:pPr marL="457200" indent="-457200" algn="just" eaLnBrk="1" hangingPunct="1">
              <a:lnSpc>
                <a:spcPct val="100000"/>
              </a:lnSpc>
              <a:buClr>
                <a:srgbClr val="7D1E1E"/>
              </a:buClr>
              <a:buFont typeface="+mj-lt"/>
              <a:buAutoNum type="arabicPeriod"/>
              <a:defRPr/>
            </a:pPr>
            <a:r>
              <a:rPr lang="cs-CZ" altLang="cs-CZ" sz="1600" b="1" dirty="0">
                <a:latin typeface="+mj-lt"/>
              </a:rPr>
              <a:t>Časová přiměřenost</a:t>
            </a:r>
          </a:p>
          <a:p>
            <a:pPr marL="457200" indent="-457200" algn="just" eaLnBrk="1" hangingPunct="1">
              <a:lnSpc>
                <a:spcPct val="100000"/>
              </a:lnSpc>
              <a:buClr>
                <a:srgbClr val="7D1E1E"/>
              </a:buClr>
              <a:buFont typeface="+mj-lt"/>
              <a:buAutoNum type="arabicPeriod"/>
              <a:defRPr/>
            </a:pPr>
            <a:r>
              <a:rPr lang="cs-CZ" altLang="cs-CZ" sz="1600" b="1" dirty="0">
                <a:latin typeface="+mj-lt"/>
              </a:rPr>
              <a:t>Participace</a:t>
            </a:r>
          </a:p>
          <a:p>
            <a:pPr marL="457200" indent="-457200" algn="just" eaLnBrk="1" hangingPunct="1">
              <a:lnSpc>
                <a:spcPct val="100000"/>
              </a:lnSpc>
              <a:buClr>
                <a:srgbClr val="7D1E1E"/>
              </a:buClr>
              <a:buFont typeface="+mj-lt"/>
              <a:buAutoNum type="arabicPeriod"/>
              <a:defRPr/>
            </a:pPr>
            <a:r>
              <a:rPr lang="cs-CZ" altLang="cs-CZ" sz="1600" b="1" dirty="0">
                <a:latin typeface="+mj-lt"/>
              </a:rPr>
              <a:t>Ochrana osobnosti a osobních údajů</a:t>
            </a:r>
          </a:p>
          <a:p>
            <a:pPr marL="457200" indent="-457200" algn="just" eaLnBrk="1" hangingPunct="1">
              <a:lnSpc>
                <a:spcPct val="100000"/>
              </a:lnSpc>
              <a:buClr>
                <a:srgbClr val="7D1E1E"/>
              </a:buClr>
              <a:buFont typeface="+mj-lt"/>
              <a:buAutoNum type="arabicPeriod"/>
              <a:defRPr/>
            </a:pPr>
            <a:r>
              <a:rPr lang="cs-CZ" altLang="cs-CZ" sz="1600" b="1" dirty="0">
                <a:latin typeface="+mj-lt"/>
              </a:rPr>
              <a:t>Transparentnost</a:t>
            </a:r>
          </a:p>
          <a:p>
            <a:pPr>
              <a:lnSpc>
                <a:spcPct val="100000"/>
              </a:lnSpc>
            </a:pPr>
            <a:endParaRPr lang="cs-CZ" sz="1600" dirty="0"/>
          </a:p>
          <a:p>
            <a:pPr>
              <a:lnSpc>
                <a:spcPct val="100000"/>
              </a:lnSpc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386209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D52E9D4-C716-4A1F-97B5-C149467E39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3E74382-0307-4AF3-865C-0D719D704C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B047C38-15F2-4F7A-B7DA-43A493D4A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 dobré správy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20A8529-AB41-4075-8859-EFA658E4F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Clr>
                <a:srgbClr val="7D1E1E"/>
              </a:buClr>
              <a:buFont typeface="Wingdings" panose="05000000000000000000" pitchFamily="2" charset="2"/>
              <a:buChar char="q"/>
            </a:pPr>
            <a:r>
              <a:rPr lang="cs-CZ" altLang="cs-CZ" sz="1400" dirty="0"/>
              <a:t>vývoj v EU (EU převzala a doplnila)</a:t>
            </a:r>
          </a:p>
          <a:p>
            <a:pPr algn="just" eaLnBrk="1" hangingPunct="1">
              <a:buClr>
                <a:srgbClr val="7D1E1E"/>
              </a:buClr>
              <a:buFont typeface="Wingdings" panose="05000000000000000000" pitchFamily="2" charset="2"/>
              <a:buChar char="q"/>
            </a:pPr>
            <a:r>
              <a:rPr lang="cs-CZ" altLang="cs-CZ" sz="1400" dirty="0"/>
              <a:t>Fungují ve vztazích k institucím a orgánům EU</a:t>
            </a:r>
          </a:p>
          <a:p>
            <a:pPr algn="just" eaLnBrk="1" hangingPunct="1">
              <a:buClr>
                <a:srgbClr val="7D1E1E"/>
              </a:buClr>
              <a:buFont typeface="Arial" panose="020B0604020202020204" pitchFamily="34" charset="0"/>
              <a:buChar char="•"/>
            </a:pPr>
            <a:r>
              <a:rPr lang="cs-CZ" altLang="cs-CZ" sz="1600" dirty="0"/>
              <a:t>Kodex pro dobrou správní praxi … (2000/633/ES) 13. 9. 2000 – interní povaha</a:t>
            </a:r>
          </a:p>
          <a:p>
            <a:pPr algn="just" eaLnBrk="1" hangingPunct="1">
              <a:buClr>
                <a:srgbClr val="7D1E1E"/>
              </a:buClr>
              <a:buFont typeface="Arial" panose="020B0604020202020204" pitchFamily="34" charset="0"/>
              <a:buChar char="•"/>
            </a:pPr>
            <a:r>
              <a:rPr lang="cs-CZ" altLang="cs-CZ" sz="1600" dirty="0"/>
              <a:t>Evropský kodex řádné správní praxe/Pravidla dobrého úředního chování (6. 9. 2001) – vliv ombudsmanů</a:t>
            </a:r>
          </a:p>
          <a:p>
            <a:pPr algn="just" eaLnBrk="1" hangingPunct="1">
              <a:buClr>
                <a:srgbClr val="7D1E1E"/>
              </a:buClr>
              <a:buFont typeface="Arial" panose="020B0604020202020204" pitchFamily="34" charset="0"/>
              <a:buChar char="•"/>
            </a:pPr>
            <a:r>
              <a:rPr lang="cs-CZ" altLang="cs-CZ" sz="1600" dirty="0"/>
              <a:t>Bílá kniha o evropském vládnutí</a:t>
            </a:r>
          </a:p>
          <a:p>
            <a:pPr algn="just" eaLnBrk="1" hangingPunct="1">
              <a:buClr>
                <a:srgbClr val="7D1E1E"/>
              </a:buClr>
              <a:buFont typeface="Arial" panose="020B0604020202020204" pitchFamily="34" charset="0"/>
              <a:buChar char="•"/>
            </a:pPr>
            <a:r>
              <a:rPr lang="cs-CZ" altLang="cs-CZ" sz="1600" dirty="0"/>
              <a:t>Čl. 41 Listiny základních práv EU - právo na dobrou správu – EXTERNÍ PŮSOBENÍ</a:t>
            </a:r>
          </a:p>
          <a:p>
            <a:pPr algn="just" eaLnBrk="1" hangingPunct="1">
              <a:buClr>
                <a:srgbClr val="7D1E1E"/>
              </a:buClr>
              <a:buFont typeface="Arial" panose="020B0604020202020204" pitchFamily="34" charset="0"/>
              <a:buChar char="•"/>
            </a:pPr>
            <a:r>
              <a:rPr lang="cs-CZ" altLang="cs-CZ" sz="1600" dirty="0"/>
              <a:t>Zásady veřejné služby pro úředníky EU 19. 6. 2012</a:t>
            </a:r>
          </a:p>
          <a:p>
            <a:pPr eaLnBrk="1" hangingPunct="1">
              <a:buClr>
                <a:srgbClr val="7D1E1E"/>
              </a:buClr>
            </a:pPr>
            <a:endParaRPr lang="cs-CZ" altLang="cs-CZ" sz="1600" dirty="0"/>
          </a:p>
          <a:p>
            <a:pPr>
              <a:lnSpc>
                <a:spcPct val="100000"/>
              </a:lnSpc>
            </a:pPr>
            <a:endParaRPr lang="cs-CZ" sz="1600" dirty="0"/>
          </a:p>
          <a:p>
            <a:pPr>
              <a:lnSpc>
                <a:spcPct val="100000"/>
              </a:lnSpc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409983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D52E9D4-C716-4A1F-97B5-C149467E39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3E74382-0307-4AF3-865C-0D719D704C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B047C38-15F2-4F7A-B7DA-43A493D4A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 dobré správy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20A8529-AB41-4075-8859-EFA658E4F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Clr>
                <a:srgbClr val="7D1E1E"/>
              </a:buClr>
              <a:buFont typeface="Wingdings" panose="05000000000000000000" pitchFamily="2" charset="2"/>
              <a:buChar char="q"/>
              <a:defRPr/>
            </a:pPr>
            <a:r>
              <a:rPr lang="cs-CZ" altLang="cs-CZ" sz="1600" dirty="0"/>
              <a:t>Čl. 41 Listiny základních práv EU (jednak </a:t>
            </a:r>
            <a:r>
              <a:rPr lang="cs-CZ" altLang="cs-CZ" sz="1600" b="1" dirty="0"/>
              <a:t>jako takové</a:t>
            </a:r>
            <a:r>
              <a:rPr lang="cs-CZ" altLang="cs-CZ" sz="1600" dirty="0"/>
              <a:t>, ale i jako </a:t>
            </a:r>
            <a:r>
              <a:rPr lang="cs-CZ" altLang="cs-CZ" sz="1600" b="1" dirty="0"/>
              <a:t>souhrn dílčích práv, zastřešující – deštníková – povaha, T-193/07</a:t>
            </a:r>
            <a:r>
              <a:rPr lang="cs-CZ" altLang="cs-CZ" sz="1600" dirty="0"/>
              <a:t>)</a:t>
            </a:r>
          </a:p>
          <a:p>
            <a:pPr algn="just" eaLnBrk="1" hangingPunct="1">
              <a:buClr>
                <a:srgbClr val="7D1E1E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1600" dirty="0"/>
              <a:t>Dopadá na orgány, instituce a jiné subjekty EU</a:t>
            </a:r>
          </a:p>
          <a:p>
            <a:pPr marL="457200" indent="-457200" algn="just" eaLnBrk="1" hangingPunct="1">
              <a:buClr>
                <a:srgbClr val="7D1E1E"/>
              </a:buClr>
              <a:buFont typeface="+mj-lt"/>
              <a:buAutoNum type="arabicPeriod"/>
              <a:defRPr/>
            </a:pPr>
            <a:r>
              <a:rPr lang="cs-CZ" altLang="cs-CZ" sz="1600" dirty="0"/>
              <a:t>Nestrannost, spravedlnost a časová přiměřenost</a:t>
            </a:r>
          </a:p>
          <a:p>
            <a:pPr marL="457200" indent="-457200" algn="just" eaLnBrk="1" hangingPunct="1">
              <a:buClr>
                <a:srgbClr val="7D1E1E"/>
              </a:buClr>
              <a:buFont typeface="+mj-lt"/>
              <a:buAutoNum type="arabicPeriod"/>
              <a:defRPr/>
            </a:pPr>
            <a:r>
              <a:rPr lang="cs-CZ" altLang="cs-CZ" sz="1600" dirty="0"/>
              <a:t>Právo vyjádřit se (být vyslechnut)</a:t>
            </a:r>
          </a:p>
          <a:p>
            <a:pPr marL="457200" indent="-457200" algn="just" eaLnBrk="1" hangingPunct="1">
              <a:buClr>
                <a:srgbClr val="7D1E1E"/>
              </a:buClr>
              <a:buFont typeface="+mj-lt"/>
              <a:buAutoNum type="arabicPeriod"/>
              <a:defRPr/>
            </a:pPr>
            <a:r>
              <a:rPr lang="cs-CZ" altLang="cs-CZ" sz="1600" dirty="0"/>
              <a:t>Přístup ke spisu</a:t>
            </a:r>
          </a:p>
          <a:p>
            <a:pPr marL="457200" indent="-457200" algn="just" eaLnBrk="1" hangingPunct="1">
              <a:buClr>
                <a:srgbClr val="7D1E1E"/>
              </a:buClr>
              <a:buFont typeface="+mj-lt"/>
              <a:buAutoNum type="arabicPeriod"/>
              <a:defRPr/>
            </a:pPr>
            <a:r>
              <a:rPr lang="cs-CZ" altLang="cs-CZ" sz="1600" dirty="0"/>
              <a:t>Náležité odůvodnění</a:t>
            </a:r>
          </a:p>
          <a:p>
            <a:pPr marL="457200" indent="-457200" algn="just" eaLnBrk="1" hangingPunct="1">
              <a:buClr>
                <a:srgbClr val="7D1E1E"/>
              </a:buClr>
              <a:buFont typeface="+mj-lt"/>
              <a:buAutoNum type="arabicPeriod"/>
              <a:defRPr/>
            </a:pPr>
            <a:r>
              <a:rPr lang="cs-CZ" altLang="cs-CZ" sz="1600" dirty="0"/>
              <a:t>Náhrady škody</a:t>
            </a:r>
          </a:p>
          <a:p>
            <a:pPr marL="457200" indent="-457200" algn="just" eaLnBrk="1" hangingPunct="1">
              <a:buClr>
                <a:srgbClr val="7D1E1E"/>
              </a:buClr>
              <a:buFont typeface="+mj-lt"/>
              <a:buAutoNum type="arabicPeriod"/>
              <a:defRPr/>
            </a:pPr>
            <a:r>
              <a:rPr lang="cs-CZ" altLang="cs-CZ" sz="1600" dirty="0"/>
              <a:t>Přístup k dokumentům (čl. 42)</a:t>
            </a:r>
          </a:p>
          <a:p>
            <a:pPr marL="457200" indent="-457200" algn="just" eaLnBrk="1" hangingPunct="1">
              <a:buClr>
                <a:srgbClr val="7D1E1E"/>
              </a:buClr>
              <a:buFont typeface="+mj-lt"/>
              <a:buAutoNum type="arabicPeriod"/>
              <a:defRPr/>
            </a:pPr>
            <a:r>
              <a:rPr lang="cs-CZ" altLang="cs-CZ" sz="1600" b="1" dirty="0"/>
              <a:t>Přístup k EVOP </a:t>
            </a:r>
            <a:r>
              <a:rPr lang="cs-CZ" altLang="cs-CZ" sz="1600" dirty="0"/>
              <a:t>(čl. 43)</a:t>
            </a:r>
          </a:p>
          <a:p>
            <a:pPr marL="457200" indent="-457200" algn="just" eaLnBrk="1" hangingPunct="1">
              <a:buClr>
                <a:srgbClr val="7D1E1E"/>
              </a:buClr>
              <a:buFont typeface="+mj-lt"/>
              <a:buAutoNum type="arabicPeriod"/>
              <a:defRPr/>
            </a:pPr>
            <a:r>
              <a:rPr lang="cs-CZ" altLang="cs-CZ" sz="1600" dirty="0"/>
              <a:t>Právo na účinnou právní ochranu a spravedlivý proces (čl. 47) – evropské správní soudnictví/správní soudnictví EU</a:t>
            </a:r>
          </a:p>
          <a:p>
            <a:pPr eaLnBrk="1" hangingPunct="1">
              <a:defRPr/>
            </a:pPr>
            <a:endParaRPr lang="cs-CZ" sz="1400" dirty="0"/>
          </a:p>
          <a:p>
            <a:pPr eaLnBrk="1" hangingPunct="1">
              <a:buClr>
                <a:srgbClr val="7D1E1E"/>
              </a:buClr>
            </a:pPr>
            <a:endParaRPr lang="cs-CZ" altLang="cs-CZ" sz="1600" dirty="0"/>
          </a:p>
          <a:p>
            <a:pPr>
              <a:lnSpc>
                <a:spcPct val="100000"/>
              </a:lnSpc>
            </a:pPr>
            <a:endParaRPr lang="cs-CZ" sz="1600" dirty="0"/>
          </a:p>
          <a:p>
            <a:pPr>
              <a:lnSpc>
                <a:spcPct val="100000"/>
              </a:lnSpc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57565898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0</TotalTime>
  <Words>692</Words>
  <Application>Microsoft Office PowerPoint</Application>
  <PresentationFormat>Vlastní</PresentationFormat>
  <Paragraphs>103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Tahoma</vt:lpstr>
      <vt:lpstr>Wingdings</vt:lpstr>
      <vt:lpstr>Prezentace_MU_CZ</vt:lpstr>
      <vt:lpstr>NV305K Evropské správní právo  </vt:lpstr>
      <vt:lpstr>Program přednášky</vt:lpstr>
      <vt:lpstr>Princip dobré správy</vt:lpstr>
      <vt:lpstr>Princip dobré správy</vt:lpstr>
      <vt:lpstr>Princip dobré správy</vt:lpstr>
      <vt:lpstr>Princip dobré správy</vt:lpstr>
      <vt:lpstr>Princip dobré správy</vt:lpstr>
      <vt:lpstr>Princip dobré správy</vt:lpstr>
      <vt:lpstr>Princip dobré správy</vt:lpstr>
      <vt:lpstr>Princip dobré správy</vt:lpstr>
      <vt:lpstr>Princip dobré správy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Potesil</dc:creator>
  <cp:lastModifiedBy>Lukas Potesil</cp:lastModifiedBy>
  <cp:revision>81</cp:revision>
  <cp:lastPrinted>2019-04-10T13:49:49Z</cp:lastPrinted>
  <dcterms:created xsi:type="dcterms:W3CDTF">2019-02-27T15:02:38Z</dcterms:created>
  <dcterms:modified xsi:type="dcterms:W3CDTF">2022-05-18T16:02:54Z</dcterms:modified>
</cp:coreProperties>
</file>