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4"/>
  </p:notesMasterIdLst>
  <p:handoutMasterIdLst>
    <p:handoutMasterId r:id="rId25"/>
  </p:handoutMasterIdLst>
  <p:sldIdLst>
    <p:sldId id="256" r:id="rId2"/>
    <p:sldId id="257" r:id="rId3"/>
    <p:sldId id="276" r:id="rId4"/>
    <p:sldId id="260" r:id="rId5"/>
    <p:sldId id="265" r:id="rId6"/>
    <p:sldId id="264" r:id="rId7"/>
    <p:sldId id="266" r:id="rId8"/>
    <p:sldId id="258" r:id="rId9"/>
    <p:sldId id="259" r:id="rId10"/>
    <p:sldId id="261" r:id="rId11"/>
    <p:sldId id="262" r:id="rId12"/>
    <p:sldId id="263" r:id="rId13"/>
    <p:sldId id="269" r:id="rId14"/>
    <p:sldId id="267" r:id="rId15"/>
    <p:sldId id="268" r:id="rId16"/>
    <p:sldId id="270" r:id="rId17"/>
    <p:sldId id="271" r:id="rId18"/>
    <p:sldId id="277" r:id="rId19"/>
    <p:sldId id="272" r:id="rId20"/>
    <p:sldId id="273" r:id="rId21"/>
    <p:sldId id="274" r:id="rId22"/>
    <p:sldId id="275" r:id="rId23"/>
  </p:sldIdLst>
  <p:sldSz cx="12192000" cy="6858000"/>
  <p:notesSz cx="6797675" cy="9929813"/>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67" d="100"/>
          <a:sy n="67" d="100"/>
        </p:scale>
        <p:origin x="688" y="4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3322"/>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88900" y="744538"/>
            <a:ext cx="6619875"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6661"/>
            <a:ext cx="5438140" cy="4468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31599"/>
            <a:ext cx="2945659" cy="4964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2900364"/>
            <a:ext cx="11361600" cy="2223571"/>
          </a:xfrm>
        </p:spPr>
        <p:txBody>
          <a:bodyPr>
            <a:normAutofit fontScale="90000"/>
          </a:bodyPr>
          <a:lstStyle/>
          <a:p>
            <a:r>
              <a:rPr lang="cs-CZ" dirty="0"/>
              <a:t>Správní právo a evropské správní právo (komparativní pohled). </a:t>
            </a:r>
            <a:br>
              <a:rPr lang="cs-CZ" dirty="0"/>
            </a:br>
            <a:r>
              <a:rPr lang="cs-CZ" dirty="0"/>
              <a:t>Bližší komparace pojetí správního práva v okolních evropských státech. </a:t>
            </a:r>
            <a:br>
              <a:rPr lang="cs-CZ" dirty="0"/>
            </a:br>
            <a:endParaRPr lang="cs-CZ" dirty="0"/>
          </a:p>
        </p:txBody>
      </p:sp>
      <p:sp>
        <p:nvSpPr>
          <p:cNvPr id="5" name="Podnadpis 4"/>
          <p:cNvSpPr>
            <a:spLocks noGrp="1"/>
          </p:cNvSpPr>
          <p:nvPr>
            <p:ph type="subTitle" idx="1"/>
          </p:nvPr>
        </p:nvSpPr>
        <p:spPr>
          <a:xfrm>
            <a:off x="406740" y="5385029"/>
            <a:ext cx="11361600" cy="698497"/>
          </a:xfrm>
        </p:spPr>
        <p:txBody>
          <a:bodyPr/>
          <a:lstStyle/>
          <a:p>
            <a:r>
              <a:rPr lang="cs-CZ" dirty="0"/>
              <a:t>Radislav Bražina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a:xfrm>
            <a:off x="720000" y="719999"/>
            <a:ext cx="10753200" cy="639243"/>
          </a:xfrm>
        </p:spPr>
        <p:txBody>
          <a:bodyPr/>
          <a:lstStyle/>
          <a:p>
            <a:r>
              <a:rPr lang="cs-CZ" dirty="0"/>
              <a:t>Procesní oprávnění účastníků řízení</a:t>
            </a:r>
          </a:p>
        </p:txBody>
      </p:sp>
      <p:sp>
        <p:nvSpPr>
          <p:cNvPr id="5" name="Zástupný symbol pro obsah 4"/>
          <p:cNvSpPr>
            <a:spLocks noGrp="1"/>
          </p:cNvSpPr>
          <p:nvPr>
            <p:ph idx="1"/>
          </p:nvPr>
        </p:nvSpPr>
        <p:spPr/>
        <p:txBody>
          <a:bodyPr/>
          <a:lstStyle/>
          <a:p>
            <a:pPr algn="just">
              <a:buFont typeface="Arial" pitchFamily="34" charset="0"/>
              <a:buChar char="•"/>
            </a:pPr>
            <a:r>
              <a:rPr lang="cs-CZ" dirty="0"/>
              <a:t>Právo být slyšen ve středoevropském pohledu</a:t>
            </a:r>
          </a:p>
          <a:p>
            <a:pPr algn="just">
              <a:buFont typeface="Arial" pitchFamily="34" charset="0"/>
              <a:buChar char="•"/>
            </a:pPr>
            <a:r>
              <a:rPr lang="cs-CZ" dirty="0"/>
              <a:t>Jedno z možných dělení: 1. právo účastnit se správního řízení (právo na informaci o zahájení řízení) 2. právo účastnit se dokazování. 3. právo vyjádřit se k podkladům a předmětu řízení. 4. právo na „právní pomoc“ (poučení). </a:t>
            </a:r>
          </a:p>
          <a:p>
            <a:pPr>
              <a:buNone/>
            </a:pP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a:xfrm>
            <a:off x="720000" y="719999"/>
            <a:ext cx="10753200" cy="631005"/>
          </a:xfrm>
        </p:spPr>
        <p:txBody>
          <a:bodyPr/>
          <a:lstStyle/>
          <a:p>
            <a:r>
              <a:rPr lang="cs-CZ" dirty="0"/>
              <a:t>Procesní oprávnění účastníků řízení</a:t>
            </a:r>
          </a:p>
        </p:txBody>
      </p:sp>
      <p:sp>
        <p:nvSpPr>
          <p:cNvPr id="5" name="Zástupný symbol pro obsah 4"/>
          <p:cNvSpPr>
            <a:spLocks noGrp="1"/>
          </p:cNvSpPr>
          <p:nvPr>
            <p:ph idx="1"/>
          </p:nvPr>
        </p:nvSpPr>
        <p:spPr/>
        <p:txBody>
          <a:bodyPr/>
          <a:lstStyle/>
          <a:p>
            <a:pPr algn="just">
              <a:buFont typeface="Wingdings" pitchFamily="2" charset="2"/>
              <a:buChar char="§"/>
            </a:pPr>
            <a:r>
              <a:rPr lang="cs-CZ" dirty="0"/>
              <a:t>Právo být slyšen slouží prosazování principu transparentnosti veřejné správy s tím, že má zabezpečovat informovanost adresáta o správním řízení v takovém rozsahu, aby mohl ovlivnit výsledek řízení. Právo být slyšen zahrnuje zejména oprávnění uplatňovat návrhy a vyjádřit se k podkladům řízení.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a:xfrm>
            <a:off x="720000" y="720000"/>
            <a:ext cx="10753200" cy="589816"/>
          </a:xfrm>
        </p:spPr>
        <p:txBody>
          <a:bodyPr/>
          <a:lstStyle/>
          <a:p>
            <a:r>
              <a:rPr lang="cs-CZ" dirty="0"/>
              <a:t>Procesní oprávnění účastníků řízení</a:t>
            </a:r>
          </a:p>
        </p:txBody>
      </p:sp>
      <p:sp>
        <p:nvSpPr>
          <p:cNvPr id="5" name="Zástupný symbol pro obsah 4"/>
          <p:cNvSpPr>
            <a:spLocks noGrp="1"/>
          </p:cNvSpPr>
          <p:nvPr>
            <p:ph idx="1"/>
          </p:nvPr>
        </p:nvSpPr>
        <p:spPr/>
        <p:txBody>
          <a:bodyPr/>
          <a:lstStyle/>
          <a:p>
            <a:pPr algn="just">
              <a:buFont typeface="Wingdings" pitchFamily="2" charset="2"/>
              <a:buChar char="§"/>
            </a:pPr>
            <a:r>
              <a:rPr lang="cs-CZ" dirty="0"/>
              <a:t>Právo být slyšen zajišťuje, že účastníci řízení mohou v řízení vyjádřit své právní stanovisko, poukázat na skutkové okolnosti a reagovat na přednesy (argumenty) protistrany, respektive správního orgánu. </a:t>
            </a:r>
          </a:p>
          <a:p>
            <a:pPr algn="just">
              <a:buFont typeface="Wingdings" pitchFamily="2" charset="2"/>
              <a:buChar char="§"/>
            </a:pPr>
            <a:r>
              <a:rPr lang="cs-CZ" dirty="0"/>
              <a:t>Právo být slyšen zajišťuje základní komunikační minimum, které je nezbytné ve správním řízení naplnit.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Srovnání</a:t>
            </a:r>
          </a:p>
        </p:txBody>
      </p:sp>
      <p:sp>
        <p:nvSpPr>
          <p:cNvPr id="5" name="Zástupný symbol pro obsah 4"/>
          <p:cNvSpPr>
            <a:spLocks noGrp="1"/>
          </p:cNvSpPr>
          <p:nvPr>
            <p:ph idx="1"/>
          </p:nvPr>
        </p:nvSpPr>
        <p:spPr/>
        <p:txBody>
          <a:bodyPr/>
          <a:lstStyle/>
          <a:p>
            <a:pPr>
              <a:buFont typeface="Arial" pitchFamily="34" charset="0"/>
              <a:buChar char="•"/>
            </a:pPr>
            <a:r>
              <a:rPr lang="cs-CZ" dirty="0"/>
              <a:t>Silná evropeizační tendence (vnímání tohoto práva je ve srovnávaných zemích v zásadě shodné)</a:t>
            </a:r>
          </a:p>
          <a:p>
            <a:pPr>
              <a:buFont typeface="Arial" pitchFamily="34" charset="0"/>
              <a:buChar char="•"/>
            </a:pPr>
            <a:r>
              <a:rPr lang="cs-CZ" dirty="0"/>
              <a:t>Je zde přítomen vliv čl. 6 Evropské úmluvy a judikatury ESLP</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a:xfrm>
            <a:off x="720000" y="720000"/>
            <a:ext cx="10753200" cy="507438"/>
          </a:xfrm>
        </p:spPr>
        <p:txBody>
          <a:bodyPr/>
          <a:lstStyle/>
          <a:p>
            <a:r>
              <a:rPr lang="cs-CZ" dirty="0"/>
              <a:t>Rozhodnutí</a:t>
            </a:r>
          </a:p>
        </p:txBody>
      </p:sp>
      <p:sp>
        <p:nvSpPr>
          <p:cNvPr id="5" name="Zástupný symbol pro obsah 4"/>
          <p:cNvSpPr>
            <a:spLocks noGrp="1"/>
          </p:cNvSpPr>
          <p:nvPr>
            <p:ph idx="1"/>
          </p:nvPr>
        </p:nvSpPr>
        <p:spPr>
          <a:xfrm>
            <a:off x="720000" y="1601385"/>
            <a:ext cx="10753200" cy="4139998"/>
          </a:xfrm>
        </p:spPr>
        <p:txBody>
          <a:bodyPr/>
          <a:lstStyle/>
          <a:p>
            <a:pPr algn="just">
              <a:buFont typeface="Wingdings" pitchFamily="2" charset="2"/>
              <a:buChar char="§"/>
            </a:pPr>
            <a:r>
              <a:rPr lang="cs-CZ" dirty="0"/>
              <a:t>Slovensko</a:t>
            </a:r>
          </a:p>
          <a:p>
            <a:pPr algn="just">
              <a:buFont typeface="Wingdings" pitchFamily="2" charset="2"/>
              <a:buChar char="§"/>
            </a:pPr>
            <a:r>
              <a:rPr lang="cs-CZ" dirty="0"/>
              <a:t>chybí zákonná definice – podle teorie </a:t>
            </a:r>
            <a:r>
              <a:rPr lang="cs-CZ" i="1" dirty="0"/>
              <a:t>„právně závazný akt veřejné správy, který autoritativně určuje obsah a rozsah práva či povinnosti“</a:t>
            </a:r>
          </a:p>
          <a:p>
            <a:pPr algn="just">
              <a:buFont typeface="Wingdings" pitchFamily="2" charset="2"/>
              <a:buChar char="§"/>
            </a:pPr>
            <a:r>
              <a:rPr lang="cs-CZ" dirty="0"/>
              <a:t>náležitosti § 46 a § 47 SP</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a:xfrm>
            <a:off x="720000" y="719999"/>
            <a:ext cx="10753200" cy="548627"/>
          </a:xfrm>
        </p:spPr>
        <p:txBody>
          <a:bodyPr/>
          <a:lstStyle/>
          <a:p>
            <a:pPr algn="just"/>
            <a:r>
              <a:rPr lang="cs-CZ" dirty="0"/>
              <a:t>Rozhodnutí</a:t>
            </a:r>
          </a:p>
        </p:txBody>
      </p:sp>
      <p:sp>
        <p:nvSpPr>
          <p:cNvPr id="5" name="Zástupný symbol pro obsah 4"/>
          <p:cNvSpPr>
            <a:spLocks noGrp="1"/>
          </p:cNvSpPr>
          <p:nvPr>
            <p:ph idx="1"/>
          </p:nvPr>
        </p:nvSpPr>
        <p:spPr>
          <a:xfrm>
            <a:off x="720000" y="1576672"/>
            <a:ext cx="10753200" cy="4139998"/>
          </a:xfrm>
        </p:spPr>
        <p:txBody>
          <a:bodyPr/>
          <a:lstStyle/>
          <a:p>
            <a:pPr>
              <a:buFont typeface="Wingdings" pitchFamily="2" charset="2"/>
              <a:buChar char="§"/>
            </a:pPr>
            <a:r>
              <a:rPr lang="cs-CZ" dirty="0"/>
              <a:t>Rakousko</a:t>
            </a:r>
          </a:p>
          <a:p>
            <a:pPr algn="just">
              <a:buFont typeface="Wingdings" pitchFamily="2" charset="2"/>
              <a:buChar char="§"/>
            </a:pPr>
            <a:r>
              <a:rPr lang="cs-CZ" dirty="0"/>
              <a:t>Chybí zákonná definice – podle teorie se jedná </a:t>
            </a:r>
            <a:r>
              <a:rPr lang="cs-CZ" i="1" dirty="0"/>
              <a:t>„o správní akt označený za rozhodnutí vydaný správním orgánem v oblasti vrchnostenské správy směřující vně veřejné správy vůči konkrétně určenému subjektu s konkrétně určeným předmětem</a:t>
            </a:r>
            <a:r>
              <a:rPr lang="cs-CZ" dirty="0"/>
              <a:t>.“</a:t>
            </a:r>
          </a:p>
          <a:p>
            <a:pPr>
              <a:buFont typeface="Wingdings" pitchFamily="2" charset="2"/>
              <a:buChar char="§"/>
            </a:pPr>
            <a:r>
              <a:rPr lang="cs-CZ" dirty="0"/>
              <a:t>§ 56 a násl. AVG - </a:t>
            </a:r>
            <a:r>
              <a:rPr lang="cs-CZ" i="1" dirty="0"/>
              <a:t>der </a:t>
            </a:r>
            <a:r>
              <a:rPr lang="cs-CZ" i="1" dirty="0" err="1"/>
              <a:t>Bescheid</a:t>
            </a:r>
            <a:endParaRPr lang="cs-CZ" i="1" dirty="0"/>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Rozhodnutí</a:t>
            </a:r>
          </a:p>
        </p:txBody>
      </p:sp>
      <p:sp>
        <p:nvSpPr>
          <p:cNvPr id="5" name="Zástupný symbol pro obsah 4"/>
          <p:cNvSpPr>
            <a:spLocks noGrp="1"/>
          </p:cNvSpPr>
          <p:nvPr>
            <p:ph idx="1"/>
          </p:nvPr>
        </p:nvSpPr>
        <p:spPr>
          <a:xfrm>
            <a:off x="695287" y="1428391"/>
            <a:ext cx="10753200" cy="4469901"/>
          </a:xfrm>
        </p:spPr>
        <p:txBody>
          <a:bodyPr>
            <a:normAutofit fontScale="85000" lnSpcReduction="20000"/>
          </a:bodyPr>
          <a:lstStyle/>
          <a:p>
            <a:pPr algn="just">
              <a:buFont typeface="Wingdings" pitchFamily="2" charset="2"/>
              <a:buChar char="§"/>
            </a:pPr>
            <a:r>
              <a:rPr lang="cs-CZ" dirty="0"/>
              <a:t>Německo</a:t>
            </a:r>
          </a:p>
          <a:p>
            <a:pPr algn="just">
              <a:buFont typeface="Wingdings" pitchFamily="2" charset="2"/>
              <a:buChar char="§"/>
            </a:pPr>
            <a:r>
              <a:rPr lang="cs-CZ" dirty="0" err="1"/>
              <a:t>VwVfG</a:t>
            </a:r>
            <a:r>
              <a:rPr lang="cs-CZ" dirty="0"/>
              <a:t> primárně využívá pojmu obecnějšího pojmu </a:t>
            </a:r>
            <a:r>
              <a:rPr lang="cs-CZ" dirty="0" err="1"/>
              <a:t>Verwaltungsakt</a:t>
            </a:r>
            <a:r>
              <a:rPr lang="cs-CZ" dirty="0"/>
              <a:t> (správní akt)</a:t>
            </a:r>
          </a:p>
          <a:p>
            <a:pPr algn="just">
              <a:buNone/>
            </a:pPr>
            <a:r>
              <a:rPr lang="cs-CZ" dirty="0"/>
              <a:t>§ 35 </a:t>
            </a:r>
            <a:r>
              <a:rPr lang="de-DE" i="1" dirty="0"/>
              <a:t>Verwaltungsakt ist jede Verfügung, Entscheidung oder andere hoheitliche Maßnahme, die eine Behörde zur Regelung eines Einzelfalls auf dem Gebiet des öffentlichen Rechts trifft und die auf unmittelbare Rechtswirkung nach außen gerichtet ist.</a:t>
            </a:r>
            <a:endParaRPr lang="cs-CZ" i="1" dirty="0"/>
          </a:p>
          <a:p>
            <a:pPr algn="just">
              <a:buFont typeface="Wingdings" pitchFamily="2" charset="2"/>
              <a:buChar char="§"/>
            </a:pPr>
            <a:r>
              <a:rPr lang="cs-CZ" dirty="0"/>
              <a:t>§ 69 upravuje rozhodnutí jako výsledek „formálního“ řízení bez bližší definice (lze však vyjít z definice uvedené v § 35).</a:t>
            </a:r>
          </a:p>
          <a:p>
            <a:pPr algn="just"/>
            <a:endParaRPr lang="cs-CZ" b="1" dirty="0"/>
          </a:p>
          <a:p>
            <a:pPr algn="just"/>
            <a:endParaRPr lang="cs-CZ" dirty="0"/>
          </a:p>
          <a:p>
            <a:pPr algn="just"/>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Rozhodnutí</a:t>
            </a:r>
          </a:p>
        </p:txBody>
      </p:sp>
      <p:sp>
        <p:nvSpPr>
          <p:cNvPr id="5" name="Zástupný symbol pro obsah 4"/>
          <p:cNvSpPr>
            <a:spLocks noGrp="1"/>
          </p:cNvSpPr>
          <p:nvPr>
            <p:ph idx="1"/>
          </p:nvPr>
        </p:nvSpPr>
        <p:spPr>
          <a:xfrm>
            <a:off x="703524" y="1449859"/>
            <a:ext cx="10753200" cy="4505708"/>
          </a:xfrm>
        </p:spPr>
        <p:txBody>
          <a:bodyPr/>
          <a:lstStyle/>
          <a:p>
            <a:pPr>
              <a:lnSpc>
                <a:spcPct val="120000"/>
              </a:lnSpc>
              <a:buFont typeface="Wingdings" pitchFamily="2" charset="2"/>
              <a:buChar char="§"/>
            </a:pPr>
            <a:r>
              <a:rPr lang="cs-CZ" sz="2400" dirty="0"/>
              <a:t>Polsko</a:t>
            </a:r>
          </a:p>
          <a:p>
            <a:pPr>
              <a:lnSpc>
                <a:spcPct val="120000"/>
              </a:lnSpc>
              <a:buFont typeface="Wingdings" pitchFamily="2" charset="2"/>
              <a:buChar char="§"/>
            </a:pPr>
            <a:r>
              <a:rPr lang="cs-CZ" sz="2400" dirty="0"/>
              <a:t>§ 104 KPA </a:t>
            </a:r>
            <a:r>
              <a:rPr lang="cs-CZ" sz="2400" dirty="0" err="1"/>
              <a:t>decyzja</a:t>
            </a:r>
            <a:r>
              <a:rPr lang="cs-CZ" sz="2400" dirty="0"/>
              <a:t> („rozhodnutím se rozhoduje ve věci samé“) </a:t>
            </a:r>
          </a:p>
          <a:p>
            <a:pPr>
              <a:lnSpc>
                <a:spcPct val="120000"/>
              </a:lnSpc>
              <a:buNone/>
            </a:pPr>
            <a:r>
              <a:rPr lang="cs-CZ" sz="2400" dirty="0"/>
              <a:t>„</a:t>
            </a:r>
            <a:r>
              <a:rPr lang="pl-PL" sz="2400" i="1" dirty="0"/>
              <a:t>Organ administracji publicznej załatwia sprawę przez wydanie decyzji”</a:t>
            </a:r>
            <a:endParaRPr lang="cs-CZ" sz="2400" i="1" dirty="0"/>
          </a:p>
          <a:p>
            <a:pPr algn="just">
              <a:lnSpc>
                <a:spcPct val="120000"/>
              </a:lnSpc>
              <a:buFont typeface="Wingdings" pitchFamily="2" charset="2"/>
              <a:buChar char="§"/>
            </a:pPr>
            <a:r>
              <a:rPr lang="cs-CZ" sz="2400" dirty="0"/>
              <a:t>Podle teorie </a:t>
            </a:r>
            <a:r>
              <a:rPr lang="cs-CZ" sz="2400" i="1" dirty="0"/>
              <a:t>„jednostranný, autoritativní projev vůle orgánu </a:t>
            </a:r>
            <a:r>
              <a:rPr lang="cs-CZ" sz="2400" i="1" dirty="0" err="1"/>
              <a:t>veřejnéí</a:t>
            </a:r>
            <a:r>
              <a:rPr lang="cs-CZ" sz="2400" i="1" dirty="0"/>
              <a:t> správy ve smyslu správního řádu, opřený o obecně závazné předpisu, určený konkrétnímu vnějšímu adresátovi, jehož individuální věc se rozhoduje, vydaný postupem stanoveným ve správním řádu a splňující formu a strukturu předepsanou procesním právem.“</a:t>
            </a:r>
          </a:p>
          <a:p>
            <a:endParaRPr lang="cs-CZ"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B1D5C9E-5219-4464-A037-D99B0FB5F563}"/>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8FD0119C-69C2-47E6-A16E-A6DA656A3CC5}"/>
              </a:ext>
            </a:extLst>
          </p:cNvPr>
          <p:cNvSpPr>
            <a:spLocks noGrp="1"/>
          </p:cNvSpPr>
          <p:nvPr>
            <p:ph type="title"/>
          </p:nvPr>
        </p:nvSpPr>
        <p:spPr/>
        <p:txBody>
          <a:bodyPr/>
          <a:lstStyle/>
          <a:p>
            <a:r>
              <a:rPr lang="cs-CZ" dirty="0"/>
              <a:t>Rozhodnutí - srovnání</a:t>
            </a:r>
            <a:endParaRPr lang="en-GB" dirty="0"/>
          </a:p>
        </p:txBody>
      </p:sp>
      <p:sp>
        <p:nvSpPr>
          <p:cNvPr id="5" name="Zástupný obsah 4">
            <a:extLst>
              <a:ext uri="{FF2B5EF4-FFF2-40B4-BE49-F238E27FC236}">
                <a16:creationId xmlns:a16="http://schemas.microsoft.com/office/drawing/2014/main" id="{C68BECF9-3B36-4813-89BC-80978C6B5229}"/>
              </a:ext>
            </a:extLst>
          </p:cNvPr>
          <p:cNvSpPr>
            <a:spLocks noGrp="1"/>
          </p:cNvSpPr>
          <p:nvPr>
            <p:ph idx="1"/>
          </p:nvPr>
        </p:nvSpPr>
        <p:spPr/>
        <p:txBody>
          <a:bodyPr/>
          <a:lstStyle/>
          <a:p>
            <a:pPr marL="72000" indent="0" algn="just">
              <a:buNone/>
            </a:pPr>
            <a:r>
              <a:rPr lang="cs-CZ" dirty="0"/>
              <a:t>V obecnosti lze uvést, že v rámci srovnávaných zemí je možné rozhodnutí charakterizovat jako závazný akt orgánu veřejné správy, kterým se autoritativně určuje obsah a rozsah práva či povinnosti individuálně určené osoby.</a:t>
            </a:r>
            <a:endParaRPr lang="en-GB" dirty="0"/>
          </a:p>
        </p:txBody>
      </p:sp>
    </p:spTree>
    <p:extLst>
      <p:ext uri="{BB962C8B-B14F-4D97-AF65-F5344CB8AC3E}">
        <p14:creationId xmlns:p14="http://schemas.microsoft.com/office/powerpoint/2010/main" val="128928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Odůvodnění</a:t>
            </a:r>
          </a:p>
        </p:txBody>
      </p:sp>
      <p:sp>
        <p:nvSpPr>
          <p:cNvPr id="5" name="Zástupný symbol pro obsah 4"/>
          <p:cNvSpPr>
            <a:spLocks noGrp="1"/>
          </p:cNvSpPr>
          <p:nvPr>
            <p:ph idx="1"/>
          </p:nvPr>
        </p:nvSpPr>
        <p:spPr>
          <a:xfrm>
            <a:off x="720000" y="1576673"/>
            <a:ext cx="10753200" cy="4139998"/>
          </a:xfrm>
        </p:spPr>
        <p:txBody>
          <a:bodyPr/>
          <a:lstStyle/>
          <a:p>
            <a:pPr algn="just">
              <a:buFont typeface="Wingdings" pitchFamily="2" charset="2"/>
              <a:buChar char="§"/>
            </a:pPr>
            <a:r>
              <a:rPr lang="cs-CZ" dirty="0"/>
              <a:t>Právo na odůvodnění</a:t>
            </a:r>
          </a:p>
          <a:p>
            <a:pPr algn="just">
              <a:buFont typeface="Wingdings" pitchFamily="2" charset="2"/>
              <a:buChar char="§"/>
            </a:pPr>
            <a:r>
              <a:rPr lang="cs-CZ" dirty="0"/>
              <a:t>Shodný minimální obsahový standard pro tvorbu odůvodnění rozhodnutí správního orgánu </a:t>
            </a:r>
          </a:p>
          <a:p>
            <a:pPr algn="just">
              <a:buFont typeface="Wingdings" pitchFamily="2" charset="2"/>
              <a:buChar char="§"/>
            </a:pPr>
            <a:r>
              <a:rPr lang="cs-CZ" dirty="0"/>
              <a:t>Správní orgány jsou v odůvodnění správních rozhodnutí povinny uvést zásadní a podstatné (pravdivé) argumenty, právní a skutkové důvody vedoucí k rozhodnutí s tím, že je potřeba uvést vždy vypořádání argumentů účastníků řízení.</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a:t>
            </a:r>
          </a:p>
        </p:txBody>
      </p:sp>
      <p:sp>
        <p:nvSpPr>
          <p:cNvPr id="5" name="Zástupný symbol pro obsah 4"/>
          <p:cNvSpPr>
            <a:spLocks noGrp="1"/>
          </p:cNvSpPr>
          <p:nvPr>
            <p:ph idx="1"/>
          </p:nvPr>
        </p:nvSpPr>
        <p:spPr>
          <a:xfrm>
            <a:off x="720000" y="1692002"/>
            <a:ext cx="10753200" cy="4626420"/>
          </a:xfrm>
        </p:spPr>
        <p:txBody>
          <a:bodyPr/>
          <a:lstStyle/>
          <a:p>
            <a:pPr algn="just">
              <a:buFont typeface="Wingdings" pitchFamily="2" charset="2"/>
              <a:buChar char="v"/>
            </a:pPr>
            <a:r>
              <a:rPr lang="cs-CZ" dirty="0"/>
              <a:t>Význam evropských předpisů</a:t>
            </a:r>
          </a:p>
          <a:p>
            <a:pPr algn="just">
              <a:buFont typeface="Wingdings" pitchFamily="2" charset="2"/>
              <a:buChar char="v"/>
            </a:pPr>
            <a:r>
              <a:rPr lang="cs-CZ" dirty="0"/>
              <a:t>Představení přístupu ke „správním řádům“ (SK, A, D, PL)</a:t>
            </a:r>
          </a:p>
          <a:p>
            <a:pPr algn="just">
              <a:buFont typeface="Wingdings" pitchFamily="2" charset="2"/>
              <a:buChar char="v"/>
            </a:pPr>
            <a:r>
              <a:rPr lang="cs-CZ" dirty="0"/>
              <a:t>Pojetí správního řízení</a:t>
            </a:r>
          </a:p>
          <a:p>
            <a:pPr algn="just">
              <a:buFont typeface="Wingdings" pitchFamily="2" charset="2"/>
              <a:buChar char="v"/>
            </a:pPr>
            <a:r>
              <a:rPr lang="cs-CZ" dirty="0"/>
              <a:t>Procesní oprávnění účastníků řízení </a:t>
            </a:r>
          </a:p>
          <a:p>
            <a:pPr algn="just">
              <a:buFont typeface="Wingdings" pitchFamily="2" charset="2"/>
              <a:buChar char="v"/>
            </a:pPr>
            <a:r>
              <a:rPr lang="cs-CZ" dirty="0"/>
              <a:t>Pojem rozhodnutí </a:t>
            </a:r>
          </a:p>
          <a:p>
            <a:pPr algn="just">
              <a:buFont typeface="Wingdings" pitchFamily="2" charset="2"/>
              <a:buChar char="v"/>
            </a:pPr>
            <a:r>
              <a:rPr lang="cs-CZ" dirty="0"/>
              <a:t>Odůvodnění rozhodnutí </a:t>
            </a:r>
          </a:p>
          <a:p>
            <a:pPr algn="just">
              <a:buFont typeface="Wingdings" pitchFamily="2" charset="2"/>
              <a:buChar char="v"/>
            </a:pPr>
            <a:r>
              <a:rPr lang="cs-CZ" dirty="0"/>
              <a:t>Opravné prostředky</a:t>
            </a:r>
          </a:p>
          <a:p>
            <a:pPr>
              <a:buNone/>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Odůvodnění</a:t>
            </a:r>
          </a:p>
        </p:txBody>
      </p:sp>
      <p:sp>
        <p:nvSpPr>
          <p:cNvPr id="5" name="Zástupný symbol pro obsah 4"/>
          <p:cNvSpPr>
            <a:spLocks noGrp="1"/>
          </p:cNvSpPr>
          <p:nvPr>
            <p:ph idx="1"/>
          </p:nvPr>
        </p:nvSpPr>
        <p:spPr/>
        <p:txBody>
          <a:bodyPr>
            <a:normAutofit lnSpcReduction="10000"/>
          </a:bodyPr>
          <a:lstStyle/>
          <a:p>
            <a:pPr algn="just">
              <a:buFont typeface="Wingdings" pitchFamily="2" charset="2"/>
              <a:buChar char="§"/>
            </a:pPr>
            <a:r>
              <a:rPr lang="cs-CZ" dirty="0"/>
              <a:t>Obecně musí odůvodnění z hlediska významnosti jednotlivých důvodů, které vedly k přijetí daného rozhodnutí, obsahovat zásadní, stěžejní důvody, na kterých je rozhodnutí postaveno, přičemž rozsah povinnosti uvést důvody musí odpovídat okolnostem případu. Je vhodné zmínit, že odůvodnění rozhodnutí nemusí obsahovat detailní odpověď na každý jednotlivý argument účastníků.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a:xfrm>
            <a:off x="746808" y="728877"/>
            <a:ext cx="10753200" cy="451576"/>
          </a:xfrm>
        </p:spPr>
        <p:txBody>
          <a:bodyPr/>
          <a:lstStyle/>
          <a:p>
            <a:r>
              <a:rPr lang="cs-CZ" dirty="0"/>
              <a:t>Řádné a „</a:t>
            </a:r>
            <a:r>
              <a:rPr lang="cs-CZ"/>
              <a:t>následné“ opravné </a:t>
            </a:r>
            <a:r>
              <a:rPr lang="cs-CZ" dirty="0"/>
              <a:t>prostředky</a:t>
            </a:r>
          </a:p>
        </p:txBody>
      </p:sp>
      <p:sp>
        <p:nvSpPr>
          <p:cNvPr id="5" name="Zástupný symbol pro obsah 4"/>
          <p:cNvSpPr>
            <a:spLocks noGrp="1"/>
          </p:cNvSpPr>
          <p:nvPr>
            <p:ph idx="1"/>
          </p:nvPr>
        </p:nvSpPr>
        <p:spPr/>
        <p:txBody>
          <a:bodyPr/>
          <a:lstStyle/>
          <a:p>
            <a:pPr algn="just">
              <a:buFont typeface="Wingdings" pitchFamily="2" charset="2"/>
              <a:buChar char="§"/>
            </a:pPr>
            <a:r>
              <a:rPr lang="cs-CZ" dirty="0"/>
              <a:t>SK – odvolání, rozklad, </a:t>
            </a:r>
            <a:r>
              <a:rPr lang="cs-CZ" i="1" dirty="0"/>
              <a:t>následně</a:t>
            </a:r>
            <a:r>
              <a:rPr lang="cs-CZ" dirty="0"/>
              <a:t> soudní přezkum</a:t>
            </a:r>
          </a:p>
          <a:p>
            <a:pPr algn="just">
              <a:buFont typeface="Wingdings" pitchFamily="2" charset="2"/>
              <a:buChar char="§"/>
            </a:pPr>
            <a:r>
              <a:rPr lang="cs-CZ" dirty="0"/>
              <a:t>A – odvolání (absolutní minimum případů), primárně okamžitý soudní přezkum</a:t>
            </a:r>
          </a:p>
          <a:p>
            <a:pPr algn="just">
              <a:buFont typeface="Wingdings" pitchFamily="2" charset="2"/>
              <a:buChar char="§"/>
            </a:pPr>
            <a:r>
              <a:rPr lang="cs-CZ" dirty="0"/>
              <a:t>D – odvolání, </a:t>
            </a:r>
            <a:r>
              <a:rPr lang="cs-CZ" i="1" dirty="0"/>
              <a:t>následně</a:t>
            </a:r>
            <a:r>
              <a:rPr lang="cs-CZ" dirty="0"/>
              <a:t> soudní přezkum (neexistuje rozklad)</a:t>
            </a:r>
          </a:p>
          <a:p>
            <a:pPr algn="just">
              <a:buFont typeface="Wingdings" pitchFamily="2" charset="2"/>
              <a:buChar char="§"/>
            </a:pPr>
            <a:r>
              <a:rPr lang="cs-CZ" dirty="0"/>
              <a:t>PL – odvolání (lze i výlučně proti odůvodnění, není rozklad), stížnost (proti usnesením), </a:t>
            </a:r>
            <a:r>
              <a:rPr lang="cs-CZ" i="1" dirty="0"/>
              <a:t>následně</a:t>
            </a:r>
            <a:r>
              <a:rPr lang="cs-CZ" dirty="0"/>
              <a:t> soudní přezkum</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Děkuji za pozornost.</a:t>
            </a:r>
          </a:p>
        </p:txBody>
      </p:sp>
      <p:sp>
        <p:nvSpPr>
          <p:cNvPr id="5" name="Zástupný symbol pro obsah 4"/>
          <p:cNvSpPr>
            <a:spLocks noGrp="1"/>
          </p:cNvSpPr>
          <p:nvPr>
            <p:ph idx="1"/>
          </p:nvPr>
        </p:nvSpPr>
        <p:spPr/>
        <p:txBody>
          <a:bodyPr/>
          <a:lstStyle/>
          <a:p>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Rada Evropy</a:t>
            </a:r>
          </a:p>
        </p:txBody>
      </p:sp>
      <p:sp>
        <p:nvSpPr>
          <p:cNvPr id="5" name="Zástupný symbol pro obsah 4"/>
          <p:cNvSpPr>
            <a:spLocks noGrp="1"/>
          </p:cNvSpPr>
          <p:nvPr>
            <p:ph idx="1"/>
          </p:nvPr>
        </p:nvSpPr>
        <p:spPr>
          <a:xfrm>
            <a:off x="720000" y="1301579"/>
            <a:ext cx="10753200" cy="4835610"/>
          </a:xfrm>
        </p:spPr>
        <p:txBody>
          <a:bodyPr/>
          <a:lstStyle/>
          <a:p>
            <a:pPr algn="just">
              <a:lnSpc>
                <a:spcPct val="110000"/>
              </a:lnSpc>
              <a:buFont typeface="Wingdings" pitchFamily="2" charset="2"/>
              <a:buChar char="§"/>
            </a:pPr>
            <a:r>
              <a:rPr lang="cs-CZ" sz="2600" dirty="0"/>
              <a:t>Soft-</a:t>
            </a:r>
            <a:r>
              <a:rPr lang="cs-CZ" sz="2600" dirty="0" err="1"/>
              <a:t>law</a:t>
            </a:r>
            <a:r>
              <a:rPr lang="cs-CZ" sz="2600" dirty="0"/>
              <a:t> hraje zásadní roli z hlediska kultivace výkonu veřejné moci (nejen) v zemích bývalého východního bloku.</a:t>
            </a:r>
          </a:p>
          <a:p>
            <a:pPr algn="just">
              <a:lnSpc>
                <a:spcPct val="110000"/>
              </a:lnSpc>
              <a:buFont typeface="Wingdings" pitchFamily="2" charset="2"/>
              <a:buChar char="§"/>
            </a:pPr>
            <a:r>
              <a:rPr lang="cs-CZ" sz="2600" dirty="0"/>
              <a:t>Soft-</a:t>
            </a:r>
            <a:r>
              <a:rPr lang="cs-CZ" sz="2600" dirty="0" err="1"/>
              <a:t>law</a:t>
            </a:r>
            <a:r>
              <a:rPr lang="cs-CZ" sz="2600" dirty="0"/>
              <a:t> výslovně zakotvuje nejpodstatnější principy spojené s výkonem veřejné správy. </a:t>
            </a:r>
          </a:p>
          <a:p>
            <a:pPr>
              <a:lnSpc>
                <a:spcPct val="110000"/>
              </a:lnSpc>
              <a:buFont typeface="Wingdings" pitchFamily="2" charset="2"/>
              <a:buChar char="§"/>
            </a:pPr>
            <a:r>
              <a:rPr lang="cs-CZ" sz="2600" dirty="0"/>
              <a:t>Rezoluce Výboru ministrů Rady Evropy (77)31</a:t>
            </a:r>
          </a:p>
          <a:p>
            <a:pPr>
              <a:lnSpc>
                <a:spcPct val="110000"/>
              </a:lnSpc>
              <a:buFont typeface="Wingdings" pitchFamily="2" charset="2"/>
              <a:buChar char="§"/>
            </a:pPr>
            <a:r>
              <a:rPr lang="cs-CZ" sz="2600" dirty="0"/>
              <a:t>Doporučení Výboru ministrů Rady Evropy (80)2</a:t>
            </a:r>
          </a:p>
          <a:p>
            <a:pPr>
              <a:lnSpc>
                <a:spcPct val="110000"/>
              </a:lnSpc>
              <a:buFont typeface="Wingdings" pitchFamily="2" charset="2"/>
              <a:buChar char="§"/>
            </a:pPr>
            <a:r>
              <a:rPr lang="cs-CZ" sz="2600" dirty="0"/>
              <a:t>Doporučení Výboru ministrů Rady Evropy (91)1</a:t>
            </a:r>
          </a:p>
          <a:p>
            <a:pPr>
              <a:lnSpc>
                <a:spcPct val="110000"/>
              </a:lnSpc>
              <a:buFont typeface="Wingdings" pitchFamily="2" charset="2"/>
              <a:buChar char="§"/>
            </a:pPr>
            <a:r>
              <a:rPr lang="cs-CZ" sz="2600" dirty="0"/>
              <a:t>Doporučení Výboru ministrů Rady Evropy (2007)7 o dobré veřejné správě</a:t>
            </a:r>
          </a:p>
          <a:p>
            <a:pPr algn="just">
              <a:lnSpc>
                <a:spcPct val="110000"/>
              </a:lnSpc>
              <a:buFont typeface="Wingdings" pitchFamily="2" charset="2"/>
              <a:buChar char="§"/>
            </a:pPr>
            <a:r>
              <a:rPr lang="cs-CZ" sz="2600" dirty="0"/>
              <a:t>Nemalý význam čl. 6 Evropské úmluvy o ochraně základních lidských práv a svobod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Procesní předpisy </a:t>
            </a:r>
          </a:p>
        </p:txBody>
      </p:sp>
      <p:sp>
        <p:nvSpPr>
          <p:cNvPr id="5" name="Zástupný symbol pro obsah 4"/>
          <p:cNvSpPr>
            <a:spLocks noGrp="1"/>
          </p:cNvSpPr>
          <p:nvPr>
            <p:ph idx="1"/>
          </p:nvPr>
        </p:nvSpPr>
        <p:spPr/>
        <p:txBody>
          <a:bodyPr>
            <a:normAutofit lnSpcReduction="10000"/>
          </a:bodyPr>
          <a:lstStyle/>
          <a:p>
            <a:pPr algn="just">
              <a:lnSpc>
                <a:spcPct val="130000"/>
              </a:lnSpc>
              <a:buFont typeface="Wingdings" pitchFamily="2" charset="2"/>
              <a:buChar char="§"/>
            </a:pPr>
            <a:r>
              <a:rPr lang="cs-CZ" dirty="0"/>
              <a:t>Slovensko </a:t>
            </a:r>
          </a:p>
          <a:p>
            <a:pPr algn="just">
              <a:lnSpc>
                <a:spcPct val="130000"/>
              </a:lnSpc>
              <a:buFont typeface="Wingdings" pitchFamily="2" charset="2"/>
              <a:buChar char="§"/>
            </a:pPr>
            <a:r>
              <a:rPr lang="cs-CZ" dirty="0"/>
              <a:t>Základní procesní předpis - správny poriadok (zákon č. 71/1967 Sb.)</a:t>
            </a:r>
          </a:p>
          <a:p>
            <a:pPr algn="just">
              <a:lnSpc>
                <a:spcPct val="130000"/>
              </a:lnSpc>
              <a:buNone/>
            </a:pPr>
            <a:r>
              <a:rPr lang="cs-CZ" dirty="0"/>
              <a:t>Reguluje správní řízení a tzv. jiné úkony, nezná OOP </a:t>
            </a:r>
          </a:p>
          <a:p>
            <a:pPr algn="just">
              <a:lnSpc>
                <a:spcPct val="130000"/>
              </a:lnSpc>
              <a:buNone/>
            </a:pPr>
            <a:r>
              <a:rPr lang="cs-CZ" i="1" dirty="0"/>
              <a:t>Funguje na principu lex </a:t>
            </a:r>
            <a:r>
              <a:rPr lang="cs-CZ" i="1" dirty="0" err="1"/>
              <a:t>generalis</a:t>
            </a:r>
            <a:r>
              <a:rPr lang="cs-CZ" i="1" dirty="0"/>
              <a:t> a lex specialis - </a:t>
            </a:r>
            <a:r>
              <a:rPr lang="cs-CZ" dirty="0"/>
              <a:t>použije se, pokud správní orgán rozhoduje o právech, právem chráněných zájmech a povinnostech FO a PO, ledaže speciální zákon jeho použití vylučuje.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650789"/>
            <a:ext cx="10753200" cy="520787"/>
          </a:xfrm>
        </p:spPr>
        <p:txBody>
          <a:bodyPr/>
          <a:lstStyle/>
          <a:p>
            <a:r>
              <a:rPr lang="cs-CZ" dirty="0"/>
              <a:t>Procesní předpisy</a:t>
            </a:r>
          </a:p>
        </p:txBody>
      </p:sp>
      <p:sp>
        <p:nvSpPr>
          <p:cNvPr id="5" name="Zástupný symbol pro obsah 4"/>
          <p:cNvSpPr>
            <a:spLocks noGrp="1"/>
          </p:cNvSpPr>
          <p:nvPr>
            <p:ph idx="1"/>
          </p:nvPr>
        </p:nvSpPr>
        <p:spPr>
          <a:xfrm>
            <a:off x="720000" y="1474573"/>
            <a:ext cx="10753200" cy="5000368"/>
          </a:xfrm>
        </p:spPr>
        <p:txBody>
          <a:bodyPr/>
          <a:lstStyle/>
          <a:p>
            <a:pPr algn="just">
              <a:lnSpc>
                <a:spcPct val="120000"/>
              </a:lnSpc>
              <a:buFont typeface="Wingdings" pitchFamily="2" charset="2"/>
              <a:buChar char="§"/>
            </a:pPr>
            <a:r>
              <a:rPr lang="cs-CZ" sz="2400" dirty="0"/>
              <a:t>Rakousko má celkem 4 zákony upravující správní řízení</a:t>
            </a:r>
          </a:p>
          <a:p>
            <a:pPr algn="just">
              <a:lnSpc>
                <a:spcPct val="120000"/>
              </a:lnSpc>
              <a:buFont typeface="Wingdings" pitchFamily="2" charset="2"/>
              <a:buChar char="§"/>
            </a:pPr>
            <a:r>
              <a:rPr lang="cs-CZ" sz="2400" dirty="0"/>
              <a:t>Einführungsgesetz zu den Verwaltungsverfahrensgesetzen – EGVG</a:t>
            </a:r>
            <a:r>
              <a:rPr lang="cs-CZ" sz="2400" i="1" dirty="0"/>
              <a:t> – uvozující zákon – upravuje, kdy se mají použít jednotlivé níže uvedené předpisy</a:t>
            </a:r>
          </a:p>
          <a:p>
            <a:pPr algn="just">
              <a:lnSpc>
                <a:spcPct val="120000"/>
              </a:lnSpc>
              <a:buFont typeface="Wingdings" pitchFamily="2" charset="2"/>
              <a:buChar char="§"/>
            </a:pPr>
            <a:r>
              <a:rPr lang="cs-CZ" sz="2400" dirty="0"/>
              <a:t>Allgemeines Verwaltungsverfahrensgesetz – AVG (obecný správní řád – postaven ve vztahu k ostatním zákonům jako lex </a:t>
            </a:r>
            <a:r>
              <a:rPr lang="cs-CZ" sz="2400" dirty="0" err="1"/>
              <a:t>generalis</a:t>
            </a:r>
            <a:r>
              <a:rPr lang="cs-CZ" sz="2400" dirty="0"/>
              <a:t>)</a:t>
            </a:r>
            <a:endParaRPr lang="de-DE" sz="2400" dirty="0"/>
          </a:p>
          <a:p>
            <a:pPr algn="just">
              <a:lnSpc>
                <a:spcPct val="120000"/>
              </a:lnSpc>
              <a:buNone/>
            </a:pPr>
            <a:r>
              <a:rPr lang="cs-CZ" sz="2400" i="1" dirty="0"/>
              <a:t>D</a:t>
            </a:r>
            <a:r>
              <a:rPr lang="de-DE" sz="2400" i="1" dirty="0" err="1"/>
              <a:t>as</a:t>
            </a:r>
            <a:r>
              <a:rPr lang="de-DE" sz="2400" i="1" dirty="0"/>
              <a:t> AVG</a:t>
            </a:r>
            <a:r>
              <a:rPr lang="cs-CZ" sz="2400" i="1" dirty="0"/>
              <a:t> </a:t>
            </a:r>
            <a:r>
              <a:rPr lang="cs-CZ" sz="2400" i="1" dirty="0" err="1"/>
              <a:t>ist</a:t>
            </a:r>
            <a:r>
              <a:rPr lang="de-DE" sz="2400" i="1" dirty="0"/>
              <a:t> auf das behördliche Verfahren der </a:t>
            </a:r>
            <a:r>
              <a:rPr lang="cs-CZ" sz="2400" i="1" dirty="0"/>
              <a:t>V</a:t>
            </a:r>
            <a:r>
              <a:rPr lang="de-DE" sz="2400" i="1" dirty="0" err="1"/>
              <a:t>erwaltungsbehörden</a:t>
            </a:r>
            <a:r>
              <a:rPr lang="cs-CZ" sz="2400" i="1" dirty="0"/>
              <a:t> </a:t>
            </a:r>
            <a:r>
              <a:rPr lang="de-DE" sz="2400" i="1" dirty="0"/>
              <a:t>anzuwenden</a:t>
            </a:r>
            <a:r>
              <a:rPr lang="cs-CZ" sz="2400" i="1" dirty="0"/>
              <a:t>.</a:t>
            </a:r>
            <a:endParaRPr lang="de-DE" sz="2400" i="1" dirty="0"/>
          </a:p>
          <a:p>
            <a:pPr algn="just">
              <a:lnSpc>
                <a:spcPct val="120000"/>
              </a:lnSpc>
              <a:buFont typeface="Wingdings" pitchFamily="2" charset="2"/>
              <a:buChar char="§"/>
            </a:pPr>
            <a:r>
              <a:rPr lang="de-DE" sz="2400" dirty="0"/>
              <a:t>Verwaltungsstrafgesetz</a:t>
            </a:r>
            <a:r>
              <a:rPr lang="cs-CZ" sz="2400" dirty="0"/>
              <a:t> – </a:t>
            </a:r>
            <a:r>
              <a:rPr lang="cs-CZ" sz="2400" dirty="0" err="1"/>
              <a:t>VStG</a:t>
            </a:r>
            <a:r>
              <a:rPr lang="cs-CZ" sz="2400" dirty="0"/>
              <a:t> (přestupkový zákon)</a:t>
            </a:r>
          </a:p>
          <a:p>
            <a:pPr algn="just">
              <a:lnSpc>
                <a:spcPct val="120000"/>
              </a:lnSpc>
              <a:buFont typeface="Wingdings" pitchFamily="2" charset="2"/>
              <a:buChar char="§"/>
            </a:pPr>
            <a:r>
              <a:rPr lang="de-DE" sz="2400" dirty="0"/>
              <a:t>Verwaltungsvollstreckungsgesetz  – VVG </a:t>
            </a:r>
            <a:r>
              <a:rPr lang="cs-CZ" sz="2400" dirty="0"/>
              <a:t>(zákon o správní exekuci)</a:t>
            </a:r>
          </a:p>
          <a:p>
            <a:pPr algn="just"/>
            <a:endParaRPr lang="cs-CZ" sz="2400" dirty="0"/>
          </a:p>
          <a:p>
            <a:pPr algn="just"/>
            <a:endParaRPr lang="cs-CZ"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Procesní předpisy</a:t>
            </a:r>
          </a:p>
        </p:txBody>
      </p:sp>
      <p:sp>
        <p:nvSpPr>
          <p:cNvPr id="5" name="Zástupný symbol pro obsah 4"/>
          <p:cNvSpPr>
            <a:spLocks noGrp="1"/>
          </p:cNvSpPr>
          <p:nvPr>
            <p:ph idx="1"/>
          </p:nvPr>
        </p:nvSpPr>
        <p:spPr>
          <a:xfrm>
            <a:off x="703525" y="1436628"/>
            <a:ext cx="10753200" cy="4955933"/>
          </a:xfrm>
        </p:spPr>
        <p:txBody>
          <a:bodyPr>
            <a:noAutofit/>
          </a:bodyPr>
          <a:lstStyle/>
          <a:p>
            <a:pPr algn="just">
              <a:lnSpc>
                <a:spcPct val="120000"/>
              </a:lnSpc>
              <a:buFont typeface="Wingdings" pitchFamily="2" charset="2"/>
              <a:buChar char="§"/>
            </a:pPr>
            <a:r>
              <a:rPr lang="cs-CZ" sz="2600" dirty="0"/>
              <a:t>Německo </a:t>
            </a:r>
          </a:p>
          <a:p>
            <a:pPr algn="just">
              <a:lnSpc>
                <a:spcPct val="120000"/>
              </a:lnSpc>
              <a:buFont typeface="Wingdings" pitchFamily="2" charset="2"/>
              <a:buChar char="§"/>
            </a:pPr>
            <a:r>
              <a:rPr lang="cs-CZ" sz="2600" dirty="0" err="1"/>
              <a:t>Verwaltungsverfahrensgsetz</a:t>
            </a:r>
            <a:r>
              <a:rPr lang="cs-CZ" sz="2600" dirty="0"/>
              <a:t> </a:t>
            </a:r>
          </a:p>
          <a:p>
            <a:pPr algn="just">
              <a:lnSpc>
                <a:spcPct val="120000"/>
              </a:lnSpc>
              <a:buNone/>
            </a:pPr>
            <a:r>
              <a:rPr lang="cs-CZ" sz="2600" dirty="0"/>
              <a:t>Obecný procesní předpis regulující činnost správního orgánu směřující k vydání správního aktu (tedy nejen rozhodnutí, ale i opatření obecné povahy) nebo uzavření veřejnoprávní smlouvy.</a:t>
            </a:r>
          </a:p>
          <a:p>
            <a:pPr algn="just">
              <a:lnSpc>
                <a:spcPct val="120000"/>
              </a:lnSpc>
              <a:buNone/>
            </a:pPr>
            <a:r>
              <a:rPr lang="cs-CZ" sz="2200" i="1" dirty="0"/>
              <a:t>(</a:t>
            </a:r>
            <a:r>
              <a:rPr lang="de-DE" sz="2200" i="1" dirty="0"/>
              <a:t>Das Verwaltungsverfahren im Sinne dieses Gesetzes ist die nach außen wirkende Tätigkeit der Behörden, die auf die Prüfung der Voraussetzungen, die Vorbereitung und den Erlass eines Verwaltungsaktes oder auf den Abschluss eines öffentlich-rechtlichen Vertrags gerichtet ist; es schließt den Erlass des Verwaltungsaktes oder den Abschluss des öffentlich-rechtlichen Vertrags ein.</a:t>
            </a:r>
            <a:r>
              <a:rPr lang="cs-CZ" sz="2200" i="1"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Procesní předpisy</a:t>
            </a:r>
          </a:p>
        </p:txBody>
      </p:sp>
      <p:sp>
        <p:nvSpPr>
          <p:cNvPr id="5" name="Zástupný symbol pro obsah 4"/>
          <p:cNvSpPr>
            <a:spLocks noGrp="1"/>
          </p:cNvSpPr>
          <p:nvPr>
            <p:ph idx="1"/>
          </p:nvPr>
        </p:nvSpPr>
        <p:spPr>
          <a:xfrm>
            <a:off x="720000" y="1692001"/>
            <a:ext cx="10753200" cy="4881793"/>
          </a:xfrm>
        </p:spPr>
        <p:txBody>
          <a:bodyPr/>
          <a:lstStyle/>
          <a:p>
            <a:pPr algn="just">
              <a:lnSpc>
                <a:spcPct val="120000"/>
              </a:lnSpc>
              <a:buFont typeface="Wingdings" pitchFamily="2" charset="2"/>
              <a:buChar char="§"/>
            </a:pPr>
            <a:r>
              <a:rPr lang="cs-CZ" dirty="0"/>
              <a:t>PL Kodeks postępowania administracyjnego (lex </a:t>
            </a:r>
            <a:r>
              <a:rPr lang="cs-CZ" dirty="0" err="1"/>
              <a:t>generalis</a:t>
            </a:r>
            <a:r>
              <a:rPr lang="cs-CZ" dirty="0"/>
              <a:t>)</a:t>
            </a:r>
          </a:p>
          <a:p>
            <a:pPr algn="just">
              <a:lnSpc>
                <a:spcPct val="120000"/>
              </a:lnSpc>
              <a:buFont typeface="Wingdings" pitchFamily="2" charset="2"/>
              <a:buChar char="§"/>
            </a:pPr>
            <a:r>
              <a:rPr lang="cs-CZ" dirty="0"/>
              <a:t>Vztahuje se na vydávání rozhodnutí a s tím související otázky včetně výslovného uvedení sporů o příslušnost, přestupkových věcí.</a:t>
            </a:r>
          </a:p>
          <a:p>
            <a:pPr algn="just">
              <a:lnSpc>
                <a:spcPct val="120000"/>
              </a:lnSpc>
              <a:buNone/>
            </a:pPr>
            <a:r>
              <a:rPr lang="pl-PL" sz="2400" i="1" dirty="0"/>
              <a:t>Kodeks postępowania administracyjnego normuje postępowanie przed organami administracji publicznej w należących do właściwości tych organów sprawach indywidualnych rozstrzyganych w drodze decyzji administracyjnych albo załatwianych milcząc.</a:t>
            </a:r>
            <a:endParaRPr lang="cs-CZ" sz="2400"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Správní řízení </a:t>
            </a:r>
          </a:p>
        </p:txBody>
      </p:sp>
      <p:sp>
        <p:nvSpPr>
          <p:cNvPr id="5" name="Zástupný symbol pro obsah 4"/>
          <p:cNvSpPr>
            <a:spLocks noGrp="1"/>
          </p:cNvSpPr>
          <p:nvPr>
            <p:ph idx="1"/>
          </p:nvPr>
        </p:nvSpPr>
        <p:spPr/>
        <p:txBody>
          <a:bodyPr/>
          <a:lstStyle/>
          <a:p>
            <a:pPr algn="just">
              <a:lnSpc>
                <a:spcPct val="120000"/>
              </a:lnSpc>
              <a:buFont typeface="Wingdings" pitchFamily="2" charset="2"/>
              <a:buChar char="§"/>
            </a:pPr>
            <a:r>
              <a:rPr lang="cs-CZ" dirty="0"/>
              <a:t>SK - procesní postup správního orgánu, v rámci kterého se autoritativním způsobem rozhoduje o právech, právem chráněných zájmech a povinnostech konkrétních osob</a:t>
            </a:r>
          </a:p>
          <a:p>
            <a:pPr algn="just">
              <a:lnSpc>
                <a:spcPct val="120000"/>
              </a:lnSpc>
              <a:buFont typeface="Wingdings" pitchFamily="2" charset="2"/>
              <a:buChar char="§"/>
            </a:pPr>
            <a:r>
              <a:rPr lang="cs-CZ" dirty="0"/>
              <a:t>A - není přímo vymezena definice správního řízení, avšak rozhodování o právech a povinnostech je v rámci správního řízení presumováno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Správní řízení</a:t>
            </a:r>
          </a:p>
        </p:txBody>
      </p:sp>
      <p:sp>
        <p:nvSpPr>
          <p:cNvPr id="5" name="Zástupný symbol pro obsah 4"/>
          <p:cNvSpPr>
            <a:spLocks noGrp="1"/>
          </p:cNvSpPr>
          <p:nvPr>
            <p:ph idx="1"/>
          </p:nvPr>
        </p:nvSpPr>
        <p:spPr/>
        <p:txBody>
          <a:bodyPr/>
          <a:lstStyle/>
          <a:p>
            <a:pPr algn="just">
              <a:lnSpc>
                <a:spcPct val="120000"/>
              </a:lnSpc>
              <a:buFont typeface="Wingdings" pitchFamily="2" charset="2"/>
              <a:buChar char="§"/>
            </a:pPr>
            <a:r>
              <a:rPr lang="cs-CZ" dirty="0"/>
              <a:t>D - proces, ve kterém správní orgán mimo jiné autoritativně rozhoduje o individuálně určených právech či povinnostech konkrétních osob</a:t>
            </a:r>
          </a:p>
          <a:p>
            <a:pPr algn="just">
              <a:lnSpc>
                <a:spcPct val="120000"/>
              </a:lnSpc>
              <a:buFont typeface="Wingdings" pitchFamily="2" charset="2"/>
              <a:buChar char="§"/>
            </a:pPr>
            <a:r>
              <a:rPr lang="cs-CZ" dirty="0"/>
              <a:t>PL – proces, během kterého správní orgány autoritativně prostřednictvím rozhodnutí rozhodují o právech a povinnostech jednotlivých konkrétních osob</a:t>
            </a:r>
          </a:p>
        </p:txBody>
      </p:sp>
    </p:spTree>
  </p:cSld>
  <p:clrMapOvr>
    <a:masterClrMapping/>
  </p:clrMapOvr>
</p:sld>
</file>

<file path=ppt/theme/theme1.xml><?xml version="1.0" encoding="utf-8"?>
<a:theme xmlns:a="http://schemas.openxmlformats.org/drawingml/2006/main" name="46859">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329</TotalTime>
  <Words>1150</Words>
  <Application>Microsoft Office PowerPoint</Application>
  <PresentationFormat>Širokoúhlá obrazovka</PresentationFormat>
  <Paragraphs>111</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Tahoma</vt:lpstr>
      <vt:lpstr>Wingdings</vt:lpstr>
      <vt:lpstr>46859</vt:lpstr>
      <vt:lpstr>Správní právo a evropské správní právo (komparativní pohled).  Bližší komparace pojetí správního práva v okolních evropských státech.  </vt:lpstr>
      <vt:lpstr>Osnova</vt:lpstr>
      <vt:lpstr>Rada Evropy</vt:lpstr>
      <vt:lpstr>Procesní předpisy </vt:lpstr>
      <vt:lpstr>Procesní předpisy</vt:lpstr>
      <vt:lpstr>Procesní předpisy</vt:lpstr>
      <vt:lpstr>Procesní předpisy</vt:lpstr>
      <vt:lpstr>Správní řízení </vt:lpstr>
      <vt:lpstr>Správní řízení</vt:lpstr>
      <vt:lpstr>Procesní oprávnění účastníků řízení</vt:lpstr>
      <vt:lpstr>Procesní oprávnění účastníků řízení</vt:lpstr>
      <vt:lpstr>Procesní oprávnění účastníků řízení</vt:lpstr>
      <vt:lpstr>Srovnání</vt:lpstr>
      <vt:lpstr>Rozhodnutí</vt:lpstr>
      <vt:lpstr>Rozhodnutí</vt:lpstr>
      <vt:lpstr>Rozhodnutí</vt:lpstr>
      <vt:lpstr>Rozhodnutí</vt:lpstr>
      <vt:lpstr>Rozhodnutí - srovnání</vt:lpstr>
      <vt:lpstr>Odůvodnění</vt:lpstr>
      <vt:lpstr>Odůvodnění</vt:lpstr>
      <vt:lpstr>Řádné a „následné“ opravné prostředky</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Správní právo a evropské správní právo (komparativní pohled).  Bližší komparace pojetí správního práva v okolních evropských státech.  </dc:title>
  <dc:creator>Radislav Bražina</dc:creator>
  <cp:lastModifiedBy>Radislav Bražina</cp:lastModifiedBy>
  <cp:revision>43</cp:revision>
  <cp:lastPrinted>2019-10-04T11:47:21Z</cp:lastPrinted>
  <dcterms:created xsi:type="dcterms:W3CDTF">2019-03-11T14:45:12Z</dcterms:created>
  <dcterms:modified xsi:type="dcterms:W3CDTF">2020-10-10T14:59:24Z</dcterms:modified>
</cp:coreProperties>
</file>