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0" r:id="rId4"/>
    <p:sldId id="277" r:id="rId5"/>
    <p:sldId id="259" r:id="rId6"/>
    <p:sldId id="281" r:id="rId7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geverijparis.nl/nl/tijdschriften-online/review-of-european-administrative-law-reala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24" y="1835675"/>
            <a:ext cx="8522680" cy="1177491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Úvodní slovo garanta předmětu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3368843"/>
            <a:ext cx="8522680" cy="1446058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MV858K Evropské správní právo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/>
              <a:t>9. 3. 2022</a:t>
            </a:r>
            <a:br>
              <a:rPr lang="cs-CZ" altLang="cs-CZ" sz="3200" b="1" dirty="0"/>
            </a:br>
            <a:r>
              <a:rPr lang="cs-CZ" altLang="cs-CZ" sz="3200" b="1" dirty="0"/>
              <a:t>JUDr. Lukáš Potěšil,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884"/>
    </mc:Choice>
    <mc:Fallback xmlns="">
      <p:transition spd="slow" advTm="5488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Popis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87"/>
            <a:ext cx="8066301" cy="447071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71B0A0E-6CC4-4975-B2DC-6325CEE40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24980"/>
              </p:ext>
            </p:extLst>
          </p:nvPr>
        </p:nvGraphicFramePr>
        <p:xfrm>
          <a:off x="725864" y="1361287"/>
          <a:ext cx="7879974" cy="4305300"/>
        </p:xfrm>
        <a:graphic>
          <a:graphicData uri="http://schemas.openxmlformats.org/drawingml/2006/table">
            <a:tbl>
              <a:tblPr/>
              <a:tblGrid>
                <a:gridCol w="7879974">
                  <a:extLst>
                    <a:ext uri="{9D8B030D-6E8A-4147-A177-3AD203B41FA5}">
                      <a16:colId xmlns:a16="http://schemas.microsoft.com/office/drawing/2014/main" val="2824003422"/>
                    </a:ext>
                  </a:extLst>
                </a:gridCol>
              </a:tblGrid>
              <a:tr h="4155752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Cílem předmětu je zisk znalostí o problematice tzv. evropského správního práva ve všech jeho možných významových souvislostech.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Po úspěšném absolvování tohoto předmětu student získá znalosti ohledně tzv. europeizace domácího správního práva a bude se přitom rovněž orientovat v oblasti správního práva Evropské unie.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Student bude disponovat znalostmi ohledně správní organizace Evropské unie; zde si osvojí znalost problematiky agentur a sítí Evropské unie. 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Celkově student získá dostatečnou orientaci v prostředí evropských požadavků na domácí správní právo, jakož i správního práva Evropské unie. 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Po úspěšném absolvování tohoto předmětu student rozšíří svoje dosavadní znalosti správního práva a práva Evropské unie.</a:t>
                      </a:r>
                    </a:p>
                    <a:p>
                      <a:pPr algn="just"/>
                      <a:endParaRPr lang="cs-CZ" sz="2000" dirty="0">
                        <a:effectLst/>
                      </a:endParaRPr>
                    </a:p>
                  </a:txBody>
                  <a:tcPr marL="19050" marR="19050" marT="19050" marB="1905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451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60"/>
    </mc:Choice>
    <mc:Fallback xmlns="">
      <p:transition spd="slow" advTm="6416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44759A-3AB7-4C6D-B6C1-AC3C4806B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3F5369-B6E6-4B06-A03E-0F9863A00C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4E91A7-3665-49EB-A345-FF340F02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EAF4BDE-2F97-41FB-85E6-960E099B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JUDr. Lukáš Potěšil, Ph.D. (garant předmětu)</a:t>
            </a:r>
          </a:p>
          <a:p>
            <a:r>
              <a:rPr lang="cs-CZ" dirty="0"/>
              <a:t>JUDr. </a:t>
            </a:r>
            <a:r>
              <a:rPr lang="cs-CZ" dirty="0" err="1"/>
              <a:t>Radislav</a:t>
            </a:r>
            <a:r>
              <a:rPr lang="cs-CZ" dirty="0"/>
              <a:t> </a:t>
            </a:r>
            <a:r>
              <a:rPr lang="cs-CZ" dirty="0" err="1"/>
              <a:t>Bražina</a:t>
            </a:r>
            <a:r>
              <a:rPr lang="cs-CZ" dirty="0"/>
              <a:t>, Ph.D.</a:t>
            </a:r>
          </a:p>
          <a:p>
            <a:r>
              <a:rPr lang="cs-CZ" dirty="0"/>
              <a:t>Mgr. Tomáš Svoboda, Ph.D.</a:t>
            </a:r>
          </a:p>
        </p:txBody>
      </p:sp>
    </p:spTree>
    <p:extLst>
      <p:ext uri="{BB962C8B-B14F-4D97-AF65-F5344CB8AC3E}">
        <p14:creationId xmlns:p14="http://schemas.microsoft.com/office/powerpoint/2010/main" val="8409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10"/>
    </mc:Choice>
    <mc:Fallback xmlns="">
      <p:transition spd="slow" advTm="4761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89374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Prameny - zahraniční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16437"/>
            <a:ext cx="8066301" cy="5115564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400" dirty="0"/>
              <a:t>Anthony, G., </a:t>
            </a:r>
            <a:r>
              <a:rPr lang="cs-CZ" sz="1400" dirty="0" err="1"/>
              <a:t>Auby</a:t>
            </a:r>
            <a:r>
              <a:rPr lang="cs-CZ" sz="1400" dirty="0"/>
              <a:t>, J.B., </a:t>
            </a:r>
            <a:r>
              <a:rPr lang="cs-CZ" sz="1400" dirty="0" err="1"/>
              <a:t>Morison</a:t>
            </a:r>
            <a:r>
              <a:rPr lang="cs-CZ" sz="1400" dirty="0"/>
              <a:t>, J., </a:t>
            </a:r>
            <a:r>
              <a:rPr lang="cs-CZ" sz="1400" dirty="0" err="1"/>
              <a:t>Zwart</a:t>
            </a:r>
            <a:r>
              <a:rPr lang="cs-CZ" sz="1400" dirty="0"/>
              <a:t>, T. </a:t>
            </a:r>
            <a:r>
              <a:rPr lang="cs-CZ" sz="1400" dirty="0" err="1"/>
              <a:t>Values</a:t>
            </a:r>
            <a:r>
              <a:rPr lang="cs-CZ" sz="1400" dirty="0"/>
              <a:t> in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. Oxford : Hart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 err="1"/>
              <a:t>Craig</a:t>
            </a:r>
            <a:r>
              <a:rPr lang="cs-CZ" sz="1400" b="1" dirty="0"/>
              <a:t>, P. </a:t>
            </a:r>
            <a:r>
              <a:rPr lang="cs-CZ" sz="1400" dirty="0"/>
              <a:t>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,. 2nd </a:t>
            </a:r>
            <a:r>
              <a:rPr lang="cs-CZ" sz="1400" dirty="0" err="1"/>
              <a:t>edition</a:t>
            </a:r>
            <a:r>
              <a:rPr lang="cs-CZ" sz="1400" dirty="0"/>
              <a:t>. Oxford: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De Graaf, K. J., </a:t>
            </a:r>
            <a:r>
              <a:rPr lang="cs-CZ" sz="1400" dirty="0" err="1"/>
              <a:t>Jans</a:t>
            </a:r>
            <a:r>
              <a:rPr lang="cs-CZ" sz="1400" dirty="0"/>
              <a:t>, J. H., </a:t>
            </a:r>
            <a:r>
              <a:rPr lang="cs-CZ" sz="1400" dirty="0" err="1"/>
              <a:t>Prechal</a:t>
            </a:r>
            <a:r>
              <a:rPr lang="cs-CZ" sz="1400" dirty="0"/>
              <a:t>, S. </a:t>
            </a:r>
            <a:r>
              <a:rPr lang="cs-CZ" sz="1400" dirty="0" err="1"/>
              <a:t>European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. Top Down and </a:t>
            </a:r>
            <a:r>
              <a:rPr lang="cs-CZ" sz="1400" dirty="0" err="1"/>
              <a:t>Bottom</a:t>
            </a:r>
            <a:r>
              <a:rPr lang="cs-CZ" sz="1400" dirty="0"/>
              <a:t> Up </a:t>
            </a:r>
            <a:r>
              <a:rPr lang="cs-CZ" sz="1400" dirty="0" err="1"/>
              <a:t>proceeding</a:t>
            </a:r>
            <a:r>
              <a:rPr lang="cs-CZ" sz="1400" dirty="0"/>
              <a:t>. Groningen : Europa </a:t>
            </a:r>
            <a:r>
              <a:rPr lang="cs-CZ" sz="1400" dirty="0" err="1"/>
              <a:t>Law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Rowe</a:t>
            </a:r>
            <a:r>
              <a:rPr lang="cs-CZ" sz="1400" dirty="0"/>
              <a:t>, G. C., </a:t>
            </a:r>
            <a:r>
              <a:rPr lang="cs-CZ" sz="1400" dirty="0" err="1"/>
              <a:t>Turk</a:t>
            </a:r>
            <a:r>
              <a:rPr lang="cs-CZ" sz="1400" dirty="0"/>
              <a:t>, A. H.,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 and </a:t>
            </a:r>
            <a:r>
              <a:rPr lang="cs-CZ" sz="1400" dirty="0" err="1"/>
              <a:t>Policy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European</a:t>
            </a:r>
            <a:r>
              <a:rPr lang="cs-CZ" sz="1400" dirty="0"/>
              <a:t> Union. Oxford 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Governance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2006.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</a:t>
            </a:r>
            <a:r>
              <a:rPr lang="cs-CZ" sz="1400" dirty="0" err="1"/>
              <a:t>Legal</a:t>
            </a:r>
            <a:r>
              <a:rPr lang="cs-CZ" sz="1400" dirty="0"/>
              <a:t> </a:t>
            </a:r>
            <a:r>
              <a:rPr lang="cs-CZ" sz="1400" dirty="0" err="1"/>
              <a:t>challenges</a:t>
            </a:r>
            <a:r>
              <a:rPr lang="cs-CZ" sz="1400" dirty="0"/>
              <a:t> in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: </a:t>
            </a:r>
            <a:r>
              <a:rPr lang="cs-CZ" sz="1400" dirty="0" err="1"/>
              <a:t>towards</a:t>
            </a:r>
            <a:r>
              <a:rPr lang="cs-CZ" sz="1400" dirty="0"/>
              <a:t> </a:t>
            </a:r>
            <a:r>
              <a:rPr lang="cs-CZ" sz="1400" dirty="0" err="1"/>
              <a:t>an</a:t>
            </a:r>
            <a:r>
              <a:rPr lang="cs-CZ" sz="1400" dirty="0"/>
              <a:t> </a:t>
            </a:r>
            <a:r>
              <a:rPr lang="cs-CZ" sz="1400" dirty="0" err="1"/>
              <a:t>integrated</a:t>
            </a:r>
            <a:r>
              <a:rPr lang="cs-CZ" sz="1400" dirty="0"/>
              <a:t> </a:t>
            </a:r>
            <a:r>
              <a:rPr lang="cs-CZ" sz="1400" dirty="0" err="1"/>
              <a:t>administration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2009.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Chiti</a:t>
            </a:r>
            <a:r>
              <a:rPr lang="cs-CZ" sz="1400" dirty="0"/>
              <a:t>, E., </a:t>
            </a:r>
            <a:r>
              <a:rPr lang="cs-CZ" sz="1400" dirty="0" err="1"/>
              <a:t>Mattarella</a:t>
            </a:r>
            <a:r>
              <a:rPr lang="cs-CZ" sz="1400" dirty="0"/>
              <a:t>, B. G. </a:t>
            </a:r>
            <a:r>
              <a:rPr lang="cs-CZ" sz="1400" b="1" dirty="0" err="1"/>
              <a:t>Global</a:t>
            </a:r>
            <a:r>
              <a:rPr lang="cs-CZ" sz="1400" b="1" dirty="0"/>
              <a:t> </a:t>
            </a:r>
            <a:r>
              <a:rPr lang="cs-CZ" sz="1400" b="1" dirty="0" err="1"/>
              <a:t>Administrative</a:t>
            </a:r>
            <a:r>
              <a:rPr lang="cs-CZ" sz="1400" b="1" dirty="0"/>
              <a:t> </a:t>
            </a:r>
            <a:r>
              <a:rPr lang="cs-CZ" sz="1400" b="1" dirty="0" err="1"/>
              <a:t>Law</a:t>
            </a:r>
            <a:r>
              <a:rPr lang="cs-CZ" sz="1400" b="1" dirty="0"/>
              <a:t> </a:t>
            </a:r>
            <a:r>
              <a:rPr lang="cs-CZ" sz="1400" dirty="0"/>
              <a:t>and EU </a:t>
            </a:r>
            <a:r>
              <a:rPr lang="cs-CZ" sz="1400" dirty="0" err="1"/>
              <a:t>Administraive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. </a:t>
            </a:r>
            <a:r>
              <a:rPr lang="cs-CZ" sz="1400" dirty="0" err="1"/>
              <a:t>Springer</a:t>
            </a:r>
            <a:r>
              <a:rPr lang="cs-CZ" sz="1400" dirty="0"/>
              <a:t>, 2011.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Košičiarová</a:t>
            </a:r>
            <a:r>
              <a:rPr lang="cs-CZ" sz="1400" dirty="0"/>
              <a:t>, S. </a:t>
            </a:r>
            <a:r>
              <a:rPr lang="cs-CZ" sz="1400" dirty="0" err="1"/>
              <a:t>Princípy</a:t>
            </a:r>
            <a:r>
              <a:rPr lang="cs-CZ" sz="1400" dirty="0"/>
              <a:t> </a:t>
            </a:r>
            <a:r>
              <a:rPr lang="cs-CZ" sz="1400" dirty="0" err="1"/>
              <a:t>dobrej</a:t>
            </a:r>
            <a:r>
              <a:rPr lang="cs-CZ" sz="1400" dirty="0"/>
              <a:t> </a:t>
            </a:r>
            <a:r>
              <a:rPr lang="cs-CZ" sz="1400" dirty="0" err="1"/>
              <a:t>verejnej</a:t>
            </a:r>
            <a:r>
              <a:rPr lang="cs-CZ" sz="1400" dirty="0"/>
              <a:t> správy a Rada </a:t>
            </a:r>
            <a:r>
              <a:rPr lang="cs-CZ" sz="1400" dirty="0" err="1"/>
              <a:t>Európy</a:t>
            </a:r>
            <a:r>
              <a:rPr lang="cs-CZ" sz="1400" dirty="0"/>
              <a:t>. 1. vyd. Bratislava: </a:t>
            </a:r>
            <a:r>
              <a:rPr lang="cs-CZ" sz="1400" dirty="0" err="1"/>
              <a:t>Iura</a:t>
            </a:r>
            <a:r>
              <a:rPr lang="cs-CZ" sz="1400" dirty="0"/>
              <a:t> </a:t>
            </a:r>
            <a:r>
              <a:rPr lang="cs-CZ" sz="1400" dirty="0" err="1"/>
              <a:t>Edition</a:t>
            </a:r>
            <a:r>
              <a:rPr lang="cs-CZ" sz="1400" dirty="0"/>
              <a:t>, 2012. 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Seerden</a:t>
            </a:r>
            <a:r>
              <a:rPr lang="cs-CZ" sz="1400" dirty="0"/>
              <a:t>, R., </a:t>
            </a:r>
            <a:r>
              <a:rPr lang="cs-CZ" sz="1400" dirty="0" err="1"/>
              <a:t>Stroink</a:t>
            </a:r>
            <a:r>
              <a:rPr lang="cs-CZ" sz="1400" dirty="0"/>
              <a:t>, F.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European</a:t>
            </a:r>
            <a:r>
              <a:rPr lang="cs-CZ" sz="1400" dirty="0"/>
              <a:t> Union,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United </a:t>
            </a:r>
            <a:r>
              <a:rPr lang="cs-CZ" sz="1400" dirty="0" err="1"/>
              <a:t>States</a:t>
            </a:r>
            <a:r>
              <a:rPr lang="cs-CZ" sz="1400" dirty="0"/>
              <a:t>. Oxford : Hart, 2002.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/>
              <a:t>Schwarze, J.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 </a:t>
            </a:r>
            <a:r>
              <a:rPr lang="cs-CZ" sz="1400" dirty="0" err="1"/>
              <a:t>under</a:t>
            </a:r>
            <a:r>
              <a:rPr lang="cs-CZ" sz="1400" dirty="0"/>
              <a:t> </a:t>
            </a:r>
            <a:r>
              <a:rPr lang="cs-CZ" sz="1400" dirty="0" err="1"/>
              <a:t>European</a:t>
            </a:r>
            <a:r>
              <a:rPr lang="cs-CZ" sz="1400" dirty="0"/>
              <a:t> Influence.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convergence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las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EU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. Baden-Baden : Nomos, 1996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Schwarze, J. </a:t>
            </a:r>
            <a:r>
              <a:rPr lang="cs-CZ" sz="1400" dirty="0" err="1"/>
              <a:t>Europäisches</a:t>
            </a:r>
            <a:r>
              <a:rPr lang="cs-CZ" sz="1400" dirty="0"/>
              <a:t> </a:t>
            </a:r>
            <a:r>
              <a:rPr lang="cs-CZ" sz="1400" dirty="0" err="1"/>
              <a:t>Verwaltungsrecht</a:t>
            </a:r>
            <a:r>
              <a:rPr lang="cs-CZ" sz="1400" dirty="0"/>
              <a:t>: </a:t>
            </a:r>
            <a:r>
              <a:rPr lang="cs-CZ" sz="1400" dirty="0" err="1"/>
              <a:t>Entstehung</a:t>
            </a:r>
            <a:r>
              <a:rPr lang="cs-CZ" sz="1400" dirty="0"/>
              <a:t> </a:t>
            </a:r>
            <a:r>
              <a:rPr lang="cs-CZ" sz="1400" dirty="0" err="1"/>
              <a:t>und</a:t>
            </a:r>
            <a:r>
              <a:rPr lang="cs-CZ" sz="1400" dirty="0"/>
              <a:t> </a:t>
            </a:r>
            <a:r>
              <a:rPr lang="cs-CZ" sz="1400" dirty="0" err="1"/>
              <a:t>Entwicklung</a:t>
            </a:r>
            <a:r>
              <a:rPr lang="cs-CZ" sz="1400" dirty="0"/>
              <a:t> </a:t>
            </a:r>
            <a:r>
              <a:rPr lang="cs-CZ" sz="1400" dirty="0" err="1"/>
              <a:t>im</a:t>
            </a:r>
            <a:r>
              <a:rPr lang="cs-CZ" sz="1400" dirty="0"/>
              <a:t> </a:t>
            </a:r>
            <a:r>
              <a:rPr lang="cs-CZ" sz="1400" dirty="0" err="1"/>
              <a:t>Rahmen</a:t>
            </a:r>
            <a:r>
              <a:rPr lang="cs-CZ" sz="1400" dirty="0"/>
              <a:t> der </a:t>
            </a:r>
            <a:r>
              <a:rPr lang="cs-CZ" sz="1400" dirty="0" err="1"/>
              <a:t>Europäischen</a:t>
            </a:r>
            <a:r>
              <a:rPr lang="cs-CZ" sz="1400" dirty="0"/>
              <a:t> </a:t>
            </a:r>
            <a:r>
              <a:rPr lang="cs-CZ" sz="1400" dirty="0" err="1"/>
              <a:t>Gemeinschaft</a:t>
            </a:r>
            <a:r>
              <a:rPr lang="cs-CZ" sz="1400" dirty="0"/>
              <a:t>. 2. </a:t>
            </a:r>
            <a:r>
              <a:rPr lang="cs-CZ" sz="1400" dirty="0" err="1"/>
              <a:t>erw</a:t>
            </a:r>
            <a:r>
              <a:rPr lang="cs-CZ" sz="1400" dirty="0"/>
              <a:t>. </a:t>
            </a:r>
            <a:r>
              <a:rPr lang="cs-CZ" sz="1400" dirty="0" err="1"/>
              <a:t>Aufl</a:t>
            </a:r>
            <a:r>
              <a:rPr lang="cs-CZ" sz="1400" dirty="0"/>
              <a:t>. Baden-Baden: Nomos, 2005.</a:t>
            </a:r>
          </a:p>
          <a:p>
            <a:pPr>
              <a:lnSpc>
                <a:spcPct val="100000"/>
              </a:lnSpc>
            </a:pPr>
            <a:r>
              <a:rPr lang="cs-CZ" sz="1400" dirty="0" err="1"/>
              <a:t>Hanns</a:t>
            </a:r>
            <a:r>
              <a:rPr lang="cs-CZ" sz="1400" dirty="0"/>
              <a:t> Peter </a:t>
            </a:r>
            <a:r>
              <a:rPr lang="cs-CZ" sz="1400" dirty="0" err="1"/>
              <a:t>Nehl</a:t>
            </a:r>
            <a:r>
              <a:rPr lang="cs-CZ" sz="1400" dirty="0"/>
              <a:t>: </a:t>
            </a:r>
            <a:r>
              <a:rPr lang="cs-CZ" sz="1400" dirty="0" err="1"/>
              <a:t>Principles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Procedure</a:t>
            </a:r>
            <a:r>
              <a:rPr lang="cs-CZ" sz="1400" dirty="0"/>
              <a:t> in EC </a:t>
            </a:r>
            <a:r>
              <a:rPr lang="cs-CZ" sz="1400" dirty="0" err="1"/>
              <a:t>Law</a:t>
            </a:r>
            <a:r>
              <a:rPr lang="cs-CZ" sz="1400" dirty="0"/>
              <a:t>. Hart </a:t>
            </a:r>
            <a:r>
              <a:rPr lang="cs-CZ" sz="1400" dirty="0" err="1"/>
              <a:t>Publishing</a:t>
            </a:r>
            <a:r>
              <a:rPr lang="cs-CZ" sz="1400" dirty="0"/>
              <a:t>, 1999, Oxford, ISBN 1-84113-008-7.</a:t>
            </a:r>
          </a:p>
          <a:p>
            <a:pPr>
              <a:lnSpc>
                <a:spcPct val="100000"/>
              </a:lnSpc>
            </a:pPr>
            <a:r>
              <a:rPr lang="en-GB" sz="1400" dirty="0"/>
              <a:t>European Agencies. Law and Practices of Accountability/ Madalina </a:t>
            </a:r>
            <a:r>
              <a:rPr lang="en-GB" sz="1400" dirty="0" err="1"/>
              <a:t>Busuioc</a:t>
            </a:r>
            <a:r>
              <a:rPr lang="en-GB" sz="1400" dirty="0"/>
              <a:t>, </a:t>
            </a:r>
            <a:r>
              <a:rPr lang="en-GB" sz="1400" dirty="0" err="1"/>
              <a:t>Nakladatelství</a:t>
            </a:r>
            <a:r>
              <a:rPr lang="en-GB" sz="1400" dirty="0"/>
              <a:t>: Oxford University Press, 2013 </a:t>
            </a:r>
            <a:endParaRPr lang="cs-CZ" sz="1400" dirty="0"/>
          </a:p>
          <a:p>
            <a:pPr>
              <a:lnSpc>
                <a:spcPct val="100000"/>
              </a:lnSpc>
            </a:pPr>
            <a:r>
              <a:rPr lang="en-US" sz="1400" b="1" dirty="0"/>
              <a:t>Review of European Administrative Law (</a:t>
            </a:r>
            <a:r>
              <a:rPr lang="en-US" sz="1400" b="1" dirty="0" err="1"/>
              <a:t>REALaw</a:t>
            </a:r>
            <a:r>
              <a:rPr lang="en-US" sz="1400" b="1" dirty="0"/>
              <a:t>)</a:t>
            </a:r>
            <a:endParaRPr lang="cs-CZ" sz="1400" b="1" dirty="0"/>
          </a:p>
          <a:p>
            <a:pPr>
              <a:lnSpc>
                <a:spcPct val="100000"/>
              </a:lnSpc>
            </a:pPr>
            <a:r>
              <a:rPr lang="cs-CZ" sz="1400" dirty="0">
                <a:hlinkClick r:id="rId2"/>
              </a:rPr>
              <a:t>https://www.uitgeverijparis.nl/nl/tijdschriften-online/review-of-european-administrative-law-realaw</a:t>
            </a:r>
            <a:r>
              <a:rPr lang="cs-CZ" sz="1400" dirty="0"/>
              <a:t>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420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256"/>
    </mc:Choice>
    <mc:Fallback xmlns="">
      <p:transition spd="slow" advTm="15825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2301"/>
            <a:ext cx="8066301" cy="4389699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Ukončení předmětu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0000"/>
                </a:solidFill>
              </a:rPr>
              <a:t>Předmět se ukončuje </a:t>
            </a:r>
            <a:r>
              <a:rPr lang="cs-CZ" sz="2400" b="1" dirty="0">
                <a:solidFill>
                  <a:srgbClr val="000000"/>
                </a:solidFill>
              </a:rPr>
              <a:t>kolokviem</a:t>
            </a:r>
            <a:r>
              <a:rPr lang="cs-CZ" sz="2400" dirty="0">
                <a:solidFill>
                  <a:srgbClr val="000000"/>
                </a:solidFill>
              </a:rPr>
              <a:t>. Podmínkou je, mimo absolvování výuky, zpracování seminární </a:t>
            </a:r>
            <a:r>
              <a:rPr lang="cs-CZ" sz="2400" b="1" dirty="0">
                <a:solidFill>
                  <a:srgbClr val="000000"/>
                </a:solidFill>
              </a:rPr>
              <a:t>práce</a:t>
            </a:r>
            <a:r>
              <a:rPr lang="cs-CZ" sz="2400" dirty="0">
                <a:solidFill>
                  <a:srgbClr val="000000"/>
                </a:solidFill>
              </a:rPr>
              <a:t> (v rozsahu cca 4 stran) na zvolené téma: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Evropeizace v daném odvětví SP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Charakteristika vybrané agentury EU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Volné téma </a:t>
            </a:r>
            <a:r>
              <a:rPr lang="cs-CZ" altLang="cs-CZ" sz="2400" dirty="0">
                <a:solidFill>
                  <a:srgbClr val="000000"/>
                </a:solidFill>
              </a:rPr>
              <a:t>(nutno předem předjednat s vyučujícím)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Vložit/Odevzdat do složky „Odevzdávárna“ v </a:t>
            </a:r>
            <a:r>
              <a:rPr lang="cs-CZ" altLang="cs-CZ" sz="2400" dirty="0" err="1">
                <a:solidFill>
                  <a:srgbClr val="000000"/>
                </a:solidFill>
              </a:rPr>
              <a:t>ISu</a:t>
            </a:r>
            <a:r>
              <a:rPr lang="cs-CZ" altLang="cs-CZ" sz="2400" dirty="0">
                <a:solidFill>
                  <a:srgbClr val="000000"/>
                </a:solidFill>
              </a:rPr>
              <a:t> do </a:t>
            </a:r>
            <a:r>
              <a:rPr lang="cs-CZ" altLang="cs-CZ" sz="2400" dirty="0">
                <a:solidFill>
                  <a:srgbClr val="FF0000"/>
                </a:solidFill>
              </a:rPr>
              <a:t>31</a:t>
            </a: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5. 2022 </a:t>
            </a:r>
            <a:r>
              <a:rPr lang="cs-CZ" altLang="cs-CZ" sz="2400" dirty="0">
                <a:solidFill>
                  <a:srgbClr val="000000"/>
                </a:solidFill>
              </a:rPr>
              <a:t>včetně, k pozdě odevzdaným pracím nebude brán zřetel!</a:t>
            </a:r>
          </a:p>
          <a:p>
            <a:endParaRPr lang="cs-CZ" sz="1400" dirty="0"/>
          </a:p>
          <a:p>
            <a:pPr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1456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3762"/>
    </mc:Choice>
    <mc:Fallback xmlns="">
      <p:transition spd="slow" advTm="30376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2301"/>
            <a:ext cx="8066301" cy="4389699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Ukončení předmětu</a:t>
            </a:r>
          </a:p>
          <a:p>
            <a:r>
              <a:rPr lang="cs-CZ" sz="1400" dirty="0" err="1"/>
              <a:t>Odpovědníky</a:t>
            </a:r>
            <a:r>
              <a:rPr lang="cs-CZ" sz="1400" dirty="0"/>
              <a:t> (do 31. 5. 2022) v </a:t>
            </a:r>
            <a:r>
              <a:rPr lang="cs-CZ" sz="1400" dirty="0" err="1"/>
              <a:t>Isu</a:t>
            </a:r>
            <a:r>
              <a:rPr lang="cs-CZ" sz="1400" dirty="0"/>
              <a:t>, podrobnosti budou </a:t>
            </a:r>
            <a:r>
              <a:rPr lang="cs-CZ" sz="1400"/>
              <a:t>sděleny dodatečně</a:t>
            </a:r>
            <a:endParaRPr lang="cs-CZ" sz="1400" dirty="0"/>
          </a:p>
          <a:p>
            <a:pPr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33738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3762"/>
    </mc:Choice>
    <mc:Fallback>
      <p:transition spd="slow" advTm="303762"/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679</Words>
  <Application>Microsoft Office PowerPoint</Application>
  <PresentationFormat>Vlastní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Úvodní slovo garanta předmětu</vt:lpstr>
      <vt:lpstr>Popis předmětu</vt:lpstr>
      <vt:lpstr>Vyučující</vt:lpstr>
      <vt:lpstr>Prameny - zahraniční</vt:lpstr>
      <vt:lpstr>Ukončení předmětu</vt:lpstr>
      <vt:lpstr>Ukončení předmětu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Lukas Potesil</cp:lastModifiedBy>
  <cp:revision>36</cp:revision>
  <cp:lastPrinted>2019-09-25T06:50:42Z</cp:lastPrinted>
  <dcterms:created xsi:type="dcterms:W3CDTF">2019-09-23T06:41:12Z</dcterms:created>
  <dcterms:modified xsi:type="dcterms:W3CDTF">2022-03-09T14:05:57Z</dcterms:modified>
</cp:coreProperties>
</file>